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4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57" r:id="rId14"/>
    <p:sldId id="269" r:id="rId15"/>
    <p:sldId id="270" r:id="rId16"/>
    <p:sldId id="271" r:id="rId17"/>
    <p:sldId id="272" r:id="rId18"/>
    <p:sldId id="273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49" d="100"/>
          <a:sy n="49" d="100"/>
        </p:scale>
        <p:origin x="63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BDD22-4134-454D-9545-ACCE3B533DFD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2FF1-9B30-4AB1-823B-46ABB50BB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4043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BDD22-4134-454D-9545-ACCE3B533DFD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2FF1-9B30-4AB1-823B-46ABB50BB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6308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BDD22-4134-454D-9545-ACCE3B533DFD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2FF1-9B30-4AB1-823B-46ABB50BB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0932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BDD22-4134-454D-9545-ACCE3B533DFD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2FF1-9B30-4AB1-823B-46ABB50BB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7585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BDD22-4134-454D-9545-ACCE3B533DFD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2FF1-9B30-4AB1-823B-46ABB50BB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96734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BDD22-4134-454D-9545-ACCE3B533DFD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2FF1-9B30-4AB1-823B-46ABB50BB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219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BDD22-4134-454D-9545-ACCE3B533DFD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2FF1-9B30-4AB1-823B-46ABB50BB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35076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BDD22-4134-454D-9545-ACCE3B533DFD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2FF1-9B30-4AB1-823B-46ABB50BB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47960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BDD22-4134-454D-9545-ACCE3B533DFD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2FF1-9B30-4AB1-823B-46ABB50BB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2408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BDD22-4134-454D-9545-ACCE3B533DFD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2FF1-9B30-4AB1-823B-46ABB50BB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4498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BDD22-4134-454D-9545-ACCE3B533DFD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2FF1-9B30-4AB1-823B-46ABB50BB7CF}" type="slidenum">
              <a:rPr lang="en-GB" smtClean="0"/>
              <a:t>‹#›</a:t>
            </a:fld>
            <a:endParaRPr lang="en-GB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0470026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BDD22-4134-454D-9545-ACCE3B533DFD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2FF1-9B30-4AB1-823B-46ABB50BB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81242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BDD22-4134-454D-9545-ACCE3B533DFD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2FF1-9B30-4AB1-823B-46ABB50BB7CF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808620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BDD22-4134-454D-9545-ACCE3B533DFD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2FF1-9B30-4AB1-823B-46ABB50BB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6953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BDD22-4134-454D-9545-ACCE3B533DFD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2FF1-9B30-4AB1-823B-46ABB50BB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1553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1BDD22-4134-454D-9545-ACCE3B533DFD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AA2FF1-9B30-4AB1-823B-46ABB50BB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0575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1BDD22-4134-454D-9545-ACCE3B533DFD}" type="datetimeFigureOut">
              <a:rPr lang="en-GB" smtClean="0"/>
              <a:t>08/01/2019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7EAA2FF1-9B30-4AB1-823B-46ABB50BB7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29841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search?biw=1082&amp;bih=571&amp;tbm=isch&amp;sa=1&amp;ei=f4kzXIzqObGTlwT1053QAQ&amp;q=%E8%83%A1%E5%90%8C&amp;oq=%E8%83%A1%E5%90%8C&amp;gs_l=img.3..0l10.382808.387397..387518...8.0..0.133.486.6j1......3....1..gws-wiz-img.....0..35i39j0i67.RWzFTxiwteQ#imgrc=T1gff8QLP9Oq_M:&amp;spf=1546881797221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Chinese </a:t>
            </a:r>
            <a:r>
              <a:rPr lang="en-US" dirty="0"/>
              <a:t>7</a:t>
            </a:r>
            <a:br>
              <a:rPr lang="en-US" dirty="0"/>
            </a:br>
            <a:r>
              <a:rPr lang="zh-CN" altLang="en-US" dirty="0"/>
              <a:t>阅读 口语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000" dirty="0"/>
              <a:t>8</a:t>
            </a:r>
            <a:r>
              <a:rPr lang="en-US" sz="2000" baseline="30000" dirty="0" smtClean="0"/>
              <a:t>th</a:t>
            </a:r>
            <a:r>
              <a:rPr lang="en-US" sz="2000" dirty="0" smtClean="0"/>
              <a:t> </a:t>
            </a:r>
            <a:r>
              <a:rPr lang="en-US" sz="2000" dirty="0"/>
              <a:t>Jan WEEK </a:t>
            </a:r>
            <a:r>
              <a:rPr lang="en-US" sz="2000" dirty="0" smtClean="0"/>
              <a:t>1-2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024420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城南旧事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/>
              <a:t>著</a:t>
            </a:r>
            <a:r>
              <a:rPr lang="zh-CN" altLang="en-US" sz="2400" dirty="0" smtClean="0"/>
              <a:t>名</a:t>
            </a:r>
            <a:endParaRPr lang="en-US" altLang="zh-CN" sz="2400" dirty="0" smtClean="0"/>
          </a:p>
          <a:p>
            <a:r>
              <a:rPr lang="zh-CN" altLang="en-US" sz="2400" dirty="0"/>
              <a:t>同</a:t>
            </a:r>
            <a:r>
              <a:rPr lang="zh-CN" altLang="en-US" sz="2400" dirty="0" smtClean="0"/>
              <a:t>名小说</a:t>
            </a:r>
            <a:endParaRPr lang="en-US" altLang="zh-CN" sz="2400" dirty="0" smtClean="0"/>
          </a:p>
          <a:p>
            <a:r>
              <a:rPr lang="zh-CN" altLang="en-US" sz="2400" dirty="0"/>
              <a:t>根</a:t>
            </a:r>
            <a:r>
              <a:rPr lang="zh-CN" altLang="en-US" sz="2400" dirty="0" smtClean="0"/>
              <a:t>据</a:t>
            </a:r>
            <a:r>
              <a:rPr lang="en-US" altLang="zh-CN" sz="2400" dirty="0" smtClean="0"/>
              <a:t>…</a:t>
            </a:r>
            <a:r>
              <a:rPr lang="zh-CN" altLang="en-US" sz="2400" dirty="0"/>
              <a:t>改编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/>
              <a:t>电</a:t>
            </a:r>
            <a:r>
              <a:rPr lang="zh-CN" altLang="en-US" sz="2400" dirty="0" smtClean="0"/>
              <a:t>影</a:t>
            </a:r>
            <a:r>
              <a:rPr lang="en-US" altLang="zh-CN" sz="2400" dirty="0" smtClean="0"/>
              <a:t>《</a:t>
            </a:r>
            <a:r>
              <a:rPr lang="zh-CN" altLang="en-US" sz="2400" dirty="0"/>
              <a:t>城南旧事</a:t>
            </a:r>
            <a:r>
              <a:rPr lang="en-US" altLang="zh-CN" sz="2400" dirty="0" smtClean="0"/>
              <a:t>》</a:t>
            </a:r>
            <a:r>
              <a:rPr lang="zh-CN" altLang="en-US" sz="2400" dirty="0" smtClean="0"/>
              <a:t>根据台湾著名女作家林海音的同名小说改编。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80390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城南旧事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402080"/>
            <a:ext cx="4184035" cy="5273039"/>
          </a:xfrm>
        </p:spPr>
        <p:txBody>
          <a:bodyPr>
            <a:noAutofit/>
          </a:bodyPr>
          <a:lstStyle/>
          <a:p>
            <a:r>
              <a:rPr lang="zh-CN" altLang="en-US" sz="2100" dirty="0" smtClean="0"/>
              <a:t>年代</a:t>
            </a:r>
            <a:endParaRPr lang="en-US" altLang="zh-CN" sz="2100" dirty="0"/>
          </a:p>
          <a:p>
            <a:r>
              <a:rPr lang="zh-CN" altLang="en-US" sz="2100" dirty="0" smtClean="0">
                <a:hlinkClick r:id="rId2"/>
              </a:rPr>
              <a:t>胡同</a:t>
            </a:r>
            <a:endParaRPr lang="en-US" altLang="zh-CN" sz="2100" dirty="0" smtClean="0"/>
          </a:p>
          <a:p>
            <a:r>
              <a:rPr lang="zh-CN" altLang="en-US" sz="2100" dirty="0"/>
              <a:t>一</a:t>
            </a:r>
            <a:r>
              <a:rPr lang="zh-CN" altLang="en-US" sz="2100" dirty="0" smtClean="0"/>
              <a:t>条小胡同</a:t>
            </a:r>
            <a:endParaRPr lang="en-US" altLang="zh-CN" sz="2100" dirty="0" smtClean="0"/>
          </a:p>
          <a:p>
            <a:endParaRPr lang="en-US" altLang="zh-CN" sz="2100" dirty="0" smtClean="0"/>
          </a:p>
          <a:p>
            <a:r>
              <a:rPr lang="zh-CN" altLang="en-US" sz="2100" dirty="0"/>
              <a:t>交朋</a:t>
            </a:r>
            <a:r>
              <a:rPr lang="zh-CN" altLang="en-US" sz="2100" dirty="0" smtClean="0"/>
              <a:t>友</a:t>
            </a:r>
            <a:endParaRPr lang="en-US" altLang="zh-CN" sz="2100" dirty="0" smtClean="0"/>
          </a:p>
          <a:p>
            <a:r>
              <a:rPr lang="zh-CN" altLang="en-US" sz="2100" dirty="0"/>
              <a:t>交</a:t>
            </a:r>
            <a:r>
              <a:rPr lang="zh-CN" altLang="en-US" sz="2100" dirty="0" smtClean="0"/>
              <a:t>的第一个朋友</a:t>
            </a:r>
            <a:endParaRPr lang="en-US" altLang="zh-CN" sz="2100" dirty="0" smtClean="0"/>
          </a:p>
          <a:p>
            <a:endParaRPr lang="en-US" altLang="zh-CN" sz="2100" dirty="0" smtClean="0"/>
          </a:p>
          <a:p>
            <a:r>
              <a:rPr lang="zh-CN" altLang="en-US" sz="2100" dirty="0"/>
              <a:t>经</a:t>
            </a:r>
            <a:r>
              <a:rPr lang="zh-CN" altLang="en-US" sz="2100" dirty="0" smtClean="0"/>
              <a:t>常</a:t>
            </a:r>
            <a:endParaRPr lang="en-US" altLang="zh-CN" sz="2100" dirty="0" smtClean="0"/>
          </a:p>
          <a:p>
            <a:r>
              <a:rPr lang="zh-CN" altLang="en-US" sz="2100" dirty="0"/>
              <a:t>经</a:t>
            </a:r>
            <a:r>
              <a:rPr lang="zh-CN" altLang="en-US" sz="2100" dirty="0" smtClean="0"/>
              <a:t>常站在胡同口</a:t>
            </a:r>
            <a:endParaRPr lang="en-US" altLang="zh-CN" sz="2100" dirty="0" smtClean="0"/>
          </a:p>
          <a:p>
            <a:pPr marL="0" indent="0">
              <a:buNone/>
            </a:pPr>
            <a:endParaRPr lang="en-US" altLang="zh-CN" sz="2100" dirty="0" smtClean="0"/>
          </a:p>
          <a:p>
            <a:r>
              <a:rPr lang="zh-CN" altLang="en-US" sz="2100" dirty="0"/>
              <a:t>寻</a:t>
            </a:r>
            <a:r>
              <a:rPr lang="zh-CN" altLang="en-US" sz="2100" dirty="0" smtClean="0"/>
              <a:t>找</a:t>
            </a:r>
            <a:endParaRPr lang="en-US" altLang="zh-CN" sz="2100" dirty="0"/>
          </a:p>
          <a:p>
            <a:r>
              <a:rPr lang="zh-CN" altLang="en-US" sz="2100" dirty="0" smtClean="0"/>
              <a:t>寻找女儿的“疯”女人秀贞</a:t>
            </a:r>
            <a:endParaRPr lang="en-GB" sz="21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1630681"/>
            <a:ext cx="4184034" cy="5044438"/>
          </a:xfrm>
        </p:spPr>
        <p:txBody>
          <a:bodyPr>
            <a:normAutofit/>
          </a:bodyPr>
          <a:lstStyle/>
          <a:p>
            <a:r>
              <a:rPr lang="zh-CN" altLang="en-US" sz="2000" dirty="0" smtClean="0"/>
              <a:t>中国</a:t>
            </a:r>
            <a:r>
              <a:rPr lang="en-US" altLang="zh-CN" sz="2000" dirty="0" smtClean="0"/>
              <a:t>20</a:t>
            </a:r>
            <a:r>
              <a:rPr lang="zh-CN" altLang="en-US" sz="2000" dirty="0" smtClean="0"/>
              <a:t>世纪</a:t>
            </a:r>
            <a:r>
              <a:rPr lang="en-US" altLang="zh-CN" sz="2000" dirty="0" smtClean="0"/>
              <a:t>20</a:t>
            </a:r>
            <a:r>
              <a:rPr lang="zh-CN" altLang="en-US" sz="2000" dirty="0"/>
              <a:t>年</a:t>
            </a:r>
            <a:r>
              <a:rPr lang="zh-CN" altLang="en-US" sz="2000" dirty="0" smtClean="0"/>
              <a:t>代末，六岁的小姑娘林英子住在北京城南的一条小胡同里。</a:t>
            </a:r>
            <a:endParaRPr lang="en-US" altLang="zh-CN" sz="2000" dirty="0" smtClean="0"/>
          </a:p>
          <a:p>
            <a:endParaRPr lang="en-US" altLang="zh-CN" sz="2000" dirty="0" smtClean="0"/>
          </a:p>
          <a:p>
            <a:r>
              <a:rPr lang="zh-CN" altLang="en-US" sz="2000" dirty="0"/>
              <a:t>英</a:t>
            </a:r>
            <a:r>
              <a:rPr lang="zh-CN" altLang="en-US" sz="2000" dirty="0" smtClean="0"/>
              <a:t>子交的第一个朋友，是经常站在胡同口寻找女儿的“疯”女人秀贞。</a:t>
            </a:r>
            <a:endParaRPr lang="en-US" altLang="zh-CN" sz="2000" dirty="0" smtClean="0"/>
          </a:p>
        </p:txBody>
      </p:sp>
    </p:spTree>
    <p:extLst>
      <p:ext uri="{BB962C8B-B14F-4D97-AF65-F5344CB8AC3E}">
        <p14:creationId xmlns:p14="http://schemas.microsoft.com/office/powerpoint/2010/main" val="830163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城南旧事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254369"/>
            <a:ext cx="4184035" cy="4786992"/>
          </a:xfrm>
        </p:spPr>
        <p:txBody>
          <a:bodyPr>
            <a:noAutofit/>
          </a:bodyPr>
          <a:lstStyle/>
          <a:p>
            <a:r>
              <a:rPr lang="zh-CN" altLang="en-US" sz="2200" dirty="0" smtClean="0"/>
              <a:t>曾</a:t>
            </a:r>
            <a:r>
              <a:rPr lang="zh-CN" altLang="en-US" sz="2200" dirty="0"/>
              <a:t>、</a:t>
            </a:r>
            <a:r>
              <a:rPr lang="zh-CN" altLang="en-US" sz="2200" dirty="0" smtClean="0"/>
              <a:t>曾</a:t>
            </a:r>
            <a:r>
              <a:rPr lang="zh-CN" altLang="en-US" sz="2200" dirty="0"/>
              <a:t>经</a:t>
            </a:r>
            <a:endParaRPr lang="en-US" altLang="zh-CN" sz="2200" dirty="0" smtClean="0"/>
          </a:p>
          <a:p>
            <a:r>
              <a:rPr lang="zh-CN" altLang="en-US" sz="2200" dirty="0"/>
              <a:t>几年</a:t>
            </a:r>
            <a:r>
              <a:rPr lang="zh-CN" altLang="en-US" sz="2200" dirty="0" smtClean="0"/>
              <a:t>前，我曾经去过北京。</a:t>
            </a:r>
            <a:endParaRPr lang="en-US" altLang="zh-CN" sz="2200" dirty="0" smtClean="0"/>
          </a:p>
          <a:p>
            <a:endParaRPr lang="en-US" sz="2200" dirty="0"/>
          </a:p>
          <a:p>
            <a:r>
              <a:rPr lang="zh-CN" altLang="en-US" sz="2200" dirty="0" smtClean="0"/>
              <a:t>后来</a:t>
            </a:r>
            <a:endParaRPr lang="en-US" sz="2200" dirty="0"/>
          </a:p>
          <a:p>
            <a:r>
              <a:rPr lang="zh-CN" altLang="en-US" sz="2200" dirty="0"/>
              <a:t>老</a:t>
            </a:r>
            <a:r>
              <a:rPr lang="zh-CN" altLang="en-US" sz="2200" dirty="0" smtClean="0"/>
              <a:t>家</a:t>
            </a:r>
            <a:endParaRPr lang="en-US" altLang="zh-CN" sz="2200" dirty="0" smtClean="0"/>
          </a:p>
          <a:p>
            <a:r>
              <a:rPr lang="zh-CN" altLang="en-US" sz="2200" dirty="0"/>
              <a:t>我</a:t>
            </a:r>
            <a:r>
              <a:rPr lang="zh-CN" altLang="en-US" sz="2200" dirty="0" smtClean="0"/>
              <a:t>的老家在河北。</a:t>
            </a:r>
            <a:endParaRPr lang="en-US" altLang="zh-CN" sz="2200" dirty="0" smtClean="0"/>
          </a:p>
          <a:p>
            <a:endParaRPr lang="en-US" sz="2200" dirty="0" smtClean="0"/>
          </a:p>
          <a:p>
            <a:r>
              <a:rPr lang="zh-CN" altLang="en-US" sz="2200" dirty="0" smtClean="0"/>
              <a:t>扔</a:t>
            </a:r>
            <a:endParaRPr lang="en-US" altLang="zh-CN" sz="2200" dirty="0" smtClean="0"/>
          </a:p>
          <a:p>
            <a:r>
              <a:rPr lang="zh-CN" altLang="en-US" sz="2200" dirty="0"/>
              <a:t>衣</a:t>
            </a:r>
            <a:r>
              <a:rPr lang="zh-CN" altLang="en-US" sz="2200" dirty="0" smtClean="0"/>
              <a:t>服坏了，我把衣服扔了。</a:t>
            </a:r>
            <a:endParaRPr lang="en-US" altLang="zh-CN" sz="2200" dirty="0" smtClean="0"/>
          </a:p>
          <a:p>
            <a:endParaRPr lang="en-US" sz="2200" dirty="0"/>
          </a:p>
          <a:p>
            <a:r>
              <a:rPr lang="zh-CN" altLang="en-US" sz="2200" dirty="0"/>
              <a:t>城</a:t>
            </a:r>
            <a:r>
              <a:rPr lang="zh-CN" altLang="en-US" sz="2200" dirty="0" smtClean="0"/>
              <a:t>根</a:t>
            </a:r>
            <a:endParaRPr lang="en-US" altLang="zh-CN" sz="2200" dirty="0" smtClean="0"/>
          </a:p>
          <a:p>
            <a:r>
              <a:rPr lang="zh-CN" altLang="en-US" sz="2200" dirty="0"/>
              <a:t>生死不明</a:t>
            </a:r>
            <a:endParaRPr lang="en-US" altLang="zh-CN" sz="22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 smtClean="0"/>
              <a:t>秀贞曾与一个大学生相爱，后来，大学生回了老家，再也没回来。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秀贞生</a:t>
            </a:r>
            <a:r>
              <a:rPr lang="zh-CN" altLang="en-US" sz="2400" dirty="0" smtClean="0"/>
              <a:t>下女儿小桂子，又被家人扔到城根下，生死不明。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10236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城南旧事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363636"/>
            <a:ext cx="4184035" cy="5474677"/>
          </a:xfrm>
        </p:spPr>
        <p:txBody>
          <a:bodyPr>
            <a:noAutofit/>
          </a:bodyPr>
          <a:lstStyle/>
          <a:p>
            <a:r>
              <a:rPr lang="zh-CN" altLang="en-US" sz="2200" dirty="0" smtClean="0"/>
              <a:t>同情</a:t>
            </a:r>
            <a:endParaRPr lang="en-US" altLang="zh-CN" sz="2200" dirty="0" smtClean="0"/>
          </a:p>
          <a:p>
            <a:r>
              <a:rPr lang="zh-CN" altLang="en-US" sz="2200" dirty="0">
                <a:solidFill>
                  <a:schemeClr val="tx1"/>
                </a:solidFill>
              </a:rPr>
              <a:t>对</a:t>
            </a:r>
            <a:r>
              <a:rPr lang="en-US" altLang="zh-CN" sz="2200" dirty="0">
                <a:solidFill>
                  <a:schemeClr val="tx1"/>
                </a:solidFill>
              </a:rPr>
              <a:t>…</a:t>
            </a:r>
            <a:r>
              <a:rPr lang="zh-CN" altLang="en-US" sz="2200" dirty="0">
                <a:solidFill>
                  <a:schemeClr val="tx1"/>
                </a:solidFill>
              </a:rPr>
              <a:t>同情</a:t>
            </a:r>
            <a:endParaRPr lang="en-GB" sz="2200" dirty="0">
              <a:solidFill>
                <a:srgbClr val="FF0000"/>
              </a:solidFill>
            </a:endParaRPr>
          </a:p>
          <a:p>
            <a:r>
              <a:rPr lang="zh-CN" altLang="en-US" sz="2200" dirty="0" smtClean="0"/>
              <a:t>我</a:t>
            </a:r>
            <a:r>
              <a:rPr lang="zh-CN" altLang="en-US" sz="2200" dirty="0" smtClean="0">
                <a:solidFill>
                  <a:srgbClr val="FF0000"/>
                </a:solidFill>
              </a:rPr>
              <a:t>对</a:t>
            </a:r>
            <a:r>
              <a:rPr lang="zh-CN" altLang="en-US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他</a:t>
            </a:r>
            <a:r>
              <a:rPr lang="zh-CN" altLang="en-US" sz="2200" dirty="0">
                <a:solidFill>
                  <a:schemeClr val="tx1"/>
                </a:solidFill>
              </a:rPr>
              <a:t>非常</a:t>
            </a:r>
            <a:r>
              <a:rPr lang="zh-CN" altLang="en-US" sz="2200" dirty="0" smtClean="0">
                <a:solidFill>
                  <a:srgbClr val="FF0000"/>
                </a:solidFill>
              </a:rPr>
              <a:t>同情</a:t>
            </a:r>
            <a:r>
              <a:rPr lang="zh-CN" altLang="en-US" sz="2200" dirty="0" smtClean="0">
                <a:solidFill>
                  <a:schemeClr val="tx1"/>
                </a:solidFill>
              </a:rPr>
              <a:t>。</a:t>
            </a:r>
            <a:endParaRPr lang="en-US" altLang="zh-CN" sz="2200" dirty="0" smtClean="0">
              <a:solidFill>
                <a:schemeClr val="tx1"/>
              </a:solidFill>
            </a:endParaRPr>
          </a:p>
          <a:p>
            <a:endParaRPr lang="en-US" altLang="zh-CN" sz="2200" dirty="0">
              <a:solidFill>
                <a:schemeClr val="tx1"/>
              </a:solidFill>
            </a:endParaRPr>
          </a:p>
          <a:p>
            <a:r>
              <a:rPr lang="zh-CN" altLang="en-US" sz="2200" dirty="0" smtClean="0">
                <a:solidFill>
                  <a:schemeClr val="tx1"/>
                </a:solidFill>
              </a:rPr>
              <a:t>得知</a:t>
            </a:r>
            <a:r>
              <a:rPr lang="en-US" altLang="zh-CN" sz="2200" dirty="0" smtClean="0">
                <a:solidFill>
                  <a:schemeClr val="tx1"/>
                </a:solidFill>
              </a:rPr>
              <a:t>……</a:t>
            </a:r>
            <a:r>
              <a:rPr lang="zh-CN" altLang="en-US" sz="2200" dirty="0" smtClean="0">
                <a:solidFill>
                  <a:schemeClr val="tx1"/>
                </a:solidFill>
              </a:rPr>
              <a:t>的身世</a:t>
            </a:r>
            <a:endParaRPr lang="en-US" altLang="zh-CN" sz="2200" dirty="0" smtClean="0">
              <a:solidFill>
                <a:schemeClr val="tx1"/>
              </a:solidFill>
            </a:endParaRPr>
          </a:p>
          <a:p>
            <a:r>
              <a:rPr lang="zh-CN" altLang="en-US" sz="2200" dirty="0">
                <a:solidFill>
                  <a:schemeClr val="tx1"/>
                </a:solidFill>
              </a:rPr>
              <a:t>我后来才得</a:t>
            </a:r>
            <a:r>
              <a:rPr lang="zh-CN" altLang="en-US" sz="2200" dirty="0" smtClean="0">
                <a:solidFill>
                  <a:schemeClr val="tx1"/>
                </a:solidFill>
              </a:rPr>
              <a:t>知她的身世原来这么可怜。</a:t>
            </a:r>
            <a:endParaRPr lang="en-US" altLang="zh-CN" sz="2200" dirty="0" smtClean="0">
              <a:solidFill>
                <a:schemeClr val="tx1"/>
              </a:solidFill>
            </a:endParaRPr>
          </a:p>
          <a:p>
            <a:endParaRPr lang="en-US" altLang="zh-CN" sz="2200" dirty="0">
              <a:solidFill>
                <a:schemeClr val="tx1"/>
              </a:solidFill>
            </a:endParaRPr>
          </a:p>
          <a:p>
            <a:r>
              <a:rPr lang="zh-CN" altLang="en-US" sz="2200" dirty="0">
                <a:solidFill>
                  <a:schemeClr val="tx1"/>
                </a:solidFill>
              </a:rPr>
              <a:t>胎</a:t>
            </a:r>
            <a:r>
              <a:rPr lang="zh-CN" altLang="en-US" sz="2200" dirty="0" smtClean="0">
                <a:solidFill>
                  <a:schemeClr val="tx1"/>
                </a:solidFill>
              </a:rPr>
              <a:t>记</a:t>
            </a:r>
            <a:r>
              <a:rPr lang="zh-CN" altLang="en-US" sz="2200" dirty="0">
                <a:solidFill>
                  <a:schemeClr val="tx1"/>
                </a:solidFill>
              </a:rPr>
              <a:t>；</a:t>
            </a:r>
            <a:r>
              <a:rPr lang="zh-CN" altLang="en-US" sz="2200" dirty="0" smtClean="0">
                <a:solidFill>
                  <a:schemeClr val="tx1"/>
                </a:solidFill>
              </a:rPr>
              <a:t>脖子后的胎记</a:t>
            </a:r>
            <a:endParaRPr lang="en-US" altLang="zh-CN" sz="2200" dirty="0" smtClean="0">
              <a:solidFill>
                <a:schemeClr val="tx1"/>
              </a:solidFill>
            </a:endParaRPr>
          </a:p>
          <a:p>
            <a:endParaRPr lang="en-US" altLang="zh-CN" sz="2200" dirty="0" smtClean="0">
              <a:solidFill>
                <a:schemeClr val="tx1"/>
              </a:solidFill>
            </a:endParaRPr>
          </a:p>
          <a:p>
            <a:r>
              <a:rPr lang="zh-CN" altLang="en-US" sz="2200" dirty="0" smtClean="0">
                <a:solidFill>
                  <a:schemeClr val="tx1"/>
                </a:solidFill>
              </a:rPr>
              <a:t>急忙带着</a:t>
            </a:r>
            <a:r>
              <a:rPr lang="en-US" altLang="zh-CN" sz="2200" dirty="0" smtClean="0">
                <a:solidFill>
                  <a:schemeClr val="tx1"/>
                </a:solidFill>
              </a:rPr>
              <a:t>A</a:t>
            </a:r>
            <a:r>
              <a:rPr lang="zh-CN" altLang="en-US" sz="2200" dirty="0" smtClean="0">
                <a:solidFill>
                  <a:schemeClr val="tx1"/>
                </a:solidFill>
              </a:rPr>
              <a:t>去找</a:t>
            </a:r>
            <a:r>
              <a:rPr lang="en-US" altLang="zh-CN" sz="2200" dirty="0" smtClean="0">
                <a:solidFill>
                  <a:schemeClr val="tx1"/>
                </a:solidFill>
              </a:rPr>
              <a:t>B</a:t>
            </a:r>
            <a:r>
              <a:rPr lang="zh-CN" altLang="en-US" sz="2200" dirty="0" smtClean="0">
                <a:solidFill>
                  <a:schemeClr val="tx1"/>
                </a:solidFill>
              </a:rPr>
              <a:t>。</a:t>
            </a:r>
            <a:endParaRPr lang="en-US" altLang="zh-CN" sz="2200" dirty="0" smtClean="0">
              <a:solidFill>
                <a:schemeClr val="tx1"/>
              </a:solidFill>
            </a:endParaRPr>
          </a:p>
          <a:p>
            <a:r>
              <a:rPr lang="zh-CN" altLang="en-US" sz="2200" dirty="0">
                <a:solidFill>
                  <a:schemeClr val="tx1"/>
                </a:solidFill>
              </a:rPr>
              <a:t>急</a:t>
            </a:r>
            <a:r>
              <a:rPr lang="zh-CN" altLang="en-US" sz="2200" dirty="0" smtClean="0">
                <a:solidFill>
                  <a:schemeClr val="tx1"/>
                </a:solidFill>
              </a:rPr>
              <a:t>忙带着我去找老师</a:t>
            </a:r>
            <a:endParaRPr lang="en-US" altLang="zh-CN" sz="2200" dirty="0" smtClean="0">
              <a:solidFill>
                <a:schemeClr val="tx1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3959437" cy="3880773"/>
          </a:xfrm>
        </p:spPr>
        <p:txBody>
          <a:bodyPr>
            <a:normAutofit/>
          </a:bodyPr>
          <a:lstStyle/>
          <a:p>
            <a:r>
              <a:rPr lang="zh-CN" altLang="en-US" sz="2200" dirty="0" smtClean="0"/>
              <a:t>英子对秀贞非常同情。英子得知，小伙伴妞儿的身世很像小桂子，又发现了她脖子后的胎记，急忙带她去找秀贞。</a:t>
            </a:r>
            <a:endParaRPr lang="en-US" altLang="zh-CN" sz="2200" dirty="0" smtClean="0"/>
          </a:p>
          <a:p>
            <a:pPr marL="0" indent="0">
              <a:buNone/>
            </a:pPr>
            <a:endParaRPr lang="en-US" sz="2200" dirty="0"/>
          </a:p>
          <a:p>
            <a:pPr marL="0" indent="0"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123246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城南旧事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746738"/>
            <a:ext cx="4184035" cy="4294623"/>
          </a:xfrm>
        </p:spPr>
        <p:txBody>
          <a:bodyPr>
            <a:noAutofit/>
          </a:bodyPr>
          <a:lstStyle/>
          <a:p>
            <a:r>
              <a:rPr lang="zh-CN" altLang="en-US" sz="2400" dirty="0" smtClean="0"/>
              <a:t>立刻</a:t>
            </a:r>
            <a:endParaRPr lang="en-US" altLang="zh-CN" sz="2400" dirty="0" smtClean="0"/>
          </a:p>
          <a:p>
            <a:r>
              <a:rPr lang="zh-CN" altLang="en-US" sz="2400" dirty="0" smtClean="0"/>
              <a:t>她说完之后，我立刻就明白了。</a:t>
            </a:r>
            <a:endParaRPr lang="en-US" altLang="zh-CN" sz="2400" dirty="0" smtClean="0"/>
          </a:p>
          <a:p>
            <a:endParaRPr lang="en-US" altLang="zh-CN" sz="2400" dirty="0" smtClean="0"/>
          </a:p>
          <a:p>
            <a:r>
              <a:rPr lang="zh-CN" altLang="en-US" sz="2400" dirty="0" smtClean="0"/>
              <a:t>找寻</a:t>
            </a:r>
            <a:r>
              <a:rPr lang="en-US" altLang="zh-CN" sz="2400" dirty="0" smtClean="0"/>
              <a:t>=</a:t>
            </a:r>
            <a:r>
              <a:rPr lang="zh-CN" altLang="en-US" sz="2400" dirty="0" smtClean="0"/>
              <a:t>寻找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结果</a:t>
            </a:r>
            <a:endParaRPr lang="en-US" altLang="zh-CN" sz="2400" dirty="0"/>
          </a:p>
          <a:p>
            <a:endParaRPr lang="en-US" altLang="zh-CN" sz="2400" dirty="0" smtClean="0"/>
          </a:p>
          <a:p>
            <a:r>
              <a:rPr lang="zh-CN" altLang="en-US" sz="2400" dirty="0"/>
              <a:t>车轮</a:t>
            </a:r>
            <a:endParaRPr lang="en-US" altLang="zh-CN" sz="24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/>
              <a:t>妞儿就是小桂子</a:t>
            </a:r>
            <a:r>
              <a:rPr lang="zh-CN" altLang="en-US" sz="2400" dirty="0" smtClean="0"/>
              <a:t>！</a:t>
            </a:r>
            <a:endParaRPr lang="en-US" altLang="zh-CN" sz="2400" dirty="0" smtClean="0"/>
          </a:p>
          <a:p>
            <a:endParaRPr lang="en-US" altLang="zh-CN" sz="2400" dirty="0"/>
          </a:p>
          <a:p>
            <a:r>
              <a:rPr lang="zh-CN" altLang="en-US" sz="2400" dirty="0" smtClean="0"/>
              <a:t>秀贞立刻带妞儿去找寻爸爸，结果，母女俩不幸死在火车的车轮下。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998409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4380" y="158663"/>
            <a:ext cx="8596668" cy="1320800"/>
          </a:xfrm>
        </p:spPr>
        <p:txBody>
          <a:bodyPr/>
          <a:lstStyle/>
          <a:p>
            <a:r>
              <a:rPr lang="zh-CN" altLang="en-US" dirty="0"/>
              <a:t>城南旧事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1425" y="819063"/>
            <a:ext cx="4884222" cy="5521570"/>
          </a:xfrm>
        </p:spPr>
        <p:txBody>
          <a:bodyPr>
            <a:noAutofit/>
          </a:bodyPr>
          <a:lstStyle/>
          <a:p>
            <a:r>
              <a:rPr lang="zh-CN" altLang="en-US" sz="2400" dirty="0" smtClean="0"/>
              <a:t>搬家</a:t>
            </a:r>
            <a:r>
              <a:rPr lang="en-US" altLang="zh-CN" sz="2400" dirty="0"/>
              <a:t>	</a:t>
            </a:r>
            <a:r>
              <a:rPr lang="en-US" altLang="zh-CN" sz="2400" dirty="0" smtClean="0"/>
              <a:t>	</a:t>
            </a:r>
            <a:r>
              <a:rPr lang="zh-CN" altLang="en-US" sz="2400" dirty="0" smtClean="0"/>
              <a:t>附近</a:t>
            </a:r>
            <a:endParaRPr lang="en-US" altLang="zh-CN" sz="2400" dirty="0" smtClean="0"/>
          </a:p>
          <a:p>
            <a:r>
              <a:rPr lang="zh-CN" altLang="en-US" sz="2400" dirty="0"/>
              <a:t>我搬家</a:t>
            </a:r>
            <a:r>
              <a:rPr lang="zh-CN" altLang="en-US" sz="2400" dirty="0" smtClean="0"/>
              <a:t>到大学，在附近的咖啡馆认识了他。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厚</a:t>
            </a:r>
            <a:r>
              <a:rPr lang="en-US" altLang="zh-CN" sz="2400" dirty="0"/>
              <a:t>	</a:t>
            </a:r>
            <a:r>
              <a:rPr lang="zh-CN" altLang="en-US" sz="2400" dirty="0" smtClean="0"/>
              <a:t>厚</a:t>
            </a:r>
            <a:r>
              <a:rPr lang="zh-CN" altLang="en-US" sz="2400" dirty="0"/>
              <a:t>嘴</a:t>
            </a:r>
            <a:r>
              <a:rPr lang="zh-CN" altLang="en-US" sz="2400" dirty="0" smtClean="0"/>
              <a:t>唇</a:t>
            </a:r>
            <a:r>
              <a:rPr lang="en-US" altLang="zh-CN" sz="2400" dirty="0" smtClean="0"/>
              <a:t>	</a:t>
            </a:r>
            <a:r>
              <a:rPr lang="zh-CN" altLang="en-US" sz="2400" dirty="0" smtClean="0"/>
              <a:t>厚衣服</a:t>
            </a:r>
            <a:endParaRPr lang="en-US" sz="2400" dirty="0"/>
          </a:p>
          <a:p>
            <a:r>
              <a:rPr lang="zh-CN" altLang="en-US" sz="2400" dirty="0" smtClean="0"/>
              <a:t>供</a:t>
            </a:r>
            <a:r>
              <a:rPr lang="en-US" altLang="zh-CN" sz="2400" dirty="0" smtClean="0"/>
              <a:t>…</a:t>
            </a:r>
            <a:r>
              <a:rPr lang="zh-CN" altLang="en-US" sz="2400" dirty="0" smtClean="0"/>
              <a:t>上学</a:t>
            </a:r>
            <a:endParaRPr lang="en-US" altLang="zh-CN" sz="2400" dirty="0" smtClean="0"/>
          </a:p>
          <a:p>
            <a:r>
              <a:rPr lang="zh-CN" altLang="en-US" sz="2400" dirty="0"/>
              <a:t>为</a:t>
            </a:r>
            <a:r>
              <a:rPr lang="zh-CN" altLang="en-US" sz="2400" dirty="0" smtClean="0"/>
              <a:t>了</a:t>
            </a:r>
            <a:r>
              <a:rPr lang="en-US" altLang="zh-CN" sz="2400" dirty="0" smtClean="0"/>
              <a:t>……,</a:t>
            </a:r>
            <a:r>
              <a:rPr lang="zh-CN" altLang="en-US" sz="2400" dirty="0" smtClean="0"/>
              <a:t>不得不</a:t>
            </a:r>
            <a:r>
              <a:rPr lang="en-US" altLang="zh-CN" sz="2400" dirty="0" smtClean="0"/>
              <a:t>……</a:t>
            </a:r>
          </a:p>
          <a:p>
            <a:endParaRPr lang="en-US" sz="2400" dirty="0"/>
          </a:p>
          <a:p>
            <a:r>
              <a:rPr lang="zh-CN" altLang="en-US" sz="2400" dirty="0" smtClean="0"/>
              <a:t>善良</a:t>
            </a:r>
            <a:endParaRPr lang="en-US" altLang="zh-CN" sz="2400" dirty="0" smtClean="0"/>
          </a:p>
          <a:p>
            <a:r>
              <a:rPr lang="zh-CN" altLang="en-US" sz="2400" dirty="0" smtClean="0"/>
              <a:t>他是一个善良的人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他的心很善良。</a:t>
            </a:r>
            <a:endParaRPr lang="en-US" altLang="zh-CN" sz="2400" dirty="0" smtClean="0"/>
          </a:p>
          <a:p>
            <a:r>
              <a:rPr lang="zh-CN" altLang="en-US" sz="2400" dirty="0"/>
              <a:t>分不</a:t>
            </a:r>
            <a:r>
              <a:rPr lang="zh-CN" altLang="en-US" sz="2400" dirty="0" smtClean="0"/>
              <a:t>清</a:t>
            </a:r>
            <a:endParaRPr lang="en-US" altLang="zh-CN" sz="2400" dirty="0" smtClean="0"/>
          </a:p>
          <a:p>
            <a:r>
              <a:rPr lang="zh-CN" altLang="en-US" sz="2400" dirty="0"/>
              <a:t>我分不</a:t>
            </a:r>
            <a:r>
              <a:rPr lang="zh-CN" altLang="en-US" sz="2400" dirty="0" smtClean="0"/>
              <a:t>清寻找和找寻有什么不同。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15647" y="1345101"/>
            <a:ext cx="4184034" cy="4704932"/>
          </a:xfrm>
        </p:spPr>
        <p:txBody>
          <a:bodyPr>
            <a:normAutofit/>
          </a:bodyPr>
          <a:lstStyle/>
          <a:p>
            <a:r>
              <a:rPr lang="zh-CN" altLang="en-US" sz="2200" dirty="0" smtClean="0"/>
              <a:t>后来，英子一家搬家到新胡同。英子又在附近的荒原中认识了一个厚嘴唇的年轻人。</a:t>
            </a:r>
            <a:endParaRPr lang="en-US" altLang="zh-CN" sz="2200" dirty="0" smtClean="0"/>
          </a:p>
          <a:p>
            <a:endParaRPr lang="en-US" sz="2200" dirty="0"/>
          </a:p>
          <a:p>
            <a:r>
              <a:rPr lang="zh-CN" altLang="en-US" sz="2200" dirty="0" smtClean="0"/>
              <a:t>他为了供弟弟上学，不得不去偷东西。</a:t>
            </a:r>
            <a:endParaRPr lang="en-US" altLang="zh-CN" sz="2200" dirty="0" smtClean="0"/>
          </a:p>
          <a:p>
            <a:endParaRPr lang="en-US" altLang="zh-CN" sz="2200" dirty="0"/>
          </a:p>
          <a:p>
            <a:r>
              <a:rPr lang="zh-CN" altLang="en-US" sz="2200" dirty="0" smtClean="0"/>
              <a:t>英子觉得他很善良，但又分不清他是好人还是坏人。</a:t>
            </a:r>
            <a:endParaRPr lang="en-US" altLang="zh-CN" sz="2200" dirty="0" smtClean="0"/>
          </a:p>
        </p:txBody>
      </p:sp>
    </p:spTree>
    <p:extLst>
      <p:ext uri="{BB962C8B-B14F-4D97-AF65-F5344CB8AC3E}">
        <p14:creationId xmlns:p14="http://schemas.microsoft.com/office/powerpoint/2010/main" val="3976220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城南旧事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265128"/>
            <a:ext cx="4184035" cy="5592871"/>
          </a:xfrm>
        </p:spPr>
        <p:txBody>
          <a:bodyPr>
            <a:normAutofit/>
          </a:bodyPr>
          <a:lstStyle/>
          <a:p>
            <a:r>
              <a:rPr lang="zh-CN" altLang="en-US" sz="2400" dirty="0" smtClean="0"/>
              <a:t>不久</a:t>
            </a:r>
            <a:endParaRPr lang="en-US" altLang="zh-CN" sz="2400" dirty="0" smtClean="0"/>
          </a:p>
          <a:p>
            <a:r>
              <a:rPr lang="zh-CN" altLang="en-US" sz="2400" dirty="0"/>
              <a:t>荒草</a:t>
            </a:r>
            <a:r>
              <a:rPr lang="zh-CN" altLang="en-US" sz="2400" dirty="0" smtClean="0"/>
              <a:t>地</a:t>
            </a:r>
            <a:endParaRPr lang="en-US" altLang="zh-CN" sz="2400" dirty="0" smtClean="0"/>
          </a:p>
          <a:p>
            <a:endParaRPr lang="en-US" altLang="zh-CN" sz="2400" dirty="0"/>
          </a:p>
          <a:p>
            <a:r>
              <a:rPr lang="zh-CN" altLang="en-US" sz="2400" dirty="0" smtClean="0"/>
              <a:t>捡</a:t>
            </a:r>
            <a:r>
              <a:rPr lang="en-US" altLang="zh-CN" sz="2400" dirty="0"/>
              <a:t>	</a:t>
            </a:r>
            <a:r>
              <a:rPr lang="zh-CN" altLang="en-US" sz="2400" dirty="0" smtClean="0"/>
              <a:t>捡到、捡起</a:t>
            </a:r>
            <a:endParaRPr lang="en-US" altLang="zh-CN" sz="2400" dirty="0" smtClean="0"/>
          </a:p>
          <a:p>
            <a:endParaRPr lang="en-US" altLang="zh-CN" sz="2400" dirty="0"/>
          </a:p>
          <a:p>
            <a:r>
              <a:rPr lang="zh-CN" altLang="en-US" sz="2400" dirty="0" smtClean="0"/>
              <a:t>铜佛</a:t>
            </a:r>
            <a:endParaRPr lang="en-US" altLang="zh-CN" sz="2400" dirty="0"/>
          </a:p>
          <a:p>
            <a:r>
              <a:rPr lang="zh-CN" altLang="en-US" sz="2400" dirty="0" smtClean="0"/>
              <a:t>警察、</a:t>
            </a:r>
            <a:r>
              <a:rPr lang="zh-CN" altLang="en-US" sz="2400" dirty="0"/>
              <a:t>便</a:t>
            </a:r>
            <a:r>
              <a:rPr lang="zh-CN" altLang="en-US" sz="2400" dirty="0" smtClean="0"/>
              <a:t>衣警察</a:t>
            </a:r>
            <a:endParaRPr lang="en-US" altLang="zh-CN" sz="2400" dirty="0" smtClean="0"/>
          </a:p>
          <a:p>
            <a:r>
              <a:rPr lang="zh-CN" altLang="en-US" sz="2400" dirty="0" smtClean="0"/>
              <a:t>抓</a:t>
            </a:r>
            <a:r>
              <a:rPr lang="en-US" altLang="zh-CN" sz="2400" dirty="0"/>
              <a:t>	</a:t>
            </a:r>
            <a:r>
              <a:rPr lang="zh-CN" altLang="en-US" sz="2400" dirty="0" smtClean="0"/>
              <a:t>抓住、抓走</a:t>
            </a:r>
            <a:endParaRPr lang="en-US" altLang="zh-CN" sz="2400" dirty="0" smtClean="0"/>
          </a:p>
          <a:p>
            <a:endParaRPr lang="en-US" altLang="zh-CN" sz="2400" dirty="0"/>
          </a:p>
          <a:p>
            <a:r>
              <a:rPr lang="zh-CN" altLang="en-US" sz="2400" dirty="0" smtClean="0"/>
              <a:t>难过</a:t>
            </a:r>
            <a:endParaRPr lang="en-US" altLang="zh-CN" sz="2400" dirty="0" smtClean="0"/>
          </a:p>
          <a:p>
            <a:r>
              <a:rPr lang="zh-CN" altLang="en-US" sz="2400" dirty="0" smtClean="0"/>
              <a:t>使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难过</a:t>
            </a:r>
            <a:endParaRPr lang="en-US" altLang="zh-CN" sz="2400" dirty="0" smtClean="0"/>
          </a:p>
          <a:p>
            <a:pPr marL="0" indent="0">
              <a:buNone/>
            </a:pPr>
            <a:endParaRPr lang="en-US" sz="2400" dirty="0" smtClean="0"/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/>
              <a:t>不</a:t>
            </a:r>
            <a:r>
              <a:rPr lang="zh-CN" altLang="en-US" sz="2400" dirty="0" smtClean="0"/>
              <a:t>久，英子在荒草地上捡到了一个小铜佛，被便衣警察发现，警察来抓走了这个厚嘴唇的年轻人，这件事使英子非常难过。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260099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城南旧事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5085" y="1930400"/>
            <a:ext cx="4184035" cy="3880772"/>
          </a:xfrm>
        </p:spPr>
        <p:txBody>
          <a:bodyPr>
            <a:normAutofit/>
          </a:bodyPr>
          <a:lstStyle/>
          <a:p>
            <a:r>
              <a:rPr lang="zh-CN" altLang="en-US" sz="2400" dirty="0" smtClean="0"/>
              <a:t>同情</a:t>
            </a:r>
            <a:endParaRPr lang="en-US" altLang="zh-CN" sz="2400" dirty="0" smtClean="0"/>
          </a:p>
          <a:p>
            <a:endParaRPr lang="en-US" altLang="zh-CN" sz="2400" dirty="0" smtClean="0"/>
          </a:p>
          <a:p>
            <a:r>
              <a:rPr lang="zh-CN" altLang="en-US" sz="2400" dirty="0"/>
              <a:t>是因</a:t>
            </a:r>
            <a:r>
              <a:rPr lang="zh-CN" altLang="en-US" sz="2400" dirty="0" smtClean="0"/>
              <a:t>为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，才</a:t>
            </a:r>
            <a:r>
              <a:rPr lang="en-US" altLang="zh-CN" sz="2400" dirty="0" smtClean="0"/>
              <a:t>……</a:t>
            </a:r>
          </a:p>
          <a:p>
            <a:r>
              <a:rPr lang="zh-CN" altLang="en-US" sz="2400" dirty="0"/>
              <a:t>是因</a:t>
            </a:r>
            <a:r>
              <a:rPr lang="zh-CN" altLang="en-US" sz="2400" dirty="0" smtClean="0"/>
              <a:t>为她教得好，我才跳舞跳得这么好。</a:t>
            </a:r>
            <a:endParaRPr lang="en-US" altLang="zh-CN" sz="2400" dirty="0" smtClean="0"/>
          </a:p>
          <a:p>
            <a:r>
              <a:rPr lang="zh-CN" altLang="en-US" sz="2400" dirty="0"/>
              <a:t>是因</a:t>
            </a:r>
            <a:r>
              <a:rPr lang="zh-CN" altLang="en-US" sz="2400" dirty="0" smtClean="0"/>
              <a:t>为我努力，成绩才这么好。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2160589"/>
            <a:ext cx="4731947" cy="3880773"/>
          </a:xfrm>
        </p:spPr>
        <p:txBody>
          <a:bodyPr>
            <a:normAutofit/>
          </a:bodyPr>
          <a:lstStyle/>
          <a:p>
            <a:r>
              <a:rPr lang="zh-CN" altLang="en-US" sz="2400" dirty="0"/>
              <a:t>因</a:t>
            </a:r>
            <a:r>
              <a:rPr lang="zh-CN" altLang="en-US" sz="2400" dirty="0" smtClean="0"/>
              <a:t>为英子很同情这个“小偷朋友”，觉得是因为自己捡到的小铜佛被便衣警察看到了，“小偷朋友”才被抓到的。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69319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城南旧事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277655"/>
            <a:ext cx="4184035" cy="5423770"/>
          </a:xfrm>
        </p:spPr>
        <p:txBody>
          <a:bodyPr>
            <a:normAutofit/>
          </a:bodyPr>
          <a:lstStyle/>
          <a:p>
            <a:r>
              <a:rPr lang="zh-CN" altLang="en-US" sz="2400" dirty="0"/>
              <a:t>来</a:t>
            </a:r>
            <a:r>
              <a:rPr lang="zh-CN" altLang="en-US" sz="2400" dirty="0" smtClean="0"/>
              <a:t>到</a:t>
            </a:r>
            <a:endParaRPr lang="en-US" sz="2400" dirty="0"/>
          </a:p>
          <a:p>
            <a:r>
              <a:rPr lang="zh-CN" altLang="en-US" sz="2400" dirty="0" smtClean="0"/>
              <a:t>得知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掉</a:t>
            </a:r>
            <a:r>
              <a:rPr lang="zh-CN" altLang="en-US" sz="2400" dirty="0"/>
              <a:t>；</a:t>
            </a:r>
            <a:r>
              <a:rPr lang="zh-CN" altLang="en-US" sz="2400" dirty="0" smtClean="0"/>
              <a:t>淹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十分伤心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管</a:t>
            </a:r>
            <a:r>
              <a:rPr lang="en-US" altLang="zh-CN" sz="2400" dirty="0"/>
              <a:t>	</a:t>
            </a:r>
            <a:r>
              <a:rPr lang="en-US" altLang="zh-CN" sz="2400" dirty="0" smtClean="0"/>
              <a:t>	</a:t>
            </a:r>
            <a:r>
              <a:rPr lang="zh-CN" altLang="en-US" sz="2400" dirty="0" smtClean="0"/>
              <a:t>照顾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接</a:t>
            </a:r>
            <a:endParaRPr lang="en-US" altLang="zh-CN" sz="2400" dirty="0" smtClean="0"/>
          </a:p>
          <a:p>
            <a:r>
              <a:rPr lang="zh-CN" altLang="en-US" sz="2400" dirty="0" smtClean="0"/>
              <a:t>用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接走</a:t>
            </a:r>
            <a:endParaRPr lang="en-US" altLang="zh-CN" sz="24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5031492" cy="3880773"/>
          </a:xfrm>
        </p:spPr>
        <p:txBody>
          <a:bodyPr>
            <a:noAutofit/>
          </a:bodyPr>
          <a:lstStyle/>
          <a:p>
            <a:r>
              <a:rPr lang="zh-CN" altLang="en-US" sz="2400" dirty="0" smtClean="0"/>
              <a:t>英子九岁那年，她的奶妈宋妈的丈夫来到林家。英子得知，宋妈的儿子两年前掉进河里淹死，女儿也被丈夫卖给别人，十分伤心，不明</a:t>
            </a:r>
            <a:r>
              <a:rPr lang="zh-CN" altLang="en-US" sz="2400" dirty="0" smtClean="0"/>
              <a:t>白</a:t>
            </a:r>
            <a:r>
              <a:rPr lang="zh-CN" altLang="en-US" sz="2400" dirty="0"/>
              <a:t>宋妈</a:t>
            </a:r>
            <a:r>
              <a:rPr lang="zh-CN" altLang="en-US" sz="2400" dirty="0" smtClean="0"/>
              <a:t>为</a:t>
            </a:r>
            <a:r>
              <a:rPr lang="zh-CN" altLang="en-US" sz="2400" dirty="0" smtClean="0"/>
              <a:t>什么不管自己的孩子，来照顾她。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后来宋妈被她丈夫用小毛驴接走了。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9494248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308976"/>
            <a:ext cx="8596668" cy="1320800"/>
          </a:xfrm>
        </p:spPr>
        <p:txBody>
          <a:bodyPr/>
          <a:lstStyle/>
          <a:p>
            <a:r>
              <a:rPr lang="zh-CN" altLang="en-US" dirty="0"/>
              <a:t>城南旧事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1164920"/>
            <a:ext cx="4184035" cy="5492663"/>
          </a:xfrm>
        </p:spPr>
        <p:txBody>
          <a:bodyPr>
            <a:noAutofit/>
          </a:bodyPr>
          <a:lstStyle/>
          <a:p>
            <a:r>
              <a:rPr lang="zh-CN" altLang="en-US" sz="2400" dirty="0" smtClean="0"/>
              <a:t>肺病</a:t>
            </a:r>
            <a:endParaRPr lang="en-US" altLang="zh-CN" sz="2400" dirty="0" smtClean="0"/>
          </a:p>
          <a:p>
            <a:r>
              <a:rPr lang="zh-CN" altLang="en-US" sz="2400" dirty="0" smtClean="0"/>
              <a:t>因肺病去世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随</a:t>
            </a:r>
            <a:r>
              <a:rPr lang="en-US" altLang="zh-CN" sz="2400" dirty="0"/>
              <a:t>	</a:t>
            </a:r>
            <a:r>
              <a:rPr lang="zh-CN" altLang="en-US" sz="2400" dirty="0" smtClean="0"/>
              <a:t>远行</a:t>
            </a:r>
            <a:endParaRPr lang="en-US" altLang="zh-CN" sz="2400" dirty="0" smtClean="0"/>
          </a:p>
          <a:p>
            <a:r>
              <a:rPr lang="zh-CN" altLang="en-US" sz="2400" dirty="0" smtClean="0"/>
              <a:t>随家人远行</a:t>
            </a:r>
            <a:r>
              <a:rPr lang="en-US" altLang="zh-CN" sz="2400" dirty="0" smtClean="0"/>
              <a:t>/</a:t>
            </a:r>
            <a:r>
              <a:rPr lang="zh-CN" altLang="en-US" sz="2400" dirty="0" smtClean="0"/>
              <a:t>随家人坐上远行的马车。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搞不清楚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告别</a:t>
            </a:r>
            <a:r>
              <a:rPr lang="en-US" altLang="zh-CN" sz="2400" dirty="0"/>
              <a:t>	</a:t>
            </a:r>
            <a:r>
              <a:rPr lang="en-US" altLang="zh-CN" sz="2400" dirty="0" smtClean="0"/>
              <a:t>	</a:t>
            </a:r>
            <a:r>
              <a:rPr lang="zh-CN" altLang="en-US" sz="2400" dirty="0" smtClean="0"/>
              <a:t>向</a:t>
            </a:r>
            <a:r>
              <a:rPr lang="en-US" altLang="zh-CN" sz="2400" dirty="0" smtClean="0"/>
              <a:t>……</a:t>
            </a:r>
            <a:r>
              <a:rPr lang="zh-CN" altLang="en-US" sz="2400" dirty="0" smtClean="0"/>
              <a:t>告别。</a:t>
            </a:r>
            <a:endParaRPr lang="en-US" sz="2400" dirty="0"/>
          </a:p>
          <a:p>
            <a:r>
              <a:rPr lang="zh-CN" altLang="en-US" sz="2400" dirty="0" smtClean="0"/>
              <a:t>童年</a:t>
            </a:r>
            <a:r>
              <a:rPr lang="en-US" altLang="zh-CN" sz="2400" dirty="0"/>
              <a:t>	</a:t>
            </a:r>
            <a:r>
              <a:rPr lang="en-US" altLang="zh-CN" sz="2400" dirty="0" smtClean="0"/>
              <a:t>	</a:t>
            </a:r>
            <a:r>
              <a:rPr lang="zh-CN" altLang="en-US" sz="2400" dirty="0" smtClean="0"/>
              <a:t>告别童年</a:t>
            </a:r>
            <a:endParaRPr lang="en-GB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889602" cy="3880773"/>
          </a:xfrm>
        </p:spPr>
        <p:txBody>
          <a:bodyPr>
            <a:normAutofit/>
          </a:bodyPr>
          <a:lstStyle/>
          <a:p>
            <a:r>
              <a:rPr lang="zh-CN" altLang="en-US" sz="2400" dirty="0" smtClean="0"/>
              <a:t>再后来，英子的爸爸因肺病去世。英子随家人坐上远行的马车，带着这些搞不清楚的事情，她告别了童年。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96723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283924"/>
            <a:ext cx="8596668" cy="1320800"/>
          </a:xfrm>
        </p:spPr>
        <p:txBody>
          <a:bodyPr/>
          <a:lstStyle/>
          <a:p>
            <a:r>
              <a:rPr lang="zh-CN" altLang="en-US" dirty="0"/>
              <a:t>城南旧事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819064"/>
            <a:ext cx="4184035" cy="5555293"/>
          </a:xfrm>
        </p:spPr>
        <p:txBody>
          <a:bodyPr>
            <a:noAutofit/>
          </a:bodyPr>
          <a:lstStyle/>
          <a:p>
            <a:r>
              <a:rPr lang="zh-CN" altLang="en-US" sz="2400" dirty="0" smtClean="0"/>
              <a:t>影片</a:t>
            </a:r>
            <a:endParaRPr lang="en-US" sz="2400" dirty="0"/>
          </a:p>
          <a:p>
            <a:r>
              <a:rPr lang="zh-CN" altLang="en-US" sz="2400" dirty="0" smtClean="0"/>
              <a:t>主要人物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善良天真</a:t>
            </a:r>
            <a:endParaRPr lang="en-US" sz="2400" dirty="0"/>
          </a:p>
          <a:p>
            <a:r>
              <a:rPr lang="zh-CN" altLang="en-US" sz="2400" dirty="0" smtClean="0"/>
              <a:t>充满同情心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/>
              <a:t>情</a:t>
            </a:r>
            <a:r>
              <a:rPr lang="zh-CN" altLang="en-US" sz="2400" dirty="0" smtClean="0"/>
              <a:t>节简单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温馨</a:t>
            </a:r>
            <a:r>
              <a:rPr lang="en-US" altLang="zh-CN" sz="2400" dirty="0"/>
              <a:t>	</a:t>
            </a:r>
            <a:r>
              <a:rPr lang="en-US" altLang="zh-CN" sz="2400" dirty="0" smtClean="0"/>
              <a:t>	</a:t>
            </a:r>
            <a:r>
              <a:rPr lang="zh-CN" altLang="en-US" sz="2400" dirty="0" smtClean="0"/>
              <a:t>反应</a:t>
            </a:r>
            <a:r>
              <a:rPr lang="en-US" altLang="zh-CN" sz="2400" dirty="0" smtClean="0"/>
              <a:t>	</a:t>
            </a:r>
            <a:r>
              <a:rPr lang="zh-CN" altLang="en-US" sz="2400" dirty="0" smtClean="0"/>
              <a:t>真实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/>
              <a:t>受</a:t>
            </a:r>
            <a:r>
              <a:rPr lang="zh-CN" altLang="en-US" sz="2400" dirty="0" smtClean="0"/>
              <a:t>到好评</a:t>
            </a:r>
            <a:r>
              <a:rPr lang="en-US" altLang="zh-CN" sz="2400" dirty="0"/>
              <a:t>	</a:t>
            </a:r>
            <a:r>
              <a:rPr lang="en-US" altLang="zh-CN" sz="2400" dirty="0" smtClean="0"/>
              <a:t>	</a:t>
            </a:r>
            <a:r>
              <a:rPr lang="zh-CN" altLang="en-US" sz="2400" dirty="0" smtClean="0"/>
              <a:t>广泛</a:t>
            </a:r>
            <a:endParaRPr lang="en-US" altLang="zh-CN" sz="2400" dirty="0" smtClean="0"/>
          </a:p>
          <a:p>
            <a:r>
              <a:rPr lang="zh-CN" altLang="en-US" sz="2400" dirty="0" smtClean="0"/>
              <a:t>受到广泛好评</a:t>
            </a:r>
            <a:endParaRPr lang="en-US" sz="2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 smtClean="0"/>
              <a:t>在影片中，小英子是一个主要人物。她善良天真，充满同情心。</a:t>
            </a:r>
            <a:endParaRPr lang="en-US" altLang="zh-CN" sz="2400" dirty="0" smtClean="0"/>
          </a:p>
          <a:p>
            <a:endParaRPr lang="en-US" sz="2400" dirty="0"/>
          </a:p>
          <a:p>
            <a:r>
              <a:rPr lang="zh-CN" altLang="en-US" sz="2400" dirty="0" smtClean="0"/>
              <a:t>影片情节简单，温馨地反映了那个年代普通北京人的真实生活，受到广泛好评。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516664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城南旧事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 smtClean="0"/>
              <a:t>一、根据文章内容选择正确答案。</a:t>
            </a:r>
            <a:endParaRPr lang="en-US" altLang="zh-CN" sz="2400" dirty="0" smtClean="0"/>
          </a:p>
          <a:p>
            <a:endParaRPr lang="en-US" sz="2400" dirty="0"/>
          </a:p>
          <a:p>
            <a:pPr marL="0" indent="0">
              <a:buNone/>
            </a:pPr>
            <a:r>
              <a:rPr lang="en-US" altLang="zh-CN" sz="2400" dirty="0" smtClean="0"/>
              <a:t>1. </a:t>
            </a:r>
            <a:r>
              <a:rPr lang="zh-CN" altLang="en-US" sz="2400" dirty="0" smtClean="0"/>
              <a:t>文章的主要内容是</a:t>
            </a:r>
            <a:r>
              <a:rPr lang="zh-CN" altLang="en-US" sz="2400" dirty="0" smtClean="0">
                <a:sym typeface="Wingdings" panose="05000000000000000000" pitchFamily="2" charset="2"/>
              </a:rPr>
              <a:t>： （       </a:t>
            </a:r>
            <a:r>
              <a:rPr lang="zh-CN" altLang="en-US" sz="2400" dirty="0" smtClean="0"/>
              <a:t>）</a:t>
            </a:r>
            <a:endParaRPr lang="en-US" altLang="zh-CN" sz="2400" dirty="0"/>
          </a:p>
          <a:p>
            <a:pPr marL="0" indent="0">
              <a:buNone/>
            </a:pPr>
            <a:r>
              <a:rPr lang="en-US" altLang="zh-CN" sz="2400" dirty="0" smtClean="0"/>
              <a:t>A. </a:t>
            </a:r>
            <a:r>
              <a:rPr lang="zh-CN" altLang="en-US" sz="2400" dirty="0" smtClean="0"/>
              <a:t>林</a:t>
            </a:r>
            <a:r>
              <a:rPr lang="zh-CN" altLang="en-US" sz="2400" dirty="0"/>
              <a:t>海</a:t>
            </a:r>
            <a:r>
              <a:rPr lang="zh-CN" altLang="en-US" sz="2400" dirty="0" smtClean="0"/>
              <a:t>音的经历</a:t>
            </a:r>
            <a:r>
              <a:rPr lang="en-US" altLang="zh-CN" sz="2400" dirty="0" smtClean="0"/>
              <a:t>			B. </a:t>
            </a:r>
            <a:r>
              <a:rPr lang="zh-CN" altLang="en-US" sz="2400" dirty="0" smtClean="0"/>
              <a:t>介绍电影</a:t>
            </a:r>
            <a:r>
              <a:rPr lang="en-US" altLang="zh-CN" sz="2400" dirty="0" smtClean="0"/>
              <a:t>《</a:t>
            </a:r>
            <a:r>
              <a:rPr lang="zh-CN" altLang="en-US" sz="2400" dirty="0"/>
              <a:t>城南旧事</a:t>
            </a:r>
            <a:r>
              <a:rPr lang="en-US" altLang="zh-CN" sz="2400" dirty="0" smtClean="0"/>
              <a:t>》</a:t>
            </a:r>
          </a:p>
          <a:p>
            <a:pPr marL="0" indent="0">
              <a:buNone/>
            </a:pPr>
            <a:r>
              <a:rPr lang="en-US" sz="2400" dirty="0" smtClean="0"/>
              <a:t>C. </a:t>
            </a:r>
            <a:r>
              <a:rPr lang="zh-CN" altLang="en-US" sz="2400" dirty="0" smtClean="0"/>
              <a:t>林英子的故事</a:t>
            </a:r>
            <a:r>
              <a:rPr lang="en-US" altLang="zh-CN" sz="2400" dirty="0" smtClean="0"/>
              <a:t>			D. </a:t>
            </a:r>
            <a:r>
              <a:rPr lang="zh-CN" altLang="en-US" sz="2400" dirty="0" smtClean="0"/>
              <a:t>中国</a:t>
            </a:r>
            <a:r>
              <a:rPr lang="en-US" altLang="zh-CN" sz="2400" dirty="0" smtClean="0"/>
              <a:t>20</a:t>
            </a:r>
            <a:r>
              <a:rPr lang="zh-CN" altLang="en-US" sz="2400" dirty="0" smtClean="0"/>
              <a:t>世纪</a:t>
            </a:r>
            <a:r>
              <a:rPr lang="en-US" altLang="zh-CN" sz="2400" dirty="0" smtClean="0"/>
              <a:t>20</a:t>
            </a:r>
            <a:r>
              <a:rPr lang="zh-CN" altLang="en-US" sz="2400" dirty="0" smtClean="0"/>
              <a:t>年代的情况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998709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城南旧事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 smtClean="0"/>
              <a:t>一、根据文章内容选择正确答案。</a:t>
            </a:r>
            <a:endParaRPr lang="en-US" altLang="zh-CN" sz="2400" dirty="0" smtClean="0"/>
          </a:p>
          <a:p>
            <a:endParaRPr lang="en-US" sz="2400" dirty="0"/>
          </a:p>
          <a:p>
            <a:pPr marL="0" indent="0">
              <a:buNone/>
            </a:pPr>
            <a:r>
              <a:rPr lang="en-US" altLang="zh-CN" sz="2400" dirty="0" smtClean="0"/>
              <a:t>1. </a:t>
            </a:r>
            <a:r>
              <a:rPr lang="zh-CN" altLang="en-US" sz="2400" dirty="0" smtClean="0"/>
              <a:t>文章的主要内容是</a:t>
            </a:r>
            <a:r>
              <a:rPr lang="zh-CN" altLang="en-US" sz="2400" dirty="0" smtClean="0">
                <a:sym typeface="Wingdings" panose="05000000000000000000" pitchFamily="2" charset="2"/>
              </a:rPr>
              <a:t>： （  </a:t>
            </a:r>
            <a:r>
              <a:rPr lang="en-US" altLang="zh-CN" sz="2400" dirty="0">
                <a:sym typeface="Wingdings" panose="05000000000000000000" pitchFamily="2" charset="2"/>
              </a:rPr>
              <a:t>B</a:t>
            </a:r>
            <a:r>
              <a:rPr lang="zh-CN" altLang="en-US" sz="2400" dirty="0" smtClean="0">
                <a:sym typeface="Wingdings" panose="05000000000000000000" pitchFamily="2" charset="2"/>
              </a:rPr>
              <a:t>  </a:t>
            </a:r>
            <a:r>
              <a:rPr lang="zh-CN" altLang="en-US" sz="2400" dirty="0" smtClean="0"/>
              <a:t>）</a:t>
            </a:r>
            <a:endParaRPr lang="en-US" altLang="zh-CN" sz="2400" dirty="0"/>
          </a:p>
          <a:p>
            <a:pPr marL="0" indent="0">
              <a:buNone/>
            </a:pPr>
            <a:r>
              <a:rPr lang="en-US" altLang="zh-CN" sz="2400" dirty="0" smtClean="0"/>
              <a:t>A. </a:t>
            </a:r>
            <a:r>
              <a:rPr lang="zh-CN" altLang="en-US" sz="2400" dirty="0" smtClean="0"/>
              <a:t>林</a:t>
            </a:r>
            <a:r>
              <a:rPr lang="zh-CN" altLang="en-US" sz="2400" dirty="0"/>
              <a:t>海</a:t>
            </a:r>
            <a:r>
              <a:rPr lang="zh-CN" altLang="en-US" sz="2400" dirty="0" smtClean="0"/>
              <a:t>音的经历</a:t>
            </a:r>
            <a:r>
              <a:rPr lang="en-US" altLang="zh-CN" sz="2400" dirty="0" smtClean="0"/>
              <a:t>			B. </a:t>
            </a:r>
            <a:r>
              <a:rPr lang="zh-CN" altLang="en-US" sz="2400" dirty="0" smtClean="0"/>
              <a:t>介绍电影</a:t>
            </a:r>
            <a:r>
              <a:rPr lang="en-US" altLang="zh-CN" sz="2400" dirty="0" smtClean="0"/>
              <a:t>《</a:t>
            </a:r>
            <a:r>
              <a:rPr lang="zh-CN" altLang="en-US" sz="2400" dirty="0"/>
              <a:t>城南旧事</a:t>
            </a:r>
            <a:r>
              <a:rPr lang="en-US" altLang="zh-CN" sz="2400" dirty="0" smtClean="0"/>
              <a:t>》</a:t>
            </a:r>
          </a:p>
          <a:p>
            <a:pPr marL="0" indent="0">
              <a:buNone/>
            </a:pPr>
            <a:r>
              <a:rPr lang="en-US" sz="2400" dirty="0" smtClean="0"/>
              <a:t>C. </a:t>
            </a:r>
            <a:r>
              <a:rPr lang="zh-CN" altLang="en-US" sz="2400" dirty="0" smtClean="0"/>
              <a:t>林英子的故事</a:t>
            </a:r>
            <a:r>
              <a:rPr lang="en-US" altLang="zh-CN" sz="2400" dirty="0" smtClean="0"/>
              <a:t>			D. </a:t>
            </a:r>
            <a:r>
              <a:rPr lang="zh-CN" altLang="en-US" sz="2400" dirty="0" smtClean="0"/>
              <a:t>中国</a:t>
            </a:r>
            <a:r>
              <a:rPr lang="en-US" altLang="zh-CN" sz="2400" dirty="0" smtClean="0"/>
              <a:t>20</a:t>
            </a:r>
            <a:r>
              <a:rPr lang="zh-CN" altLang="en-US" sz="2400" dirty="0" smtClean="0"/>
              <a:t>世纪</a:t>
            </a:r>
            <a:r>
              <a:rPr lang="en-US" altLang="zh-CN" sz="2400" dirty="0" smtClean="0"/>
              <a:t>20</a:t>
            </a:r>
            <a:r>
              <a:rPr lang="zh-CN" altLang="en-US" sz="2400" dirty="0" smtClean="0"/>
              <a:t>年代的情况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522489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城南旧事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 smtClean="0"/>
              <a:t>一、根据文章内容选择正确答案。</a:t>
            </a:r>
            <a:endParaRPr lang="en-US" altLang="zh-CN" sz="2400" dirty="0" smtClean="0"/>
          </a:p>
          <a:p>
            <a:endParaRPr lang="en-US" sz="2400" dirty="0"/>
          </a:p>
          <a:p>
            <a:pPr marL="0" indent="0">
              <a:buNone/>
            </a:pPr>
            <a:r>
              <a:rPr lang="en-US" altLang="zh-CN" sz="2400" dirty="0"/>
              <a:t>2</a:t>
            </a:r>
            <a:r>
              <a:rPr lang="en-US" altLang="zh-CN" sz="2400" dirty="0" smtClean="0"/>
              <a:t>. </a:t>
            </a:r>
            <a:r>
              <a:rPr lang="zh-CN" altLang="en-US" sz="2400" dirty="0" smtClean="0"/>
              <a:t>根据文章，英子是个什么样的女孩？</a:t>
            </a:r>
            <a:r>
              <a:rPr lang="zh-CN" altLang="en-US" sz="2400" dirty="0" smtClean="0">
                <a:sym typeface="Wingdings" panose="05000000000000000000" pitchFamily="2" charset="2"/>
              </a:rPr>
              <a:t> （  </a:t>
            </a:r>
            <a:r>
              <a:rPr lang="en-US" altLang="zh-CN" sz="2400" dirty="0" smtClean="0">
                <a:sym typeface="Wingdings" panose="05000000000000000000" pitchFamily="2" charset="2"/>
              </a:rPr>
              <a:t> </a:t>
            </a:r>
            <a:r>
              <a:rPr lang="zh-CN" altLang="en-US" sz="2400" dirty="0" smtClean="0">
                <a:sym typeface="Wingdings" panose="05000000000000000000" pitchFamily="2" charset="2"/>
              </a:rPr>
              <a:t>  </a:t>
            </a:r>
            <a:r>
              <a:rPr lang="zh-CN" altLang="en-US" sz="2400" dirty="0" smtClean="0"/>
              <a:t>）</a:t>
            </a:r>
            <a:endParaRPr lang="en-US" altLang="zh-CN" sz="2400" dirty="0"/>
          </a:p>
          <a:p>
            <a:pPr marL="0" indent="0">
              <a:buNone/>
            </a:pPr>
            <a:r>
              <a:rPr lang="en-US" altLang="zh-CN" sz="2400" dirty="0" smtClean="0"/>
              <a:t>A. </a:t>
            </a:r>
            <a:r>
              <a:rPr lang="zh-CN" altLang="en-US" sz="2400" dirty="0" smtClean="0"/>
              <a:t>善良</a:t>
            </a:r>
            <a:r>
              <a:rPr lang="en-US" altLang="zh-CN" sz="2400" dirty="0" smtClean="0"/>
              <a:t>				B. </a:t>
            </a:r>
            <a:r>
              <a:rPr lang="zh-CN" altLang="en-US" sz="2400" dirty="0" smtClean="0"/>
              <a:t>天真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en-US" sz="2400" dirty="0" smtClean="0"/>
              <a:t>C. </a:t>
            </a:r>
            <a:r>
              <a:rPr lang="zh-CN" altLang="en-US" sz="2400" dirty="0" smtClean="0"/>
              <a:t>有同情心</a:t>
            </a:r>
            <a:r>
              <a:rPr lang="en-US" altLang="zh-CN" sz="2400" dirty="0" smtClean="0"/>
              <a:t>			D. </a:t>
            </a:r>
            <a:r>
              <a:rPr lang="zh-CN" altLang="en-US" sz="2400" dirty="0" smtClean="0"/>
              <a:t>以上各项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42623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4400" dirty="0"/>
              <a:t>城南旧事</a:t>
            </a:r>
            <a:endParaRPr lang="en-GB" sz="4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 smtClean="0"/>
              <a:t>一、根据文章内容选择正确答案。</a:t>
            </a:r>
            <a:endParaRPr lang="en-US" altLang="zh-CN" sz="2400" dirty="0" smtClean="0"/>
          </a:p>
          <a:p>
            <a:endParaRPr lang="en-US" sz="2400" dirty="0"/>
          </a:p>
          <a:p>
            <a:pPr marL="0" indent="0">
              <a:buNone/>
            </a:pPr>
            <a:r>
              <a:rPr lang="en-US" altLang="zh-CN" sz="2400" dirty="0"/>
              <a:t>2</a:t>
            </a:r>
            <a:r>
              <a:rPr lang="en-US" altLang="zh-CN" sz="2400" dirty="0" smtClean="0"/>
              <a:t>. </a:t>
            </a:r>
            <a:r>
              <a:rPr lang="zh-CN" altLang="en-US" sz="2400" dirty="0" smtClean="0"/>
              <a:t>根据文章，英子是个什么样的女孩？</a:t>
            </a:r>
            <a:r>
              <a:rPr lang="zh-CN" altLang="en-US" sz="2400" dirty="0" smtClean="0">
                <a:sym typeface="Wingdings" panose="05000000000000000000" pitchFamily="2" charset="2"/>
              </a:rPr>
              <a:t> （  </a:t>
            </a:r>
            <a:r>
              <a:rPr lang="en-US" altLang="zh-CN" sz="2400" dirty="0" smtClean="0">
                <a:sym typeface="Wingdings" panose="05000000000000000000" pitchFamily="2" charset="2"/>
              </a:rPr>
              <a:t>D</a:t>
            </a:r>
            <a:r>
              <a:rPr lang="zh-CN" altLang="en-US" sz="2400" dirty="0" smtClean="0">
                <a:sym typeface="Wingdings" panose="05000000000000000000" pitchFamily="2" charset="2"/>
              </a:rPr>
              <a:t>  </a:t>
            </a:r>
            <a:r>
              <a:rPr lang="zh-CN" altLang="en-US" sz="2400" dirty="0" smtClean="0"/>
              <a:t>）</a:t>
            </a:r>
            <a:endParaRPr lang="en-US" altLang="zh-CN" sz="2400" dirty="0"/>
          </a:p>
          <a:p>
            <a:pPr marL="0" indent="0">
              <a:buNone/>
            </a:pPr>
            <a:r>
              <a:rPr lang="en-US" altLang="zh-CN" sz="2400" dirty="0" smtClean="0"/>
              <a:t>A. </a:t>
            </a:r>
            <a:r>
              <a:rPr lang="zh-CN" altLang="en-US" sz="2400" dirty="0" smtClean="0"/>
              <a:t>善良</a:t>
            </a:r>
            <a:r>
              <a:rPr lang="en-US" altLang="zh-CN" sz="2400" dirty="0" smtClean="0"/>
              <a:t>				B. </a:t>
            </a:r>
            <a:r>
              <a:rPr lang="zh-CN" altLang="en-US" sz="2400" dirty="0" smtClean="0"/>
              <a:t>天真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en-US" sz="2400" dirty="0" smtClean="0"/>
              <a:t>C. </a:t>
            </a:r>
            <a:r>
              <a:rPr lang="zh-CN" altLang="en-US" sz="2400" dirty="0" smtClean="0"/>
              <a:t>有同情心</a:t>
            </a:r>
            <a:r>
              <a:rPr lang="en-US" altLang="zh-CN" sz="2400" dirty="0" smtClean="0"/>
              <a:t>			D. </a:t>
            </a:r>
            <a:r>
              <a:rPr lang="zh-CN" altLang="en-US" sz="2400" dirty="0" smtClean="0"/>
              <a:t>以上各项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712749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 smtClean="0"/>
              <a:t>城南旧事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2400" dirty="0" smtClean="0"/>
              <a:t>二、说一说这个电影故事。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322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城南旧事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4137" y="1270000"/>
            <a:ext cx="5738649" cy="5281448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zh-CN" altLang="en-US" sz="2400" b="1" dirty="0" smtClean="0"/>
              <a:t>口语对话练习</a:t>
            </a:r>
            <a:endParaRPr lang="en-US" altLang="zh-CN" sz="2400" b="1" dirty="0" smtClean="0"/>
          </a:p>
          <a:p>
            <a:pPr marL="0" indent="0">
              <a:buNone/>
            </a:pPr>
            <a:r>
              <a:rPr lang="zh-CN" altLang="en-US" sz="2400" dirty="0" smtClean="0"/>
              <a:t>题目：童年的回忆</a:t>
            </a:r>
            <a:endParaRPr lang="en-US" altLang="zh-CN" sz="2400" dirty="0" smtClean="0"/>
          </a:p>
          <a:p>
            <a:pPr marL="0" indent="0">
              <a:buNone/>
            </a:pPr>
            <a:r>
              <a:rPr lang="zh-CN" altLang="en-US" sz="2400" dirty="0"/>
              <a:t>问</a:t>
            </a:r>
            <a:r>
              <a:rPr lang="zh-CN" altLang="en-US" sz="2400" dirty="0" smtClean="0"/>
              <a:t>题：</a:t>
            </a:r>
            <a:endParaRPr lang="en-US" altLang="zh-CN" sz="2400" dirty="0" smtClean="0"/>
          </a:p>
          <a:p>
            <a:pPr>
              <a:buAutoNum type="arabicPeriod"/>
            </a:pPr>
            <a:r>
              <a:rPr lang="zh-CN" altLang="en-US" sz="2200" dirty="0" smtClean="0"/>
              <a:t>你小时候的好朋友是一个什么样的人？</a:t>
            </a:r>
            <a:endParaRPr lang="en-US" altLang="zh-CN" sz="2200" dirty="0" smtClean="0"/>
          </a:p>
          <a:p>
            <a:pPr>
              <a:buAutoNum type="arabicPeriod"/>
            </a:pPr>
            <a:r>
              <a:rPr lang="zh-CN" altLang="en-US" sz="2200" dirty="0" smtClean="0"/>
              <a:t>你</a:t>
            </a:r>
            <a:r>
              <a:rPr lang="zh-CN" altLang="en-US" sz="2200" dirty="0"/>
              <a:t>的</a:t>
            </a:r>
            <a:r>
              <a:rPr lang="zh-CN" altLang="en-US" sz="2200" dirty="0" smtClean="0"/>
              <a:t>小时候曾经发生过什么难</a:t>
            </a:r>
            <a:r>
              <a:rPr lang="zh-CN" altLang="en-US" sz="2200" dirty="0" smtClean="0"/>
              <a:t>忘的事</a:t>
            </a:r>
            <a:r>
              <a:rPr lang="zh-CN" altLang="en-US" sz="2200" dirty="0" smtClean="0"/>
              <a:t>情吗？</a:t>
            </a:r>
            <a:endParaRPr lang="en-US" altLang="zh-CN" sz="2200" dirty="0" smtClean="0"/>
          </a:p>
          <a:p>
            <a:pPr>
              <a:buAutoNum type="arabicPeriod"/>
            </a:pPr>
            <a:r>
              <a:rPr lang="zh-CN" altLang="en-US" sz="2200" dirty="0"/>
              <a:t>小时</a:t>
            </a:r>
            <a:r>
              <a:rPr lang="zh-CN" altLang="en-US" sz="2200" dirty="0" smtClean="0"/>
              <a:t>候有没有什么让你觉得难过的事情？</a:t>
            </a:r>
            <a:endParaRPr lang="en-US" altLang="zh-CN" sz="2200" dirty="0" smtClean="0"/>
          </a:p>
          <a:p>
            <a:pPr>
              <a:buAutoNum type="arabicPeriod"/>
            </a:pPr>
            <a:r>
              <a:rPr lang="zh-CN" altLang="en-US" sz="2200" dirty="0"/>
              <a:t>什</a:t>
            </a:r>
            <a:r>
              <a:rPr lang="zh-CN" altLang="en-US" sz="2200" dirty="0" smtClean="0"/>
              <a:t>么事情让你觉得你长大了？</a:t>
            </a:r>
            <a:endParaRPr lang="en-US" altLang="zh-CN" sz="2200" dirty="0" smtClean="0"/>
          </a:p>
          <a:p>
            <a:pPr>
              <a:buAutoNum type="arabicPeriod"/>
            </a:pPr>
            <a:r>
              <a:rPr lang="zh-CN" altLang="en-US" sz="2200" dirty="0"/>
              <a:t>你觉</a:t>
            </a:r>
            <a:r>
              <a:rPr lang="zh-CN" altLang="en-US" sz="2200" dirty="0" smtClean="0"/>
              <a:t>得是童年快乐还是现在快乐，为什么？</a:t>
            </a:r>
            <a:endParaRPr lang="en-US" altLang="zh-CN" sz="2200" dirty="0" smtClean="0"/>
          </a:p>
          <a:p>
            <a:pPr>
              <a:buAutoNum type="arabicPeriod"/>
            </a:pPr>
            <a:r>
              <a:rPr lang="zh-CN" altLang="en-US" sz="2200" dirty="0" smtClean="0"/>
              <a:t>你童年的愿望，现在实现了吗？</a:t>
            </a:r>
            <a:endParaRPr lang="en-US" altLang="zh-CN" sz="2200" dirty="0" smtClean="0"/>
          </a:p>
          <a:p>
            <a:pPr>
              <a:buAutoNum type="arabicPeriod"/>
            </a:pPr>
            <a:r>
              <a:rPr lang="zh-CN" altLang="en-US" sz="2200" dirty="0"/>
              <a:t>哪些事</a:t>
            </a:r>
            <a:r>
              <a:rPr lang="zh-CN" altLang="en-US" sz="2200" dirty="0" smtClean="0"/>
              <a:t>情你童年时不喜欢做，现在却觉得很重要？</a:t>
            </a:r>
            <a:endParaRPr lang="en-US" altLang="zh-CN" sz="2200" dirty="0" smtClean="0"/>
          </a:p>
          <a:p>
            <a:pPr>
              <a:buAutoNum type="arabicPeriod"/>
            </a:pPr>
            <a:r>
              <a:rPr lang="zh-CN" altLang="en-US" sz="2200" dirty="0"/>
              <a:t>你有没</a:t>
            </a:r>
            <a:r>
              <a:rPr lang="zh-CN" altLang="en-US" sz="2200" dirty="0" smtClean="0"/>
              <a:t>有向童年告别过？是如何告别的？</a:t>
            </a:r>
            <a:endParaRPr lang="en-US" altLang="zh-CN" sz="2200" dirty="0" smtClean="0"/>
          </a:p>
          <a:p>
            <a:pPr>
              <a:buAutoNum type="arabicPeriod"/>
            </a:pP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67588" y="371365"/>
            <a:ext cx="5412828" cy="5209628"/>
          </a:xfrm>
          <a:solidFill>
            <a:schemeClr val="accent3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pPr>
              <a:buClrTx/>
              <a:buFont typeface="Wingdings" panose="05000000000000000000" pitchFamily="2" charset="2"/>
              <a:buChar char="ü"/>
            </a:pPr>
            <a:r>
              <a:rPr lang="zh-CN" altLang="en-US" sz="2000" b="1" dirty="0" smtClean="0"/>
              <a:t>经常</a:t>
            </a:r>
            <a:r>
              <a:rPr lang="en-US" altLang="zh-CN" sz="2000" b="1" dirty="0"/>
              <a:t>	</a:t>
            </a:r>
            <a:r>
              <a:rPr lang="en-US" altLang="zh-CN" sz="2000" b="1" dirty="0" smtClean="0"/>
              <a:t>	</a:t>
            </a:r>
            <a:r>
              <a:rPr lang="zh-CN" altLang="en-US" sz="2000" b="1" dirty="0" smtClean="0"/>
              <a:t>曾经</a:t>
            </a:r>
            <a:endParaRPr lang="en-US" altLang="zh-CN" sz="2000" b="1" dirty="0" smtClean="0"/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zh-CN" altLang="en-US" sz="2000" b="1" dirty="0"/>
              <a:t>难</a:t>
            </a:r>
            <a:r>
              <a:rPr lang="zh-CN" altLang="en-US" sz="2000" b="1" dirty="0" smtClean="0"/>
              <a:t>忘</a:t>
            </a:r>
            <a:r>
              <a:rPr lang="en-US" altLang="zh-CN" sz="2000" b="1" dirty="0"/>
              <a:t>	</a:t>
            </a:r>
            <a:r>
              <a:rPr lang="en-US" altLang="zh-CN" sz="2000" b="1" dirty="0" smtClean="0"/>
              <a:t>	</a:t>
            </a:r>
            <a:r>
              <a:rPr lang="zh-CN" altLang="en-US" sz="2000" b="1" dirty="0" smtClean="0"/>
              <a:t>难过</a:t>
            </a:r>
            <a:endParaRPr lang="en-US" altLang="zh-CN" sz="2000" b="1" dirty="0" smtClean="0"/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zh-CN" altLang="en-US" sz="2000" b="1" dirty="0"/>
              <a:t>实</a:t>
            </a:r>
            <a:r>
              <a:rPr lang="zh-CN" altLang="en-US" sz="2000" b="1" dirty="0" smtClean="0"/>
              <a:t>现愿望</a:t>
            </a:r>
            <a:endParaRPr lang="en-US" altLang="zh-CN" sz="2000" b="1" dirty="0" smtClean="0"/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zh-CN" altLang="en-US" sz="2000" b="1" dirty="0"/>
              <a:t>为</a:t>
            </a:r>
            <a:r>
              <a:rPr lang="zh-CN" altLang="en-US" sz="2000" b="1" dirty="0" smtClean="0"/>
              <a:t>了</a:t>
            </a:r>
            <a:r>
              <a:rPr lang="en-US" altLang="zh-CN" sz="2000" b="1" dirty="0" smtClean="0"/>
              <a:t>……</a:t>
            </a:r>
            <a:r>
              <a:rPr lang="zh-CN" altLang="en-US" sz="2000" b="1" dirty="0" smtClean="0"/>
              <a:t>，不得不</a:t>
            </a:r>
            <a:r>
              <a:rPr lang="en-US" altLang="zh-CN" sz="2000" b="1" dirty="0" smtClean="0"/>
              <a:t>……</a:t>
            </a:r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zh-CN" altLang="en-US" sz="2000" b="1" dirty="0"/>
              <a:t>善良天</a:t>
            </a:r>
            <a:r>
              <a:rPr lang="zh-CN" altLang="en-US" sz="2000" b="1" dirty="0" smtClean="0"/>
              <a:t>真</a:t>
            </a:r>
            <a:r>
              <a:rPr lang="en-US" altLang="zh-CN" sz="2000" b="1" dirty="0"/>
              <a:t>	</a:t>
            </a:r>
            <a:r>
              <a:rPr lang="en-US" altLang="zh-CN" sz="2000" b="1" dirty="0" smtClean="0"/>
              <a:t>	</a:t>
            </a:r>
            <a:r>
              <a:rPr lang="zh-CN" altLang="en-US" sz="2000" b="1" dirty="0" smtClean="0"/>
              <a:t>充满同情心</a:t>
            </a:r>
            <a:endParaRPr lang="en-US" altLang="zh-CN" sz="2000" b="1" dirty="0" smtClean="0"/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zh-CN" altLang="en-US" sz="2000" b="1" dirty="0" smtClean="0"/>
              <a:t>我小时候的好朋友是</a:t>
            </a:r>
            <a:r>
              <a:rPr lang="en-US" altLang="zh-CN" sz="2000" b="1" dirty="0" smtClean="0"/>
              <a:t>……</a:t>
            </a:r>
            <a:r>
              <a:rPr lang="zh-CN" altLang="en-US" sz="2000" b="1" dirty="0" smtClean="0"/>
              <a:t>，她是一个</a:t>
            </a:r>
            <a:r>
              <a:rPr lang="en-US" altLang="zh-CN" sz="2000" b="1" dirty="0" smtClean="0"/>
              <a:t>……</a:t>
            </a:r>
            <a:r>
              <a:rPr lang="zh-CN" altLang="en-US" sz="2000" b="1" dirty="0" smtClean="0"/>
              <a:t>的人</a:t>
            </a:r>
            <a:endParaRPr lang="en-US" altLang="zh-CN" sz="2000" b="1" dirty="0" smtClean="0"/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zh-CN" altLang="en-US" sz="2000" b="1" dirty="0" smtClean="0"/>
              <a:t>我很喜欢她，但是后来却</a:t>
            </a:r>
            <a:r>
              <a:rPr lang="en-US" altLang="zh-CN" sz="2000" b="1" dirty="0" smtClean="0"/>
              <a:t>……</a:t>
            </a:r>
            <a:endParaRPr lang="en-GB" altLang="zh-CN" sz="2000" b="1" dirty="0"/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zh-CN" altLang="en-US" sz="2000" b="1" dirty="0"/>
              <a:t>你呢</a:t>
            </a:r>
            <a:r>
              <a:rPr lang="zh-CN" altLang="en-US" sz="2000" b="1" dirty="0" smtClean="0"/>
              <a:t>？你的小时候</a:t>
            </a:r>
            <a:r>
              <a:rPr lang="en-US" altLang="zh-CN" sz="2000" b="1" dirty="0" smtClean="0"/>
              <a:t>……</a:t>
            </a:r>
            <a:r>
              <a:rPr lang="zh-CN" altLang="en-US" sz="2000" b="1" dirty="0" smtClean="0"/>
              <a:t>吗？</a:t>
            </a:r>
            <a:endParaRPr lang="en-US" altLang="zh-CN" sz="2000" b="1" dirty="0" smtClean="0"/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zh-CN" altLang="en-US" sz="2000" b="1" dirty="0" smtClean="0"/>
              <a:t>我小时候</a:t>
            </a:r>
            <a:r>
              <a:rPr lang="en-US" altLang="zh-CN" sz="2000" b="1" dirty="0" smtClean="0"/>
              <a:t>……</a:t>
            </a:r>
            <a:r>
              <a:rPr lang="zh-CN" altLang="en-US" sz="2000" b="1" dirty="0" smtClean="0"/>
              <a:t>但是现在我却觉得</a:t>
            </a:r>
            <a:r>
              <a:rPr lang="en-US" altLang="zh-CN" sz="2000" b="1" dirty="0" smtClean="0"/>
              <a:t>……</a:t>
            </a:r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zh-CN" altLang="en-US" sz="2000" b="1" dirty="0"/>
              <a:t>我跟</a:t>
            </a:r>
            <a:r>
              <a:rPr lang="zh-CN" altLang="en-US" sz="2000" b="1" dirty="0" smtClean="0"/>
              <a:t>你很像</a:t>
            </a:r>
            <a:r>
              <a:rPr lang="en-US" altLang="zh-CN" sz="2000" b="1" dirty="0" smtClean="0"/>
              <a:t>/</a:t>
            </a:r>
            <a:r>
              <a:rPr lang="zh-CN" altLang="en-US" sz="2000" b="1" dirty="0" smtClean="0"/>
              <a:t>我跟你不一样</a:t>
            </a:r>
            <a:endParaRPr lang="en-US" altLang="zh-CN" sz="2000" b="1" dirty="0" smtClean="0"/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zh-CN" altLang="en-US" sz="2000" b="1" dirty="0"/>
              <a:t>我那</a:t>
            </a:r>
            <a:r>
              <a:rPr lang="zh-CN" altLang="en-US" sz="2000" b="1" dirty="0" smtClean="0"/>
              <a:t>时搞不清楚</a:t>
            </a:r>
            <a:r>
              <a:rPr lang="en-US" altLang="zh-CN" sz="2000" b="1" dirty="0" smtClean="0"/>
              <a:t>……</a:t>
            </a:r>
            <a:r>
              <a:rPr lang="zh-CN" altLang="en-US" sz="2000" b="1" dirty="0" smtClean="0"/>
              <a:t>，后来才</a:t>
            </a:r>
            <a:r>
              <a:rPr lang="en-US" altLang="zh-CN" sz="2000" b="1" dirty="0" smtClean="0"/>
              <a:t>/</a:t>
            </a:r>
            <a:r>
              <a:rPr lang="zh-CN" altLang="en-US" sz="2000" b="1" dirty="0" smtClean="0"/>
              <a:t>却明白</a:t>
            </a:r>
            <a:r>
              <a:rPr lang="en-US" altLang="zh-CN" sz="2000" b="1" dirty="0" smtClean="0"/>
              <a:t>…..</a:t>
            </a:r>
            <a:endParaRPr lang="en-US" altLang="zh-CN" sz="2000" b="1" dirty="0"/>
          </a:p>
          <a:p>
            <a:pPr>
              <a:buClrTx/>
              <a:buFont typeface="Wingdings" panose="05000000000000000000" pitchFamily="2" charset="2"/>
              <a:buChar char="ü"/>
            </a:pPr>
            <a:r>
              <a:rPr lang="zh-CN" altLang="en-US" sz="2000" b="1" dirty="0" smtClean="0"/>
              <a:t>我</a:t>
            </a:r>
            <a:r>
              <a:rPr lang="zh-CN" altLang="en-US" sz="2000" b="1" dirty="0"/>
              <a:t>一般</a:t>
            </a:r>
            <a:r>
              <a:rPr lang="en-US" altLang="zh-CN" sz="2000" b="1" dirty="0"/>
              <a:t>/</a:t>
            </a:r>
            <a:r>
              <a:rPr lang="zh-CN" altLang="en-US" sz="2000" b="1" dirty="0"/>
              <a:t>总是</a:t>
            </a:r>
            <a:r>
              <a:rPr lang="en-US" altLang="zh-CN" sz="2000" b="1" dirty="0"/>
              <a:t>/</a:t>
            </a:r>
            <a:r>
              <a:rPr lang="zh-CN" altLang="en-US" sz="2000" b="1" dirty="0"/>
              <a:t>有时</a:t>
            </a:r>
            <a:r>
              <a:rPr lang="en-US" altLang="zh-CN" sz="2000" b="1" dirty="0"/>
              <a:t>…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2889951234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241</TotalTime>
  <Words>1293</Words>
  <Application>Microsoft Office PowerPoint</Application>
  <PresentationFormat>Widescreen</PresentationFormat>
  <Paragraphs>194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方正姚体</vt:lpstr>
      <vt:lpstr>华文新魏</vt:lpstr>
      <vt:lpstr>Arial</vt:lpstr>
      <vt:lpstr>Trebuchet MS</vt:lpstr>
      <vt:lpstr>Wingdings</vt:lpstr>
      <vt:lpstr>Wingdings 3</vt:lpstr>
      <vt:lpstr>Facet</vt:lpstr>
      <vt:lpstr>Chinese 7 阅读 口语</vt:lpstr>
      <vt:lpstr>城南旧事</vt:lpstr>
      <vt:lpstr>城南旧事</vt:lpstr>
      <vt:lpstr>城南旧事</vt:lpstr>
      <vt:lpstr>城南旧事</vt:lpstr>
      <vt:lpstr>城南旧事</vt:lpstr>
      <vt:lpstr>城南旧事</vt:lpstr>
      <vt:lpstr>城南旧事</vt:lpstr>
      <vt:lpstr>城南旧事</vt:lpstr>
      <vt:lpstr>城南旧事</vt:lpstr>
      <vt:lpstr>城南旧事</vt:lpstr>
      <vt:lpstr>城南旧事</vt:lpstr>
      <vt:lpstr>城南旧事</vt:lpstr>
      <vt:lpstr>城南旧事</vt:lpstr>
      <vt:lpstr>城南旧事</vt:lpstr>
      <vt:lpstr>城南旧事</vt:lpstr>
      <vt:lpstr>城南旧事</vt:lpstr>
      <vt:lpstr>城南旧事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Chinese 7 阅读 口语</dc:title>
  <dc:creator>Yiying Jiao</dc:creator>
  <cp:lastModifiedBy>Yiying Jiao</cp:lastModifiedBy>
  <cp:revision>8</cp:revision>
  <dcterms:created xsi:type="dcterms:W3CDTF">2019-01-07T14:36:47Z</dcterms:created>
  <dcterms:modified xsi:type="dcterms:W3CDTF">2019-01-08T14:35:14Z</dcterms:modified>
</cp:coreProperties>
</file>