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75" r:id="rId1"/>
  </p:sldMasterIdLst>
  <p:notesMasterIdLst>
    <p:notesMasterId r:id="rId15"/>
  </p:notesMasterIdLst>
  <p:sldIdLst>
    <p:sldId id="256" r:id="rId2"/>
    <p:sldId id="257" r:id="rId3"/>
    <p:sldId id="258" r:id="rId4"/>
    <p:sldId id="259" r:id="rId5"/>
    <p:sldId id="264" r:id="rId6"/>
    <p:sldId id="261" r:id="rId7"/>
    <p:sldId id="266" r:id="rId8"/>
    <p:sldId id="263" r:id="rId9"/>
    <p:sldId id="269" r:id="rId10"/>
    <p:sldId id="268" r:id="rId11"/>
    <p:sldId id="265" r:id="rId12"/>
    <p:sldId id="267" r:id="rId13"/>
    <p:sldId id="262"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854"/>
    <p:restoredTop sz="95918"/>
  </p:normalViewPr>
  <p:slideViewPr>
    <p:cSldViewPr snapToGrid="0" snapToObjects="1">
      <p:cViewPr>
        <p:scale>
          <a:sx n="90" d="100"/>
          <a:sy n="90" d="100"/>
        </p:scale>
        <p:origin x="1992" y="8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4A7A33-4935-2441-8A01-8B82C77CD22F}" type="datetimeFigureOut">
              <a:rPr lang="en-US" smtClean="0"/>
              <a:t>11/22/19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32F4E2-BF08-314D-9103-D3D25B29CB9D}" type="slidenum">
              <a:rPr lang="en-US" smtClean="0"/>
              <a:t>‹#›</a:t>
            </a:fld>
            <a:endParaRPr lang="en-US"/>
          </a:p>
        </p:txBody>
      </p:sp>
    </p:spTree>
    <p:extLst>
      <p:ext uri="{BB962C8B-B14F-4D97-AF65-F5344CB8AC3E}">
        <p14:creationId xmlns:p14="http://schemas.microsoft.com/office/powerpoint/2010/main" val="169017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AA32F4E2-BF08-314D-9103-D3D25B29CB9D}" type="slidenum">
              <a:rPr lang="en-US" smtClean="0"/>
              <a:t>6</a:t>
            </a:fld>
            <a:endParaRPr lang="en-US"/>
          </a:p>
        </p:txBody>
      </p:sp>
    </p:spTree>
    <p:extLst>
      <p:ext uri="{BB962C8B-B14F-4D97-AF65-F5344CB8AC3E}">
        <p14:creationId xmlns:p14="http://schemas.microsoft.com/office/powerpoint/2010/main" val="3995761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32F4E2-BF08-314D-9103-D3D25B29CB9D}" type="slidenum">
              <a:rPr lang="en-US" smtClean="0"/>
              <a:t>11</a:t>
            </a:fld>
            <a:endParaRPr lang="en-US"/>
          </a:p>
        </p:txBody>
      </p:sp>
    </p:spTree>
    <p:extLst>
      <p:ext uri="{BB962C8B-B14F-4D97-AF65-F5344CB8AC3E}">
        <p14:creationId xmlns:p14="http://schemas.microsoft.com/office/powerpoint/2010/main" val="4600935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6489AFB1-4E0F-8F43-8A06-992DEFF63D2D}" type="datetimeFigureOut">
              <a:rPr lang="en-US" smtClean="0"/>
              <a:t>11/22/19</a:t>
            </a:fld>
            <a:endParaRPr lang="en-U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223B748C-6986-0346-885D-5C48E49A86CB}" type="slidenum">
              <a:rPr lang="en-US" smtClean="0"/>
              <a:t>‹#›</a:t>
            </a:fld>
            <a:endParaRPr lang="en-US"/>
          </a:p>
        </p:txBody>
      </p:sp>
    </p:spTree>
    <p:extLst>
      <p:ext uri="{BB962C8B-B14F-4D97-AF65-F5344CB8AC3E}">
        <p14:creationId xmlns:p14="http://schemas.microsoft.com/office/powerpoint/2010/main" val="146549487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489AFB1-4E0F-8F43-8A06-992DEFF63D2D}" type="datetimeFigureOut">
              <a:rPr lang="en-US" smtClean="0"/>
              <a:t>11/22/19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3B748C-6986-0346-885D-5C48E49A86CB}" type="slidenum">
              <a:rPr lang="en-US" smtClean="0"/>
              <a:t>‹#›</a:t>
            </a:fld>
            <a:endParaRPr lang="en-US"/>
          </a:p>
        </p:txBody>
      </p:sp>
    </p:spTree>
    <p:extLst>
      <p:ext uri="{BB962C8B-B14F-4D97-AF65-F5344CB8AC3E}">
        <p14:creationId xmlns:p14="http://schemas.microsoft.com/office/powerpoint/2010/main" val="3547298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6489AFB1-4E0F-8F43-8A06-992DEFF63D2D}" type="datetimeFigureOut">
              <a:rPr lang="en-US" smtClean="0"/>
              <a:t>11/22/19</a:t>
            </a:fld>
            <a:endParaRPr lang="en-US"/>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8604504" y="5212080"/>
            <a:ext cx="2112264" cy="228600"/>
          </a:xfrm>
        </p:spPr>
        <p:txBody>
          <a:bodyPr/>
          <a:lstStyle/>
          <a:p>
            <a:fld id="{223B748C-6986-0346-885D-5C48E49A86CB}" type="slidenum">
              <a:rPr lang="en-US" smtClean="0"/>
              <a:t>‹#›</a:t>
            </a:fld>
            <a:endParaRPr lang="en-US"/>
          </a:p>
        </p:txBody>
      </p:sp>
    </p:spTree>
    <p:extLst>
      <p:ext uri="{BB962C8B-B14F-4D97-AF65-F5344CB8AC3E}">
        <p14:creationId xmlns:p14="http://schemas.microsoft.com/office/powerpoint/2010/main" val="329550813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489AFB1-4E0F-8F43-8A06-992DEFF63D2D}" type="datetimeFigureOut">
              <a:rPr lang="en-US" smtClean="0"/>
              <a:t>11/22/19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3B748C-6986-0346-885D-5C48E49A86CB}" type="slidenum">
              <a:rPr lang="en-US" smtClean="0"/>
              <a:t>‹#›</a:t>
            </a:fld>
            <a:endParaRPr lang="en-US"/>
          </a:p>
        </p:txBody>
      </p:sp>
    </p:spTree>
    <p:extLst>
      <p:ext uri="{BB962C8B-B14F-4D97-AF65-F5344CB8AC3E}">
        <p14:creationId xmlns:p14="http://schemas.microsoft.com/office/powerpoint/2010/main" val="3772906855"/>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489AFB1-4E0F-8F43-8A06-992DEFF63D2D}" type="datetimeFigureOut">
              <a:rPr lang="en-US" smtClean="0"/>
              <a:t>11/22/19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23B748C-6986-0346-885D-5C48E49A86CB}" type="slidenum">
              <a:rPr lang="en-US" smtClean="0"/>
              <a:t>‹#›</a:t>
            </a:fld>
            <a:endParaRPr lang="en-US"/>
          </a:p>
        </p:txBody>
      </p:sp>
    </p:spTree>
    <p:extLst>
      <p:ext uri="{BB962C8B-B14F-4D97-AF65-F5344CB8AC3E}">
        <p14:creationId xmlns:p14="http://schemas.microsoft.com/office/powerpoint/2010/main" val="192449985"/>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489AFB1-4E0F-8F43-8A06-992DEFF63D2D}" type="datetimeFigureOut">
              <a:rPr lang="en-US" smtClean="0"/>
              <a:t>11/22/19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23B748C-6986-0346-885D-5C48E49A86CB}" type="slidenum">
              <a:rPr lang="en-US" smtClean="0"/>
              <a:t>‹#›</a:t>
            </a:fld>
            <a:endParaRPr lang="en-US"/>
          </a:p>
        </p:txBody>
      </p:sp>
    </p:spTree>
    <p:extLst>
      <p:ext uri="{BB962C8B-B14F-4D97-AF65-F5344CB8AC3E}">
        <p14:creationId xmlns:p14="http://schemas.microsoft.com/office/powerpoint/2010/main" val="735373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89AFB1-4E0F-8F43-8A06-992DEFF63D2D}" type="datetimeFigureOut">
              <a:rPr lang="en-US" smtClean="0"/>
              <a:t>11/22/19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23B748C-6986-0346-885D-5C48E49A86CB}" type="slidenum">
              <a:rPr lang="en-US" smtClean="0"/>
              <a:t>‹#›</a:t>
            </a:fld>
            <a:endParaRPr lang="en-US"/>
          </a:p>
        </p:txBody>
      </p:sp>
    </p:spTree>
    <p:extLst>
      <p:ext uri="{BB962C8B-B14F-4D97-AF65-F5344CB8AC3E}">
        <p14:creationId xmlns:p14="http://schemas.microsoft.com/office/powerpoint/2010/main" val="1313619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GB"/>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Date Placeholder 7"/>
          <p:cNvSpPr>
            <a:spLocks noGrp="1"/>
          </p:cNvSpPr>
          <p:nvPr>
            <p:ph type="dt" sz="half" idx="10"/>
          </p:nvPr>
        </p:nvSpPr>
        <p:spPr/>
        <p:txBody>
          <a:bodyPr/>
          <a:lstStyle/>
          <a:p>
            <a:fld id="{6489AFB1-4E0F-8F43-8A06-992DEFF63D2D}" type="datetimeFigureOut">
              <a:rPr lang="en-US" smtClean="0"/>
              <a:t>11/22/19</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10396728" y="6227064"/>
            <a:ext cx="1463040" cy="256032"/>
          </a:xfrm>
        </p:spPr>
        <p:txBody>
          <a:bodyPr/>
          <a:lstStyle/>
          <a:p>
            <a:fld id="{223B748C-6986-0346-885D-5C48E49A86CB}" type="slidenum">
              <a:rPr lang="en-US" smtClean="0"/>
              <a:t>‹#›</a:t>
            </a:fld>
            <a:endParaRPr lang="en-US"/>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93230226"/>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489AFB1-4E0F-8F43-8A06-992DEFF63D2D}" type="datetimeFigureOut">
              <a:rPr lang="en-US" smtClean="0"/>
              <a:t>11/22/19</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0396728" y="6227064"/>
            <a:ext cx="1463040" cy="256032"/>
          </a:xfrm>
        </p:spPr>
        <p:txBody>
          <a:bodyPr/>
          <a:lstStyle/>
          <a:p>
            <a:fld id="{223B748C-6986-0346-885D-5C48E49A86CB}" type="slidenum">
              <a:rPr lang="en-US" smtClean="0"/>
              <a:t>‹#›</a:t>
            </a:fld>
            <a:endParaRPr lang="en-US"/>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46416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489AFB1-4E0F-8F43-8A06-992DEFF63D2D}" type="datetimeFigureOut">
              <a:rPr lang="en-US" smtClean="0"/>
              <a:t>11/22/19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3B748C-6986-0346-885D-5C48E49A86CB}" type="slidenum">
              <a:rPr lang="en-US" smtClean="0"/>
              <a:t>‹#›</a:t>
            </a:fld>
            <a:endParaRPr lang="en-US"/>
          </a:p>
        </p:txBody>
      </p:sp>
    </p:spTree>
    <p:extLst>
      <p:ext uri="{BB962C8B-B14F-4D97-AF65-F5344CB8AC3E}">
        <p14:creationId xmlns:p14="http://schemas.microsoft.com/office/powerpoint/2010/main" val="914039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489AFB1-4E0F-8F43-8A06-992DEFF63D2D}" type="datetimeFigureOut">
              <a:rPr lang="en-US" smtClean="0"/>
              <a:t>11/22/19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3B748C-6986-0346-885D-5C48E49A86CB}" type="slidenum">
              <a:rPr lang="en-US" smtClean="0"/>
              <a:t>‹#›</a:t>
            </a:fld>
            <a:endParaRPr lang="en-US"/>
          </a:p>
        </p:txBody>
      </p:sp>
    </p:spTree>
    <p:extLst>
      <p:ext uri="{BB962C8B-B14F-4D97-AF65-F5344CB8AC3E}">
        <p14:creationId xmlns:p14="http://schemas.microsoft.com/office/powerpoint/2010/main" val="4080026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489AFB1-4E0F-8F43-8A06-992DEFF63D2D}" type="datetimeFigureOut">
              <a:rPr lang="en-US" smtClean="0"/>
              <a:t>11/22/19</a:t>
            </a:fld>
            <a:endParaRPr lang="en-U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223B748C-6986-0346-885D-5C48E49A86CB}" type="slidenum">
              <a:rPr lang="en-US" smtClean="0"/>
              <a:t>‹#›</a:t>
            </a:fld>
            <a:endParaRPr lang="en-US"/>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2639768259"/>
      </p:ext>
    </p:extLst>
  </p:cSld>
  <p:clrMap bg1="lt1" tx1="dk1" bg2="lt2" tx2="dk2" accent1="accent1" accent2="accent2" accent3="accent3" accent4="accent4" accent5="accent5" accent6="accent6" hlink="hlink" folHlink="folHlink"/>
  <p:sldLayoutIdLst>
    <p:sldLayoutId id="2147483876" r:id="rId1"/>
    <p:sldLayoutId id="2147483877" r:id="rId2"/>
    <p:sldLayoutId id="2147483878"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hwb.gov.wales/storage/d5d8e39c-b534-40cb-a3f5-7e2e126d8077/foundation-phase-framework.pdf" TargetMode="External"/><Relationship Id="rId3" Type="http://schemas.openxmlformats.org/officeDocument/2006/relationships/hyperlink" Target="https://www.persil.com/uk/dirt-is-good/real-play/what-is-experiential-learning.html" TargetMode="External"/><Relationship Id="rId7" Type="http://schemas.openxmlformats.org/officeDocument/2006/relationships/hyperlink" Target="https://www.cypcs.org.uk/rights/uncrcarticles" TargetMode="External"/><Relationship Id="rId2" Type="http://schemas.openxmlformats.org/officeDocument/2006/relationships/hyperlink" Target="https://www.simplypsychology.org/learning-kolb.html" TargetMode="External"/><Relationship Id="rId1" Type="http://schemas.openxmlformats.org/officeDocument/2006/relationships/slideLayout" Target="../slideLayouts/slideLayout2.xml"/><Relationship Id="rId6" Type="http://schemas.openxmlformats.org/officeDocument/2006/relationships/hyperlink" Target="http://iteslj.org/Articles/Kelly-Experiential/" TargetMode="External"/><Relationship Id="rId5" Type="http://schemas.openxmlformats.org/officeDocument/2006/relationships/hyperlink" Target="http://www.earlyyearscareers.com/eyc/learning-and-development/child-initiated-play-important/" TargetMode="External"/><Relationship Id="rId4" Type="http://schemas.openxmlformats.org/officeDocument/2006/relationships/hyperlink" Target="https://www.estyn.gov.wales/sites/www.estyn.gov.wales/files/documents/Estyn%20Active%20and%20experiential%20learning_E_Accessible_1.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9" name="Rectangle 7">
            <a:extLst>
              <a:ext uri="{FF2B5EF4-FFF2-40B4-BE49-F238E27FC236}">
                <a16:creationId xmlns:a16="http://schemas.microsoft.com/office/drawing/2014/main" id="{6995F625-BE4F-4433-8290-5DF0E8589F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Rectangle 9">
            <a:extLst>
              <a:ext uri="{FF2B5EF4-FFF2-40B4-BE49-F238E27FC236}">
                <a16:creationId xmlns:a16="http://schemas.microsoft.com/office/drawing/2014/main" id="{E836677E-F83B-4FAB-8095-870076307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655E224A-5F26-423E-949C-07A720F39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108" y="610955"/>
            <a:ext cx="10927784" cy="563609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4" name="Rectangle 13">
            <a:extLst>
              <a:ext uri="{FF2B5EF4-FFF2-40B4-BE49-F238E27FC236}">
                <a16:creationId xmlns:a16="http://schemas.microsoft.com/office/drawing/2014/main" id="{A6F1DA18-4CA4-40CF-9ACA-105D8373B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052" y="777240"/>
            <a:ext cx="10597896" cy="5303520"/>
          </a:xfrm>
          <a:prstGeom prst="rect">
            <a:avLst/>
          </a:prstGeom>
          <a:solidFill>
            <a:schemeClr val="bg1"/>
          </a:solid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EEC59124-32DC-7449-8A16-7BDE13D9E5E4}"/>
              </a:ext>
            </a:extLst>
          </p:cNvPr>
          <p:cNvSpPr>
            <a:spLocks noGrp="1"/>
          </p:cNvSpPr>
          <p:nvPr>
            <p:ph type="ctrTitle"/>
          </p:nvPr>
        </p:nvSpPr>
        <p:spPr>
          <a:xfrm>
            <a:off x="1260205" y="1887795"/>
            <a:ext cx="9673306" cy="2733106"/>
          </a:xfrm>
        </p:spPr>
        <p:txBody>
          <a:bodyPr anchor="ctr">
            <a:normAutofit/>
          </a:bodyPr>
          <a:lstStyle/>
          <a:p>
            <a:r>
              <a:rPr lang="en-US"/>
              <a:t>Experiential Learning </a:t>
            </a:r>
          </a:p>
        </p:txBody>
      </p:sp>
      <p:sp>
        <p:nvSpPr>
          <p:cNvPr id="3" name="Subtitle 2">
            <a:extLst>
              <a:ext uri="{FF2B5EF4-FFF2-40B4-BE49-F238E27FC236}">
                <a16:creationId xmlns:a16="http://schemas.microsoft.com/office/drawing/2014/main" id="{C872E42B-A7EB-CC4E-A470-5A5F136997F1}"/>
              </a:ext>
            </a:extLst>
          </p:cNvPr>
          <p:cNvSpPr>
            <a:spLocks noGrp="1"/>
          </p:cNvSpPr>
          <p:nvPr>
            <p:ph type="subTitle" idx="1"/>
          </p:nvPr>
        </p:nvSpPr>
        <p:spPr>
          <a:xfrm>
            <a:off x="1260204" y="4718994"/>
            <a:ext cx="9673306" cy="913322"/>
          </a:xfrm>
        </p:spPr>
        <p:txBody>
          <a:bodyPr>
            <a:normAutofit/>
          </a:bodyPr>
          <a:lstStyle/>
          <a:p>
            <a:pPr>
              <a:spcAft>
                <a:spcPts val="600"/>
              </a:spcAft>
            </a:pPr>
            <a:r>
              <a:rPr lang="en-US" sz="2000"/>
              <a:t>Sarah-Jayne, Wroud, Reema &amp; Gemma</a:t>
            </a:r>
          </a:p>
        </p:txBody>
      </p:sp>
      <p:sp>
        <p:nvSpPr>
          <p:cNvPr id="16" name="Rectangle 15">
            <a:extLst>
              <a:ext uri="{FF2B5EF4-FFF2-40B4-BE49-F238E27FC236}">
                <a16:creationId xmlns:a16="http://schemas.microsoft.com/office/drawing/2014/main" id="{7C6D1B74-744B-4231-97DB-86B4C9C5E2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610955"/>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8" name="Straight Connector 17">
            <a:extLst>
              <a:ext uri="{FF2B5EF4-FFF2-40B4-BE49-F238E27FC236}">
                <a16:creationId xmlns:a16="http://schemas.microsoft.com/office/drawing/2014/main" id="{ABC98C72-9EDD-4426-B45A-84E06A7CD22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611442"/>
            <a:ext cx="0" cy="640080"/>
          </a:xfrm>
          <a:prstGeom prst="line">
            <a:avLst/>
          </a:prstGeom>
          <a:solidFill>
            <a:schemeClr val="tx1">
              <a:lumMod val="85000"/>
              <a:lumOff val="15000"/>
            </a:schemeClr>
          </a:solidFill>
          <a:ln>
            <a:solidFill>
              <a:schemeClr val="tx1">
                <a:lumMod val="75000"/>
                <a:lumOff val="2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4887186-EE44-4AD3-BEFE-3478B45371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611442"/>
            <a:ext cx="0" cy="640080"/>
          </a:xfrm>
          <a:prstGeom prst="line">
            <a:avLst/>
          </a:prstGeom>
          <a:solidFill>
            <a:schemeClr val="tx1">
              <a:lumMod val="85000"/>
              <a:lumOff val="15000"/>
            </a:schemeClr>
          </a:solidFill>
          <a:ln>
            <a:solidFill>
              <a:schemeClr val="tx1">
                <a:lumMod val="75000"/>
                <a:lumOff val="2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40" name="Straight Connector 21">
            <a:extLst>
              <a:ext uri="{FF2B5EF4-FFF2-40B4-BE49-F238E27FC236}">
                <a16:creationId xmlns:a16="http://schemas.microsoft.com/office/drawing/2014/main" id="{58EECC4E-F1C0-4C09-A7FD-4D623DACCC4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44380"/>
            <a:ext cx="1691640" cy="0"/>
          </a:xfrm>
          <a:prstGeom prst="line">
            <a:avLst/>
          </a:prstGeom>
          <a:solidFill>
            <a:schemeClr val="tx1">
              <a:lumMod val="85000"/>
              <a:lumOff val="15000"/>
            </a:schemeClr>
          </a:solidFill>
          <a:ln>
            <a:solidFill>
              <a:schemeClr val="tx1">
                <a:lumMod val="75000"/>
                <a:lumOff val="25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18812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2922B-5655-224F-9857-BF0E8BEDF6DA}"/>
              </a:ext>
            </a:extLst>
          </p:cNvPr>
          <p:cNvSpPr>
            <a:spLocks noGrp="1"/>
          </p:cNvSpPr>
          <p:nvPr>
            <p:ph type="title"/>
          </p:nvPr>
        </p:nvSpPr>
        <p:spPr>
          <a:xfrm>
            <a:off x="491359" y="457200"/>
            <a:ext cx="10817772" cy="856593"/>
          </a:xfrm>
        </p:spPr>
        <p:txBody>
          <a:bodyPr>
            <a:normAutofit/>
          </a:bodyPr>
          <a:lstStyle/>
          <a:p>
            <a:r>
              <a:rPr lang="en-US" sz="4000" dirty="0"/>
              <a:t>Introduction/ Aims</a:t>
            </a:r>
          </a:p>
        </p:txBody>
      </p:sp>
      <p:sp>
        <p:nvSpPr>
          <p:cNvPr id="3" name="Content Placeholder 2">
            <a:extLst>
              <a:ext uri="{FF2B5EF4-FFF2-40B4-BE49-F238E27FC236}">
                <a16:creationId xmlns:a16="http://schemas.microsoft.com/office/drawing/2014/main" id="{E5F401A7-5B99-DB47-9282-4D20516F24DB}"/>
              </a:ext>
            </a:extLst>
          </p:cNvPr>
          <p:cNvSpPr>
            <a:spLocks noGrp="1"/>
          </p:cNvSpPr>
          <p:nvPr>
            <p:ph idx="1"/>
          </p:nvPr>
        </p:nvSpPr>
        <p:spPr>
          <a:xfrm>
            <a:off x="491359" y="1501502"/>
            <a:ext cx="10515600" cy="4899298"/>
          </a:xfrm>
        </p:spPr>
        <p:txBody>
          <a:bodyPr>
            <a:normAutofit/>
          </a:bodyPr>
          <a:lstStyle/>
          <a:p>
            <a:pPr marL="0" indent="0">
              <a:buNone/>
            </a:pPr>
            <a:r>
              <a:rPr lang="en-US" dirty="0"/>
              <a:t>Within this presentation we will be looking at experiential learning </a:t>
            </a:r>
          </a:p>
          <a:p>
            <a:pPr>
              <a:buFont typeface="Wingdings" pitchFamily="2" charset="2"/>
              <a:buChar char="Ø"/>
            </a:pPr>
            <a:r>
              <a:rPr lang="en-US" dirty="0"/>
              <a:t>What experiential learning is? </a:t>
            </a:r>
          </a:p>
          <a:p>
            <a:pPr>
              <a:buFont typeface="Wingdings" pitchFamily="2" charset="2"/>
              <a:buChar char="Ø"/>
            </a:pPr>
            <a:r>
              <a:rPr lang="en-US" dirty="0"/>
              <a:t>Benefits of experiential learning? </a:t>
            </a:r>
          </a:p>
          <a:p>
            <a:pPr>
              <a:buFont typeface="Wingdings" pitchFamily="2" charset="2"/>
              <a:buChar char="Ø"/>
            </a:pPr>
            <a:r>
              <a:rPr lang="en-US" dirty="0"/>
              <a:t>Jean Jacques Rousseau </a:t>
            </a:r>
          </a:p>
          <a:p>
            <a:pPr>
              <a:buFont typeface="Wingdings" pitchFamily="2" charset="2"/>
              <a:buChar char="Ø"/>
            </a:pPr>
            <a:r>
              <a:rPr lang="en-US" dirty="0"/>
              <a:t>David Kolb theory </a:t>
            </a:r>
          </a:p>
          <a:p>
            <a:pPr>
              <a:buFont typeface="Wingdings" pitchFamily="2" charset="2"/>
              <a:buChar char="Ø"/>
            </a:pPr>
            <a:r>
              <a:rPr lang="en-US" dirty="0"/>
              <a:t>Kolb &amp; Rousseau - Support and Criticism about there work</a:t>
            </a:r>
          </a:p>
          <a:p>
            <a:pPr>
              <a:buFont typeface="Wingdings" pitchFamily="2" charset="2"/>
              <a:buChar char="Ø"/>
            </a:pPr>
            <a:r>
              <a:rPr lang="en-US" dirty="0"/>
              <a:t>How Experiential learning links with Foundation Phase? </a:t>
            </a:r>
          </a:p>
          <a:p>
            <a:pPr>
              <a:buFont typeface="Wingdings" pitchFamily="2" charset="2"/>
              <a:buChar char="Ø"/>
            </a:pPr>
            <a:r>
              <a:rPr lang="en-US" dirty="0"/>
              <a:t>The Implications that a work setting might face whilst promoting experiential learning </a:t>
            </a:r>
          </a:p>
          <a:p>
            <a:pPr>
              <a:buFont typeface="Wingdings" pitchFamily="2" charset="2"/>
              <a:buChar char="Ø"/>
            </a:pPr>
            <a:r>
              <a:rPr lang="en-US" dirty="0"/>
              <a:t>Child initiated play &amp; Adult directed activities </a:t>
            </a:r>
          </a:p>
          <a:p>
            <a:pPr>
              <a:buFont typeface="Wingdings" pitchFamily="2" charset="2"/>
              <a:buChar char="Ø"/>
            </a:pPr>
            <a:r>
              <a:rPr lang="en-US" dirty="0"/>
              <a:t>Conclusion </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019702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7EDF7-03EC-E440-A2A7-77890D84CD69}"/>
              </a:ext>
            </a:extLst>
          </p:cNvPr>
          <p:cNvSpPr>
            <a:spLocks noGrp="1"/>
          </p:cNvSpPr>
          <p:nvPr>
            <p:ph type="title"/>
          </p:nvPr>
        </p:nvSpPr>
        <p:spPr>
          <a:xfrm>
            <a:off x="517634" y="350980"/>
            <a:ext cx="10515600" cy="972010"/>
          </a:xfrm>
        </p:spPr>
        <p:txBody>
          <a:bodyPr>
            <a:normAutofit/>
          </a:bodyPr>
          <a:lstStyle/>
          <a:p>
            <a:r>
              <a:rPr lang="en-US" sz="4000" dirty="0"/>
              <a:t>What is Experiential Learning?</a:t>
            </a:r>
          </a:p>
        </p:txBody>
      </p:sp>
      <p:sp>
        <p:nvSpPr>
          <p:cNvPr id="3" name="Content Placeholder 2">
            <a:extLst>
              <a:ext uri="{FF2B5EF4-FFF2-40B4-BE49-F238E27FC236}">
                <a16:creationId xmlns:a16="http://schemas.microsoft.com/office/drawing/2014/main" id="{681E33E5-BF5F-3B4C-8E2F-16E25F0B65F4}"/>
              </a:ext>
            </a:extLst>
          </p:cNvPr>
          <p:cNvSpPr>
            <a:spLocks noGrp="1"/>
          </p:cNvSpPr>
          <p:nvPr>
            <p:ph idx="1"/>
          </p:nvPr>
        </p:nvSpPr>
        <p:spPr>
          <a:xfrm>
            <a:off x="457200" y="1539111"/>
            <a:ext cx="10636469" cy="3490089"/>
          </a:xfrm>
        </p:spPr>
        <p:txBody>
          <a:bodyPr>
            <a:normAutofit/>
          </a:bodyPr>
          <a:lstStyle/>
          <a:p>
            <a:pPr marL="0" indent="0">
              <a:buNone/>
            </a:pPr>
            <a:r>
              <a:rPr lang="en-GB" sz="2000" dirty="0"/>
              <a:t>“Experiential learning can be defined as children (and adults!) learning through exploring, experiencing, creating, discovering, relating to and interacting with the world around them”.  (Persil, no date). </a:t>
            </a:r>
            <a:endParaRPr lang="en-US" sz="2000" dirty="0"/>
          </a:p>
          <a:p>
            <a:pPr marL="0" indent="0">
              <a:buNone/>
            </a:pPr>
            <a:r>
              <a:rPr lang="en-US" sz="2000" dirty="0"/>
              <a:t>It is also learning through doing, rather than being shown or told what to do. </a:t>
            </a:r>
            <a:br>
              <a:rPr lang="en-US" sz="2000" dirty="0"/>
            </a:br>
            <a:r>
              <a:rPr lang="en-US" sz="2000" dirty="0"/>
              <a:t>Children will be learning by having more of a hands-on experience and allow them to pursue their own areas that they are interested in and it allows them to experience failure but also finding out other ways to overcome challenges. </a:t>
            </a:r>
          </a:p>
          <a:p>
            <a:pPr marL="0" indent="0">
              <a:buNone/>
            </a:pPr>
            <a:r>
              <a:rPr lang="en-US" sz="2000" dirty="0"/>
              <a:t>For example, forest school as they are allowing children to take appropriate risks on their own with supervision. </a:t>
            </a:r>
            <a:endParaRPr lang="en-US" sz="2000" dirty="0">
              <a:solidFill>
                <a:srgbClr val="FF0000"/>
              </a:solidFill>
            </a:endParaRPr>
          </a:p>
        </p:txBody>
      </p:sp>
    </p:spTree>
    <p:extLst>
      <p:ext uri="{BB962C8B-B14F-4D97-AF65-F5344CB8AC3E}">
        <p14:creationId xmlns:p14="http://schemas.microsoft.com/office/powerpoint/2010/main" val="550127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9C3AE-65C7-C449-B5E7-273FBDC409DD}"/>
              </a:ext>
            </a:extLst>
          </p:cNvPr>
          <p:cNvSpPr>
            <a:spLocks noGrp="1"/>
          </p:cNvSpPr>
          <p:nvPr>
            <p:ph type="title"/>
          </p:nvPr>
        </p:nvSpPr>
        <p:spPr>
          <a:xfrm>
            <a:off x="378373" y="304800"/>
            <a:ext cx="10797208" cy="809297"/>
          </a:xfrm>
        </p:spPr>
        <p:txBody>
          <a:bodyPr>
            <a:normAutofit/>
          </a:bodyPr>
          <a:lstStyle/>
          <a:p>
            <a:r>
              <a:rPr lang="en-US" sz="4000" dirty="0"/>
              <a:t>Benefits </a:t>
            </a:r>
          </a:p>
        </p:txBody>
      </p:sp>
      <p:sp>
        <p:nvSpPr>
          <p:cNvPr id="3" name="Content Placeholder 2">
            <a:extLst>
              <a:ext uri="{FF2B5EF4-FFF2-40B4-BE49-F238E27FC236}">
                <a16:creationId xmlns:a16="http://schemas.microsoft.com/office/drawing/2014/main" id="{4CAE5241-5C22-3149-A5D4-F9FE8693B86E}"/>
              </a:ext>
            </a:extLst>
          </p:cNvPr>
          <p:cNvSpPr>
            <a:spLocks noGrp="1"/>
          </p:cNvSpPr>
          <p:nvPr>
            <p:ph idx="1"/>
          </p:nvPr>
        </p:nvSpPr>
        <p:spPr>
          <a:xfrm>
            <a:off x="378373" y="1098332"/>
            <a:ext cx="10923040" cy="4602382"/>
          </a:xfrm>
        </p:spPr>
        <p:txBody>
          <a:bodyPr>
            <a:normAutofit/>
          </a:bodyPr>
          <a:lstStyle/>
          <a:p>
            <a:pPr marL="0" indent="0">
              <a:buNone/>
            </a:pPr>
            <a:r>
              <a:rPr lang="en-US" sz="2000" dirty="0"/>
              <a:t>By having experiential learning, it can have a great impact on a child or young person;</a:t>
            </a:r>
          </a:p>
          <a:p>
            <a:pPr>
              <a:buFont typeface="Wingdings" pitchFamily="2" charset="2"/>
              <a:buChar char="Ø"/>
            </a:pPr>
            <a:r>
              <a:rPr lang="en-US" sz="2000" dirty="0"/>
              <a:t>Think for themselves </a:t>
            </a:r>
          </a:p>
          <a:p>
            <a:pPr>
              <a:buFont typeface="Wingdings" pitchFamily="2" charset="2"/>
              <a:buChar char="Ø"/>
            </a:pPr>
            <a:r>
              <a:rPr lang="en-US" sz="2000" dirty="0"/>
              <a:t>Confidence/self esteem </a:t>
            </a:r>
          </a:p>
          <a:p>
            <a:pPr>
              <a:buFont typeface="Wingdings" pitchFamily="2" charset="2"/>
              <a:buChar char="Ø"/>
            </a:pPr>
            <a:r>
              <a:rPr lang="en-US" sz="2000" dirty="0"/>
              <a:t>Be able to reflect </a:t>
            </a:r>
          </a:p>
          <a:p>
            <a:pPr>
              <a:buFont typeface="Wingdings" pitchFamily="2" charset="2"/>
              <a:buChar char="Ø"/>
            </a:pPr>
            <a:r>
              <a:rPr lang="en-US" sz="2000" dirty="0"/>
              <a:t>Giving them a sense of their surroundings/world -  </a:t>
            </a:r>
          </a:p>
          <a:p>
            <a:pPr>
              <a:buFont typeface="Wingdings" pitchFamily="2" charset="2"/>
              <a:buChar char="Ø"/>
            </a:pPr>
            <a:r>
              <a:rPr lang="en-US" sz="2000" dirty="0"/>
              <a:t>We can also learn something new from children that we didn’t know about. </a:t>
            </a:r>
          </a:p>
          <a:p>
            <a:pPr marL="0" indent="0">
              <a:buNone/>
            </a:pPr>
            <a:endParaRPr lang="en-US" sz="2000" dirty="0"/>
          </a:p>
          <a:p>
            <a:pPr marL="0" indent="0">
              <a:buNone/>
            </a:pPr>
            <a:r>
              <a:rPr lang="en-US" sz="2000" dirty="0"/>
              <a:t>However, although there are opportunities to experience experiential learning it is not always happening in everyday class life.  This could be due to; funding, lack of space, staff members etc. </a:t>
            </a:r>
            <a:br>
              <a:rPr lang="en-US" sz="2000" dirty="0"/>
            </a:br>
            <a:r>
              <a:rPr lang="en-US" sz="2000" dirty="0"/>
              <a:t>It may not also be happening outside of school due to parents fear of their child’s safety,  more technology, or lack/ not enough space.</a:t>
            </a:r>
          </a:p>
          <a:p>
            <a:pPr marL="0" indent="0">
              <a:buNone/>
            </a:pPr>
            <a:endParaRPr lang="en-US" dirty="0"/>
          </a:p>
        </p:txBody>
      </p:sp>
    </p:spTree>
    <p:extLst>
      <p:ext uri="{BB962C8B-B14F-4D97-AF65-F5344CB8AC3E}">
        <p14:creationId xmlns:p14="http://schemas.microsoft.com/office/powerpoint/2010/main" val="2351315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504-34D0-9442-95F8-DC9507B72664}"/>
              </a:ext>
            </a:extLst>
          </p:cNvPr>
          <p:cNvSpPr>
            <a:spLocks noGrp="1"/>
          </p:cNvSpPr>
          <p:nvPr>
            <p:ph type="title"/>
          </p:nvPr>
        </p:nvSpPr>
        <p:spPr>
          <a:xfrm>
            <a:off x="404812" y="312528"/>
            <a:ext cx="11787188" cy="689393"/>
          </a:xfrm>
        </p:spPr>
        <p:txBody>
          <a:bodyPr>
            <a:normAutofit/>
          </a:bodyPr>
          <a:lstStyle/>
          <a:p>
            <a:r>
              <a:rPr lang="en-US" sz="3600" dirty="0"/>
              <a:t>Jean Jacques Rousseau </a:t>
            </a:r>
          </a:p>
        </p:txBody>
      </p:sp>
      <p:sp>
        <p:nvSpPr>
          <p:cNvPr id="3" name="Content Placeholder 2">
            <a:extLst>
              <a:ext uri="{FF2B5EF4-FFF2-40B4-BE49-F238E27FC236}">
                <a16:creationId xmlns:a16="http://schemas.microsoft.com/office/drawing/2014/main" id="{9AA6CF00-D50C-9942-A936-F57616757C9C}"/>
              </a:ext>
            </a:extLst>
          </p:cNvPr>
          <p:cNvSpPr>
            <a:spLocks noGrp="1"/>
          </p:cNvSpPr>
          <p:nvPr>
            <p:ph idx="1"/>
          </p:nvPr>
        </p:nvSpPr>
        <p:spPr>
          <a:xfrm>
            <a:off x="304799" y="1001921"/>
            <a:ext cx="11382376" cy="5858552"/>
          </a:xfrm>
        </p:spPr>
        <p:txBody>
          <a:bodyPr>
            <a:normAutofit fontScale="92500" lnSpcReduction="10000"/>
          </a:bodyPr>
          <a:lstStyle/>
          <a:p>
            <a:pPr marL="0" indent="0">
              <a:buNone/>
            </a:pPr>
            <a:r>
              <a:rPr lang="en-US" dirty="0"/>
              <a:t>He believed that the child’s learning process should have little interference and the child should not always be wrapped in cotton wool.</a:t>
            </a:r>
            <a:br>
              <a:rPr lang="en-US" dirty="0"/>
            </a:br>
            <a:r>
              <a:rPr lang="en-US" dirty="0"/>
              <a:t>Rousseau identified three different kinds of education, which are:</a:t>
            </a:r>
          </a:p>
          <a:p>
            <a:pPr>
              <a:buFont typeface="Wingdings" pitchFamily="2" charset="2"/>
              <a:buChar char="Ø"/>
            </a:pPr>
            <a:r>
              <a:rPr lang="en-US" dirty="0"/>
              <a:t>The education of nature </a:t>
            </a:r>
          </a:p>
          <a:p>
            <a:pPr>
              <a:buFont typeface="Wingdings" pitchFamily="2" charset="2"/>
              <a:buChar char="Ø"/>
            </a:pPr>
            <a:r>
              <a:rPr lang="en-US" dirty="0"/>
              <a:t>The education of things </a:t>
            </a:r>
          </a:p>
          <a:p>
            <a:pPr>
              <a:buFont typeface="Wingdings" pitchFamily="2" charset="2"/>
              <a:buChar char="Ø"/>
            </a:pPr>
            <a:r>
              <a:rPr lang="en-US" dirty="0"/>
              <a:t>The education of men</a:t>
            </a:r>
          </a:p>
          <a:p>
            <a:pPr marL="0" indent="0">
              <a:buNone/>
            </a:pPr>
            <a:r>
              <a:rPr lang="en-US" dirty="0"/>
              <a:t>‘’The growth of our organs and faculties is the education of nature; what we learn from our experience of our physical surroundings is the education of things; the use we learn to make of this growth and experience is the education of men’’. (Flanagan, F 2006) </a:t>
            </a:r>
          </a:p>
          <a:p>
            <a:pPr marL="0" indent="0">
              <a:buNone/>
            </a:pPr>
            <a:r>
              <a:rPr lang="en-US" dirty="0"/>
              <a:t>Enough though Emile was imaginary, Rousseau considered that education must begin with the understanding of his rights not his duties, this can be seen around schools and classes, ensuring that children are made aware of their rights. For example Article 29 states that children ‘’have the right to an education which develops my personality, respect for others’ rights and the environment’’.  (children’s and young peoples commissioner Scotland) </a:t>
            </a:r>
          </a:p>
          <a:p>
            <a:pPr marL="0" indent="0">
              <a:buNone/>
            </a:pPr>
            <a:r>
              <a:rPr lang="en-US" dirty="0"/>
              <a:t>Rousseau believed that children are born “raw” and that society will shape us up to what we want to be. From this it seems that Rousseau thought that children are born innocent without any negativity, and it also seems that he believes it is society's fault for the way they act and what we believe in. </a:t>
            </a:r>
          </a:p>
          <a:p>
            <a:pPr marL="0" indent="0">
              <a:buNone/>
            </a:pPr>
            <a:r>
              <a:rPr lang="en-US" dirty="0"/>
              <a:t>Rousseau believed that early childhood education should be a child-centered approach. And strongly suggested that it should be sensory driven with practical experiences. </a:t>
            </a:r>
            <a:br>
              <a:rPr lang="en-US" dirty="0"/>
            </a:br>
            <a:endParaRPr lang="en-US" dirty="0"/>
          </a:p>
          <a:p>
            <a:pPr marL="0" indent="0">
              <a:buNone/>
            </a:pPr>
            <a:r>
              <a:rPr lang="en-US" dirty="0"/>
              <a:t>Rousseau learning model is linked in the cycle of experiential learning and this was then developed more by David Kolb.</a:t>
            </a:r>
          </a:p>
        </p:txBody>
      </p:sp>
    </p:spTree>
    <p:extLst>
      <p:ext uri="{BB962C8B-B14F-4D97-AF65-F5344CB8AC3E}">
        <p14:creationId xmlns:p14="http://schemas.microsoft.com/office/powerpoint/2010/main" val="2765896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F7DFA-14DF-3B49-953F-E4FE589994FF}"/>
              </a:ext>
            </a:extLst>
          </p:cNvPr>
          <p:cNvSpPr>
            <a:spLocks noGrp="1"/>
          </p:cNvSpPr>
          <p:nvPr>
            <p:ph type="title"/>
          </p:nvPr>
        </p:nvSpPr>
        <p:spPr>
          <a:xfrm>
            <a:off x="344179" y="509423"/>
            <a:ext cx="10515600" cy="409904"/>
          </a:xfrm>
        </p:spPr>
        <p:txBody>
          <a:bodyPr>
            <a:noAutofit/>
          </a:bodyPr>
          <a:lstStyle/>
          <a:p>
            <a:r>
              <a:rPr lang="en-US" sz="4000" dirty="0"/>
              <a:t>David Kolb </a:t>
            </a:r>
          </a:p>
        </p:txBody>
      </p:sp>
      <p:sp>
        <p:nvSpPr>
          <p:cNvPr id="3" name="Content Placeholder 2">
            <a:extLst>
              <a:ext uri="{FF2B5EF4-FFF2-40B4-BE49-F238E27FC236}">
                <a16:creationId xmlns:a16="http://schemas.microsoft.com/office/drawing/2014/main" id="{06039F75-867B-2A4B-B990-DA88D9629913}"/>
              </a:ext>
            </a:extLst>
          </p:cNvPr>
          <p:cNvSpPr>
            <a:spLocks noGrp="1"/>
          </p:cNvSpPr>
          <p:nvPr>
            <p:ph idx="1"/>
          </p:nvPr>
        </p:nvSpPr>
        <p:spPr>
          <a:xfrm>
            <a:off x="344179" y="933286"/>
            <a:ext cx="11428721" cy="4991427"/>
          </a:xfrm>
        </p:spPr>
        <p:txBody>
          <a:bodyPr>
            <a:noAutofit/>
          </a:bodyPr>
          <a:lstStyle/>
          <a:p>
            <a:pPr marL="0" indent="0">
              <a:buNone/>
            </a:pPr>
            <a:r>
              <a:rPr lang="en-US" dirty="0"/>
              <a:t>David Kolb is an American theorist who mainly focused within experiential learning and is also known for his learning styles.</a:t>
            </a:r>
            <a:br>
              <a:rPr lang="en-US" dirty="0"/>
            </a:br>
            <a:r>
              <a:rPr lang="en-US" dirty="0"/>
              <a:t>Kolb believed that “Learning is the process whereby knowledge is created through the transformation of experience” (McLeod, S 2017).</a:t>
            </a:r>
            <a:br>
              <a:rPr lang="en-US" dirty="0"/>
            </a:br>
            <a:r>
              <a:rPr lang="en-US" dirty="0"/>
              <a:t>Teachers should ensure that the activities are designed and carried out in ways that will offer each learner to have the chance to engage in the manner that suits them the best and knowing one’s learning style will make it easier.</a:t>
            </a:r>
          </a:p>
          <a:p>
            <a:pPr marL="0" indent="0" fontAlgn="base">
              <a:buNone/>
            </a:pPr>
            <a:r>
              <a:rPr lang="en-GB" dirty="0"/>
              <a:t>Kolb theory is presented by four stage learning cycle;</a:t>
            </a:r>
          </a:p>
          <a:p>
            <a:pPr fontAlgn="base"/>
            <a:r>
              <a:rPr lang="en-GB" dirty="0"/>
              <a:t>Concrete experience -</a:t>
            </a:r>
            <a:endParaRPr lang="en-GB" dirty="0">
              <a:solidFill>
                <a:srgbClr val="FF0000"/>
              </a:solidFill>
            </a:endParaRPr>
          </a:p>
          <a:p>
            <a:pPr fontAlgn="base"/>
            <a:r>
              <a:rPr lang="en-GB" dirty="0"/>
              <a:t>Reflective experience –</a:t>
            </a:r>
          </a:p>
          <a:p>
            <a:pPr fontAlgn="base"/>
            <a:r>
              <a:rPr lang="en-GB" dirty="0"/>
              <a:t>Abstract conceptualisation  - </a:t>
            </a:r>
          </a:p>
          <a:p>
            <a:pPr fontAlgn="base"/>
            <a:r>
              <a:rPr lang="en-GB" dirty="0"/>
              <a:t>Active experimentation –</a:t>
            </a:r>
          </a:p>
          <a:p>
            <a:pPr fontAlgn="base"/>
            <a:endParaRPr lang="en-GB" dirty="0"/>
          </a:p>
          <a:p>
            <a:pPr fontAlgn="base"/>
            <a:r>
              <a:rPr lang="en-GB" dirty="0"/>
              <a:t>Kolb did suggest that there are different factors that can influence a learning styles, some of the factors Kolb identified include;</a:t>
            </a:r>
          </a:p>
          <a:p>
            <a:pPr fontAlgn="base">
              <a:buFont typeface="Wingdings" pitchFamily="2" charset="2"/>
              <a:buChar char="Ø"/>
            </a:pPr>
            <a:r>
              <a:rPr lang="en-GB" dirty="0"/>
              <a:t>Educational specialisation </a:t>
            </a:r>
          </a:p>
          <a:p>
            <a:pPr fontAlgn="base">
              <a:buFont typeface="Wingdings" pitchFamily="2" charset="2"/>
              <a:buChar char="Ø"/>
            </a:pPr>
            <a:r>
              <a:rPr lang="en-GB" dirty="0"/>
              <a:t>Personality type </a:t>
            </a:r>
          </a:p>
          <a:p>
            <a:pPr fontAlgn="base">
              <a:buFont typeface="Wingdings" pitchFamily="2" charset="2"/>
              <a:buChar char="Ø"/>
            </a:pPr>
            <a:r>
              <a:rPr lang="en-GB" dirty="0"/>
              <a:t>Life experiences </a:t>
            </a:r>
            <a:br>
              <a:rPr lang="en-GB" dirty="0"/>
            </a:br>
            <a:endParaRPr lang="en-US" dirty="0"/>
          </a:p>
        </p:txBody>
      </p:sp>
    </p:spTree>
    <p:extLst>
      <p:ext uri="{BB962C8B-B14F-4D97-AF65-F5344CB8AC3E}">
        <p14:creationId xmlns:p14="http://schemas.microsoft.com/office/powerpoint/2010/main" val="2779703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40F08-14D8-444D-AEA9-A2891540B2A0}"/>
              </a:ext>
            </a:extLst>
          </p:cNvPr>
          <p:cNvSpPr>
            <a:spLocks noGrp="1"/>
          </p:cNvSpPr>
          <p:nvPr>
            <p:ph type="title"/>
          </p:nvPr>
        </p:nvSpPr>
        <p:spPr>
          <a:xfrm>
            <a:off x="366547" y="458185"/>
            <a:ext cx="12140609" cy="584803"/>
          </a:xfrm>
        </p:spPr>
        <p:txBody>
          <a:bodyPr>
            <a:normAutofit fontScale="90000"/>
          </a:bodyPr>
          <a:lstStyle/>
          <a:p>
            <a:r>
              <a:rPr lang="en-US" dirty="0"/>
              <a:t> </a:t>
            </a:r>
            <a:r>
              <a:rPr lang="en-US" sz="4400" dirty="0"/>
              <a:t>Kolb &amp; Rousseau - Support and Criticism </a:t>
            </a:r>
          </a:p>
        </p:txBody>
      </p:sp>
      <p:sp>
        <p:nvSpPr>
          <p:cNvPr id="3" name="Content Placeholder 2">
            <a:extLst>
              <a:ext uri="{FF2B5EF4-FFF2-40B4-BE49-F238E27FC236}">
                <a16:creationId xmlns:a16="http://schemas.microsoft.com/office/drawing/2014/main" id="{E1E40D97-01FA-8D4E-B57A-BEB042A5B1CB}"/>
              </a:ext>
            </a:extLst>
          </p:cNvPr>
          <p:cNvSpPr>
            <a:spLocks noGrp="1"/>
          </p:cNvSpPr>
          <p:nvPr>
            <p:ph idx="1"/>
          </p:nvPr>
        </p:nvSpPr>
        <p:spPr>
          <a:xfrm>
            <a:off x="499898" y="1145791"/>
            <a:ext cx="10836166" cy="5538952"/>
          </a:xfrm>
        </p:spPr>
        <p:txBody>
          <a:bodyPr>
            <a:normAutofit fontScale="70000" lnSpcReduction="20000"/>
          </a:bodyPr>
          <a:lstStyle/>
          <a:p>
            <a:pPr marL="0" indent="0">
              <a:buNone/>
            </a:pPr>
            <a:r>
              <a:rPr lang="en-US" sz="2600" dirty="0"/>
              <a:t>Kolb- Support</a:t>
            </a:r>
          </a:p>
          <a:p>
            <a:pPr>
              <a:buFont typeface="Wingdings" pitchFamily="2" charset="2"/>
              <a:buChar char="Ø"/>
            </a:pPr>
            <a:r>
              <a:rPr lang="en-US" sz="2400" dirty="0"/>
              <a:t>Experiential  learning is good for helping children and others to explore their own strengths whilst they are learning new things.</a:t>
            </a:r>
          </a:p>
          <a:p>
            <a:pPr>
              <a:buFont typeface="Wingdings" pitchFamily="2" charset="2"/>
              <a:buChar char="Ø"/>
            </a:pPr>
            <a:r>
              <a:rPr lang="en-US" sz="2400" dirty="0"/>
              <a:t>Kolb theory also addresses that learners can play their own strengths and can develop areas on which they are weakest at. </a:t>
            </a:r>
          </a:p>
          <a:p>
            <a:pPr marL="0" indent="0">
              <a:buNone/>
            </a:pPr>
            <a:r>
              <a:rPr lang="en-US" sz="2600" dirty="0"/>
              <a:t>Kolb-Criticism</a:t>
            </a:r>
          </a:p>
          <a:p>
            <a:pPr>
              <a:buFont typeface="Wingdings" pitchFamily="2" charset="2"/>
              <a:buChar char="Ø"/>
            </a:pPr>
            <a:r>
              <a:rPr lang="en-US" sz="2400" dirty="0"/>
              <a:t>The theory does not look at learning when it occurs within larger groups and how that can impact experiential learning.</a:t>
            </a:r>
          </a:p>
          <a:p>
            <a:pPr>
              <a:buFont typeface="Wingdings" pitchFamily="2" charset="2"/>
              <a:buChar char="Ø"/>
            </a:pPr>
            <a:r>
              <a:rPr lang="en-US" sz="2400" dirty="0"/>
              <a:t>Not everyone will agree with Kolb's theory such as Kelly, C states “Rogers for example points out that learning includes goals, purposes, intentions, choices and decision making, and it is not all clear where these elements fit into the learning cycle”. </a:t>
            </a:r>
          </a:p>
          <a:p>
            <a:pPr marL="0" indent="0">
              <a:buNone/>
            </a:pPr>
            <a:r>
              <a:rPr lang="en-US" sz="2600" dirty="0"/>
              <a:t>Rousseau- Support </a:t>
            </a:r>
          </a:p>
          <a:p>
            <a:pPr>
              <a:buFont typeface="Wingdings" pitchFamily="2" charset="2"/>
              <a:buChar char="Ø"/>
            </a:pPr>
            <a:r>
              <a:rPr lang="en-US" sz="2400" dirty="0"/>
              <a:t>Within his Emile experiment, it can some way link into the foundation phase because Rousseau believed that it should all be about experience and for the child not to get lectured at. </a:t>
            </a:r>
          </a:p>
          <a:p>
            <a:pPr marL="0" indent="0">
              <a:buNone/>
            </a:pPr>
            <a:r>
              <a:rPr lang="en-US" sz="2600" dirty="0"/>
              <a:t>Rousseau- Criticism</a:t>
            </a:r>
          </a:p>
          <a:p>
            <a:pPr>
              <a:buFont typeface="Wingdings" pitchFamily="2" charset="2"/>
              <a:buChar char="Ø"/>
            </a:pPr>
            <a:r>
              <a:rPr lang="en-US" sz="2400" dirty="0"/>
              <a:t> Unrealistic has Emile wasn’t an actual person</a:t>
            </a:r>
          </a:p>
          <a:p>
            <a:pPr>
              <a:buFont typeface="Wingdings" pitchFamily="2" charset="2"/>
              <a:buChar char="Ø"/>
            </a:pPr>
            <a:r>
              <a:rPr lang="en-US" sz="2400" dirty="0"/>
              <a:t>Wasn’t gender neutral as he focused more on boys</a:t>
            </a:r>
          </a:p>
          <a:p>
            <a:pPr>
              <a:buFont typeface="Wingdings" pitchFamily="2" charset="2"/>
              <a:buChar char="Ø"/>
            </a:pPr>
            <a:r>
              <a:rPr lang="en-US" sz="2400" dirty="0"/>
              <a:t>He didn’t like books -</a:t>
            </a:r>
          </a:p>
          <a:p>
            <a:pPr>
              <a:buFont typeface="Wingdings" pitchFamily="2" charset="2"/>
              <a:buChar char="Ø"/>
            </a:pPr>
            <a:endParaRPr lang="en-US" sz="2400" dirty="0"/>
          </a:p>
          <a:p>
            <a:pPr>
              <a:buFont typeface="Wingdings" pitchFamily="2" charset="2"/>
              <a:buChar char="Ø"/>
            </a:pPr>
            <a:endParaRPr lang="en-US" dirty="0"/>
          </a:p>
          <a:p>
            <a:pPr>
              <a:buFont typeface="Wingdings" pitchFamily="2" charset="2"/>
              <a:buChar char="Ø"/>
            </a:pPr>
            <a:endParaRPr lang="en-US" sz="2400" dirty="0"/>
          </a:p>
          <a:p>
            <a:pPr>
              <a:buFont typeface="Wingdings" pitchFamily="2" charset="2"/>
              <a:buChar char="Ø"/>
            </a:pPr>
            <a:endParaRPr lang="en-US" sz="2400" dirty="0"/>
          </a:p>
          <a:p>
            <a:pPr>
              <a:buFont typeface="Wingdings" pitchFamily="2" charset="2"/>
              <a:buChar char="Ø"/>
            </a:pPr>
            <a:endParaRPr lang="en-US" sz="2400" dirty="0"/>
          </a:p>
          <a:p>
            <a:pPr>
              <a:buFont typeface="Wingdings" pitchFamily="2" charset="2"/>
              <a:buChar char="Ø"/>
            </a:pPr>
            <a:endParaRPr lang="en-US" dirty="0"/>
          </a:p>
        </p:txBody>
      </p:sp>
    </p:spTree>
    <p:extLst>
      <p:ext uri="{BB962C8B-B14F-4D97-AF65-F5344CB8AC3E}">
        <p14:creationId xmlns:p14="http://schemas.microsoft.com/office/powerpoint/2010/main" val="3827234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7985-0C5B-6D48-8AB5-7EEB6629D70B}"/>
              </a:ext>
            </a:extLst>
          </p:cNvPr>
          <p:cNvSpPr>
            <a:spLocks noGrp="1"/>
          </p:cNvSpPr>
          <p:nvPr>
            <p:ph type="title"/>
          </p:nvPr>
        </p:nvSpPr>
        <p:spPr>
          <a:xfrm>
            <a:off x="449645" y="386118"/>
            <a:ext cx="12068175" cy="997745"/>
          </a:xfrm>
        </p:spPr>
        <p:txBody>
          <a:bodyPr>
            <a:noAutofit/>
          </a:bodyPr>
          <a:lstStyle/>
          <a:p>
            <a:r>
              <a:rPr lang="en-US" sz="4000" dirty="0"/>
              <a:t>How Experiential learning links with Foundation Phase?</a:t>
            </a:r>
          </a:p>
        </p:txBody>
      </p:sp>
      <p:sp>
        <p:nvSpPr>
          <p:cNvPr id="3" name="Content Placeholder 2">
            <a:extLst>
              <a:ext uri="{FF2B5EF4-FFF2-40B4-BE49-F238E27FC236}">
                <a16:creationId xmlns:a16="http://schemas.microsoft.com/office/drawing/2014/main" id="{52C73F54-611C-C143-B4DB-89AE9CC0D2B2}"/>
              </a:ext>
            </a:extLst>
          </p:cNvPr>
          <p:cNvSpPr>
            <a:spLocks noGrp="1"/>
          </p:cNvSpPr>
          <p:nvPr>
            <p:ph idx="1"/>
          </p:nvPr>
        </p:nvSpPr>
        <p:spPr>
          <a:xfrm>
            <a:off x="449645" y="1239053"/>
            <a:ext cx="11729509" cy="5618947"/>
          </a:xfrm>
        </p:spPr>
        <p:txBody>
          <a:bodyPr>
            <a:normAutofit/>
          </a:bodyPr>
          <a:lstStyle/>
          <a:p>
            <a:pPr marL="0" indent="0">
              <a:buNone/>
            </a:pPr>
            <a:r>
              <a:rPr lang="en-US" sz="1800" dirty="0"/>
              <a:t>The Foundation Phase has 7 core aims which are;</a:t>
            </a:r>
          </a:p>
          <a:p>
            <a:r>
              <a:rPr lang="en-US" sz="1800" dirty="0"/>
              <a:t>Physical development </a:t>
            </a:r>
          </a:p>
          <a:p>
            <a:r>
              <a:rPr lang="en-US" sz="1800" dirty="0"/>
              <a:t>Mathematics </a:t>
            </a:r>
          </a:p>
          <a:p>
            <a:r>
              <a:rPr lang="en-US" sz="1800" dirty="0"/>
              <a:t>Welsh language development </a:t>
            </a:r>
          </a:p>
          <a:p>
            <a:r>
              <a:rPr lang="en-US" sz="1800" dirty="0"/>
              <a:t>Literacy, language and communication </a:t>
            </a:r>
          </a:p>
          <a:p>
            <a:r>
              <a:rPr lang="en-US" sz="1800" dirty="0"/>
              <a:t>Creative development </a:t>
            </a:r>
          </a:p>
          <a:p>
            <a:r>
              <a:rPr lang="en-US" sz="1800" dirty="0"/>
              <a:t>Personal and social development </a:t>
            </a:r>
          </a:p>
          <a:p>
            <a:r>
              <a:rPr lang="en-US" sz="1800" dirty="0"/>
              <a:t>Knowledge and understanding of the world</a:t>
            </a:r>
            <a:br>
              <a:rPr lang="en-US" sz="2200" dirty="0"/>
            </a:br>
            <a:r>
              <a:rPr lang="en-US" sz="1800" dirty="0"/>
              <a:t>Experiential Learning links within the Foundation Phase because it is there to provide experiential and an active way to learn. The child is at the center of all learning and their well-being, and there should be a balance of child-initiated and adult directed activities. </a:t>
            </a:r>
            <a:br>
              <a:rPr lang="en-US" sz="1800" dirty="0"/>
            </a:br>
            <a:r>
              <a:rPr lang="en-US" sz="1800" dirty="0"/>
              <a:t>Children are learning through first-hand experiential activities. This through their play and being able to play with different ideas, experiment, solve problems, risk taking, and making decisions individually or in groups. </a:t>
            </a:r>
            <a:endParaRPr lang="en-US" sz="1800" dirty="0">
              <a:solidFill>
                <a:srgbClr val="FF0000"/>
              </a:solidFill>
            </a:endParaRPr>
          </a:p>
          <a:p>
            <a:pPr marL="0" indent="0">
              <a:buNone/>
            </a:pPr>
            <a:r>
              <a:rPr lang="en-US" sz="1800" dirty="0"/>
              <a:t>Both experiential learning and the foundation phase, allow the children to explore their environment and the world around them, it can also be beneficial to their developmental stages. </a:t>
            </a:r>
          </a:p>
          <a:p>
            <a:pPr marL="0" indent="0">
              <a:buNone/>
            </a:pPr>
            <a:endParaRPr lang="en-US" dirty="0"/>
          </a:p>
        </p:txBody>
      </p:sp>
    </p:spTree>
    <p:extLst>
      <p:ext uri="{BB962C8B-B14F-4D97-AF65-F5344CB8AC3E}">
        <p14:creationId xmlns:p14="http://schemas.microsoft.com/office/powerpoint/2010/main" val="3040105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7AA61-E2F4-B244-8BC2-CA44145B4B11}"/>
              </a:ext>
            </a:extLst>
          </p:cNvPr>
          <p:cNvSpPr>
            <a:spLocks noGrp="1"/>
          </p:cNvSpPr>
          <p:nvPr>
            <p:ph type="title"/>
          </p:nvPr>
        </p:nvSpPr>
        <p:spPr>
          <a:xfrm>
            <a:off x="478219" y="463918"/>
            <a:ext cx="11004943" cy="1045905"/>
          </a:xfrm>
        </p:spPr>
        <p:txBody>
          <a:bodyPr>
            <a:normAutofit/>
          </a:bodyPr>
          <a:lstStyle/>
          <a:p>
            <a:r>
              <a:rPr lang="en-US" sz="4000" dirty="0"/>
              <a:t>How Kolb and Rousseau link with education today?  </a:t>
            </a:r>
          </a:p>
        </p:txBody>
      </p:sp>
      <p:sp>
        <p:nvSpPr>
          <p:cNvPr id="3" name="Content Placeholder 2">
            <a:extLst>
              <a:ext uri="{FF2B5EF4-FFF2-40B4-BE49-F238E27FC236}">
                <a16:creationId xmlns:a16="http://schemas.microsoft.com/office/drawing/2014/main" id="{861DDA09-8E6C-4A47-96C6-1F1487C6926B}"/>
              </a:ext>
            </a:extLst>
          </p:cNvPr>
          <p:cNvSpPr>
            <a:spLocks noGrp="1"/>
          </p:cNvSpPr>
          <p:nvPr>
            <p:ph idx="1"/>
          </p:nvPr>
        </p:nvSpPr>
        <p:spPr>
          <a:xfrm>
            <a:off x="478219" y="1358840"/>
            <a:ext cx="11004942" cy="4893103"/>
          </a:xfrm>
        </p:spPr>
        <p:txBody>
          <a:bodyPr>
            <a:normAutofit/>
          </a:bodyPr>
          <a:lstStyle/>
          <a:p>
            <a:pPr marL="0" indent="0">
              <a:buNone/>
            </a:pPr>
            <a:r>
              <a:rPr lang="en-US" sz="2000" dirty="0"/>
              <a:t>Rousseau and Kolb links within education today as they believed that a child's learning should have little interferences from adults as possible. This links into the foundation phase as they encourage free chose of activities. this can be seen as it states in the Estyn Active and Experiential learning document, 2017 that “</a:t>
            </a:r>
            <a:r>
              <a:rPr lang="en-GB" sz="2000" dirty="0"/>
              <a:t>This is where pupils choose what and how they learn. For example, they choose the area where they are going to work and the resources that they are going to use.”</a:t>
            </a:r>
          </a:p>
          <a:p>
            <a:pPr marL="0" indent="0">
              <a:buNone/>
            </a:pPr>
            <a:r>
              <a:rPr lang="en-GB" sz="2000" dirty="0"/>
              <a:t>Rousseau and Kolb also links into education today as they both believes that early education for children should have a child centre approach. This is clear as with in the foundation phase framework, 2008 it states, “At the centre of the statutory curriculum framework lies the holistic development of children and their skills, building on their previous learning experiences and knowledge.” </a:t>
            </a:r>
          </a:p>
          <a:p>
            <a:pPr marL="0" indent="0">
              <a:buNone/>
            </a:pPr>
            <a:endParaRPr lang="en-GB" sz="2000" dirty="0"/>
          </a:p>
          <a:p>
            <a:pPr marL="0" indent="0">
              <a:buNone/>
            </a:pPr>
            <a:endParaRPr lang="en-US" sz="2000" dirty="0"/>
          </a:p>
        </p:txBody>
      </p:sp>
    </p:spTree>
    <p:extLst>
      <p:ext uri="{BB962C8B-B14F-4D97-AF65-F5344CB8AC3E}">
        <p14:creationId xmlns:p14="http://schemas.microsoft.com/office/powerpoint/2010/main" val="657477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039AC-3C0E-6C45-A52B-845D75E4EFAE}"/>
              </a:ext>
            </a:extLst>
          </p:cNvPr>
          <p:cNvSpPr>
            <a:spLocks noGrp="1"/>
          </p:cNvSpPr>
          <p:nvPr>
            <p:ph type="title"/>
          </p:nvPr>
        </p:nvSpPr>
        <p:spPr>
          <a:xfrm>
            <a:off x="315310" y="312545"/>
            <a:ext cx="12192000" cy="1325563"/>
          </a:xfrm>
        </p:spPr>
        <p:txBody>
          <a:bodyPr>
            <a:normAutofit/>
          </a:bodyPr>
          <a:lstStyle/>
          <a:p>
            <a:r>
              <a:rPr lang="en-US" sz="4000" dirty="0"/>
              <a:t>The Implications that a work setting might face whilst promoting experiential learning </a:t>
            </a:r>
          </a:p>
        </p:txBody>
      </p:sp>
      <p:sp>
        <p:nvSpPr>
          <p:cNvPr id="3" name="Content Placeholder 2">
            <a:extLst>
              <a:ext uri="{FF2B5EF4-FFF2-40B4-BE49-F238E27FC236}">
                <a16:creationId xmlns:a16="http://schemas.microsoft.com/office/drawing/2014/main" id="{121C9D12-15E9-5041-9BE7-B90321F09C50}"/>
              </a:ext>
            </a:extLst>
          </p:cNvPr>
          <p:cNvSpPr>
            <a:spLocks noGrp="1"/>
          </p:cNvSpPr>
          <p:nvPr>
            <p:ph idx="1"/>
          </p:nvPr>
        </p:nvSpPr>
        <p:spPr>
          <a:xfrm>
            <a:off x="315310" y="1743293"/>
            <a:ext cx="11186128" cy="4243170"/>
          </a:xfrm>
        </p:spPr>
        <p:txBody>
          <a:bodyPr>
            <a:normAutofit/>
          </a:bodyPr>
          <a:lstStyle/>
          <a:p>
            <a:pPr marL="0" indent="0">
              <a:buNone/>
            </a:pPr>
            <a:r>
              <a:rPr lang="en-US" sz="2400" dirty="0"/>
              <a:t>When trying to promote experiential learning there may be some barriers, such as;</a:t>
            </a:r>
          </a:p>
          <a:p>
            <a:pPr>
              <a:buFont typeface="Wingdings" pitchFamily="2" charset="2"/>
              <a:buChar char="Ø"/>
            </a:pPr>
            <a:r>
              <a:rPr lang="en-US" sz="2400" dirty="0"/>
              <a:t>Classroom or outdoor area is too small- </a:t>
            </a:r>
          </a:p>
          <a:p>
            <a:pPr>
              <a:buFont typeface="Wingdings" pitchFamily="2" charset="2"/>
              <a:buChar char="Ø"/>
            </a:pPr>
            <a:r>
              <a:rPr lang="en-US" sz="2400" dirty="0"/>
              <a:t>Not enough equipment</a:t>
            </a:r>
          </a:p>
          <a:p>
            <a:pPr>
              <a:buFont typeface="Wingdings" pitchFamily="2" charset="2"/>
              <a:buChar char="Ø"/>
            </a:pPr>
            <a:r>
              <a:rPr lang="en-US" sz="2400" dirty="0"/>
              <a:t>A child could have a disability or sensory impairment</a:t>
            </a:r>
          </a:p>
          <a:p>
            <a:pPr>
              <a:buFont typeface="Wingdings" pitchFamily="2" charset="2"/>
              <a:buChar char="Ø"/>
            </a:pPr>
            <a:r>
              <a:rPr lang="en-US" sz="2400" dirty="0"/>
              <a:t>Time </a:t>
            </a:r>
          </a:p>
        </p:txBody>
      </p:sp>
    </p:spTree>
    <p:extLst>
      <p:ext uri="{BB962C8B-B14F-4D97-AF65-F5344CB8AC3E}">
        <p14:creationId xmlns:p14="http://schemas.microsoft.com/office/powerpoint/2010/main" val="14948647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9FB32-AB8F-C54B-992F-7845DBD9D008}"/>
              </a:ext>
            </a:extLst>
          </p:cNvPr>
          <p:cNvSpPr>
            <a:spLocks noGrp="1"/>
          </p:cNvSpPr>
          <p:nvPr>
            <p:ph type="title"/>
          </p:nvPr>
        </p:nvSpPr>
        <p:spPr>
          <a:xfrm>
            <a:off x="554420" y="196961"/>
            <a:ext cx="11970991" cy="920056"/>
          </a:xfrm>
        </p:spPr>
        <p:txBody>
          <a:bodyPr>
            <a:normAutofit/>
          </a:bodyPr>
          <a:lstStyle/>
          <a:p>
            <a:r>
              <a:rPr lang="en-US" sz="4000" dirty="0"/>
              <a:t>Child initiated play &amp; Adult directed activities </a:t>
            </a:r>
          </a:p>
        </p:txBody>
      </p:sp>
      <p:sp>
        <p:nvSpPr>
          <p:cNvPr id="3" name="Content Placeholder 2">
            <a:extLst>
              <a:ext uri="{FF2B5EF4-FFF2-40B4-BE49-F238E27FC236}">
                <a16:creationId xmlns:a16="http://schemas.microsoft.com/office/drawing/2014/main" id="{3C817122-81DD-3643-9157-267AD5734DE4}"/>
              </a:ext>
            </a:extLst>
          </p:cNvPr>
          <p:cNvSpPr>
            <a:spLocks noGrp="1"/>
          </p:cNvSpPr>
          <p:nvPr>
            <p:ph idx="1"/>
          </p:nvPr>
        </p:nvSpPr>
        <p:spPr>
          <a:xfrm>
            <a:off x="394138" y="1117017"/>
            <a:ext cx="11403724" cy="5544022"/>
          </a:xfrm>
        </p:spPr>
        <p:txBody>
          <a:bodyPr>
            <a:noAutofit/>
          </a:bodyPr>
          <a:lstStyle/>
          <a:p>
            <a:pPr marL="0" indent="0">
              <a:buNone/>
            </a:pPr>
            <a:r>
              <a:rPr lang="en-US" sz="2000" dirty="0"/>
              <a:t>Child initiated play is when you allow the child to do what they want and for them to explore their surroundings. It can also be known as free play. </a:t>
            </a:r>
            <a:br>
              <a:rPr lang="en-US" sz="2000" dirty="0"/>
            </a:br>
            <a:r>
              <a:rPr lang="en-US" sz="2000" dirty="0"/>
              <a:t>“They contribute to choosing the topics and theme that they study. Where this works well, pupils have opportunity to develop interests and to become increasingly skillful in different areas of learning.” (Estyn, 2017). </a:t>
            </a:r>
            <a:endParaRPr lang="en-GB" sz="2000" dirty="0">
              <a:solidFill>
                <a:srgbClr val="FF0000"/>
              </a:solidFill>
            </a:endParaRPr>
          </a:p>
          <a:p>
            <a:pPr marL="0" indent="0">
              <a:buNone/>
            </a:pPr>
            <a:r>
              <a:rPr lang="en-US" sz="2000" dirty="0"/>
              <a:t>With child initiated play, the child is being able to investigate, explore, try new things and experience things on their own and are in control whilst having that independence. This links within experiential learning because it is allowing the child to do what they want and for them to overcome any challenges. </a:t>
            </a:r>
          </a:p>
          <a:p>
            <a:pPr marL="0" indent="0">
              <a:buNone/>
            </a:pPr>
            <a:r>
              <a:rPr lang="en-US" sz="2000" dirty="0"/>
              <a:t>An example for child-initiated play is, they could be playing in the mud kitchen and adding grass, twigs into a pan and cooking it, and it can sometimes be messy, and it does not always have be a tidy way of playing.</a:t>
            </a:r>
          </a:p>
          <a:p>
            <a:pPr marL="0" indent="0">
              <a:buNone/>
            </a:pPr>
            <a:r>
              <a:rPr lang="en-US" sz="2000" dirty="0"/>
              <a:t>Adult direct play this is when the teacher will structure, plan and direct and tell the child what they will be doing. </a:t>
            </a:r>
            <a:br>
              <a:rPr lang="en-US" sz="2000" dirty="0"/>
            </a:br>
            <a:r>
              <a:rPr lang="en-US" sz="2000" dirty="0"/>
              <a:t>Adult direct play will be able to introduce children to new ideas, experience areas of Foundation Phase, and provide them with new experiences.</a:t>
            </a:r>
            <a:br>
              <a:rPr lang="en-US" sz="2000" dirty="0"/>
            </a:br>
            <a:r>
              <a:rPr lang="en-US" sz="2000" dirty="0"/>
              <a:t>For example, an adult led activity could be playing a musical game, decorating a card but the adult is telling the child what to do and how to do it.</a:t>
            </a:r>
          </a:p>
          <a:p>
            <a:pPr marL="0" indent="0">
              <a:buNone/>
            </a:pPr>
            <a:r>
              <a:rPr lang="en-US" sz="2000" dirty="0"/>
              <a:t>They are different from one another but “it is important to strike a balance between adult led and child-initiated activities to meet the best children's outcomes” (Kimberley, 2016).</a:t>
            </a:r>
          </a:p>
          <a:p>
            <a:pPr marL="0" indent="0">
              <a:buNone/>
            </a:pPr>
            <a:endParaRPr lang="en-US" sz="1400" dirty="0"/>
          </a:p>
        </p:txBody>
      </p:sp>
    </p:spTree>
    <p:extLst>
      <p:ext uri="{BB962C8B-B14F-4D97-AF65-F5344CB8AC3E}">
        <p14:creationId xmlns:p14="http://schemas.microsoft.com/office/powerpoint/2010/main" val="879477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9AFDB-E897-994E-9A29-D196605472AC}"/>
              </a:ext>
            </a:extLst>
          </p:cNvPr>
          <p:cNvSpPr>
            <a:spLocks noGrp="1"/>
          </p:cNvSpPr>
          <p:nvPr>
            <p:ph type="title"/>
          </p:nvPr>
        </p:nvSpPr>
        <p:spPr>
          <a:xfrm>
            <a:off x="420413" y="346841"/>
            <a:ext cx="10229193" cy="996977"/>
          </a:xfrm>
        </p:spPr>
        <p:txBody>
          <a:bodyPr/>
          <a:lstStyle/>
          <a:p>
            <a:r>
              <a:rPr lang="en-US" dirty="0"/>
              <a:t>Conclusion </a:t>
            </a:r>
          </a:p>
        </p:txBody>
      </p:sp>
      <p:sp>
        <p:nvSpPr>
          <p:cNvPr id="3" name="Content Placeholder 2">
            <a:extLst>
              <a:ext uri="{FF2B5EF4-FFF2-40B4-BE49-F238E27FC236}">
                <a16:creationId xmlns:a16="http://schemas.microsoft.com/office/drawing/2014/main" id="{31DE45B1-30F4-DB40-9BD0-3B0217539144}"/>
              </a:ext>
            </a:extLst>
          </p:cNvPr>
          <p:cNvSpPr>
            <a:spLocks noGrp="1"/>
          </p:cNvSpPr>
          <p:nvPr>
            <p:ph idx="1"/>
          </p:nvPr>
        </p:nvSpPr>
        <p:spPr>
          <a:xfrm>
            <a:off x="536027" y="1253331"/>
            <a:ext cx="10113579" cy="4351338"/>
          </a:xfrm>
        </p:spPr>
        <p:txBody>
          <a:bodyPr>
            <a:normAutofit/>
          </a:bodyPr>
          <a:lstStyle/>
          <a:p>
            <a:pPr marL="0" indent="0">
              <a:buNone/>
            </a:pPr>
            <a:r>
              <a:rPr lang="en-US" sz="2000" dirty="0"/>
              <a:t>Overall it is clear that experiential learning, is learning that takes place with a hands-on approach. It is clear that Experiential learning has many benefits towards a child's learning and development, although it can also have disadvantages as it can be difficult for experiential learning to take place as some classroom struggle with space and suitable outdoor areas. Although it is important that experiential learning takes place, it can’t always be child lead, this is because teachers have a duty to ensure that they are following the Curriculum and giving all the children an equal choice. </a:t>
            </a:r>
          </a:p>
          <a:p>
            <a:pPr marL="0" indent="0">
              <a:buNone/>
            </a:pPr>
            <a:r>
              <a:rPr lang="en-US" sz="2000" dirty="0"/>
              <a:t>Jean Rousseau and David Kolb both believed that children should learn through experiences and these could be provided in classrooms, outdoors or even in their home environment. It is clear both of their work are included in todays education, but there are also some negatives to their work such as, Rousseau stated that he didn’t agree with books and Kolb’s theory didn’t look at large groups.</a:t>
            </a:r>
          </a:p>
          <a:p>
            <a:pPr marL="0" indent="0">
              <a:buNone/>
            </a:pPr>
            <a:r>
              <a:rPr lang="en-US" sz="2000" dirty="0"/>
              <a:t>From research being carried out it suggested that the Foundation Phase also can interlink with experiential learning. This is shown by the foundation Phase having a child’s centered approach and incorporating play to introduce new experiences to learn. </a:t>
            </a:r>
          </a:p>
        </p:txBody>
      </p:sp>
    </p:spTree>
    <p:extLst>
      <p:ext uri="{BB962C8B-B14F-4D97-AF65-F5344CB8AC3E}">
        <p14:creationId xmlns:p14="http://schemas.microsoft.com/office/powerpoint/2010/main" val="26539818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CDA5D-675D-454E-A6A7-87275E4D281C}"/>
              </a:ext>
            </a:extLst>
          </p:cNvPr>
          <p:cNvSpPr>
            <a:spLocks noGrp="1"/>
          </p:cNvSpPr>
          <p:nvPr>
            <p:ph type="title"/>
          </p:nvPr>
        </p:nvSpPr>
        <p:spPr>
          <a:xfrm>
            <a:off x="394137" y="390346"/>
            <a:ext cx="11268695" cy="895529"/>
          </a:xfrm>
        </p:spPr>
        <p:txBody>
          <a:bodyPr>
            <a:normAutofit/>
          </a:bodyPr>
          <a:lstStyle/>
          <a:p>
            <a:r>
              <a:rPr lang="en-US" sz="4000" dirty="0"/>
              <a:t>Reference </a:t>
            </a:r>
          </a:p>
        </p:txBody>
      </p:sp>
      <p:sp>
        <p:nvSpPr>
          <p:cNvPr id="3" name="Content Placeholder 2">
            <a:extLst>
              <a:ext uri="{FF2B5EF4-FFF2-40B4-BE49-F238E27FC236}">
                <a16:creationId xmlns:a16="http://schemas.microsoft.com/office/drawing/2014/main" id="{6B8051CB-D797-644C-AED1-E80372FDD95D}"/>
              </a:ext>
            </a:extLst>
          </p:cNvPr>
          <p:cNvSpPr>
            <a:spLocks noGrp="1"/>
          </p:cNvSpPr>
          <p:nvPr>
            <p:ph idx="1"/>
          </p:nvPr>
        </p:nvSpPr>
        <p:spPr>
          <a:xfrm>
            <a:off x="529166" y="1100138"/>
            <a:ext cx="11133667" cy="5367516"/>
          </a:xfrm>
        </p:spPr>
        <p:txBody>
          <a:bodyPr>
            <a:normAutofit lnSpcReduction="10000"/>
          </a:bodyPr>
          <a:lstStyle/>
          <a:p>
            <a:pPr>
              <a:buFont typeface="Wingdings" pitchFamily="2" charset="2"/>
              <a:buChar char="Ø"/>
            </a:pPr>
            <a:r>
              <a:rPr lang="en-US" dirty="0">
                <a:solidFill>
                  <a:schemeClr val="tx1">
                    <a:lumMod val="95000"/>
                    <a:lumOff val="5000"/>
                  </a:schemeClr>
                </a:solidFill>
              </a:rPr>
              <a:t>Mcleod, S (2017) </a:t>
            </a:r>
            <a:r>
              <a:rPr lang="en-US" dirty="0" err="1">
                <a:solidFill>
                  <a:schemeClr val="tx1">
                    <a:lumMod val="95000"/>
                    <a:lumOff val="5000"/>
                  </a:schemeClr>
                </a:solidFill>
              </a:rPr>
              <a:t>Kolbs</a:t>
            </a:r>
            <a:r>
              <a:rPr lang="en-US" dirty="0">
                <a:solidFill>
                  <a:schemeClr val="tx1">
                    <a:lumMod val="95000"/>
                    <a:lumOff val="5000"/>
                  </a:schemeClr>
                </a:solidFill>
              </a:rPr>
              <a:t> learning styles and experiential learning cycle. Available at:   </a:t>
            </a:r>
            <a:r>
              <a:rPr lang="en-US" dirty="0">
                <a:solidFill>
                  <a:schemeClr val="tx1">
                    <a:lumMod val="95000"/>
                    <a:lumOff val="5000"/>
                  </a:schemeClr>
                </a:solidFill>
                <a:hlinkClick r:id="rId2">
                  <a:extLst>
                    <a:ext uri="{A12FA001-AC4F-418D-AE19-62706E023703}">
                      <ahyp:hlinkClr xmlns:ahyp="http://schemas.microsoft.com/office/drawing/2018/hyperlinkcolor" val="tx"/>
                    </a:ext>
                  </a:extLst>
                </a:hlinkClick>
              </a:rPr>
              <a:t>https://www.simplypsychology.org/learning-kolb.html</a:t>
            </a:r>
            <a:r>
              <a:rPr lang="en-US" dirty="0">
                <a:solidFill>
                  <a:schemeClr val="tx1">
                    <a:lumMod val="95000"/>
                    <a:lumOff val="5000"/>
                  </a:schemeClr>
                </a:solidFill>
              </a:rPr>
              <a:t> (Accessed: 15</a:t>
            </a:r>
            <a:r>
              <a:rPr lang="en-US" baseline="30000" dirty="0">
                <a:solidFill>
                  <a:schemeClr val="tx1">
                    <a:lumMod val="95000"/>
                    <a:lumOff val="5000"/>
                  </a:schemeClr>
                </a:solidFill>
              </a:rPr>
              <a:t>th</a:t>
            </a:r>
            <a:r>
              <a:rPr lang="en-US" dirty="0">
                <a:solidFill>
                  <a:schemeClr val="tx1">
                    <a:lumMod val="95000"/>
                    <a:lumOff val="5000"/>
                  </a:schemeClr>
                </a:solidFill>
              </a:rPr>
              <a:t> November 2019)</a:t>
            </a:r>
          </a:p>
          <a:p>
            <a:pPr>
              <a:buFont typeface="Wingdings" pitchFamily="2" charset="2"/>
              <a:buChar char="Ø"/>
            </a:pPr>
            <a:r>
              <a:rPr lang="en-US" dirty="0">
                <a:solidFill>
                  <a:schemeClr val="tx1">
                    <a:lumMod val="95000"/>
                    <a:lumOff val="5000"/>
                  </a:schemeClr>
                </a:solidFill>
              </a:rPr>
              <a:t>Persil (no date) ‘what is experiential learning? Available from:  </a:t>
            </a:r>
            <a:r>
              <a:rPr lang="en-US" dirty="0">
                <a:solidFill>
                  <a:schemeClr val="tx1">
                    <a:lumMod val="95000"/>
                    <a:lumOff val="5000"/>
                  </a:schemeClr>
                </a:solidFill>
                <a:hlinkClick r:id="rId3">
                  <a:extLst>
                    <a:ext uri="{A12FA001-AC4F-418D-AE19-62706E023703}">
                      <ahyp:hlinkClr xmlns:ahyp="http://schemas.microsoft.com/office/drawing/2018/hyperlinkcolor" val="tx"/>
                    </a:ext>
                  </a:extLst>
                </a:hlinkClick>
              </a:rPr>
              <a:t>https://www.persil.com/uk/dirt-is-good/real-play/what-is-experiential-learning.html</a:t>
            </a:r>
            <a:r>
              <a:rPr lang="en-US" dirty="0">
                <a:solidFill>
                  <a:schemeClr val="tx1">
                    <a:lumMod val="95000"/>
                    <a:lumOff val="5000"/>
                  </a:schemeClr>
                </a:solidFill>
              </a:rPr>
              <a:t> (Accessed: 15</a:t>
            </a:r>
            <a:r>
              <a:rPr lang="en-US" baseline="30000" dirty="0">
                <a:solidFill>
                  <a:schemeClr val="tx1">
                    <a:lumMod val="95000"/>
                    <a:lumOff val="5000"/>
                  </a:schemeClr>
                </a:solidFill>
              </a:rPr>
              <a:t>th</a:t>
            </a:r>
            <a:r>
              <a:rPr lang="en-US" dirty="0">
                <a:solidFill>
                  <a:schemeClr val="tx1">
                    <a:lumMod val="95000"/>
                    <a:lumOff val="5000"/>
                  </a:schemeClr>
                </a:solidFill>
              </a:rPr>
              <a:t> November 2019) </a:t>
            </a:r>
          </a:p>
          <a:p>
            <a:pPr>
              <a:buFont typeface="Wingdings" pitchFamily="2" charset="2"/>
              <a:buChar char="Ø"/>
            </a:pPr>
            <a:r>
              <a:rPr lang="en-US" dirty="0">
                <a:solidFill>
                  <a:schemeClr val="tx1">
                    <a:lumMod val="95000"/>
                    <a:lumOff val="5000"/>
                  </a:schemeClr>
                </a:solidFill>
              </a:rPr>
              <a:t>Flanagan, F (2006) ‘The greatest educators ever’ Continuum international publishing Group London </a:t>
            </a:r>
          </a:p>
          <a:p>
            <a:pPr>
              <a:buFont typeface="Wingdings" pitchFamily="2" charset="2"/>
              <a:buChar char="Ø"/>
            </a:pPr>
            <a:r>
              <a:rPr lang="en-US" dirty="0">
                <a:solidFill>
                  <a:schemeClr val="tx1">
                    <a:lumMod val="95000"/>
                    <a:lumOff val="5000"/>
                  </a:schemeClr>
                </a:solidFill>
              </a:rPr>
              <a:t>Estyn (2017) ‘Active and experiential learning’ Available at: </a:t>
            </a:r>
            <a:r>
              <a:rPr lang="en-US" dirty="0">
                <a:solidFill>
                  <a:schemeClr val="tx1">
                    <a:lumMod val="95000"/>
                    <a:lumOff val="5000"/>
                  </a:schemeClr>
                </a:solidFill>
                <a:hlinkClick r:id="rId4">
                  <a:extLst>
                    <a:ext uri="{A12FA001-AC4F-418D-AE19-62706E023703}">
                      <ahyp:hlinkClr xmlns:ahyp="http://schemas.microsoft.com/office/drawing/2018/hyperlinkcolor" val="tx"/>
                    </a:ext>
                  </a:extLst>
                </a:hlinkClick>
              </a:rPr>
              <a:t>https://www.estyn.gov.wales/sites/www.estyn.gov.wales/files/documents/Estyn%20Active%20and%20experiential%20learning_E_Accessible_1.pdf</a:t>
            </a:r>
            <a:r>
              <a:rPr lang="en-US" dirty="0">
                <a:solidFill>
                  <a:schemeClr val="tx1">
                    <a:lumMod val="95000"/>
                    <a:lumOff val="5000"/>
                  </a:schemeClr>
                </a:solidFill>
              </a:rPr>
              <a:t> (Accessed: 17</a:t>
            </a:r>
            <a:r>
              <a:rPr lang="en-US" baseline="30000" dirty="0">
                <a:solidFill>
                  <a:schemeClr val="tx1">
                    <a:lumMod val="95000"/>
                    <a:lumOff val="5000"/>
                  </a:schemeClr>
                </a:solidFill>
              </a:rPr>
              <a:t>th</a:t>
            </a:r>
            <a:r>
              <a:rPr lang="en-US" dirty="0">
                <a:solidFill>
                  <a:schemeClr val="tx1">
                    <a:lumMod val="95000"/>
                    <a:lumOff val="5000"/>
                  </a:schemeClr>
                </a:solidFill>
              </a:rPr>
              <a:t> November 2019)</a:t>
            </a:r>
          </a:p>
          <a:p>
            <a:pPr>
              <a:buFont typeface="Wingdings" pitchFamily="2" charset="2"/>
              <a:buChar char="Ø"/>
            </a:pPr>
            <a:r>
              <a:rPr lang="en-US" dirty="0">
                <a:solidFill>
                  <a:schemeClr val="tx1">
                    <a:lumMod val="95000"/>
                    <a:lumOff val="5000"/>
                  </a:schemeClr>
                </a:solidFill>
              </a:rPr>
              <a:t>Early years careers (2016) ‘why is child initiated play important’ Available at: </a:t>
            </a:r>
            <a:r>
              <a:rPr lang="en-US" dirty="0">
                <a:solidFill>
                  <a:schemeClr val="tx1">
                    <a:lumMod val="95000"/>
                    <a:lumOff val="5000"/>
                  </a:schemeClr>
                </a:solidFill>
                <a:hlinkClick r:id="rId5">
                  <a:extLst>
                    <a:ext uri="{A12FA001-AC4F-418D-AE19-62706E023703}">
                      <ahyp:hlinkClr xmlns:ahyp="http://schemas.microsoft.com/office/drawing/2018/hyperlinkcolor" val="tx"/>
                    </a:ext>
                  </a:extLst>
                </a:hlinkClick>
              </a:rPr>
              <a:t>http://www.earlyyearscareers.com/eyc/learning-and-development/child-initiated-play-important/</a:t>
            </a:r>
            <a:r>
              <a:rPr lang="en-US" dirty="0">
                <a:solidFill>
                  <a:schemeClr val="tx1">
                    <a:lumMod val="95000"/>
                    <a:lumOff val="5000"/>
                  </a:schemeClr>
                </a:solidFill>
              </a:rPr>
              <a:t> (Accessed on: 17</a:t>
            </a:r>
            <a:r>
              <a:rPr lang="en-US" baseline="30000" dirty="0">
                <a:solidFill>
                  <a:schemeClr val="tx1">
                    <a:lumMod val="95000"/>
                    <a:lumOff val="5000"/>
                  </a:schemeClr>
                </a:solidFill>
              </a:rPr>
              <a:t>th</a:t>
            </a:r>
            <a:r>
              <a:rPr lang="en-US" dirty="0">
                <a:solidFill>
                  <a:schemeClr val="tx1">
                    <a:lumMod val="95000"/>
                    <a:lumOff val="5000"/>
                  </a:schemeClr>
                </a:solidFill>
              </a:rPr>
              <a:t> November 2019) </a:t>
            </a:r>
          </a:p>
          <a:p>
            <a:pPr>
              <a:buFont typeface="Wingdings" pitchFamily="2" charset="2"/>
              <a:buChar char="Ø"/>
            </a:pPr>
            <a:r>
              <a:rPr lang="en-US" dirty="0">
                <a:solidFill>
                  <a:schemeClr val="tx1">
                    <a:lumMod val="95000"/>
                    <a:lumOff val="5000"/>
                  </a:schemeClr>
                </a:solidFill>
              </a:rPr>
              <a:t>Kelly, C (no date) Kolb theory of experiential learning an ESL’ Available at: </a:t>
            </a:r>
            <a:r>
              <a:rPr lang="en-US" dirty="0">
                <a:solidFill>
                  <a:schemeClr val="tx1">
                    <a:lumMod val="95000"/>
                    <a:lumOff val="5000"/>
                  </a:schemeClr>
                </a:solidFill>
                <a:hlinkClick r:id="rId6">
                  <a:extLst>
                    <a:ext uri="{A12FA001-AC4F-418D-AE19-62706E023703}">
                      <ahyp:hlinkClr xmlns:ahyp="http://schemas.microsoft.com/office/drawing/2018/hyperlinkcolor" val="tx"/>
                    </a:ext>
                  </a:extLst>
                </a:hlinkClick>
              </a:rPr>
              <a:t>http://iteslj.org/Articles/Kelly-Experiential/</a:t>
            </a:r>
            <a:r>
              <a:rPr lang="en-US" dirty="0">
                <a:solidFill>
                  <a:schemeClr val="tx1">
                    <a:lumMod val="95000"/>
                    <a:lumOff val="5000"/>
                  </a:schemeClr>
                </a:solidFill>
              </a:rPr>
              <a:t> (Accessed: 18</a:t>
            </a:r>
            <a:r>
              <a:rPr lang="en-US" baseline="30000" dirty="0">
                <a:solidFill>
                  <a:schemeClr val="tx1">
                    <a:lumMod val="95000"/>
                    <a:lumOff val="5000"/>
                  </a:schemeClr>
                </a:solidFill>
              </a:rPr>
              <a:t>th</a:t>
            </a:r>
            <a:r>
              <a:rPr lang="en-US" dirty="0">
                <a:solidFill>
                  <a:schemeClr val="tx1">
                    <a:lumMod val="95000"/>
                    <a:lumOff val="5000"/>
                  </a:schemeClr>
                </a:solidFill>
              </a:rPr>
              <a:t> November 2019)  </a:t>
            </a:r>
          </a:p>
          <a:p>
            <a:pPr>
              <a:buFont typeface="Wingdings" pitchFamily="2" charset="2"/>
              <a:buChar char="Ø"/>
            </a:pPr>
            <a:r>
              <a:rPr lang="en-US" dirty="0">
                <a:solidFill>
                  <a:schemeClr val="tx1">
                    <a:lumMod val="95000"/>
                    <a:lumOff val="5000"/>
                  </a:schemeClr>
                </a:solidFill>
              </a:rPr>
              <a:t>Children’s and people's commissioner Scotland (2019) ‘UNCRC Articles’ Available at: </a:t>
            </a:r>
            <a:r>
              <a:rPr lang="en-US" dirty="0">
                <a:solidFill>
                  <a:schemeClr val="tx1">
                    <a:lumMod val="95000"/>
                    <a:lumOff val="5000"/>
                  </a:schemeClr>
                </a:solidFill>
                <a:hlinkClick r:id="rId7">
                  <a:extLst>
                    <a:ext uri="{A12FA001-AC4F-418D-AE19-62706E023703}">
                      <ahyp:hlinkClr xmlns:ahyp="http://schemas.microsoft.com/office/drawing/2018/hyperlinkcolor" val="tx"/>
                    </a:ext>
                  </a:extLst>
                </a:hlinkClick>
              </a:rPr>
              <a:t>https://www.cypcs.org.uk/rights/uncrcarticles</a:t>
            </a:r>
            <a:r>
              <a:rPr lang="en-US" dirty="0">
                <a:solidFill>
                  <a:schemeClr val="tx1">
                    <a:lumMod val="95000"/>
                    <a:lumOff val="5000"/>
                  </a:schemeClr>
                </a:solidFill>
              </a:rPr>
              <a:t> (Accessed on 18th November 2019) </a:t>
            </a:r>
          </a:p>
          <a:p>
            <a:pPr>
              <a:buFont typeface="Wingdings" pitchFamily="2" charset="2"/>
              <a:buChar char="Ø"/>
            </a:pPr>
            <a:r>
              <a:rPr lang="en-US" dirty="0">
                <a:solidFill>
                  <a:schemeClr val="tx1">
                    <a:lumMod val="95000"/>
                    <a:lumOff val="5000"/>
                  </a:schemeClr>
                </a:solidFill>
              </a:rPr>
              <a:t>Welsh Government (2015) ‘Foundation Phase Framework’ Available at: </a:t>
            </a:r>
            <a:r>
              <a:rPr lang="en-US" dirty="0">
                <a:solidFill>
                  <a:schemeClr val="tx1">
                    <a:lumMod val="95000"/>
                    <a:lumOff val="5000"/>
                  </a:schemeClr>
                </a:solidFill>
                <a:hlinkClick r:id="rId8">
                  <a:extLst>
                    <a:ext uri="{A12FA001-AC4F-418D-AE19-62706E023703}">
                      <ahyp:hlinkClr xmlns:ahyp="http://schemas.microsoft.com/office/drawing/2018/hyperlinkcolor" val="tx"/>
                    </a:ext>
                  </a:extLst>
                </a:hlinkClick>
              </a:rPr>
              <a:t>https://hwb.gov.wales/storage/d5d8e39c-b534-40cb-a3f5-7e2e126d8077/foundation-phase-framework.pdf</a:t>
            </a:r>
            <a:r>
              <a:rPr lang="en-US" dirty="0">
                <a:solidFill>
                  <a:schemeClr val="tx1">
                    <a:lumMod val="95000"/>
                    <a:lumOff val="5000"/>
                  </a:schemeClr>
                </a:solidFill>
              </a:rPr>
              <a:t> (Accessed: 20</a:t>
            </a:r>
            <a:r>
              <a:rPr lang="en-US" baseline="30000" dirty="0">
                <a:solidFill>
                  <a:schemeClr val="tx1">
                    <a:lumMod val="95000"/>
                    <a:lumOff val="5000"/>
                  </a:schemeClr>
                </a:solidFill>
              </a:rPr>
              <a:t>th</a:t>
            </a:r>
            <a:r>
              <a:rPr lang="en-US" dirty="0">
                <a:solidFill>
                  <a:schemeClr val="tx1">
                    <a:lumMod val="95000"/>
                    <a:lumOff val="5000"/>
                  </a:schemeClr>
                </a:solidFill>
              </a:rPr>
              <a:t> November 2019)</a:t>
            </a:r>
          </a:p>
        </p:txBody>
      </p:sp>
    </p:spTree>
    <p:extLst>
      <p:ext uri="{BB962C8B-B14F-4D97-AF65-F5344CB8AC3E}">
        <p14:creationId xmlns:p14="http://schemas.microsoft.com/office/powerpoint/2010/main" val="2527655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344</TotalTime>
  <Words>2116</Words>
  <Application>Microsoft Macintosh PowerPoint</Application>
  <PresentationFormat>Widescreen</PresentationFormat>
  <Paragraphs>108</Paragraphs>
  <Slides>13</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Calibri</vt:lpstr>
      <vt:lpstr>Garamond</vt:lpstr>
      <vt:lpstr>Wingdings</vt:lpstr>
      <vt:lpstr>Savon</vt:lpstr>
      <vt:lpstr>Experiential Learning </vt:lpstr>
      <vt:lpstr>Introduction/ Aims</vt:lpstr>
      <vt:lpstr>What is Experiential Learning?</vt:lpstr>
      <vt:lpstr>Benefits </vt:lpstr>
      <vt:lpstr>Jean Jacques Rousseau </vt:lpstr>
      <vt:lpstr>David Kolb </vt:lpstr>
      <vt:lpstr> Kolb &amp; Rousseau - Support and Criticism </vt:lpstr>
      <vt:lpstr>How Experiential learning links with Foundation Phase?</vt:lpstr>
      <vt:lpstr>How Kolb and Rousseau link with education today?  </vt:lpstr>
      <vt:lpstr>The Implications that a work setting might face whilst promoting experiential learning </vt:lpstr>
      <vt:lpstr>Child initiated play &amp; Adult directed activities </vt:lpstr>
      <vt:lpstr>Conclusion </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Experiential Learning </dc:title>
  <dc:creator>reema ullah</dc:creator>
  <cp:lastModifiedBy>reema ullah</cp:lastModifiedBy>
  <cp:revision>25</cp:revision>
  <dcterms:created xsi:type="dcterms:W3CDTF">2019-11-22T14:32:30Z</dcterms:created>
  <dcterms:modified xsi:type="dcterms:W3CDTF">2019-11-22T20:17:25Z</dcterms:modified>
</cp:coreProperties>
</file>