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4"/>
  </p:notesMasterIdLst>
  <p:sldIdLst>
    <p:sldId id="272" r:id="rId2"/>
    <p:sldId id="273" r:id="rId3"/>
    <p:sldId id="332" r:id="rId4"/>
    <p:sldId id="333" r:id="rId5"/>
    <p:sldId id="334" r:id="rId6"/>
    <p:sldId id="335" r:id="rId7"/>
    <p:sldId id="336" r:id="rId8"/>
    <p:sldId id="374" r:id="rId9"/>
    <p:sldId id="369" r:id="rId10"/>
    <p:sldId id="258" r:id="rId11"/>
    <p:sldId id="288" r:id="rId12"/>
    <p:sldId id="284" r:id="rId13"/>
    <p:sldId id="297" r:id="rId14"/>
    <p:sldId id="372" r:id="rId15"/>
    <p:sldId id="316" r:id="rId16"/>
    <p:sldId id="313" r:id="rId17"/>
    <p:sldId id="337" r:id="rId18"/>
    <p:sldId id="292" r:id="rId19"/>
    <p:sldId id="293" r:id="rId20"/>
    <p:sldId id="331" r:id="rId21"/>
    <p:sldId id="294" r:id="rId22"/>
    <p:sldId id="295" r:id="rId23"/>
    <p:sldId id="373" r:id="rId24"/>
    <p:sldId id="319" r:id="rId25"/>
    <p:sldId id="338" r:id="rId26"/>
    <p:sldId id="320" r:id="rId27"/>
    <p:sldId id="322" r:id="rId28"/>
    <p:sldId id="323" r:id="rId29"/>
    <p:sldId id="339" r:id="rId30"/>
    <p:sldId id="360" r:id="rId31"/>
    <p:sldId id="375" r:id="rId32"/>
    <p:sldId id="314" r:id="rId33"/>
    <p:sldId id="296" r:id="rId34"/>
    <p:sldId id="312" r:id="rId35"/>
    <p:sldId id="340" r:id="rId36"/>
    <p:sldId id="361" r:id="rId37"/>
    <p:sldId id="371" r:id="rId38"/>
    <p:sldId id="341" r:id="rId39"/>
    <p:sldId id="362" r:id="rId40"/>
    <p:sldId id="317" r:id="rId41"/>
    <p:sldId id="318" r:id="rId42"/>
    <p:sldId id="363" r:id="rId4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51" autoAdjust="0"/>
    <p:restoredTop sz="94660"/>
  </p:normalViewPr>
  <p:slideViewPr>
    <p:cSldViewPr>
      <p:cViewPr varScale="1">
        <p:scale>
          <a:sx n="72" d="100"/>
          <a:sy n="72" d="100"/>
        </p:scale>
        <p:origin x="126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911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03C1C82-A2CE-75CD-E029-E5ED1468BD6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FC08F6-C77A-14E7-4620-18D45047F62D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FE5027CE-CE7C-4F2C-923B-771BED550BDD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25D2CAC-DA9F-9543-EAB9-2B3D9F18834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A4B93947-132F-294A-A1D3-418816B1C2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8FB6CC-9288-D7D0-951B-E1245A5269D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A27980-BDCA-6D04-F288-8336E9F036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923F669-692F-4A43-8F0B-D5E6FE4DBD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4713A2FF-B986-8058-6D60-D51E81CAEB6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4DE36F0C-BA59-3CBB-7FD9-C9C4643070C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z="2400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442CCAE7-AF7F-ECA7-D34D-30C744FC4C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0195066-8AB1-4EA8-8C20-930960F98438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6A81073B-418B-9ED1-6604-03B68C36D70A}"/>
              </a:ext>
            </a:extLst>
          </p:cNvPr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C4AAF70-485A-E922-43B1-F1618DCFE6D4}"/>
              </a:ext>
            </a:extLst>
          </p:cNvPr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6A762019-4173-0E40-B38F-4D3CA172E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B3CA0FC-0B9A-4C3E-861D-450E75600568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5" name="Footer Placeholder 19">
            <a:extLst>
              <a:ext uri="{FF2B5EF4-FFF2-40B4-BE49-F238E27FC236}">
                <a16:creationId xmlns:a16="http://schemas.microsoft.com/office/drawing/2014/main" id="{A06E577E-C56B-B186-A1E0-D80ECA6CA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9">
            <a:extLst>
              <a:ext uri="{FF2B5EF4-FFF2-40B4-BE49-F238E27FC236}">
                <a16:creationId xmlns:a16="http://schemas.microsoft.com/office/drawing/2014/main" id="{46FCAE4D-879C-5D25-6BD4-4F9201E0D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C5324-D80B-465E-9812-94349DD26EE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488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23">
            <a:extLst>
              <a:ext uri="{FF2B5EF4-FFF2-40B4-BE49-F238E27FC236}">
                <a16:creationId xmlns:a16="http://schemas.microsoft.com/office/drawing/2014/main" id="{23778FA6-C7E7-9F64-4E96-4B133FFF0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E502CE-5506-4182-8602-5C6D3A33E9A3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21C7250F-2937-504B-3A67-8AAEE904E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1">
            <a:extLst>
              <a:ext uri="{FF2B5EF4-FFF2-40B4-BE49-F238E27FC236}">
                <a16:creationId xmlns:a16="http://schemas.microsoft.com/office/drawing/2014/main" id="{EF049457-0E9D-16F1-CF0D-8B0B62E76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5502C-A562-46E7-95E6-6C939EB6817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02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3A68102-71BB-AED7-F1AB-C03F2D157FD0}"/>
              </a:ext>
            </a:extLst>
          </p:cNvPr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F31690-9D66-610B-EB34-13BD201B3229}"/>
              </a:ext>
            </a:extLst>
          </p:cNvPr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B466183-B88A-FAF8-512F-436BA6CEB6CA}"/>
              </a:ext>
            </a:extLst>
          </p:cNvPr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841E630-B361-2465-F7C3-016F398B6916}"/>
              </a:ext>
            </a:extLst>
          </p:cNvPr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6EFE34DB-D0F6-0C13-DAE7-13771DBE6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2B4D2E5-943B-492A-A9D1-CC1049641A10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06C41C67-BFD6-79CA-01A7-C134DA702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11ADEAFE-BFEA-0FDA-42A9-E4F666834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4594B-98B5-4CD2-8B78-46E84C14425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1630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23">
            <a:extLst>
              <a:ext uri="{FF2B5EF4-FFF2-40B4-BE49-F238E27FC236}">
                <a16:creationId xmlns:a16="http://schemas.microsoft.com/office/drawing/2014/main" id="{61C16600-99C5-BA64-D656-5E28E9C7C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F57D2C-2C58-476C-B8C8-5F11920B6FDA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6" name="Footer Placeholder 9">
            <a:extLst>
              <a:ext uri="{FF2B5EF4-FFF2-40B4-BE49-F238E27FC236}">
                <a16:creationId xmlns:a16="http://schemas.microsoft.com/office/drawing/2014/main" id="{70B37E5F-C2AB-FE8C-CFC9-52A576392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1">
            <a:extLst>
              <a:ext uri="{FF2B5EF4-FFF2-40B4-BE49-F238E27FC236}">
                <a16:creationId xmlns:a16="http://schemas.microsoft.com/office/drawing/2014/main" id="{4A9747D5-51B4-0319-4AA8-56774FAED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76E6B-1CE3-42B4-AC92-A75BD7FA06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8363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B05B64-1B2F-A172-E5C5-FF7F8F350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E25F0BB-F813-4E21-ADCC-15EA5C18DB19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86B6AF-121E-2C14-E12C-3AB1E2D48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15D38-27EC-D6FA-6470-D8730FFD4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456C59-D5CD-44D1-9894-068DF6E27F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3476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3">
            <a:extLst>
              <a:ext uri="{FF2B5EF4-FFF2-40B4-BE49-F238E27FC236}">
                <a16:creationId xmlns:a16="http://schemas.microsoft.com/office/drawing/2014/main" id="{1F344ED3-A42A-4CBC-5AA5-570311D2C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17736-A01B-47B8-B01F-5833274254F5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4" name="Footer Placeholder 9">
            <a:extLst>
              <a:ext uri="{FF2B5EF4-FFF2-40B4-BE49-F238E27FC236}">
                <a16:creationId xmlns:a16="http://schemas.microsoft.com/office/drawing/2014/main" id="{4EB5552B-E81D-3F0D-AF00-F3B964800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21">
            <a:extLst>
              <a:ext uri="{FF2B5EF4-FFF2-40B4-BE49-F238E27FC236}">
                <a16:creationId xmlns:a16="http://schemas.microsoft.com/office/drawing/2014/main" id="{87EA0AA8-0496-C26F-164A-3CF350061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A1A88-DEED-4646-B75A-1F1FE3E57D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6082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5896207-4998-70BF-9170-403250E731C4}"/>
              </a:ext>
            </a:extLst>
          </p:cNvPr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BDC5288-4A3A-1813-5382-DA5162943A68}"/>
              </a:ext>
            </a:extLst>
          </p:cNvPr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1">
            <a:extLst>
              <a:ext uri="{FF2B5EF4-FFF2-40B4-BE49-F238E27FC236}">
                <a16:creationId xmlns:a16="http://schemas.microsoft.com/office/drawing/2014/main" id="{3D184B6F-DD5F-BED5-D05A-61F37BC90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F4A1473-58A6-4708-8DBE-AD911EC0FF4A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9D43D346-0BB5-FE6F-3FD2-C7FABCC76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ADDE9CA0-0B07-8FFE-4DD9-A4E173CA8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40BAD-D4B5-4E15-B1D1-2C922C9B4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3108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CBB770-46FD-F247-222D-D612694F3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ABF088E-9C9B-409E-94DC-AFA87F252311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984729-4EAF-D86F-5129-D908FF988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1BC4BA-4AFE-F9B2-0CA7-20B177F70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153C3-A1D7-431C-A471-178C1BE0227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8652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517115-797E-6902-BE14-BF45A2F9BB2F}"/>
              </a:ext>
            </a:extLst>
          </p:cNvPr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/>
          <a:p>
            <a:pPr indent="-283464" eaLnBrk="1" fontAlgn="auto" hangingPunct="1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Flowchart: Process 5">
            <a:extLst>
              <a:ext uri="{FF2B5EF4-FFF2-40B4-BE49-F238E27FC236}">
                <a16:creationId xmlns:a16="http://schemas.microsoft.com/office/drawing/2014/main" id="{25A0D40E-C4E3-D5F2-B13C-96B6D02E7DA9}"/>
              </a:ext>
            </a:extLst>
          </p:cNvPr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E8056136-179D-9E2F-33AB-3C04B1340041}"/>
              </a:ext>
            </a:extLst>
          </p:cNvPr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4DB34894-67EE-9D68-A6BD-01B7B34C9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1702C8-AC93-49BD-8029-AF90FBD68BB4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4D19004F-79CB-C927-9D72-ACFC84DCC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1748F453-783B-07C7-362E-5B79F56FF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8CDEE-1505-40E2-8DE8-CCAB9E6F44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3917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23">
            <a:extLst>
              <a:ext uri="{FF2B5EF4-FFF2-40B4-BE49-F238E27FC236}">
                <a16:creationId xmlns:a16="http://schemas.microsoft.com/office/drawing/2014/main" id="{2314D623-37BD-92C4-1A33-1D7DB011E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080AA-B343-4075-BDAB-6F15F1EF027B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98AF4834-D677-D8CA-8EAD-F09B2D521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1">
            <a:extLst>
              <a:ext uri="{FF2B5EF4-FFF2-40B4-BE49-F238E27FC236}">
                <a16:creationId xmlns:a16="http://schemas.microsoft.com/office/drawing/2014/main" id="{141F80EE-DE9D-7346-6164-903B76196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0039E-09E5-4CEE-97EE-54B7EDF433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38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23">
            <a:extLst>
              <a:ext uri="{FF2B5EF4-FFF2-40B4-BE49-F238E27FC236}">
                <a16:creationId xmlns:a16="http://schemas.microsoft.com/office/drawing/2014/main" id="{0FA047D6-5310-6501-83E0-5602F3DE1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B0A5EA-5DB8-4021-879D-485C0D7F7F57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E314A4DD-04B1-B8DE-D1DC-B15C5784E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1">
            <a:extLst>
              <a:ext uri="{FF2B5EF4-FFF2-40B4-BE49-F238E27FC236}">
                <a16:creationId xmlns:a16="http://schemas.microsoft.com/office/drawing/2014/main" id="{FCE6A58B-CC7B-ECD5-4424-A6039D72A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C3F26-7186-48CA-8BA8-1FBDF957BB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7281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>
            <a:extLst>
              <a:ext uri="{FF2B5EF4-FFF2-40B4-BE49-F238E27FC236}">
                <a16:creationId xmlns:a16="http://schemas.microsoft.com/office/drawing/2014/main" id="{06DB88CC-65A3-14D3-5357-56E9C48747C8}"/>
              </a:ext>
            </a:extLst>
          </p:cNvPr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C31B41C-2F45-262D-380B-3E194898E11E}"/>
              </a:ext>
            </a:extLst>
          </p:cNvPr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Donut 10">
            <a:extLst>
              <a:ext uri="{FF2B5EF4-FFF2-40B4-BE49-F238E27FC236}">
                <a16:creationId xmlns:a16="http://schemas.microsoft.com/office/drawing/2014/main" id="{A19AEDC0-1CC5-9E7D-A3D0-0E76B41B7920}"/>
              </a:ext>
            </a:extLst>
          </p:cNvPr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B08CE0C-17AA-7248-EC10-1B59B7B4A3CF}"/>
              </a:ext>
            </a:extLst>
          </p:cNvPr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1AD22E74-A7E3-640C-9080-DCAC418BE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8">
            <a:extLst>
              <a:ext uri="{FF2B5EF4-FFF2-40B4-BE49-F238E27FC236}">
                <a16:creationId xmlns:a16="http://schemas.microsoft.com/office/drawing/2014/main" id="{B9DC28BF-5A1A-1601-6910-5D8F974EA39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4" name="Date Placeholder 23">
            <a:extLst>
              <a:ext uri="{FF2B5EF4-FFF2-40B4-BE49-F238E27FC236}">
                <a16:creationId xmlns:a16="http://schemas.microsoft.com/office/drawing/2014/main" id="{FD5C6FDE-170F-4C86-87FC-A482D960DA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7ACE133-9C98-4F5D-922D-506A22BF0192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3567C25-2AC6-6D20-BE28-7EB8FA571E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CDC161D2-9612-AA00-FD26-2F83AA51A7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5A788"/>
                </a:solidFill>
                <a:latin typeface="Gill Sans MT" panose="020B0502020104020203" pitchFamily="34" charset="0"/>
              </a:defRPr>
            </a:lvl1pPr>
          </a:lstStyle>
          <a:p>
            <a:pPr>
              <a:defRPr/>
            </a:pPr>
            <a:fld id="{103BBEF6-CC18-4D82-BA1F-B5A8FBC6A1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62CE6AB-54BE-62CE-4CEB-E490D90EAC2E}"/>
              </a:ext>
            </a:extLst>
          </p:cNvPr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3" r:id="rId1"/>
    <p:sldLayoutId id="2147484018" r:id="rId2"/>
    <p:sldLayoutId id="2147484024" r:id="rId3"/>
    <p:sldLayoutId id="2147484019" r:id="rId4"/>
    <p:sldLayoutId id="2147484025" r:id="rId5"/>
    <p:sldLayoutId id="2147484020" r:id="rId6"/>
    <p:sldLayoutId id="2147484026" r:id="rId7"/>
    <p:sldLayoutId id="2147484027" r:id="rId8"/>
    <p:sldLayoutId id="2147484028" r:id="rId9"/>
    <p:sldLayoutId id="2147484021" r:id="rId10"/>
    <p:sldLayoutId id="214748402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anose="05020102010507070707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68671-DA03-E28F-E43C-585485ACB4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1925" y="388938"/>
            <a:ext cx="7407275" cy="15271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9219" name="Picture 3">
            <a:extLst>
              <a:ext uri="{FF2B5EF4-FFF2-40B4-BE49-F238E27FC236}">
                <a16:creationId xmlns:a16="http://schemas.microsoft.com/office/drawing/2014/main" id="{99C73A72-E798-70C2-21A8-FEDB561C0A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6F14A-7E73-2506-E2E4-CDB527DAD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>Learning Objectives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4E5E5D5-3FED-1028-9592-AA9E7760BE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By the end of this lecture you should be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able to: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</a:rPr>
              <a:t>Identify the ‘Do’s and Don't’s of Assignment Writing’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</a:rPr>
              <a:t>Understand the difference between an essay, a report and a reflection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</a:rPr>
              <a:t>Recognise the different stages of an essay, and what to include in each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</a:rPr>
              <a:t>Plan an essay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endParaRPr lang="en-GB" altLang="en-US"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>
            <a:extLst>
              <a:ext uri="{FF2B5EF4-FFF2-40B4-BE49-F238E27FC236}">
                <a16:creationId xmlns:a16="http://schemas.microsoft.com/office/drawing/2014/main" id="{66A2C69F-17C1-9B54-A0C6-1E17D80568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748088"/>
            <a:ext cx="254317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427514-B0BA-DE04-40AA-BCCB6A5B1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350" y="14288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What is an assignment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99948-BF62-B1FB-B553-4011C39637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8888" y="1268413"/>
            <a:ext cx="7499350" cy="4800600"/>
          </a:xfrm>
        </p:spPr>
        <p:txBody>
          <a:bodyPr/>
          <a:lstStyle/>
          <a:p>
            <a:pPr algn="r">
              <a:defRPr/>
            </a:pPr>
            <a:r>
              <a:rPr lang="en-GB" sz="2800" dirty="0"/>
              <a:t>To give you the opportunity to demonstrate that you know and understand specific information related to your course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2800" dirty="0"/>
          </a:p>
          <a:p>
            <a:pPr algn="r">
              <a:defRPr/>
            </a:pPr>
            <a:r>
              <a:rPr lang="en-GB" sz="2800" dirty="0"/>
              <a:t>To give you the opportunity to show how you handle information – how you organise, analyse,  evaluate, and present 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>
            <a:extLst>
              <a:ext uri="{FF2B5EF4-FFF2-40B4-BE49-F238E27FC236}">
                <a16:creationId xmlns:a16="http://schemas.microsoft.com/office/drawing/2014/main" id="{CCE9A502-39B5-6B34-5D40-BD8F70B856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2924175"/>
            <a:ext cx="3924300" cy="392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B9C037-464D-7C45-E7AD-50769D1B2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1450" y="144463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What is an essay?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DD2D8-19C9-DCA4-0577-1BC484962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1450" y="1230313"/>
            <a:ext cx="4643438" cy="4800600"/>
          </a:xfrm>
        </p:spPr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 sz="2800"/>
              <a:t>The word essay comes from the Latin word meaning ‘to present a case’.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 sz="2800"/>
              <a:t>In an essay you are presenting a case, presenting information to the reader.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 sz="2800"/>
              <a:t>This will involve you presenting other peoples arguments.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3">
            <a:extLst>
              <a:ext uri="{FF2B5EF4-FFF2-40B4-BE49-F238E27FC236}">
                <a16:creationId xmlns:a16="http://schemas.microsoft.com/office/drawing/2014/main" id="{80853591-76E4-85F4-D786-CB5D70879F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3000375"/>
            <a:ext cx="2363788" cy="2928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1DA718-B5EF-4F94-D4C6-AB88DC3FE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913" y="-242888"/>
            <a:ext cx="7499350" cy="1143001"/>
          </a:xfrm>
        </p:spPr>
        <p:txBody>
          <a:bodyPr/>
          <a:lstStyle/>
          <a:p>
            <a:pPr>
              <a:defRPr/>
            </a:pPr>
            <a:r>
              <a:rPr lang="en-GB" dirty="0"/>
              <a:t>An essay…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783B1-4253-2D67-D729-3EE5A322B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8888" y="692150"/>
            <a:ext cx="7499350" cy="4800600"/>
          </a:xfrm>
        </p:spPr>
        <p:txBody>
          <a:bodyPr/>
          <a:lstStyle/>
          <a:p>
            <a:pPr>
              <a:defRPr/>
            </a:pPr>
            <a:r>
              <a:rPr lang="en-GB" dirty="0"/>
              <a:t>Is written in continuous prose – </a:t>
            </a:r>
          </a:p>
          <a:p>
            <a:pPr lvl="1">
              <a:defRPr/>
            </a:pPr>
            <a:r>
              <a:rPr lang="en-GB" dirty="0"/>
              <a:t>No subheadings</a:t>
            </a:r>
          </a:p>
          <a:p>
            <a:pPr lvl="1">
              <a:defRPr/>
            </a:pPr>
            <a:r>
              <a:rPr lang="en-GB" dirty="0"/>
              <a:t>No bullet points</a:t>
            </a:r>
          </a:p>
          <a:p>
            <a:pPr lvl="1">
              <a:defRPr/>
            </a:pPr>
            <a:r>
              <a:rPr lang="en-GB" dirty="0"/>
              <a:t>No pictures, illustrations, charts, or graphs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Has a set length</a:t>
            </a:r>
          </a:p>
          <a:p>
            <a:pPr lvl="1">
              <a:defRPr/>
            </a:pPr>
            <a:r>
              <a:rPr lang="en-GB" dirty="0"/>
              <a:t>Usually have +/- 10% flexibility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Has a set form</a:t>
            </a:r>
          </a:p>
          <a:p>
            <a:pPr lvl="1">
              <a:defRPr/>
            </a:pPr>
            <a:r>
              <a:rPr lang="en-GB" dirty="0"/>
              <a:t>Beginning, middle and an end</a:t>
            </a:r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endParaRPr lang="en-GB" dirty="0"/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BB3CF-3F1F-4261-BF80-62E27842A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888" y="-22225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Academic Writing Rules….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D394D-A650-A4F1-1E38-B73C1815F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3350" y="836613"/>
            <a:ext cx="7354888" cy="5183187"/>
          </a:xfrm>
        </p:spPr>
        <p:txBody>
          <a:bodyPr/>
          <a:lstStyle/>
          <a:p>
            <a:pPr>
              <a:defRPr/>
            </a:pPr>
            <a:r>
              <a:rPr lang="en-GB" altLang="en-US" sz="2600" dirty="0"/>
              <a:t>Must be academically written – this means considering several factors…</a:t>
            </a:r>
          </a:p>
          <a:p>
            <a:pPr lvl="1">
              <a:defRPr/>
            </a:pPr>
            <a:r>
              <a:rPr lang="en-GB" altLang="en-US" sz="2400" dirty="0"/>
              <a:t>No slang terms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Use full words – No shortening (can’t, won’t, shouldn’t)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600" dirty="0"/>
              <a:t>No abbreviations like etc, </a:t>
            </a:r>
            <a:r>
              <a:rPr lang="en-GB" altLang="en-US" sz="2600" dirty="0" err="1"/>
              <a:t>eg</a:t>
            </a:r>
            <a:r>
              <a:rPr lang="en-GB" altLang="en-US" sz="2600" dirty="0"/>
              <a:t>, </a:t>
            </a:r>
            <a:r>
              <a:rPr lang="en-GB" altLang="en-US" sz="2600" dirty="0" err="1"/>
              <a:t>ie</a:t>
            </a:r>
            <a:r>
              <a:rPr lang="en-GB" altLang="en-US" sz="2600" dirty="0"/>
              <a:t> (use terms like …‘for example’, …’and so on’.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600" dirty="0"/>
          </a:p>
          <a:p>
            <a:pPr lvl="1">
              <a:defRPr/>
            </a:pPr>
            <a:r>
              <a:rPr lang="en-GB" altLang="en-US" sz="2600" dirty="0"/>
              <a:t>Introduce acronyms properly - National Health Service (NHS) can then be referred to as NHS throughout your essay</a:t>
            </a:r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140D4-1946-EB24-C3EC-D699D878F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888" y="-211138"/>
            <a:ext cx="7499350" cy="1143001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Academic Writing Rules…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81792-1747-B02A-CA5A-F521C1779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692150"/>
            <a:ext cx="8424863" cy="5616575"/>
          </a:xfrm>
        </p:spPr>
        <p:txBody>
          <a:bodyPr/>
          <a:lstStyle/>
          <a:p>
            <a:pPr lvl="1">
              <a:defRPr/>
            </a:pPr>
            <a:r>
              <a:rPr lang="en-GB" altLang="en-US" sz="2400" dirty="0"/>
              <a:t>Must be written in 3</a:t>
            </a:r>
            <a:r>
              <a:rPr lang="en-GB" altLang="en-US" sz="2400" baseline="30000" dirty="0"/>
              <a:t>rd</a:t>
            </a:r>
            <a:r>
              <a:rPr lang="en-GB" altLang="en-US" sz="2400" dirty="0"/>
              <a:t> person – as if telling a story – (no use of I, we, you, us)</a:t>
            </a:r>
          </a:p>
          <a:p>
            <a:pPr lvl="1"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Must make use of paragraphs.  Paragraphs should be meaty, they are not one or two sentences long</a:t>
            </a:r>
          </a:p>
          <a:p>
            <a:pPr lvl="1"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 Always one point per paragraph.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Don’t ask the reader a direct question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Always give your essay a title (this may be directed by your lecturer)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Never give your opinion – unless asked for it</a:t>
            </a:r>
          </a:p>
          <a:p>
            <a:pPr lvl="1">
              <a:defRPr/>
            </a:pP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6E21C-190A-C3E8-B3E7-AEAE51C9B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Academic Writing Rules…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CE9F4-FE31-2F00-4187-253D86C89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6475" y="908050"/>
            <a:ext cx="8137525" cy="5761038"/>
          </a:xfrm>
        </p:spPr>
        <p:txBody>
          <a:bodyPr/>
          <a:lstStyle/>
          <a:p>
            <a:r>
              <a:rPr lang="en-GB" altLang="en-US"/>
              <a:t>Have excellent sentence structure </a:t>
            </a:r>
          </a:p>
          <a:p>
            <a:pPr lvl="1"/>
            <a:r>
              <a:rPr lang="en-GB" altLang="en-US"/>
              <a:t>When standing alone, every single sentence should make complete sense</a:t>
            </a:r>
          </a:p>
          <a:p>
            <a:pPr lvl="1"/>
            <a:r>
              <a:rPr lang="en-GB" altLang="en-US"/>
              <a:t>If it does not then you have poor sentence structure</a:t>
            </a:r>
          </a:p>
          <a:p>
            <a:pPr lvl="1"/>
            <a:r>
              <a:rPr lang="en-GB" altLang="en-US"/>
              <a:t>Poor sentence structure can be fixed by either </a:t>
            </a:r>
          </a:p>
          <a:p>
            <a:pPr lvl="2"/>
            <a:r>
              <a:rPr lang="en-GB" altLang="en-US"/>
              <a:t>Re-wording the sentence, or</a:t>
            </a:r>
          </a:p>
          <a:p>
            <a:pPr lvl="2"/>
            <a:r>
              <a:rPr lang="en-GB" altLang="en-US"/>
              <a:t>Joining the sentence to the one before with the correct punctuation.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9B839-EA7B-045E-68EB-7B2CF899A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913" y="6350"/>
            <a:ext cx="7499350" cy="696913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Academic Writing Rules…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7A3A0-0878-76A9-D17E-FB66EA7048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765175"/>
            <a:ext cx="8604250" cy="4800600"/>
          </a:xfrm>
        </p:spPr>
        <p:txBody>
          <a:bodyPr/>
          <a:lstStyle/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Always provide a citation to show where you have retrieved your sources from (at least one for every 100 words of your word count).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Use appropriate spelling, punctuation and grammar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Use size 12 font in a professional style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Line space your essay at 1.5</a:t>
            </a:r>
          </a:p>
          <a:p>
            <a:pPr lvl="1">
              <a:buClr>
                <a:srgbClr val="3891A7"/>
              </a:buClr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2 spaces after each full stop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Always submit a draft</a:t>
            </a:r>
            <a:endParaRPr lang="en-GB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BE1CE-4C59-80EF-A61E-CBCE0CCDD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>Stages in Essay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B213E-07B3-8DA9-5824-3A2D8200C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dirty="0"/>
              <a:t>There are 7 main stages to writing an essay: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GB" dirty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1. Manage your time</a:t>
            </a:r>
            <a:endParaRPr lang="en-GB" dirty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2. Analyse the title</a:t>
            </a:r>
            <a:endParaRPr lang="en-GB" dirty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3. Plan your main body structure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4. Gather relevant information</a:t>
            </a:r>
            <a:endParaRPr lang="en-GB" dirty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5. Write-rewrite, proof read</a:t>
            </a:r>
            <a:endParaRPr lang="en-GB" dirty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6. Reference(using the Harvard System)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7. Proof reading again!!!</a:t>
            </a:r>
            <a:endParaRPr lang="en-GB" dirty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 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CAAFC-D67C-DC2C-F97A-2FE017A93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8275" y="319088"/>
            <a:ext cx="7499350" cy="58102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Essay Writing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F36383B5-06A4-B2E5-B775-A0459E14D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0113" y="1447800"/>
            <a:ext cx="8135937" cy="4800600"/>
          </a:xfrm>
        </p:spPr>
        <p:txBody>
          <a:bodyPr/>
          <a:lstStyle/>
          <a:p>
            <a:r>
              <a:rPr lang="en-GB" altLang="en-US"/>
              <a:t>Academic essays follow a standardised structural format </a:t>
            </a:r>
          </a:p>
          <a:p>
            <a:r>
              <a:rPr lang="en-GB" altLang="en-US"/>
              <a:t>An essay is written about one topic that has several main points</a:t>
            </a:r>
          </a:p>
          <a:p>
            <a:r>
              <a:rPr lang="en-GB" altLang="en-US"/>
              <a:t>The main points are introduced in the introductory (first) paragraph and supported in the main body paragraphs</a:t>
            </a:r>
          </a:p>
          <a:p>
            <a:r>
              <a:rPr lang="en-GB" altLang="en-US"/>
              <a:t>The conclusion is the last paragraph.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6CEEC7-6414-8B53-26BC-39C821B011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1447800"/>
            <a:ext cx="7499350" cy="5135563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/>
              <a:t>Title or Question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Introduction (10%)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Main Body (80%)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Conclusion (10%)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Reference List (essential) not included in word count. 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dirty="0"/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dirty="0"/>
              <a:t>	(Bibliography only if requested by lecturer).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51C7E-9FF2-01AC-4851-21315F08A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282575"/>
            <a:ext cx="7499350" cy="796925"/>
          </a:xfrm>
        </p:spPr>
        <p:txBody>
          <a:bodyPr/>
          <a:lstStyle/>
          <a:p>
            <a:pPr>
              <a:defRPr/>
            </a:pPr>
            <a:r>
              <a:rPr lang="en-GB" dirty="0"/>
              <a:t>Essay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D2A21-04C0-F966-4566-CD4D68BC6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888" y="0"/>
            <a:ext cx="7499350" cy="922338"/>
          </a:xfrm>
        </p:spPr>
        <p:txBody>
          <a:bodyPr/>
          <a:lstStyle/>
          <a:p>
            <a:pPr>
              <a:defRPr/>
            </a:pPr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331BD-64F9-8122-5FEE-797FECD3B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1125538"/>
            <a:ext cx="7499350" cy="5543550"/>
          </a:xfrm>
        </p:spPr>
        <p:txBody>
          <a:bodyPr/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2400" b="1" i="1" dirty="0"/>
              <a:t>Introduction – write this last</a:t>
            </a:r>
          </a:p>
          <a:p>
            <a:pPr>
              <a:defRPr/>
            </a:pPr>
            <a:r>
              <a:rPr lang="en-GB" sz="2400" dirty="0"/>
              <a:t>Usually short and introduces the context and reason for writing the essay. </a:t>
            </a:r>
          </a:p>
          <a:p>
            <a:pPr>
              <a:defRPr/>
            </a:pPr>
            <a:r>
              <a:rPr lang="en-GB" sz="2400" i="1" dirty="0"/>
              <a:t>‘Here’s what this essay is going to show’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2400" b="1" i="1" dirty="0"/>
              <a:t>Main body</a:t>
            </a:r>
          </a:p>
          <a:p>
            <a:pPr>
              <a:defRPr/>
            </a:pPr>
            <a:r>
              <a:rPr lang="en-GB" sz="2400" dirty="0"/>
              <a:t>Develops key themes and topics around the writer’s position or argument, which link together to produce a logical and coherent progression of ideas. Each paragraph links to the ‘thesis statement’ or title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2400" b="1" i="1" dirty="0"/>
              <a:t>Conclusion – write this last</a:t>
            </a:r>
          </a:p>
          <a:p>
            <a:pPr>
              <a:defRPr/>
            </a:pPr>
            <a:r>
              <a:rPr lang="en-GB" sz="2400" dirty="0"/>
              <a:t>Summarises the content of the essay and presents concluding arguments and implications for the future</a:t>
            </a:r>
          </a:p>
          <a:p>
            <a:pPr>
              <a:defRPr/>
            </a:pPr>
            <a:r>
              <a:rPr lang="en-GB" sz="2400" i="1" dirty="0"/>
              <a:t>‘Here’s what this essay has shown’</a:t>
            </a:r>
          </a:p>
          <a:p>
            <a:pPr marL="82550" indent="0" algn="r">
              <a:buFont typeface="Wingdings 2" panose="05020102010507070707" pitchFamily="18" charset="2"/>
              <a:buNone/>
              <a:defRPr/>
            </a:pPr>
            <a:endParaRPr lang="en-GB" sz="2400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D5357-3EC5-8CA2-CD84-735D95430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013" y="174625"/>
            <a:ext cx="7777162" cy="5619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Here’s how I see it…</a:t>
            </a:r>
          </a:p>
        </p:txBody>
      </p:sp>
      <p:pic>
        <p:nvPicPr>
          <p:cNvPr id="23555" name="Content Placeholder 3">
            <a:extLst>
              <a:ext uri="{FF2B5EF4-FFF2-40B4-BE49-F238E27FC236}">
                <a16:creationId xmlns:a16="http://schemas.microsoft.com/office/drawing/2014/main" id="{C644D8E9-27DF-BD04-496E-17B84FFB7EE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063" y="1417638"/>
            <a:ext cx="4289425" cy="402748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AADAF7-C236-0785-6912-D8E22A95BB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7038" y="741363"/>
            <a:ext cx="3386137" cy="203041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u="sng" dirty="0"/>
              <a:t>Introduction –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General statements about the topic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Makes a ‘thesis statement’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Provides the main ideas that are to come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Sets parameters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C05A6A-BA03-6D02-9DDF-DEBFE5C35B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7038" y="2979738"/>
            <a:ext cx="3636962" cy="17541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u="sng" dirty="0"/>
              <a:t>Main body –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Topics reflects the ideas presented in the introduction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Arguments are delivered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Compare Contrast Analyse Evaluate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65776A-3F66-2A33-171B-ACB73C7775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81625" y="5084763"/>
            <a:ext cx="3636963" cy="147796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u="sng" dirty="0"/>
              <a:t>Conclusion –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Brief summary of the main points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Revisits the ‘thesis statement’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Recommendations if required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A2073-3801-ED5F-C279-DAE3D1A8F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 Essay Burger</a:t>
            </a:r>
          </a:p>
        </p:txBody>
      </p:sp>
      <p:pic>
        <p:nvPicPr>
          <p:cNvPr id="24579" name="Content Placeholder 3">
            <a:extLst>
              <a:ext uri="{FF2B5EF4-FFF2-40B4-BE49-F238E27FC236}">
                <a16:creationId xmlns:a16="http://schemas.microsoft.com/office/drawing/2014/main" id="{4891235A-DA80-1E18-F926-981F13637C1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36650" y="2060575"/>
            <a:ext cx="4283075" cy="40322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F186EB-89E8-7BA6-9255-80F8891E94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7200" y="2098675"/>
            <a:ext cx="33972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 u="sng"/>
              <a:t>Introduction – </a:t>
            </a:r>
          </a:p>
          <a:p>
            <a:r>
              <a:rPr lang="en-GB" altLang="en-US"/>
              <a:t>‘Here’s what this essay is going to show, and how its going to show it’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ADCB0C-2EB4-AD7B-3EFC-F80631ED99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0850" y="3940175"/>
            <a:ext cx="30972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 u="sng"/>
              <a:t>Main body – </a:t>
            </a:r>
          </a:p>
          <a:p>
            <a:r>
              <a:rPr lang="en-GB" altLang="en-US"/>
              <a:t>‘show it’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1AD263-295B-CDE6-4E50-54786BA081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8625" y="5186363"/>
            <a:ext cx="33115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 u="sng"/>
              <a:t>Conclusion – </a:t>
            </a:r>
          </a:p>
          <a:p>
            <a:r>
              <a:rPr lang="en-GB" altLang="en-US"/>
              <a:t>‘Here’s what this essay has shown, and how it’s shown it’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0AAAD81-6EC8-F06B-3833-8E13141E2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888" y="2420938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Main Body</a:t>
            </a:r>
          </a:p>
        </p:txBody>
      </p:sp>
      <p:pic>
        <p:nvPicPr>
          <p:cNvPr id="25603" name="Picture 1">
            <a:extLst>
              <a:ext uri="{FF2B5EF4-FFF2-40B4-BE49-F238E27FC236}">
                <a16:creationId xmlns:a16="http://schemas.microsoft.com/office/drawing/2014/main" id="{E14EA03A-B554-7747-0BB1-50A704EB03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60"/>
          <a:stretch>
            <a:fillRect/>
          </a:stretch>
        </p:blipFill>
        <p:spPr bwMode="auto">
          <a:xfrm>
            <a:off x="5364163" y="3068638"/>
            <a:ext cx="3132137" cy="352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93E2C-AB60-734F-0EFC-3CC35F9D9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31A2B-CF11-43ED-6A72-2D2273F83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Always start with the main body!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Although writing it first, it will be the ‘middle’ part of your essay.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This is where you respond to the task, the ‘thesis statement’, or the question set, by using a series of linking paragraphs.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EFA65-E3D9-2FBD-2E6A-9F09F1755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5619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Main Body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A0A7F829-2001-02F7-FAC5-89DBBD3BF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549275"/>
            <a:ext cx="7499350" cy="5880100"/>
          </a:xfrm>
        </p:spPr>
        <p:txBody>
          <a:bodyPr/>
          <a:lstStyle/>
          <a:p>
            <a:pPr>
              <a:defRPr/>
            </a:pPr>
            <a:endParaRPr lang="en-GB" altLang="en-US" sz="2800" dirty="0"/>
          </a:p>
          <a:p>
            <a:pPr>
              <a:defRPr/>
            </a:pPr>
            <a:r>
              <a:rPr lang="en-GB" altLang="en-US" sz="2400" dirty="0"/>
              <a:t>Should be split in to paragraphs – one point per paragraph</a:t>
            </a:r>
          </a:p>
          <a:p>
            <a:pPr>
              <a:defRPr/>
            </a:pPr>
            <a:r>
              <a:rPr lang="en-GB" altLang="en-US" sz="2400" dirty="0"/>
              <a:t>Fully explains the arguments or claims which you make in your introduction.</a:t>
            </a:r>
          </a:p>
          <a:p>
            <a:pPr>
              <a:defRPr/>
            </a:pPr>
            <a:endParaRPr lang="en-GB" altLang="en-US" sz="2400" dirty="0"/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altLang="en-US" sz="2400" dirty="0"/>
              <a:t>Each paragraph -</a:t>
            </a:r>
          </a:p>
          <a:p>
            <a:pPr>
              <a:defRPr/>
            </a:pPr>
            <a:r>
              <a:rPr lang="en-GB" altLang="en-US" sz="2400" dirty="0"/>
              <a:t>Usually makes a point then introduces and explains evidence from your reading/ research to support the point. </a:t>
            </a:r>
          </a:p>
          <a:p>
            <a:pPr>
              <a:defRPr/>
            </a:pPr>
            <a:r>
              <a:rPr lang="en-GB" altLang="en-US" sz="2400" dirty="0"/>
              <a:t>Compares views/opinions.</a:t>
            </a:r>
          </a:p>
          <a:p>
            <a:pPr lvl="1">
              <a:defRPr/>
            </a:pPr>
            <a:r>
              <a:rPr lang="en-GB" altLang="en-US" sz="2400" dirty="0"/>
              <a:t>In order to corroborate (back up) any point you must use evidence from a range of sources from your reading/research (try at least 2).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2015A-DEAA-49B7-9CC5-F2EF9831B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115888"/>
            <a:ext cx="7499350" cy="779462"/>
          </a:xfrm>
        </p:spPr>
        <p:txBody>
          <a:bodyPr/>
          <a:lstStyle/>
          <a:p>
            <a:pPr>
              <a:defRPr/>
            </a:pPr>
            <a:r>
              <a:rPr lang="en-GB" dirty="0"/>
              <a:t>Main Body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F76D9679-E49D-7AD2-04CC-EFB98C83A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1125538"/>
            <a:ext cx="7499350" cy="5122862"/>
          </a:xfrm>
        </p:spPr>
        <p:txBody>
          <a:bodyPr/>
          <a:lstStyle/>
          <a:p>
            <a:r>
              <a:rPr lang="en-GB" altLang="en-US" sz="2800"/>
              <a:t>Close your paragraph with a link to the next paragraph if you can (but this can always be done in your re-draft!)</a:t>
            </a:r>
          </a:p>
          <a:p>
            <a:endParaRPr lang="en-GB" altLang="en-US" sz="2800"/>
          </a:p>
          <a:p>
            <a:r>
              <a:rPr lang="en-GB" altLang="en-US" sz="2800"/>
              <a:t>If your paragraph is only 4 or 5 lines long – then it is not a paragraph… It’s sentences.</a:t>
            </a:r>
          </a:p>
          <a:p>
            <a:endParaRPr lang="en-GB" altLang="en-US" sz="2800"/>
          </a:p>
          <a:p>
            <a:r>
              <a:rPr lang="en-GB" altLang="en-US" sz="2800"/>
              <a:t>Tell the reader how sources are similar or different. ‘Compare and Contrast’.</a:t>
            </a:r>
          </a:p>
          <a:p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E7D63-E1FD-5641-ADD5-5E3BCA39A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313" y="188913"/>
            <a:ext cx="7499350" cy="70643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Compare and Contrast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7A702-EF1D-1C25-B707-5414673BE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1196975"/>
            <a:ext cx="8064500" cy="5195888"/>
          </a:xfrm>
        </p:spPr>
        <p:txBody>
          <a:bodyPr/>
          <a:lstStyle/>
          <a:p>
            <a:pPr>
              <a:defRPr/>
            </a:pPr>
            <a:r>
              <a:rPr lang="en-GB" sz="2800" b="1" dirty="0"/>
              <a:t>Compare – showing similarities</a:t>
            </a:r>
          </a:p>
          <a:p>
            <a:pPr lvl="1">
              <a:defRPr/>
            </a:pPr>
            <a:r>
              <a:rPr lang="en-GB" dirty="0"/>
              <a:t>Thomas (2018) identifies that… Jones (2017) shares a similar view, adding…</a:t>
            </a:r>
          </a:p>
          <a:p>
            <a:pPr lvl="1">
              <a:defRPr/>
            </a:pPr>
            <a:r>
              <a:rPr lang="en-GB" dirty="0"/>
              <a:t>Jones (2017) and Thomas (2018) are of the same opinion that….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sz="2800" b="1" dirty="0"/>
              <a:t>Contrast – showing differences</a:t>
            </a:r>
          </a:p>
          <a:p>
            <a:pPr lvl="1">
              <a:defRPr/>
            </a:pPr>
            <a:r>
              <a:rPr lang="en-GB" dirty="0"/>
              <a:t>Thomas (2018) identifies that…, however Jones (2017) takes an opposing view, adding…</a:t>
            </a:r>
          </a:p>
          <a:p>
            <a:pPr lvl="1">
              <a:defRPr/>
            </a:pPr>
            <a:r>
              <a:rPr lang="en-GB" dirty="0"/>
              <a:t>Jones (2017) disagrees, highlighting that…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0F03B-26DB-AED7-11E1-51962ABFC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Examples to introduce your evidence</a:t>
            </a: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F8AC2AE4-DDB8-58E8-C31D-E8D4ADFF3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450" y="1773238"/>
            <a:ext cx="7769225" cy="4157662"/>
          </a:xfrm>
        </p:spPr>
        <p:txBody>
          <a:bodyPr/>
          <a:lstStyle/>
          <a:p>
            <a:r>
              <a:rPr lang="en-GB" altLang="en-US" sz="2800"/>
              <a:t>The Nursing and Midwifery Council (NMC) (date) advises that …</a:t>
            </a:r>
          </a:p>
          <a:p>
            <a:r>
              <a:rPr lang="en-GB" altLang="en-US" sz="2800"/>
              <a:t>For instance, the NMC (date) argues …</a:t>
            </a:r>
          </a:p>
          <a:p>
            <a:r>
              <a:rPr lang="en-GB" altLang="en-US" sz="2800"/>
              <a:t>It is evident in the NMC (date) ‘Code of Conduct’ that …</a:t>
            </a:r>
          </a:p>
          <a:p>
            <a:r>
              <a:rPr lang="en-GB" altLang="en-US" sz="2800"/>
              <a:t>As an example, the NMC (date) suggests within its ‘Code of Conduct’ that …</a:t>
            </a:r>
          </a:p>
          <a:p>
            <a:r>
              <a:rPr lang="en-GB" altLang="en-US" sz="2800"/>
              <a:t>According to the NMC (date)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B533B-7FB7-6542-DD6C-9769A2F8E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Examples to interpret the evidence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52D26845-FCE4-C300-B69E-C3BB4329D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This statement shows that …</a:t>
            </a:r>
          </a:p>
          <a:p>
            <a:r>
              <a:rPr lang="en-GB" altLang="en-US"/>
              <a:t>This can be regarded as evidence that …</a:t>
            </a:r>
          </a:p>
          <a:p>
            <a:r>
              <a:rPr lang="en-GB" altLang="en-US"/>
              <a:t>The meaning/ implication of this statement is …</a:t>
            </a:r>
          </a:p>
          <a:p>
            <a:r>
              <a:rPr lang="en-GB" altLang="en-US"/>
              <a:t>This suggests/illustrates that … 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CA87E-5714-0C3C-84BB-DCB4AD05E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Lets make a plan!!!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A86E9A16-32D0-50A3-F5BD-8CE38C78F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A little ‘Food for Thought’ as we plan the structure of our essay…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In groups, use your blank burger to make a plan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3629C8-7BA1-E6CD-979B-FB13C5D47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888" y="2420938"/>
            <a:ext cx="7499350" cy="1143000"/>
          </a:xfrm>
        </p:spPr>
        <p:txBody>
          <a:bodyPr/>
          <a:lstStyle/>
          <a:p>
            <a:pPr algn="r">
              <a:defRPr/>
            </a:pPr>
            <a:r>
              <a:rPr lang="en-GB" dirty="0"/>
              <a:t>Introduction</a:t>
            </a:r>
          </a:p>
        </p:txBody>
      </p:sp>
      <p:pic>
        <p:nvPicPr>
          <p:cNvPr id="33795" name="Picture 1">
            <a:extLst>
              <a:ext uri="{FF2B5EF4-FFF2-40B4-BE49-F238E27FC236}">
                <a16:creationId xmlns:a16="http://schemas.microsoft.com/office/drawing/2014/main" id="{A8CD1EB9-C128-07AF-5415-11E4F952FA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395663"/>
            <a:ext cx="5102225" cy="330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68CA6B5-06B3-D59F-9039-CCBAD13B4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134353-BBB0-09A1-A85E-2FD1C623B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First complete paragraph of your essay!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This is where you tell the reader exactly how you are going to tackle the question or address the task.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This is where you provide an agenda of your essay and signpost what is to come!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A8538-89D3-A479-5B9A-A1B7F470B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6560153D-D818-B2F1-7635-C9C1C000B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1913" y="3132138"/>
            <a:ext cx="7499350" cy="3241675"/>
          </a:xfrm>
        </p:spPr>
        <p:txBody>
          <a:bodyPr/>
          <a:lstStyle/>
          <a:p>
            <a:pPr algn="ctr"/>
            <a:r>
              <a:rPr lang="en-GB" altLang="en-US" sz="2800"/>
              <a:t>Is very important – establishes context, topic and focus of your response to the essay question.</a:t>
            </a:r>
          </a:p>
          <a:p>
            <a:pPr algn="ctr"/>
            <a:r>
              <a:rPr lang="en-GB" altLang="en-US" sz="2800"/>
              <a:t>A good introduction should present an interesting, succinct and logical reason for writing the essay/assignment that will encourage the reader to continue to read.</a:t>
            </a:r>
          </a:p>
        </p:txBody>
      </p:sp>
      <p:pic>
        <p:nvPicPr>
          <p:cNvPr id="35844" name="Picture 2">
            <a:extLst>
              <a:ext uri="{FF2B5EF4-FFF2-40B4-BE49-F238E27FC236}">
                <a16:creationId xmlns:a16="http://schemas.microsoft.com/office/drawing/2014/main" id="{660DAAD6-DFDE-3607-68A1-2450B900B8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152400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7B09C-A749-4B6B-2CE0-D56DA2209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4463" y="-17145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D47C929C-997A-967E-06B1-95241E3AA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4463" y="903288"/>
            <a:ext cx="7499350" cy="5621337"/>
          </a:xfrm>
        </p:spPr>
        <p:txBody>
          <a:bodyPr/>
          <a:lstStyle/>
          <a:p>
            <a:r>
              <a:rPr lang="en-GB" altLang="en-US"/>
              <a:t>Usually includes:</a:t>
            </a:r>
          </a:p>
          <a:p>
            <a:pPr lvl="1"/>
            <a:r>
              <a:rPr lang="en-GB" altLang="en-US"/>
              <a:t>An attention grabbing statement.</a:t>
            </a:r>
          </a:p>
          <a:p>
            <a:pPr lvl="1"/>
            <a:r>
              <a:rPr lang="en-GB" altLang="en-US"/>
              <a:t>For example - identification of a problem, a controversial issue or point of view, or the relevance of the topic today.</a:t>
            </a:r>
          </a:p>
          <a:p>
            <a:pPr lvl="1"/>
            <a:endParaRPr lang="en-GB" altLang="en-US"/>
          </a:p>
          <a:p>
            <a:r>
              <a:rPr lang="en-GB" altLang="en-US"/>
              <a:t>Definitions and explanations of key terms</a:t>
            </a:r>
          </a:p>
          <a:p>
            <a:pPr lvl="1"/>
            <a:r>
              <a:rPr lang="en-GB" altLang="en-US"/>
              <a:t>You should have identified what these are from your analysis of the assignment question /task.</a:t>
            </a:r>
          </a:p>
          <a:p>
            <a:pPr lvl="1"/>
            <a:r>
              <a:rPr lang="en-GB" altLang="en-US"/>
              <a:t>This is setting your parameters!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52B2E-3C43-E0AA-C021-838444985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913" y="204788"/>
            <a:ext cx="7499350" cy="809625"/>
          </a:xfrm>
        </p:spPr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7D1C6-EA23-96AB-0778-B250D40000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/>
              <a:t>Background and scene setting</a:t>
            </a:r>
          </a:p>
          <a:p>
            <a:pPr lvl="1">
              <a:defRPr/>
            </a:pPr>
            <a:r>
              <a:rPr lang="en-GB" sz="2400" dirty="0"/>
              <a:t>Provide an overview and context for the topic.</a:t>
            </a:r>
          </a:p>
          <a:p>
            <a:pPr lvl="1">
              <a:defRPr/>
            </a:pPr>
            <a:r>
              <a:rPr lang="en-GB" sz="2400" dirty="0"/>
              <a:t>Maybe briefly describe and summarise the condition that lead to the problem you are discussing.</a:t>
            </a:r>
          </a:p>
          <a:p>
            <a:pPr>
              <a:defRPr/>
            </a:pPr>
            <a:r>
              <a:rPr lang="en-GB" sz="2800" dirty="0"/>
              <a:t>Identifying the focus</a:t>
            </a:r>
          </a:p>
          <a:p>
            <a:pPr lvl="1">
              <a:defRPr/>
            </a:pPr>
            <a:r>
              <a:rPr lang="en-GB" sz="2400" dirty="0"/>
              <a:t>Narrows the context to the focus area, relevant titles and thesis statement by setting parameters.</a:t>
            </a:r>
          </a:p>
          <a:p>
            <a:pPr lvl="1">
              <a:defRPr/>
            </a:pPr>
            <a:r>
              <a:rPr lang="en-GB" sz="2400" dirty="0"/>
              <a:t>Maybe include some of the key writers, critics, theorists and experts connected to the research and discussion.</a:t>
            </a:r>
          </a:p>
          <a:p>
            <a:pPr marL="403225" lvl="1" indent="0" algn="r">
              <a:buFont typeface="Verdana" panose="020B0604030504040204" pitchFamily="34" charset="0"/>
              <a:buNone/>
              <a:defRPr/>
            </a:pPr>
            <a:endParaRPr lang="en-GB" sz="2400" dirty="0"/>
          </a:p>
          <a:p>
            <a:pPr lvl="1">
              <a:defRPr/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18623-D57C-9ADE-B919-6B7E4FEAD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E6FB3EF7-D1F2-0E1B-35AC-86256A110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Example of a good and bad introduction.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C8016-E6EA-EAD9-42FE-B6D004F10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Back to our burgers…</a:t>
            </a:r>
          </a:p>
        </p:txBody>
      </p:sp>
      <p:pic>
        <p:nvPicPr>
          <p:cNvPr id="39939" name="Picture 2" descr="Image result for lets practice">
            <a:extLst>
              <a:ext uri="{FF2B5EF4-FFF2-40B4-BE49-F238E27FC236}">
                <a16:creationId xmlns:a16="http://schemas.microsoft.com/office/drawing/2014/main" id="{D8704A1E-9643-3E91-0947-E4AB141F2A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1773238"/>
            <a:ext cx="5110162" cy="3833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40" name="Content Placeholder 3">
            <a:extLst>
              <a:ext uri="{FF2B5EF4-FFF2-40B4-BE49-F238E27FC236}">
                <a16:creationId xmlns:a16="http://schemas.microsoft.com/office/drawing/2014/main" id="{DE06D5AE-3162-D2E8-F98D-56F7E10D6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86F8C-80EA-2F06-5449-8C7E35998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822257C2-790D-57FB-215A-E43699A82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4B74C54-65EF-F1FA-9E9A-F52510555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888" y="2420938"/>
            <a:ext cx="7499350" cy="1143000"/>
          </a:xfrm>
        </p:spPr>
        <p:txBody>
          <a:bodyPr/>
          <a:lstStyle/>
          <a:p>
            <a:pPr algn="r">
              <a:defRPr/>
            </a:pPr>
            <a:r>
              <a:rPr lang="en-GB" dirty="0"/>
              <a:t>Conclusion</a:t>
            </a:r>
          </a:p>
        </p:txBody>
      </p:sp>
      <p:pic>
        <p:nvPicPr>
          <p:cNvPr id="41987" name="Picture 4" descr="Image result for yeah! emoticon's | Avatar, Hình vui, Nhật ký nghệ thuật">
            <a:extLst>
              <a:ext uri="{FF2B5EF4-FFF2-40B4-BE49-F238E27FC236}">
                <a16:creationId xmlns:a16="http://schemas.microsoft.com/office/drawing/2014/main" id="{9A072AD6-458A-709E-CE88-D7768661B9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2992438"/>
            <a:ext cx="3810000" cy="32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37440-912C-4331-29E0-389E72395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Conclusion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784C5144-79B4-A86B-1E63-5453E8FD1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Is very important – it presents the final words of the essay.</a:t>
            </a:r>
          </a:p>
          <a:p>
            <a:pPr>
              <a:defRPr/>
            </a:pPr>
            <a:r>
              <a:rPr lang="en-GB" altLang="en-US" dirty="0"/>
              <a:t>Should leave the reader satisfied that you have provided a thorough, well-researched and reasoned response to the assignment question/task.</a:t>
            </a:r>
          </a:p>
          <a:p>
            <a:pPr>
              <a:defRPr/>
            </a:pPr>
            <a:r>
              <a:rPr lang="en-GB" altLang="en-US" dirty="0"/>
              <a:t>An indication that the essay is finished, that the purpose has been achieved and the question answered.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EAFBD-0EEE-82F3-B93A-B3C5D58B3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3810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7C4C2-658C-18F8-EC82-65587D2D4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1052513"/>
            <a:ext cx="7499350" cy="5545137"/>
          </a:xfrm>
        </p:spPr>
        <p:txBody>
          <a:bodyPr/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2800" dirty="0"/>
              <a:t>Should: </a:t>
            </a:r>
          </a:p>
          <a:p>
            <a:pPr>
              <a:defRPr/>
            </a:pPr>
            <a:r>
              <a:rPr lang="en-GB" sz="2800" dirty="0"/>
              <a:t>Reiterate the main statements using different wording to the introduction.</a:t>
            </a:r>
          </a:p>
          <a:p>
            <a:pPr>
              <a:defRPr/>
            </a:pPr>
            <a:r>
              <a:rPr lang="en-GB" altLang="en-US" sz="2800" dirty="0"/>
              <a:t>Complete the essay by briefly summarising the most important ideas previously discussed in the essay.</a:t>
            </a:r>
          </a:p>
          <a:p>
            <a:pPr>
              <a:defRPr/>
            </a:pPr>
            <a:r>
              <a:rPr lang="en-GB" altLang="en-US" sz="2800" dirty="0"/>
              <a:t>Outline any implications, limitations, future investigations/research which may be needed. </a:t>
            </a:r>
          </a:p>
          <a:p>
            <a:pPr>
              <a:defRPr/>
            </a:pPr>
            <a:r>
              <a:rPr lang="en-GB" altLang="en-US" sz="2800" dirty="0"/>
              <a:t>Include a prediction or suggestion/recommendation for a solution to a problem or a possible way forward.</a:t>
            </a:r>
          </a:p>
          <a:p>
            <a:pPr>
              <a:defRPr/>
            </a:pPr>
            <a:endParaRPr lang="en-GB" altLang="en-US" sz="2800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2F163-0867-E6A9-2EA8-91A67183E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150424E4-2CF8-C7E8-51DA-E39CDF373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Example of a good and bad conclusion.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37213-7F59-EA89-954D-872E8AC0C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Back to our burgers…</a:t>
            </a:r>
          </a:p>
        </p:txBody>
      </p:sp>
      <p:pic>
        <p:nvPicPr>
          <p:cNvPr id="46083" name="Content Placeholder 3">
            <a:extLst>
              <a:ext uri="{FF2B5EF4-FFF2-40B4-BE49-F238E27FC236}">
                <a16:creationId xmlns:a16="http://schemas.microsoft.com/office/drawing/2014/main" id="{D703FDBF-5C49-A6FA-A2FF-1D153386570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84375" y="1700213"/>
            <a:ext cx="6400800" cy="4800600"/>
          </a:xfr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AD3B4-C068-038B-5740-942BD8B3E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7107" name="Content Placeholder 2">
            <a:extLst>
              <a:ext uri="{FF2B5EF4-FFF2-40B4-BE49-F238E27FC236}">
                <a16:creationId xmlns:a16="http://schemas.microsoft.com/office/drawing/2014/main" id="{B632AA70-1614-882E-B950-BEAAC08E5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In your groups, try to formulate a plan for the conclusion to our essay…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20386-8C02-7B2F-42CF-51663D107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B9BBA-31E0-0D59-2F6F-60E33C0AB8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The record of the full details of the sources that you have ‘made reference’ to within your main body, by providing a citation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Must use the Harvard Referencing System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Must be in alphabetical order!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Remember to Cite when you write and always put in brackets what you wouldn’t say out loud)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3C6FD-AB69-4D63-E95B-D83F1B657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pic>
        <p:nvPicPr>
          <p:cNvPr id="49155" name="Content Placeholder 3">
            <a:extLst>
              <a:ext uri="{FF2B5EF4-FFF2-40B4-BE49-F238E27FC236}">
                <a16:creationId xmlns:a16="http://schemas.microsoft.com/office/drawing/2014/main" id="{9B18EAC1-9F86-E7F6-E6D0-97A6AE50B28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70075" y="2114550"/>
            <a:ext cx="6629400" cy="3467100"/>
          </a:xfr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B29C6-893E-154E-1663-A474D4B33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5EF0E-D036-C30F-B28D-6FEBD436C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1341438"/>
            <a:ext cx="7499350" cy="4906962"/>
          </a:xfrm>
        </p:spPr>
        <p:txBody>
          <a:bodyPr/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1800" dirty="0"/>
          </a:p>
          <a:p>
            <a:pPr>
              <a:defRPr/>
            </a:pPr>
            <a:r>
              <a:rPr lang="en-GB" sz="1800" dirty="0"/>
              <a:t>Read and analyse what the question/assignment brief is really asking you</a:t>
            </a:r>
          </a:p>
          <a:p>
            <a:pPr>
              <a:defRPr/>
            </a:pPr>
            <a:r>
              <a:rPr lang="en-GB" sz="1800" dirty="0"/>
              <a:t>Undertake plenty of early background reading and research using a wide range of materials (Books, journals, reliable online sources etc)</a:t>
            </a:r>
          </a:p>
          <a:p>
            <a:pPr>
              <a:defRPr/>
            </a:pPr>
            <a:r>
              <a:rPr lang="en-GB" sz="1800" dirty="0"/>
              <a:t>Make a time plan</a:t>
            </a:r>
          </a:p>
          <a:p>
            <a:pPr>
              <a:defRPr/>
            </a:pPr>
            <a:r>
              <a:rPr lang="en-GB" sz="1800" dirty="0"/>
              <a:t>Start early—taking notes and researching</a:t>
            </a:r>
          </a:p>
          <a:p>
            <a:pPr>
              <a:defRPr/>
            </a:pPr>
            <a:r>
              <a:rPr lang="en-GB" sz="1800" dirty="0"/>
              <a:t>Make an essay plan before you begin to write</a:t>
            </a:r>
          </a:p>
          <a:p>
            <a:pPr>
              <a:defRPr/>
            </a:pPr>
            <a:r>
              <a:rPr lang="en-GB" sz="1800" dirty="0"/>
              <a:t>Stick to the questions asked/ assignment brief</a:t>
            </a:r>
          </a:p>
          <a:p>
            <a:pPr>
              <a:defRPr/>
            </a:pPr>
            <a:r>
              <a:rPr lang="en-GB" sz="1800" dirty="0"/>
              <a:t>Write a rough draft, allow your tutor to read it and provide feedback</a:t>
            </a:r>
          </a:p>
          <a:p>
            <a:pPr>
              <a:defRPr/>
            </a:pPr>
            <a:r>
              <a:rPr lang="en-GB" sz="1800" dirty="0"/>
              <a:t>Reference correctly</a:t>
            </a:r>
          </a:p>
          <a:p>
            <a:pPr>
              <a:defRPr/>
            </a:pPr>
            <a:r>
              <a:rPr lang="en-GB" sz="1800" dirty="0"/>
              <a:t>Read through before handing in, and leave plenty of time for corrections</a:t>
            </a:r>
          </a:p>
          <a:p>
            <a:pPr>
              <a:defRPr/>
            </a:pPr>
            <a:r>
              <a:rPr lang="en-GB" sz="1800" dirty="0"/>
              <a:t>Hand in on time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103E9-5EE5-BEF9-2BFB-446E66EA9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5619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Don’t…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5F5F7-2294-75C9-D81C-89DB82BF5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836613"/>
            <a:ext cx="7499350" cy="5411787"/>
          </a:xfrm>
        </p:spPr>
        <p:txBody>
          <a:bodyPr/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sz="1800" dirty="0"/>
              <a:t>Leave research and preparation time to the last minute</a:t>
            </a:r>
          </a:p>
          <a:p>
            <a:pPr>
              <a:defRPr/>
            </a:pPr>
            <a:r>
              <a:rPr lang="en-GB" sz="1800" dirty="0"/>
              <a:t>Gather materials only a few days before the submission date</a:t>
            </a:r>
          </a:p>
          <a:p>
            <a:pPr>
              <a:defRPr/>
            </a:pPr>
            <a:r>
              <a:rPr lang="en-GB" sz="1800" dirty="0"/>
              <a:t>Plagiarise</a:t>
            </a:r>
          </a:p>
          <a:p>
            <a:pPr>
              <a:defRPr/>
            </a:pPr>
            <a:r>
              <a:rPr lang="en-GB" sz="1800" dirty="0"/>
              <a:t>Forget to make a note of where information came from as you go along, as you will not know the information to reference</a:t>
            </a:r>
          </a:p>
          <a:p>
            <a:pPr>
              <a:defRPr/>
            </a:pPr>
            <a:r>
              <a:rPr lang="en-GB" sz="1800" dirty="0"/>
              <a:t>Rely on the computer to pick up all your spelling and grammatical errors</a:t>
            </a:r>
          </a:p>
          <a:p>
            <a:pPr>
              <a:defRPr/>
            </a:pPr>
            <a:r>
              <a:rPr lang="en-GB" sz="1800" dirty="0"/>
              <a:t>Use limited sources/references.  The more you have read the better your knowledge and understanding will be</a:t>
            </a:r>
          </a:p>
          <a:p>
            <a:pPr>
              <a:defRPr/>
            </a:pPr>
            <a:r>
              <a:rPr lang="en-GB" sz="1800" dirty="0"/>
              <a:t>Use irrelevant/unreliable material </a:t>
            </a:r>
          </a:p>
          <a:p>
            <a:pPr>
              <a:defRPr/>
            </a:pPr>
            <a:r>
              <a:rPr lang="en-GB" sz="1800" dirty="0"/>
              <a:t>Put quotes in or paraphrase without references</a:t>
            </a:r>
          </a:p>
          <a:p>
            <a:pPr>
              <a:defRPr/>
            </a:pPr>
            <a:r>
              <a:rPr lang="en-GB" sz="1800" dirty="0"/>
              <a:t>Rush it</a:t>
            </a:r>
          </a:p>
          <a:p>
            <a:pPr>
              <a:defRPr/>
            </a:pPr>
            <a:r>
              <a:rPr lang="en-GB" sz="1800" dirty="0"/>
              <a:t>Sit and worry about it </a:t>
            </a:r>
            <a:r>
              <a:rPr lang="en-GB" sz="1800" b="1" dirty="0"/>
              <a:t>SEEK HELP FROM LECTURER, AND TEACHING FELLOW.</a:t>
            </a:r>
            <a:endParaRPr lang="en-GB" sz="1800" dirty="0"/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ED04B-DB8B-9134-6EDF-5FBEB700F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Break time….</a:t>
            </a:r>
          </a:p>
        </p:txBody>
      </p:sp>
      <p:pic>
        <p:nvPicPr>
          <p:cNvPr id="52227" name="Content Placeholder 5">
            <a:extLst>
              <a:ext uri="{FF2B5EF4-FFF2-40B4-BE49-F238E27FC236}">
                <a16:creationId xmlns:a16="http://schemas.microsoft.com/office/drawing/2014/main" id="{3989E208-D86A-7E0D-48CE-03D1C533BA6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08200" y="1676400"/>
            <a:ext cx="6153150" cy="4343400"/>
          </a:xfr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1510</TotalTime>
  <Words>1877</Words>
  <Application>Microsoft Office PowerPoint</Application>
  <PresentationFormat>On-screen Show (4:3)</PresentationFormat>
  <Paragraphs>255</Paragraphs>
  <Slides>42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Arial</vt:lpstr>
      <vt:lpstr>Calibri</vt:lpstr>
      <vt:lpstr>Gill Sans MT</vt:lpstr>
      <vt:lpstr>Verdana</vt:lpstr>
      <vt:lpstr>Wingdings 2</vt:lpstr>
      <vt:lpstr>Solstice</vt:lpstr>
      <vt:lpstr>PowerPoint Presentation</vt:lpstr>
      <vt:lpstr>Learning Objectives</vt:lpstr>
      <vt:lpstr>What is an assignment for?</vt:lpstr>
      <vt:lpstr>What is an essay?</vt:lpstr>
      <vt:lpstr>An essay…</vt:lpstr>
      <vt:lpstr>Academic Writing Rules….</vt:lpstr>
      <vt:lpstr>Academic Writing Rules…</vt:lpstr>
      <vt:lpstr>Academic Writing Rules…</vt:lpstr>
      <vt:lpstr>Academic Writing Rules…</vt:lpstr>
      <vt:lpstr>Stages in Essay writing</vt:lpstr>
      <vt:lpstr>Essay Writing</vt:lpstr>
      <vt:lpstr>Essay Structure</vt:lpstr>
      <vt:lpstr>Essay Structure</vt:lpstr>
      <vt:lpstr>Here’s how I see it…</vt:lpstr>
      <vt:lpstr>The Essay Burger</vt:lpstr>
      <vt:lpstr>Main Body</vt:lpstr>
      <vt:lpstr>Main body</vt:lpstr>
      <vt:lpstr>Main Body</vt:lpstr>
      <vt:lpstr>Main Body</vt:lpstr>
      <vt:lpstr>Compare and Contrast</vt:lpstr>
      <vt:lpstr>Examples to introduce your evidence</vt:lpstr>
      <vt:lpstr>Examples to interpret the evidence</vt:lpstr>
      <vt:lpstr>Lets make a plan!!!</vt:lpstr>
      <vt:lpstr>Introduction</vt:lpstr>
      <vt:lpstr>Introduction</vt:lpstr>
      <vt:lpstr>Introduction</vt:lpstr>
      <vt:lpstr>Introduction</vt:lpstr>
      <vt:lpstr>Introduction</vt:lpstr>
      <vt:lpstr>PowerPoint Presentation</vt:lpstr>
      <vt:lpstr>Back to our burgers…</vt:lpstr>
      <vt:lpstr>PowerPoint Presentation</vt:lpstr>
      <vt:lpstr>Conclusion</vt:lpstr>
      <vt:lpstr>Conclusion</vt:lpstr>
      <vt:lpstr>Conclusion</vt:lpstr>
      <vt:lpstr>PowerPoint Presentation</vt:lpstr>
      <vt:lpstr>Back to our burgers…</vt:lpstr>
      <vt:lpstr>PowerPoint Presentation</vt:lpstr>
      <vt:lpstr>References</vt:lpstr>
      <vt:lpstr>PowerPoint Presentation</vt:lpstr>
      <vt:lpstr>Do…</vt:lpstr>
      <vt:lpstr>Don’t…</vt:lpstr>
      <vt:lpstr>Break time….</vt:lpstr>
    </vt:vector>
  </TitlesOfParts>
  <Company>NPTC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hudskar</dc:creator>
  <cp:lastModifiedBy>Rachael Rivers</cp:lastModifiedBy>
  <cp:revision>148</cp:revision>
  <dcterms:created xsi:type="dcterms:W3CDTF">2011-11-21T09:34:14Z</dcterms:created>
  <dcterms:modified xsi:type="dcterms:W3CDTF">2022-10-03T11:53:41Z</dcterms:modified>
</cp:coreProperties>
</file>