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14630400" cy="8229600"/>
  <p:notesSz cx="8229600" cy="14630400"/>
  <p:embeddedFontLst>
    <p:embeddedFont>
      <p:font typeface="Crimson Pro Semi Bold" panose="020B0604020202020204" charset="0"/>
      <p:regular r:id="rId12"/>
    </p:embeddedFont>
    <p:embeddedFont>
      <p:font typeface="Heebo" pitchFamily="2" charset="-79"/>
      <p:regular r:id="rId13"/>
      <p:bold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12CFC8-2BBA-4F27-B73D-C8FCA2C57148}" v="2" dt="2025-11-06T14:25:03.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30"/>
    <p:restoredTop sz="71078"/>
  </p:normalViewPr>
  <p:slideViewPr>
    <p:cSldViewPr snapToGrid="0" snapToObjects="1">
      <p:cViewPr varScale="1">
        <p:scale>
          <a:sx n="57" d="100"/>
          <a:sy n="57" d="100"/>
        </p:scale>
        <p:origin x="149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a farcas" userId="71c14265d46ea9cc" providerId="LiveId" clId="{FC12CFC8-2BBA-4F27-B73D-C8FCA2C57148}"/>
    <pc:docChg chg="custSel modSld">
      <pc:chgData name="andreia farcas" userId="71c14265d46ea9cc" providerId="LiveId" clId="{FC12CFC8-2BBA-4F27-B73D-C8FCA2C57148}" dt="2025-11-06T14:26:23.826" v="17" actId="20577"/>
      <pc:docMkLst>
        <pc:docMk/>
      </pc:docMkLst>
      <pc:sldChg chg="modSp mod">
        <pc:chgData name="andreia farcas" userId="71c14265d46ea9cc" providerId="LiveId" clId="{FC12CFC8-2BBA-4F27-B73D-C8FCA2C57148}" dt="2025-11-06T14:26:23.826" v="17" actId="20577"/>
        <pc:sldMkLst>
          <pc:docMk/>
          <pc:sldMk cId="0" sldId="256"/>
        </pc:sldMkLst>
        <pc:spChg chg="mod">
          <ac:chgData name="andreia farcas" userId="71c14265d46ea9cc" providerId="LiveId" clId="{FC12CFC8-2BBA-4F27-B73D-C8FCA2C57148}" dt="2025-11-06T14:26:23.826" v="17" actId="20577"/>
          <ac:spMkLst>
            <pc:docMk/>
            <pc:sldMk cId="0" sldId="256"/>
            <ac:spMk id="4" creationId="{00000000-0000-0000-0000-000000000000}"/>
          </ac:spMkLst>
        </pc:spChg>
      </pc:sldChg>
      <pc:sldChg chg="addSp delSp modSp mod">
        <pc:chgData name="andreia farcas" userId="71c14265d46ea9cc" providerId="LiveId" clId="{FC12CFC8-2BBA-4F27-B73D-C8FCA2C57148}" dt="2025-11-06T14:25:05.070" v="16" actId="1076"/>
        <pc:sldMkLst>
          <pc:docMk/>
          <pc:sldMk cId="0" sldId="261"/>
        </pc:sldMkLst>
        <pc:spChg chg="del">
          <ac:chgData name="andreia farcas" userId="71c14265d46ea9cc" providerId="LiveId" clId="{FC12CFC8-2BBA-4F27-B73D-C8FCA2C57148}" dt="2025-11-06T14:23:33.437" v="4" actId="21"/>
          <ac:spMkLst>
            <pc:docMk/>
            <pc:sldMk cId="0" sldId="261"/>
            <ac:spMk id="4" creationId="{00000000-0000-0000-0000-000000000000}"/>
          </ac:spMkLst>
        </pc:spChg>
        <pc:spChg chg="del">
          <ac:chgData name="andreia farcas" userId="71c14265d46ea9cc" providerId="LiveId" clId="{FC12CFC8-2BBA-4F27-B73D-C8FCA2C57148}" dt="2025-11-06T14:23:27.160" v="3" actId="21"/>
          <ac:spMkLst>
            <pc:docMk/>
            <pc:sldMk cId="0" sldId="261"/>
            <ac:spMk id="5" creationId="{00000000-0000-0000-0000-000000000000}"/>
          </ac:spMkLst>
        </pc:spChg>
        <pc:spChg chg="del">
          <ac:chgData name="andreia farcas" userId="71c14265d46ea9cc" providerId="LiveId" clId="{FC12CFC8-2BBA-4F27-B73D-C8FCA2C57148}" dt="2025-11-06T14:23:20.275" v="2" actId="21"/>
          <ac:spMkLst>
            <pc:docMk/>
            <pc:sldMk cId="0" sldId="261"/>
            <ac:spMk id="6" creationId="{00000000-0000-0000-0000-000000000000}"/>
          </ac:spMkLst>
        </pc:spChg>
        <pc:spChg chg="del mod">
          <ac:chgData name="andreia farcas" userId="71c14265d46ea9cc" providerId="LiveId" clId="{FC12CFC8-2BBA-4F27-B73D-C8FCA2C57148}" dt="2025-11-06T14:23:17.207" v="1" actId="21"/>
          <ac:spMkLst>
            <pc:docMk/>
            <pc:sldMk cId="0" sldId="261"/>
            <ac:spMk id="7" creationId="{00000000-0000-0000-0000-000000000000}"/>
          </ac:spMkLst>
        </pc:spChg>
        <pc:spChg chg="del">
          <ac:chgData name="andreia farcas" userId="71c14265d46ea9cc" providerId="LiveId" clId="{FC12CFC8-2BBA-4F27-B73D-C8FCA2C57148}" dt="2025-11-06T14:23:38.351" v="5" actId="21"/>
          <ac:spMkLst>
            <pc:docMk/>
            <pc:sldMk cId="0" sldId="261"/>
            <ac:spMk id="8" creationId="{00000000-0000-0000-0000-000000000000}"/>
          </ac:spMkLst>
        </pc:spChg>
        <pc:spChg chg="del">
          <ac:chgData name="andreia farcas" userId="71c14265d46ea9cc" providerId="LiveId" clId="{FC12CFC8-2BBA-4F27-B73D-C8FCA2C57148}" dt="2025-11-06T14:23:42.482" v="6" actId="21"/>
          <ac:spMkLst>
            <pc:docMk/>
            <pc:sldMk cId="0" sldId="261"/>
            <ac:spMk id="9" creationId="{00000000-0000-0000-0000-000000000000}"/>
          </ac:spMkLst>
        </pc:spChg>
        <pc:spChg chg="del">
          <ac:chgData name="andreia farcas" userId="71c14265d46ea9cc" providerId="LiveId" clId="{FC12CFC8-2BBA-4F27-B73D-C8FCA2C57148}" dt="2025-11-06T14:23:49.458" v="7" actId="21"/>
          <ac:spMkLst>
            <pc:docMk/>
            <pc:sldMk cId="0" sldId="261"/>
            <ac:spMk id="10" creationId="{00000000-0000-0000-0000-000000000000}"/>
          </ac:spMkLst>
        </pc:spChg>
        <pc:spChg chg="del">
          <ac:chgData name="andreia farcas" userId="71c14265d46ea9cc" providerId="LiveId" clId="{FC12CFC8-2BBA-4F27-B73D-C8FCA2C57148}" dt="2025-11-06T14:23:53.974" v="8" actId="21"/>
          <ac:spMkLst>
            <pc:docMk/>
            <pc:sldMk cId="0" sldId="261"/>
            <ac:spMk id="11" creationId="{00000000-0000-0000-0000-000000000000}"/>
          </ac:spMkLst>
        </pc:spChg>
        <pc:spChg chg="del">
          <ac:chgData name="andreia farcas" userId="71c14265d46ea9cc" providerId="LiveId" clId="{FC12CFC8-2BBA-4F27-B73D-C8FCA2C57148}" dt="2025-11-06T14:23:57.029" v="9" actId="21"/>
          <ac:spMkLst>
            <pc:docMk/>
            <pc:sldMk cId="0" sldId="261"/>
            <ac:spMk id="12" creationId="{00000000-0000-0000-0000-000000000000}"/>
          </ac:spMkLst>
        </pc:spChg>
        <pc:spChg chg="del">
          <ac:chgData name="andreia farcas" userId="71c14265d46ea9cc" providerId="LiveId" clId="{FC12CFC8-2BBA-4F27-B73D-C8FCA2C57148}" dt="2025-11-06T14:24:05.742" v="10" actId="21"/>
          <ac:spMkLst>
            <pc:docMk/>
            <pc:sldMk cId="0" sldId="261"/>
            <ac:spMk id="13" creationId="{00000000-0000-0000-0000-000000000000}"/>
          </ac:spMkLst>
        </pc:spChg>
        <pc:spChg chg="del">
          <ac:chgData name="andreia farcas" userId="71c14265d46ea9cc" providerId="LiveId" clId="{FC12CFC8-2BBA-4F27-B73D-C8FCA2C57148}" dt="2025-11-06T14:24:10.364" v="11" actId="21"/>
          <ac:spMkLst>
            <pc:docMk/>
            <pc:sldMk cId="0" sldId="261"/>
            <ac:spMk id="14" creationId="{00000000-0000-0000-0000-000000000000}"/>
          </ac:spMkLst>
        </pc:spChg>
        <pc:spChg chg="del">
          <ac:chgData name="andreia farcas" userId="71c14265d46ea9cc" providerId="LiveId" clId="{FC12CFC8-2BBA-4F27-B73D-C8FCA2C57148}" dt="2025-11-06T14:24:19.245" v="12" actId="21"/>
          <ac:spMkLst>
            <pc:docMk/>
            <pc:sldMk cId="0" sldId="261"/>
            <ac:spMk id="15" creationId="{00000000-0000-0000-0000-000000000000}"/>
          </ac:spMkLst>
        </pc:spChg>
        <pc:picChg chg="add mod">
          <ac:chgData name="andreia farcas" userId="71c14265d46ea9cc" providerId="LiveId" clId="{FC12CFC8-2BBA-4F27-B73D-C8FCA2C57148}" dt="2025-11-06T14:24:46.314" v="14" actId="1076"/>
          <ac:picMkLst>
            <pc:docMk/>
            <pc:sldMk cId="0" sldId="261"/>
            <ac:picMk id="17" creationId="{30659A36-1757-B294-E5F4-46479940DF59}"/>
          </ac:picMkLst>
        </pc:picChg>
        <pc:picChg chg="add mod">
          <ac:chgData name="andreia farcas" userId="71c14265d46ea9cc" providerId="LiveId" clId="{FC12CFC8-2BBA-4F27-B73D-C8FCA2C57148}" dt="2025-11-06T14:25:05.070" v="16" actId="1076"/>
          <ac:picMkLst>
            <pc:docMk/>
            <pc:sldMk cId="0" sldId="261"/>
            <ac:picMk id="18" creationId="{D9E1F8CF-B2AC-EC8F-FEF8-057D4DEFF18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4500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RO" dirty="0"/>
          </a:p>
        </p:txBody>
      </p:sp>
    </p:spTree>
    <p:extLst>
      <p:ext uri="{BB962C8B-B14F-4D97-AF65-F5344CB8AC3E}">
        <p14:creationId xmlns:p14="http://schemas.microsoft.com/office/powerpoint/2010/main" val="1575757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 everyone, enjoy your morning or afternoon.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I'll discuss my business strategy for "The Green Spoon," an eco-friendly restaurant, today. 2020 by </a:t>
            </a:r>
            <a:r>
              <a:rPr lang="en-GB" sz="1200" kern="1200" dirty="0" err="1">
                <a:solidFill>
                  <a:schemeClr val="tx1"/>
                </a:solidFill>
                <a:effectLst/>
                <a:latin typeface="+mn-lt"/>
                <a:ea typeface="+mn-ea"/>
                <a:cs typeface="+mn-cs"/>
              </a:rPr>
              <a:t>d'Angelo</a:t>
            </a:r>
            <a:r>
              <a:rPr lang="en-GB" sz="1200" kern="1200" dirty="0">
                <a:solidFill>
                  <a:schemeClr val="tx1"/>
                </a:solidFill>
                <a:effectLst/>
                <a:latin typeface="+mn-lt"/>
                <a:ea typeface="+mn-ea"/>
                <a:cs typeface="+mn-cs"/>
              </a:rPr>
              <a:t> et al.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Our University of Wales Trinity Saint David Enterprise and Entrepreneurship (LCLM4006) course produced this strategy (Soil Association,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Birmingham's core has a British restaurant called The Green Spoon. We provide tasty British food created with green and local ingredients (</a:t>
            </a:r>
            <a:r>
              <a:rPr lang="en-GB" sz="1200" kern="1200" dirty="0" err="1">
                <a:solidFill>
                  <a:schemeClr val="tx1"/>
                </a:solidFill>
                <a:effectLst/>
                <a:latin typeface="+mn-lt"/>
                <a:ea typeface="+mn-ea"/>
                <a:cs typeface="+mn-cs"/>
              </a:rPr>
              <a:t>Trewern</a:t>
            </a:r>
            <a:r>
              <a:rPr lang="en-GB" sz="1200" kern="1200" dirty="0">
                <a:solidFill>
                  <a:schemeClr val="tx1"/>
                </a:solidFill>
                <a:effectLst/>
                <a:latin typeface="+mn-lt"/>
                <a:ea typeface="+mn-ea"/>
                <a:cs typeface="+mn-cs"/>
              </a:rPr>
              <a:t>, 2025) and urge people to waste no food and eat sustainably.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Today's consumers are more environmentally conscious, and the UK dining scene lacks affordable, eco-friendly restaurants that serve traditional British food in creative ways (Garnett, 2023:30).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want eco-friendly eating to be easy, fun, and normal (Start Up Loans, 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presentation will cover key elements of my company plan, including the executive overview, legal structure, PESTEL analysis, marketing strategy, funding, and final outcomes (</a:t>
            </a:r>
            <a:r>
              <a:rPr lang="en-GB" sz="1200" kern="1200" dirty="0" err="1">
                <a:solidFill>
                  <a:schemeClr val="tx1"/>
                </a:solidFill>
                <a:effectLst/>
                <a:latin typeface="+mn-lt"/>
                <a:ea typeface="+mn-ea"/>
                <a:cs typeface="+mn-cs"/>
              </a:rPr>
              <a:t>Trewern</a:t>
            </a:r>
            <a:r>
              <a:rPr lang="en-GB" sz="1200" kern="1200" dirty="0">
                <a:solidFill>
                  <a:schemeClr val="tx1"/>
                </a:solidFill>
                <a:effectLst/>
                <a:latin typeface="+mn-lt"/>
                <a:ea typeface="+mn-ea"/>
                <a:cs typeface="+mn-cs"/>
              </a:rPr>
              <a:t>, 2025).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Real British food and environmental sustainability are the Green Spoon's goals. The restaurant will use Deliveroo and Just Eat to deliver food to eat in or take away (Soil Association, 2025).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Our seasonal menu will feature modern British comfort foods like roasted root vegetable pie, free-range chicken stew, and UK-baked desserts. Buying local food reduces transportation pollution and boosts the local economy (Soil Association, 2021).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Soil Association (2024) estimates that the UK's sustainable food business is valued over £12 billion and increasing rapidly. Furthermore, 60% of Millennials and Gen Z purchasers actively seek out environmentally friendly companies (Mintel, 2023) (Lord,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Our USP is the zero-waste kitchen. Our ingredients are used efficiently, and any leftovers are donated or recycled. The Green Spoon seems like a wonderful option for budget-conscious diners who seek good meals (Yoon, 2020).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serve modern British food in an eco-friendly restaurant.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British Business Bank (n.d.) says The Green Spoon will be a Private Limited Company.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legal structure limits my liabilities, protecting my personal assets if the business runs into financial trouble. Trustworthiness with wholesalers, banks, and investors lets us launch a food business (Garnett,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Flat but effective management system. As Managing Director, I'll manage strategy and operations. According to the Soil Association (2024), we will have a Head Chef overseeing the kitchen and menu, a Marketing Manager promoting the brand, and a Finance Officer handling payroll, budgets, and accounting.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Front-of-house workers will treat guests well and respect them (Garnett,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system simplifies team communication and responsibilities. Lord (2023) says each work helps us achieve sustainability goals while maintaining quality and service.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British Business Bank (n.d.) states that Private Limited Companies enable for long-term growth and scalability as businesses migrate.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analyse the outside world using PESTEL.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Politically, the UK government promotes entrepreneurship through programs like the Start Up Loans Scheme, offering low-cost loans and advice (DBT, 202��). The Green Spoon will use local suppliers to decrease its worldwide price risk after Brexit (Soil Association, 2024).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Despite inflation and a high cost of living, the UK hotel industry is anticipated to rise 3.2% in 2025. Birmingham residents are still willing to spend more for decent cuisine and moral service (British Business Bank, 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People are eating more plant-based and sustainable meals. Statista (2024) Over 9% of Brits are vegetarian or vegan. Green Spoon's plant-focused, open-to-all options meet this (Start Up Loans, 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Online reservations, mobile ordering, and social media marketing will help the restaurant reach customers (</a:t>
            </a:r>
            <a:r>
              <a:rPr lang="en-GB" sz="1200" kern="1200" dirty="0" err="1">
                <a:solidFill>
                  <a:schemeClr val="tx1"/>
                </a:solidFill>
                <a:effectLst/>
                <a:latin typeface="+mn-lt"/>
                <a:ea typeface="+mn-ea"/>
                <a:cs typeface="+mn-cs"/>
              </a:rPr>
              <a:t>Trewern</a:t>
            </a:r>
            <a:r>
              <a:rPr lang="en-GB" sz="1200" kern="1200" dirty="0">
                <a:solidFill>
                  <a:schemeClr val="tx1"/>
                </a:solidFill>
                <a:effectLst/>
                <a:latin typeface="+mn-lt"/>
                <a:ea typeface="+mn-ea"/>
                <a:cs typeface="+mn-cs"/>
              </a:rPr>
              <a:t>, 2025).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Because individuals are increasingly aware of their carbon footprints, our zero-waste and composting initiatives are good for the environment (Start Up Loans, 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Following Food Standards Agency and Health and Safety at Work Act guidelines will ensure everything works smoothly and legally (</a:t>
            </a:r>
            <a:r>
              <a:rPr lang="en-GB" sz="1200" kern="1200" dirty="0" err="1">
                <a:solidFill>
                  <a:schemeClr val="tx1"/>
                </a:solidFill>
                <a:effectLst/>
                <a:latin typeface="+mn-lt"/>
                <a:ea typeface="+mn-ea"/>
                <a:cs typeface="+mn-cs"/>
              </a:rPr>
              <a:t>d'Angelo</a:t>
            </a:r>
            <a:r>
              <a:rPr lang="en-GB" sz="1200" kern="1200" dirty="0">
                <a:solidFill>
                  <a:schemeClr val="tx1"/>
                </a:solidFill>
                <a:effectLst/>
                <a:latin typeface="+mn-lt"/>
                <a:ea typeface="+mn-ea"/>
                <a:cs typeface="+mn-cs"/>
              </a:rPr>
              <a:t> et al., 2020).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Soil Association (2024) found that our sustainable business plan follows current trends in PESTEL analysis.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Making The Green Spoon Birmingham's most eco-friendly restaurant requires marketing (Yoon, 2020).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will focus on internet visibility, storytelling, and community engagement (Start Up Loans, 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First, we'll create a professional website featuring our menu, sustainability pledges, and online reservations. SEO helps us appear in "Birmingham eco-friendly restaurant." searches.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Second, we'll market heavily on social media. Instagram, TikTok, and Facebook are fantastic for behind-the-scenes videos, local supplier stories, and consumer reviews. Soil Association (2025) Regular company posts and interactions build loyalty and attract new clients.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Third, location-based marketing is crucial. Due of our central location near the Bullring and major Birmingham offices, we'll target workers, students, and visitors (Yoon, 2020).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We'll give discounts and loyalty programs to encourage student and NHS staff return (</a:t>
            </a:r>
            <a:r>
              <a:rPr lang="en-GB" sz="1200" kern="1200" dirty="0" err="1">
                <a:solidFill>
                  <a:schemeClr val="tx1"/>
                </a:solidFill>
                <a:effectLst/>
                <a:latin typeface="+mn-lt"/>
                <a:ea typeface="+mn-ea"/>
                <a:cs typeface="+mn-cs"/>
              </a:rPr>
              <a:t>Trewern</a:t>
            </a:r>
            <a:r>
              <a:rPr lang="en-GB" sz="1200" kern="1200" dirty="0">
                <a:solidFill>
                  <a:schemeClr val="tx1"/>
                </a:solidFill>
                <a:effectLst/>
                <a:latin typeface="+mn-lt"/>
                <a:ea typeface="+mn-ea"/>
                <a:cs typeface="+mn-cs"/>
              </a:rPr>
              <a:t>, 202�).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 neighbourhood involvement strengthens our presence. Sustainability workshops and partnerships with local farmers and eco-initiatives will promote our environmental message (Mintel,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marketing strategy boosts our brand's image as a socially responsible firm that delivers (Soil Association, 2024) and attracts more customers.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Soil Association (2025) estimates The Green Spoon will cost £80,000 to launch.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2025 (</a:t>
            </a:r>
            <a:r>
              <a:rPr lang="en-GB" sz="1200" kern="1200" dirty="0" err="1">
                <a:solidFill>
                  <a:schemeClr val="tx1"/>
                </a:solidFill>
                <a:effectLst/>
                <a:latin typeface="+mn-lt"/>
                <a:ea typeface="+mn-ea"/>
                <a:cs typeface="+mn-cs"/>
              </a:rPr>
              <a:t>Trewern</a:t>
            </a:r>
            <a:r>
              <a:rPr lang="en-GB" sz="1200" kern="1200" dirty="0">
                <a:solidFill>
                  <a:schemeClr val="tx1"/>
                </a:solidFill>
                <a:effectLst/>
                <a:latin typeface="+mn-lt"/>
                <a:ea typeface="+mn-ea"/>
                <a:cs typeface="+mn-cs"/>
              </a:rPr>
              <a:t>) This sum covers security deposit, cooking equipment, marketing, and staff training.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Different funding types include: Personal investment of £10,000. This will demonstrate my dedication and reduce borrowing needs.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£25,000 government Start-Up Loan provides money and advice.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£45,000 from a business angel interested in sustainable or ethical food projects (Mintel,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first month's key expenses are £10k for the deposit and furniture and £25,000 for kitchen tools and furniture.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£12,000 for salaries and training.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£5,000 for food and stock.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£3,000 for marketing and advertising.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£5,000. This covers permits, insurance, and utilities.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 £5k emergency fund for emergencies.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expect break-even in 18 months. Reducing waste and using energy-efficient tools will lower prices (Mintel,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Soil Association (2024) thinks this financial plan will help The Green Spoon start well, stay strong, and develop wisely in the coming years. </a:t>
            </a:r>
            <a:br>
              <a:rPr lang="en-GB" sz="120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Green Spoon has a proactive approach to UK market trends like sustainability, ethical consumption, and community involvement (</a:t>
            </a:r>
            <a:r>
              <a:rPr lang="en-GB" sz="1200" kern="1200" dirty="0" err="1">
                <a:solidFill>
                  <a:schemeClr val="tx1"/>
                </a:solidFill>
                <a:effectLst/>
                <a:latin typeface="+mn-lt"/>
                <a:ea typeface="+mn-ea"/>
                <a:cs typeface="+mn-cs"/>
              </a:rPr>
              <a:t>d'Angelo</a:t>
            </a:r>
            <a:r>
              <a:rPr lang="en-GB" sz="1200" kern="1200" dirty="0">
                <a:solidFill>
                  <a:schemeClr val="tx1"/>
                </a:solidFill>
                <a:effectLst/>
                <a:latin typeface="+mn-lt"/>
                <a:ea typeface="+mn-ea"/>
                <a:cs typeface="+mn-cs"/>
              </a:rPr>
              <a:t> et al., 2020).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These businesses are supported by the outside world, primarily social and environmental influences. British cuisine with a modern, eco-friendly twist distinguishes the Green Spoon from other local eateries (Keeble, Adolph, and Atkins, 2021).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 robust managerial structure, good marketing plan, and clear finance plan make the company financially and socially responsible (Soil Association, 2023)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want to make money and help people and the environment. To demonstrate that success and sustainability are compatible (Keeble, Adolph, and Atkins, 2021).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 appreciate your time listening to my discourse. I'm happy to answer enquiries concerning the business plan, funding, or operations (Start Up Loans, 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Ultimately, The Green Spoon aspires to do more than serve food. It intends to encourage ethical use, support local producers, and safeguard the UK's future. This company exemplifies today's entrepreneurial spirit by balancing economic success and environmental responsibility (Soil Association, 2021).</a:t>
            </a:r>
            <a:r>
              <a:rPr lang="en-US"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txBody>
          <a:bodyPr/>
          <a:lstStyle/>
          <a:p>
            <a:endParaRPr lang="en-RO"/>
          </a:p>
        </p:txBody>
      </p:sp>
      <p:sp>
        <p:nvSpPr>
          <p:cNvPr id="3" name="Shape 1"/>
          <p:cNvSpPr/>
          <p:nvPr/>
        </p:nvSpPr>
        <p:spPr>
          <a:xfrm>
            <a:off x="0" y="0"/>
            <a:ext cx="14630400" cy="8229600"/>
          </a:xfrm>
          <a:prstGeom prst="rect">
            <a:avLst/>
          </a:prstGeom>
          <a:solidFill>
            <a:srgbClr val="FFFFFF"/>
          </a:solidFill>
          <a:ln/>
        </p:spPr>
        <p:txBody>
          <a:bodyPr/>
          <a:lstStyle/>
          <a:p>
            <a:endParaRPr lang="en-RO"/>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hyperlink" Target="https://www.soilassociation.org/media/27960/oape-briefing-final.pdf" TargetMode="External"/><Relationship Id="rId13" Type="http://schemas.openxmlformats.org/officeDocument/2006/relationships/hyperlink" Target="https://www.tandfonline.com/doi/full/10.1080/14620316.2024.2432394" TargetMode="External"/><Relationship Id="rId3" Type="http://schemas.openxmlformats.org/officeDocument/2006/relationships/hyperlink" Target="https://www.tandfonline.com/doi/full/10.1080/15568318.2022.2066583" TargetMode="External"/><Relationship Id="rId7" Type="http://schemas.openxmlformats.org/officeDocument/2006/relationships/hyperlink" Target="https://www.soilassociation.org/certification/organic-market-report-2025/terms-and-conditions/" TargetMode="External"/><Relationship Id="rId12" Type="http://schemas.openxmlformats.org/officeDocument/2006/relationships/hyperlink" Target="https://www.sciencedirect.com/science/article/pii/S0016328723000447" TargetMode="External"/><Relationship Id="rId2" Type="http://schemas.openxmlformats.org/officeDocument/2006/relationships/notesSlide" Target="../notesSlides/notesSlide9.xml"/><Relationship Id="rId16" Type="http://schemas.openxmlformats.org/officeDocument/2006/relationships/hyperlink" Target="https://www.ncbi.nlm.nih.gov/pmc/articles/PMC8288297/" TargetMode="External"/><Relationship Id="rId1" Type="http://schemas.openxmlformats.org/officeDocument/2006/relationships/slideLayout" Target="../slideLayouts/slideLayout9.xml"/><Relationship Id="rId6" Type="http://schemas.openxmlformats.org/officeDocument/2006/relationships/hyperlink" Target="https://www.soilassociation.org/certification/trade-news/2025/july/4/organic-sector-reaffirms-commitment-to-accelerating-organic-market-growth-trajectory/" TargetMode="External"/><Relationship Id="rId11" Type="http://schemas.openxmlformats.org/officeDocument/2006/relationships/hyperlink" Target="https://www.british-business-bank.co.uk/business-guidance/guidance-articles/finance/start-up-loan" TargetMode="External"/><Relationship Id="rId5" Type="http://schemas.openxmlformats.org/officeDocument/2006/relationships/hyperlink" Target="https://www.soilassociation.org/media/27929/soil-association-group-annual-report-and-accounts-23-24-rsm-signed.pdf" TargetMode="External"/><Relationship Id="rId15" Type="http://schemas.openxmlformats.org/officeDocument/2006/relationships/hyperlink" Target="https://www.rand.org/content/dam/rand/pubs/research_reports/RR4300/RR4379/RAND_RR4379.pdf" TargetMode="External"/><Relationship Id="rId10" Type="http://schemas.openxmlformats.org/officeDocument/2006/relationships/hyperlink" Target="https://www.startuploans.co.uk/about-the-loan/how-to-apply" TargetMode="External"/><Relationship Id="rId4" Type="http://schemas.openxmlformats.org/officeDocument/2006/relationships/hyperlink" Target="https://www.soilassociation.org/media/28079/soil-association-certification-organic-market-report-2025-1.pdf" TargetMode="External"/><Relationship Id="rId9" Type="http://schemas.openxmlformats.org/officeDocument/2006/relationships/hyperlink" Target="https://www.startuploans.co.uk/about-the-loan/what-is-a-start-up-loan" TargetMode="External"/><Relationship Id="rId14" Type="http://schemas.openxmlformats.org/officeDocument/2006/relationships/hyperlink" Target="https://www.mdpi.com/2071-1050/12/17/71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F550B3-71AB-3C4A-C33E-C00872902B85}"/>
              </a:ext>
            </a:extLst>
          </p:cNvPr>
          <p:cNvSpPr>
            <a:spLocks noChangeArrowheads="1"/>
          </p:cNvSpPr>
          <p:nvPr/>
        </p:nvSpPr>
        <p:spPr bwMode="auto">
          <a:xfrm>
            <a:off x="850605" y="2993071"/>
            <a:ext cx="12631479" cy="4801314"/>
          </a:xfrm>
          <a:prstGeom prst="rect">
            <a:avLst/>
          </a:prstGeom>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lang="en-GB" altLang="en-RO" sz="5400" b="1" dirty="0"/>
              <a:t>Lecturer : </a:t>
            </a:r>
            <a:r>
              <a:rPr lang="en-GB" altLang="en-RO" sz="5400" dirty="0"/>
              <a:t>Trinh Nyguen Ngoc </a:t>
            </a:r>
            <a:br>
              <a:rPr kumimoji="0" lang="en-RO" altLang="en-RO" sz="5400" i="0" u="none" strike="noStrike" cap="none" normalizeH="0" baseline="0" dirty="0">
                <a:ln>
                  <a:noFill/>
                </a:ln>
                <a:effectLst/>
              </a:rPr>
            </a:br>
            <a:r>
              <a:rPr kumimoji="0" lang="en-RO" altLang="en-RO" sz="5400" b="1" i="0" u="none" strike="noStrike" cap="none" normalizeH="0" baseline="0" dirty="0">
                <a:ln>
                  <a:noFill/>
                </a:ln>
                <a:effectLst/>
                <a:latin typeface="Arial" panose="020B0604020202020204" pitchFamily="34" charset="0"/>
              </a:rPr>
              <a:t>Module:</a:t>
            </a:r>
            <a:r>
              <a:rPr kumimoji="0" lang="en-RO" altLang="en-RO" sz="5400" b="0" i="0" u="none" strike="noStrike" cap="none" normalizeH="0" baseline="0" dirty="0">
                <a:ln>
                  <a:noFill/>
                </a:ln>
                <a:effectLst/>
                <a:latin typeface="-webkit-standard"/>
              </a:rPr>
              <a:t>Enterprise &amp; Entrepreneurship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RO" altLang="en-RO" sz="5400" b="0" i="0" u="none" strike="noStrike" cap="none" normalizeH="0" baseline="0" dirty="0">
                <a:ln>
                  <a:noFill/>
                </a:ln>
                <a:effectLst/>
                <a:latin typeface="-webkit-standard"/>
              </a:rPr>
              <a:t>(LCLM4006)</a:t>
            </a:r>
            <a:endParaRPr kumimoji="0" lang="en-GB" altLang="en-RO" sz="5400" b="0" i="0" u="none" strike="noStrike" cap="none" normalizeH="0" baseline="0" dirty="0">
              <a:ln>
                <a:noFill/>
              </a:ln>
              <a:effectLst/>
              <a:latin typeface="-webkit-standard"/>
            </a:endParaRPr>
          </a:p>
          <a:p>
            <a:pPr marL="0" marR="0" lvl="0" indent="0" algn="ctr" defTabSz="914400" rtl="0" eaLnBrk="0" fontAlgn="base" latinLnBrk="0" hangingPunct="0">
              <a:lnSpc>
                <a:spcPct val="100000"/>
              </a:lnSpc>
              <a:spcBef>
                <a:spcPct val="0"/>
              </a:spcBef>
              <a:spcAft>
                <a:spcPct val="0"/>
              </a:spcAft>
              <a:buClrTx/>
              <a:buSzTx/>
              <a:buFontTx/>
              <a:buNone/>
              <a:tabLst/>
            </a:pPr>
            <a:r>
              <a:rPr lang="en-GB" altLang="en-RO" sz="5400" b="1" dirty="0">
                <a:latin typeface="-webkit-standard"/>
              </a:rPr>
              <a:t>Student Name &amp; ID: </a:t>
            </a:r>
            <a:r>
              <a:rPr lang="en-GB" altLang="en-RO" sz="5400" dirty="0">
                <a:latin typeface="-webkit-standard"/>
              </a:rPr>
              <a:t>Andreia Farcas 2421345</a:t>
            </a:r>
            <a:endParaRPr kumimoji="0" lang="en-GB" altLang="en-RO" sz="5400" i="0" u="none" strike="noStrike" cap="none" normalizeH="0" baseline="0" dirty="0">
              <a:ln>
                <a:noFill/>
              </a:ln>
              <a:effectLst/>
              <a:latin typeface="-webkit-standard"/>
            </a:endParaRPr>
          </a:p>
          <a:p>
            <a:pPr marL="0" marR="0" lvl="0" indent="0" algn="ctr" defTabSz="914400" rtl="0" eaLnBrk="0" fontAlgn="base" latinLnBrk="0" hangingPunct="0">
              <a:lnSpc>
                <a:spcPct val="100000"/>
              </a:lnSpc>
              <a:spcBef>
                <a:spcPct val="0"/>
              </a:spcBef>
              <a:spcAft>
                <a:spcPct val="0"/>
              </a:spcAft>
              <a:buClrTx/>
              <a:buSzTx/>
              <a:buFontTx/>
              <a:buNone/>
              <a:tabLst/>
            </a:pPr>
            <a:br>
              <a:rPr kumimoji="0" lang="en-RO" altLang="en-RO" sz="1800" b="0" i="0" u="none" strike="noStrike" cap="none" normalizeH="0" baseline="0" dirty="0">
                <a:ln>
                  <a:noFill/>
                </a:ln>
                <a:effectLst/>
              </a:rPr>
            </a:br>
            <a:endParaRPr kumimoji="0" lang="en-RO" altLang="en-RO" sz="1800" b="0" i="0" u="none" strike="noStrike" cap="none" normalizeH="0" baseline="0" dirty="0">
              <a:ln>
                <a:noFill/>
              </a:ln>
              <a:effectLst/>
              <a:latin typeface="Arial" panose="020B0604020202020204" pitchFamily="34" charset="0"/>
            </a:endParaRPr>
          </a:p>
        </p:txBody>
      </p:sp>
      <p:pic>
        <p:nvPicPr>
          <p:cNvPr id="1027" name="Picture 3" descr="university-of-wales-trinity-saint-david-logo-vector | ESRC ...">
            <a:extLst>
              <a:ext uri="{FF2B5EF4-FFF2-40B4-BE49-F238E27FC236}">
                <a16:creationId xmlns:a16="http://schemas.microsoft.com/office/drawing/2014/main" id="{57B521C9-0FC5-2717-5046-93F435FEFE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0388" y="573715"/>
            <a:ext cx="3515497" cy="1953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430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551986"/>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Introduction:</a:t>
            </a:r>
            <a:endParaRPr lang="en-US" sz="3900" dirty="0"/>
          </a:p>
        </p:txBody>
      </p:sp>
      <p:sp>
        <p:nvSpPr>
          <p:cNvPr id="4" name="Text 1"/>
          <p:cNvSpPr/>
          <p:nvPr/>
        </p:nvSpPr>
        <p:spPr>
          <a:xfrm>
            <a:off x="6280190" y="4089797"/>
            <a:ext cx="7556421" cy="1587698"/>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location is Birmingham City Centre, UK. Studying BA (Hons) Management module LCLM4006 covers enterprise and entrepreneurship. University of Wales Trinity Saint David (823). </a:t>
            </a:r>
          </a:p>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Vision: To provide delicious British food in an eco-friendly venue utilising local, sustainable resources (British Business Bank, n.d.). Mintel (2023) states that sustainable eating habits help local farms and reduce food waste.</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969407"/>
            <a:ext cx="5747266" cy="620078"/>
          </a:xfrm>
          <a:prstGeom prst="rect">
            <a:avLst/>
          </a:prstGeom>
          <a:noFill/>
          <a:ln/>
        </p:spPr>
        <p:txBody>
          <a:bodyPr wrap="non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Business Proposal Overview</a:t>
            </a:r>
            <a:endParaRPr lang="en-US" sz="3900" dirty="0"/>
          </a:p>
        </p:txBody>
      </p:sp>
      <p:sp>
        <p:nvSpPr>
          <p:cNvPr id="3" name="Text 1"/>
          <p:cNvSpPr/>
          <p:nvPr/>
        </p:nvSpPr>
        <p:spPr>
          <a:xfrm>
            <a:off x="793790" y="2065734"/>
            <a:ext cx="7632025" cy="1905238"/>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Green Spoon is an eco-friendly Birmingham café and restaurant. The business serves modern British meals prepared from fresh, local ingredients. Deliveroo and Just Eat (Lord, 2023) provide restaurant dine-in, takeaway and online ordering. Sustainable and organic food in the UK was worth over </a:t>
            </a:r>
            <a:r>
              <a:rPr lang="en-US" sz="1550" b="1" dirty="0">
                <a:solidFill>
                  <a:srgbClr val="2150FE"/>
                </a:solidFill>
                <a:latin typeface="Heebo" pitchFamily="34" charset="0"/>
                <a:ea typeface="Heebo" pitchFamily="34" charset="-122"/>
                <a:cs typeface="Heebo" pitchFamily="34" charset="-120"/>
              </a:rPr>
              <a:t>£12 billion in 2024</a:t>
            </a:r>
            <a:r>
              <a:rPr lang="en-US" sz="1550" dirty="0">
                <a:solidFill>
                  <a:srgbClr val="4C4C4D"/>
                </a:solidFill>
                <a:latin typeface="Heebo" pitchFamily="34" charset="0"/>
                <a:ea typeface="Heebo" pitchFamily="34" charset="-122"/>
                <a:cs typeface="Heebo" pitchFamily="34" charset="-120"/>
              </a:rPr>
              <a:t> (Soil Association). Eco-friendly and ethical dining events are becoming increasingly popular (d'Angelo et al., 2020).</a:t>
            </a:r>
            <a:endParaRPr lang="en-US" sz="1550" dirty="0"/>
          </a:p>
        </p:txBody>
      </p:sp>
      <p:sp>
        <p:nvSpPr>
          <p:cNvPr id="4" name="Text 2"/>
          <p:cNvSpPr/>
          <p:nvPr/>
        </p:nvSpPr>
        <p:spPr>
          <a:xfrm>
            <a:off x="793790" y="4149566"/>
            <a:ext cx="7632025" cy="1587698"/>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Our </a:t>
            </a:r>
            <a:r>
              <a:rPr lang="en-US" sz="1550" dirty="0">
                <a:solidFill>
                  <a:srgbClr val="2150FE"/>
                </a:solidFill>
                <a:latin typeface="Heebo" pitchFamily="34" charset="0"/>
                <a:ea typeface="Heebo" pitchFamily="34" charset="-122"/>
                <a:cs typeface="Heebo" pitchFamily="34" charset="-120"/>
              </a:rPr>
              <a:t>"zero-waste kitchen,"</a:t>
            </a:r>
            <a:r>
              <a:rPr lang="en-US" sz="1550" dirty="0">
                <a:solidFill>
                  <a:srgbClr val="4C4C4D"/>
                </a:solidFill>
                <a:latin typeface="Heebo" pitchFamily="34" charset="0"/>
                <a:ea typeface="Heebo" pitchFamily="34" charset="-122"/>
                <a:cs typeface="Heebo" pitchFamily="34" charset="-120"/>
              </a:rPr>
              <a:t> which reuses or recycles surplus food and uses biodegradable packaging, is our key selling feature. Lord (2023) says this appeals to eco-conscious millennials and Gen Z. They dominate the ethical dining market. The Green Spoon achieves social and environmental standards by offering quality meals, supporting the local economy, and being eco-friendly (Soil Association, 2024).</a:t>
            </a:r>
            <a:endParaRPr lang="en-US" sz="1550" dirty="0"/>
          </a:p>
        </p:txBody>
      </p:sp>
      <p:pic>
        <p:nvPicPr>
          <p:cNvPr id="5" name="Image 0" descr="preencoded.png"/>
          <p:cNvPicPr>
            <a:picLocks noChangeAspect="1"/>
          </p:cNvPicPr>
          <p:nvPr/>
        </p:nvPicPr>
        <p:blipFill>
          <a:blip r:embed="rId3"/>
          <a:stretch>
            <a:fillRect/>
          </a:stretch>
        </p:blipFill>
        <p:spPr>
          <a:xfrm>
            <a:off x="8917543" y="2110383"/>
            <a:ext cx="4926568" cy="492656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1300877"/>
            <a:ext cx="8452247" cy="620078"/>
          </a:xfrm>
          <a:prstGeom prst="rect">
            <a:avLst/>
          </a:prstGeom>
          <a:noFill/>
          <a:ln/>
        </p:spPr>
        <p:txBody>
          <a:bodyPr wrap="non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Legal Format and Management Structure</a:t>
            </a:r>
            <a:endParaRPr lang="en-US" sz="3900" dirty="0"/>
          </a:p>
        </p:txBody>
      </p:sp>
      <p:sp>
        <p:nvSpPr>
          <p:cNvPr id="3" name="Text 1"/>
          <p:cNvSpPr/>
          <p:nvPr/>
        </p:nvSpPr>
        <p:spPr>
          <a:xfrm>
            <a:off x="793790" y="2317790"/>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UK-based Green Spoon Ltd will operate. This approach reduces owner liability and improves investor, bank, and seller trust. It also facilitates outside finance and corporate growth (Burns, 2022).</a:t>
            </a:r>
            <a:endParaRPr lang="en-US" sz="1550" dirty="0"/>
          </a:p>
        </p:txBody>
      </p:sp>
      <p:sp>
        <p:nvSpPr>
          <p:cNvPr id="4" name="Shape 2"/>
          <p:cNvSpPr/>
          <p:nvPr/>
        </p:nvSpPr>
        <p:spPr>
          <a:xfrm>
            <a:off x="793790" y="3176111"/>
            <a:ext cx="4215289" cy="1506736"/>
          </a:xfrm>
          <a:prstGeom prst="roundRect">
            <a:avLst>
              <a:gd name="adj" fmla="val 1976"/>
            </a:avLst>
          </a:prstGeom>
          <a:solidFill>
            <a:srgbClr val="FFFFFF"/>
          </a:solidFill>
          <a:ln w="22860">
            <a:solidFill>
              <a:srgbClr val="D8D4D4"/>
            </a:solidFill>
            <a:prstDash val="solid"/>
          </a:ln>
        </p:spPr>
        <p:txBody>
          <a:bodyPr/>
          <a:lstStyle/>
          <a:p>
            <a:endParaRPr lang="en-US"/>
          </a:p>
        </p:txBody>
      </p:sp>
      <p:sp>
        <p:nvSpPr>
          <p:cNvPr id="5" name="Text 3"/>
          <p:cNvSpPr/>
          <p:nvPr/>
        </p:nvSpPr>
        <p:spPr>
          <a:xfrm>
            <a:off x="1015008" y="3397329"/>
            <a:ext cx="2877622" cy="310158"/>
          </a:xfrm>
          <a:prstGeom prst="rect">
            <a:avLst/>
          </a:prstGeom>
          <a:noFill/>
          <a:ln/>
        </p:spPr>
        <p:txBody>
          <a:bodyPr wrap="none" lIns="0" tIns="0" rIns="0" bIns="0" rtlCol="0" anchor="t"/>
          <a:lstStyle/>
          <a:p>
            <a:pPr marL="0" indent="0" algn="l">
              <a:lnSpc>
                <a:spcPts val="2400"/>
              </a:lnSpc>
              <a:buNone/>
            </a:pPr>
            <a:r>
              <a:rPr lang="en-US" sz="1950" dirty="0">
                <a:solidFill>
                  <a:srgbClr val="2150FE"/>
                </a:solidFill>
                <a:latin typeface="Crimson Pro Semi Bold" pitchFamily="34" charset="0"/>
                <a:ea typeface="Crimson Pro Semi Bold" pitchFamily="34" charset="-122"/>
                <a:cs typeface="Crimson Pro Semi Bold" pitchFamily="34" charset="-120"/>
              </a:rPr>
              <a:t>Managing Director (Owner)</a:t>
            </a:r>
            <a:endParaRPr lang="en-US" sz="1950" dirty="0"/>
          </a:p>
        </p:txBody>
      </p:sp>
      <p:sp>
        <p:nvSpPr>
          <p:cNvPr id="6" name="Text 4"/>
          <p:cNvSpPr/>
          <p:nvPr/>
        </p:nvSpPr>
        <p:spPr>
          <a:xfrm>
            <a:off x="1015008" y="3826550"/>
            <a:ext cx="3772853"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Strategic strategy and business management</a:t>
            </a:r>
            <a:endParaRPr lang="en-US" sz="1550" dirty="0"/>
          </a:p>
        </p:txBody>
      </p:sp>
      <p:sp>
        <p:nvSpPr>
          <p:cNvPr id="7" name="Shape 5"/>
          <p:cNvSpPr/>
          <p:nvPr/>
        </p:nvSpPr>
        <p:spPr>
          <a:xfrm>
            <a:off x="5207437" y="3176111"/>
            <a:ext cx="4215408" cy="1506736"/>
          </a:xfrm>
          <a:prstGeom prst="roundRect">
            <a:avLst>
              <a:gd name="adj" fmla="val 1976"/>
            </a:avLst>
          </a:prstGeom>
          <a:solidFill>
            <a:srgbClr val="FFFFFF"/>
          </a:solidFill>
          <a:ln w="22860">
            <a:solidFill>
              <a:srgbClr val="D8D4D4"/>
            </a:solidFill>
            <a:prstDash val="solid"/>
          </a:ln>
        </p:spPr>
        <p:txBody>
          <a:bodyPr/>
          <a:lstStyle/>
          <a:p>
            <a:endParaRPr lang="en-US"/>
          </a:p>
        </p:txBody>
      </p:sp>
      <p:sp>
        <p:nvSpPr>
          <p:cNvPr id="8" name="Text 6"/>
          <p:cNvSpPr/>
          <p:nvPr/>
        </p:nvSpPr>
        <p:spPr>
          <a:xfrm>
            <a:off x="5428655" y="339732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150FE"/>
                </a:solidFill>
                <a:latin typeface="Crimson Pro Semi Bold" pitchFamily="34" charset="0"/>
                <a:ea typeface="Crimson Pro Semi Bold" pitchFamily="34" charset="-122"/>
                <a:cs typeface="Crimson Pro Semi Bold" pitchFamily="34" charset="-120"/>
              </a:rPr>
              <a:t>Head Chef</a:t>
            </a:r>
            <a:endParaRPr lang="en-US" sz="1950" dirty="0"/>
          </a:p>
        </p:txBody>
      </p:sp>
      <p:sp>
        <p:nvSpPr>
          <p:cNvPr id="9" name="Text 7"/>
          <p:cNvSpPr/>
          <p:nvPr/>
        </p:nvSpPr>
        <p:spPr>
          <a:xfrm>
            <a:off x="5428655" y="3826550"/>
            <a:ext cx="3772972"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Menu development, food quality, and kitchen management</a:t>
            </a:r>
            <a:endParaRPr lang="en-US" sz="1550" dirty="0"/>
          </a:p>
        </p:txBody>
      </p:sp>
      <p:sp>
        <p:nvSpPr>
          <p:cNvPr id="10" name="Shape 8"/>
          <p:cNvSpPr/>
          <p:nvPr/>
        </p:nvSpPr>
        <p:spPr>
          <a:xfrm>
            <a:off x="9621203" y="3176111"/>
            <a:ext cx="4215289" cy="1506736"/>
          </a:xfrm>
          <a:prstGeom prst="roundRect">
            <a:avLst>
              <a:gd name="adj" fmla="val 1976"/>
            </a:avLst>
          </a:prstGeom>
          <a:solidFill>
            <a:srgbClr val="FFFFFF"/>
          </a:solidFill>
          <a:ln w="22860">
            <a:solidFill>
              <a:srgbClr val="D8D4D4"/>
            </a:solidFill>
            <a:prstDash val="solid"/>
          </a:ln>
        </p:spPr>
        <p:txBody>
          <a:bodyPr/>
          <a:lstStyle/>
          <a:p>
            <a:endParaRPr lang="en-US"/>
          </a:p>
        </p:txBody>
      </p:sp>
      <p:sp>
        <p:nvSpPr>
          <p:cNvPr id="11" name="Text 9"/>
          <p:cNvSpPr/>
          <p:nvPr/>
        </p:nvSpPr>
        <p:spPr>
          <a:xfrm>
            <a:off x="9842421" y="339732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150FE"/>
                </a:solidFill>
                <a:latin typeface="Crimson Pro Semi Bold" pitchFamily="34" charset="0"/>
                <a:ea typeface="Crimson Pro Semi Bold" pitchFamily="34" charset="-122"/>
                <a:cs typeface="Crimson Pro Semi Bold" pitchFamily="34" charset="-120"/>
              </a:rPr>
              <a:t>Marketing Manager</a:t>
            </a:r>
            <a:endParaRPr lang="en-US" sz="1950" dirty="0"/>
          </a:p>
        </p:txBody>
      </p:sp>
      <p:sp>
        <p:nvSpPr>
          <p:cNvPr id="12" name="Text 10"/>
          <p:cNvSpPr/>
          <p:nvPr/>
        </p:nvSpPr>
        <p:spPr>
          <a:xfrm>
            <a:off x="9842421" y="3826550"/>
            <a:ext cx="3772853"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PR, social media, brand growth</a:t>
            </a:r>
            <a:endParaRPr lang="en-US" sz="1550" dirty="0"/>
          </a:p>
        </p:txBody>
      </p:sp>
      <p:sp>
        <p:nvSpPr>
          <p:cNvPr id="13" name="Shape 11"/>
          <p:cNvSpPr/>
          <p:nvPr/>
        </p:nvSpPr>
        <p:spPr>
          <a:xfrm>
            <a:off x="793790" y="4881205"/>
            <a:ext cx="6422112" cy="1189196"/>
          </a:xfrm>
          <a:prstGeom prst="roundRect">
            <a:avLst>
              <a:gd name="adj" fmla="val 2503"/>
            </a:avLst>
          </a:prstGeom>
          <a:solidFill>
            <a:srgbClr val="FFFFFF"/>
          </a:solidFill>
          <a:ln w="22860">
            <a:solidFill>
              <a:srgbClr val="D8D4D4"/>
            </a:solidFill>
            <a:prstDash val="solid"/>
          </a:ln>
        </p:spPr>
        <p:txBody>
          <a:bodyPr/>
          <a:lstStyle/>
          <a:p>
            <a:endParaRPr lang="en-US"/>
          </a:p>
        </p:txBody>
      </p:sp>
      <p:sp>
        <p:nvSpPr>
          <p:cNvPr id="14" name="Text 12"/>
          <p:cNvSpPr/>
          <p:nvPr/>
        </p:nvSpPr>
        <p:spPr>
          <a:xfrm>
            <a:off x="1015008" y="5102423"/>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150FE"/>
                </a:solidFill>
                <a:latin typeface="Crimson Pro Semi Bold" pitchFamily="34" charset="0"/>
                <a:ea typeface="Crimson Pro Semi Bold" pitchFamily="34" charset="-122"/>
                <a:cs typeface="Crimson Pro Semi Bold" pitchFamily="34" charset="-120"/>
              </a:rPr>
              <a:t>Finance Officer</a:t>
            </a:r>
            <a:endParaRPr lang="en-US" sz="1950" dirty="0"/>
          </a:p>
        </p:txBody>
      </p:sp>
      <p:sp>
        <p:nvSpPr>
          <p:cNvPr id="15" name="Text 13"/>
          <p:cNvSpPr/>
          <p:nvPr/>
        </p:nvSpPr>
        <p:spPr>
          <a:xfrm>
            <a:off x="1015008" y="5531644"/>
            <a:ext cx="5979676"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Planning, payroll, and accounting</a:t>
            </a:r>
            <a:endParaRPr lang="en-US" sz="1550" dirty="0"/>
          </a:p>
        </p:txBody>
      </p:sp>
      <p:sp>
        <p:nvSpPr>
          <p:cNvPr id="16" name="Shape 14"/>
          <p:cNvSpPr/>
          <p:nvPr/>
        </p:nvSpPr>
        <p:spPr>
          <a:xfrm>
            <a:off x="7414260" y="4881205"/>
            <a:ext cx="6422231" cy="1189196"/>
          </a:xfrm>
          <a:prstGeom prst="roundRect">
            <a:avLst>
              <a:gd name="adj" fmla="val 2503"/>
            </a:avLst>
          </a:prstGeom>
          <a:solidFill>
            <a:srgbClr val="FFFFFF"/>
          </a:solidFill>
          <a:ln w="22860">
            <a:solidFill>
              <a:srgbClr val="D8D4D4"/>
            </a:solidFill>
            <a:prstDash val="solid"/>
          </a:ln>
        </p:spPr>
        <p:txBody>
          <a:bodyPr/>
          <a:lstStyle/>
          <a:p>
            <a:endParaRPr lang="en-US"/>
          </a:p>
        </p:txBody>
      </p:sp>
      <p:sp>
        <p:nvSpPr>
          <p:cNvPr id="17" name="Text 15"/>
          <p:cNvSpPr/>
          <p:nvPr/>
        </p:nvSpPr>
        <p:spPr>
          <a:xfrm>
            <a:off x="7635478" y="5102423"/>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150FE"/>
                </a:solidFill>
                <a:latin typeface="Crimson Pro Semi Bold" pitchFamily="34" charset="0"/>
                <a:ea typeface="Crimson Pro Semi Bold" pitchFamily="34" charset="-122"/>
                <a:cs typeface="Crimson Pro Semi Bold" pitchFamily="34" charset="-120"/>
              </a:rPr>
              <a:t>Front-of-House Team</a:t>
            </a:r>
            <a:endParaRPr lang="en-US" sz="1950" dirty="0"/>
          </a:p>
        </p:txBody>
      </p:sp>
      <p:sp>
        <p:nvSpPr>
          <p:cNvPr id="18" name="Text 16"/>
          <p:cNvSpPr/>
          <p:nvPr/>
        </p:nvSpPr>
        <p:spPr>
          <a:xfrm>
            <a:off x="7635478" y="5531644"/>
            <a:ext cx="5979795"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Satisfying customers and completing tasks quickly</a:t>
            </a:r>
            <a:endParaRPr lang="en-US" sz="1550" dirty="0"/>
          </a:p>
        </p:txBody>
      </p:sp>
      <p:sp>
        <p:nvSpPr>
          <p:cNvPr id="19" name="Text 17"/>
          <p:cNvSpPr/>
          <p:nvPr/>
        </p:nvSpPr>
        <p:spPr>
          <a:xfrm>
            <a:off x="793790" y="6293644"/>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framework ensures effectiveness, responsibility, and clear communication. Managers are free to conduct their jobs, but central choices ensure consistency (Lord, 2022).</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628531"/>
            <a:ext cx="4961811" cy="620078"/>
          </a:xfrm>
          <a:prstGeom prst="rect">
            <a:avLst/>
          </a:prstGeom>
          <a:noFill/>
          <a:ln/>
        </p:spPr>
        <p:txBody>
          <a:bodyPr wrap="non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PESTEL Analysis</a:t>
            </a:r>
            <a:endParaRPr lang="en-US" sz="3900" dirty="0"/>
          </a:p>
        </p:txBody>
      </p:sp>
      <p:sp>
        <p:nvSpPr>
          <p:cNvPr id="3" name="Shape 1"/>
          <p:cNvSpPr/>
          <p:nvPr/>
        </p:nvSpPr>
        <p:spPr>
          <a:xfrm>
            <a:off x="793790" y="1645444"/>
            <a:ext cx="6422231" cy="1778556"/>
          </a:xfrm>
          <a:prstGeom prst="roundRect">
            <a:avLst>
              <a:gd name="adj" fmla="val 1674"/>
            </a:avLst>
          </a:prstGeom>
          <a:solidFill>
            <a:srgbClr val="F2EEEE"/>
          </a:solidFill>
          <a:ln/>
        </p:spPr>
        <p:txBody>
          <a:bodyPr/>
          <a:lstStyle/>
          <a:p>
            <a:endParaRPr lang="en-US"/>
          </a:p>
        </p:txBody>
      </p:sp>
      <p:sp>
        <p:nvSpPr>
          <p:cNvPr id="4" name="Text 2"/>
          <p:cNvSpPr/>
          <p:nvPr/>
        </p:nvSpPr>
        <p:spPr>
          <a:xfrm>
            <a:off x="992148" y="1843802"/>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Political</a:t>
            </a:r>
            <a:endParaRPr lang="en-US" sz="1950" dirty="0"/>
          </a:p>
        </p:txBody>
      </p:sp>
      <p:sp>
        <p:nvSpPr>
          <p:cNvPr id="5" name="Text 3"/>
          <p:cNvSpPr/>
          <p:nvPr/>
        </p:nvSpPr>
        <p:spPr>
          <a:xfrm>
            <a:off x="992148" y="2273022"/>
            <a:ext cx="6025515"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New firms benefit from the UK government's Start Up Loans Scheme. Lord (2023) says Brexit import duties may raise ingredient prices.</a:t>
            </a:r>
            <a:endParaRPr lang="en-US" sz="1550" dirty="0"/>
          </a:p>
        </p:txBody>
      </p:sp>
      <p:sp>
        <p:nvSpPr>
          <p:cNvPr id="6" name="Shape 4"/>
          <p:cNvSpPr/>
          <p:nvPr/>
        </p:nvSpPr>
        <p:spPr>
          <a:xfrm>
            <a:off x="7414379" y="1645444"/>
            <a:ext cx="6422231" cy="1778556"/>
          </a:xfrm>
          <a:prstGeom prst="roundRect">
            <a:avLst>
              <a:gd name="adj" fmla="val 1674"/>
            </a:avLst>
          </a:prstGeom>
          <a:solidFill>
            <a:srgbClr val="F2EEEE"/>
          </a:solidFill>
          <a:ln/>
        </p:spPr>
        <p:txBody>
          <a:bodyPr/>
          <a:lstStyle/>
          <a:p>
            <a:endParaRPr lang="en-US"/>
          </a:p>
        </p:txBody>
      </p:sp>
      <p:sp>
        <p:nvSpPr>
          <p:cNvPr id="7" name="Text 5"/>
          <p:cNvSpPr/>
          <p:nvPr/>
        </p:nvSpPr>
        <p:spPr>
          <a:xfrm>
            <a:off x="7612737" y="1843802"/>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Economic</a:t>
            </a:r>
            <a:endParaRPr lang="en-US" sz="1950" dirty="0"/>
          </a:p>
        </p:txBody>
      </p:sp>
      <p:sp>
        <p:nvSpPr>
          <p:cNvPr id="8" name="Text 6"/>
          <p:cNvSpPr/>
          <p:nvPr/>
        </p:nvSpPr>
        <p:spPr>
          <a:xfrm>
            <a:off x="7612737" y="2273022"/>
            <a:ext cx="6025515"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Restaurant sales are predicted to climb </a:t>
            </a:r>
            <a:r>
              <a:rPr lang="en-US" sz="1550" dirty="0">
                <a:solidFill>
                  <a:srgbClr val="2150FE"/>
                </a:solidFill>
                <a:latin typeface="Heebo" pitchFamily="34" charset="0"/>
                <a:ea typeface="Heebo" pitchFamily="34" charset="-122"/>
                <a:cs typeface="Heebo" pitchFamily="34" charset="-120"/>
              </a:rPr>
              <a:t>3.2% by 2025</a:t>
            </a:r>
            <a:r>
              <a:rPr lang="en-US" sz="1550" dirty="0">
                <a:solidFill>
                  <a:srgbClr val="4C4C4D"/>
                </a:solidFill>
                <a:latin typeface="Heebo" pitchFamily="34" charset="0"/>
                <a:ea typeface="Heebo" pitchFamily="34" charset="-122"/>
                <a:cs typeface="Heebo" pitchFamily="34" charset="-120"/>
              </a:rPr>
              <a:t> (ONS, 2024) (Soil Association, 2023) despite inflation.</a:t>
            </a:r>
            <a:endParaRPr lang="en-US" sz="1550" dirty="0"/>
          </a:p>
        </p:txBody>
      </p:sp>
      <p:sp>
        <p:nvSpPr>
          <p:cNvPr id="9" name="Shape 7"/>
          <p:cNvSpPr/>
          <p:nvPr/>
        </p:nvSpPr>
        <p:spPr>
          <a:xfrm>
            <a:off x="793790" y="3622358"/>
            <a:ext cx="6422231" cy="1778556"/>
          </a:xfrm>
          <a:prstGeom prst="roundRect">
            <a:avLst>
              <a:gd name="adj" fmla="val 1674"/>
            </a:avLst>
          </a:prstGeom>
          <a:solidFill>
            <a:srgbClr val="F2EEEE"/>
          </a:solidFill>
          <a:ln/>
        </p:spPr>
        <p:txBody>
          <a:bodyPr/>
          <a:lstStyle/>
          <a:p>
            <a:endParaRPr lang="en-US"/>
          </a:p>
        </p:txBody>
      </p:sp>
      <p:sp>
        <p:nvSpPr>
          <p:cNvPr id="10" name="Text 8"/>
          <p:cNvSpPr/>
          <p:nvPr/>
        </p:nvSpPr>
        <p:spPr>
          <a:xfrm>
            <a:off x="992148" y="3820716"/>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Social</a:t>
            </a:r>
            <a:endParaRPr lang="en-US" sz="1950" dirty="0"/>
          </a:p>
        </p:txBody>
      </p:sp>
      <p:sp>
        <p:nvSpPr>
          <p:cNvPr id="11" name="Text 9"/>
          <p:cNvSpPr/>
          <p:nvPr/>
        </p:nvSpPr>
        <p:spPr>
          <a:xfrm>
            <a:off x="992148" y="4249936"/>
            <a:ext cx="6025515"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Growing plant-based diets—more than </a:t>
            </a:r>
            <a:r>
              <a:rPr lang="en-US" sz="1550" dirty="0">
                <a:solidFill>
                  <a:srgbClr val="2150FE"/>
                </a:solidFill>
                <a:latin typeface="Heebo" pitchFamily="34" charset="0"/>
                <a:ea typeface="Heebo" pitchFamily="34" charset="-122"/>
                <a:cs typeface="Heebo" pitchFamily="34" charset="-120"/>
              </a:rPr>
              <a:t>9% of UK adults are vegan or vegetarian</a:t>
            </a:r>
            <a:r>
              <a:rPr lang="en-US" sz="1550" dirty="0">
                <a:solidFill>
                  <a:srgbClr val="4C4C4D"/>
                </a:solidFill>
                <a:latin typeface="Heebo" pitchFamily="34" charset="0"/>
                <a:ea typeface="Heebo" pitchFamily="34" charset="-122"/>
                <a:cs typeface="Heebo" pitchFamily="34" charset="-120"/>
              </a:rPr>
              <a:t> (Statista, 2024)—help the market for environmentally responsible meals, according to Soil Association (2023).</a:t>
            </a:r>
            <a:endParaRPr lang="en-US" sz="1550" dirty="0"/>
          </a:p>
        </p:txBody>
      </p:sp>
      <p:sp>
        <p:nvSpPr>
          <p:cNvPr id="12" name="Shape 10"/>
          <p:cNvSpPr/>
          <p:nvPr/>
        </p:nvSpPr>
        <p:spPr>
          <a:xfrm>
            <a:off x="7414379" y="3622358"/>
            <a:ext cx="6422231" cy="1778556"/>
          </a:xfrm>
          <a:prstGeom prst="roundRect">
            <a:avLst>
              <a:gd name="adj" fmla="val 1674"/>
            </a:avLst>
          </a:prstGeom>
          <a:solidFill>
            <a:srgbClr val="F2EEEE"/>
          </a:solidFill>
          <a:ln/>
        </p:spPr>
        <p:txBody>
          <a:bodyPr/>
          <a:lstStyle/>
          <a:p>
            <a:endParaRPr lang="en-US"/>
          </a:p>
        </p:txBody>
      </p:sp>
      <p:sp>
        <p:nvSpPr>
          <p:cNvPr id="13" name="Text 11"/>
          <p:cNvSpPr/>
          <p:nvPr/>
        </p:nvSpPr>
        <p:spPr>
          <a:xfrm>
            <a:off x="7612737" y="3820716"/>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Technology</a:t>
            </a:r>
            <a:endParaRPr lang="en-US" sz="1950" dirty="0"/>
          </a:p>
        </p:txBody>
      </p:sp>
      <p:sp>
        <p:nvSpPr>
          <p:cNvPr id="14" name="Text 12"/>
          <p:cNvSpPr/>
          <p:nvPr/>
        </p:nvSpPr>
        <p:spPr>
          <a:xfrm>
            <a:off x="7612737" y="4249936"/>
            <a:ext cx="6025515"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Technology like social media, mobile apps, and internet commerce keeps customers engaged. Lord said the Green Spoon will use digital promotion and a reservation app in 2023.</a:t>
            </a:r>
            <a:endParaRPr lang="en-US" sz="1550" dirty="0"/>
          </a:p>
        </p:txBody>
      </p:sp>
      <p:sp>
        <p:nvSpPr>
          <p:cNvPr id="15" name="Shape 13"/>
          <p:cNvSpPr/>
          <p:nvPr/>
        </p:nvSpPr>
        <p:spPr>
          <a:xfrm>
            <a:off x="793790" y="5599271"/>
            <a:ext cx="6422231" cy="1461016"/>
          </a:xfrm>
          <a:prstGeom prst="roundRect">
            <a:avLst>
              <a:gd name="adj" fmla="val 2038"/>
            </a:avLst>
          </a:prstGeom>
          <a:solidFill>
            <a:srgbClr val="F2EEEE"/>
          </a:solidFill>
          <a:ln/>
        </p:spPr>
        <p:txBody>
          <a:bodyPr/>
          <a:lstStyle/>
          <a:p>
            <a:endParaRPr lang="en-US"/>
          </a:p>
        </p:txBody>
      </p:sp>
      <p:sp>
        <p:nvSpPr>
          <p:cNvPr id="16" name="Text 14"/>
          <p:cNvSpPr/>
          <p:nvPr/>
        </p:nvSpPr>
        <p:spPr>
          <a:xfrm>
            <a:off x="992148" y="579762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Environmental</a:t>
            </a:r>
            <a:endParaRPr lang="en-US" sz="1950" dirty="0"/>
          </a:p>
        </p:txBody>
      </p:sp>
      <p:sp>
        <p:nvSpPr>
          <p:cNvPr id="17" name="Text 15"/>
          <p:cNvSpPr/>
          <p:nvPr/>
        </p:nvSpPr>
        <p:spPr>
          <a:xfrm>
            <a:off x="992148" y="6226850"/>
            <a:ext cx="6025515"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Sustainability and carbon reduction laws boost local shopping and recycling (British Business Bank, n.d.).</a:t>
            </a:r>
            <a:endParaRPr lang="en-US" sz="1550" dirty="0"/>
          </a:p>
        </p:txBody>
      </p:sp>
      <p:sp>
        <p:nvSpPr>
          <p:cNvPr id="18" name="Shape 16"/>
          <p:cNvSpPr/>
          <p:nvPr/>
        </p:nvSpPr>
        <p:spPr>
          <a:xfrm>
            <a:off x="7414379" y="5599271"/>
            <a:ext cx="6422231" cy="1461016"/>
          </a:xfrm>
          <a:prstGeom prst="roundRect">
            <a:avLst>
              <a:gd name="adj" fmla="val 2038"/>
            </a:avLst>
          </a:prstGeom>
          <a:solidFill>
            <a:srgbClr val="F2EEEE"/>
          </a:solidFill>
          <a:ln/>
        </p:spPr>
        <p:txBody>
          <a:bodyPr/>
          <a:lstStyle/>
          <a:p>
            <a:endParaRPr lang="en-US"/>
          </a:p>
        </p:txBody>
      </p:sp>
      <p:sp>
        <p:nvSpPr>
          <p:cNvPr id="19" name="Text 17"/>
          <p:cNvSpPr/>
          <p:nvPr/>
        </p:nvSpPr>
        <p:spPr>
          <a:xfrm>
            <a:off x="7612737" y="579762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Legal</a:t>
            </a:r>
            <a:endParaRPr lang="en-US" sz="1950" dirty="0"/>
          </a:p>
        </p:txBody>
      </p:sp>
      <p:sp>
        <p:nvSpPr>
          <p:cNvPr id="20" name="Text 18"/>
          <p:cNvSpPr/>
          <p:nvPr/>
        </p:nvSpPr>
        <p:spPr>
          <a:xfrm>
            <a:off x="7612737" y="6226850"/>
            <a:ext cx="6025515"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1974 Health and Safety at Work Act and FSA cleaning regulations shall be respected (British Business Bank, n.d.).</a:t>
            </a:r>
            <a:endParaRPr lang="en-US" sz="1550" dirty="0"/>
          </a:p>
        </p:txBody>
      </p:sp>
      <p:sp>
        <p:nvSpPr>
          <p:cNvPr id="21" name="Text 19"/>
          <p:cNvSpPr/>
          <p:nvPr/>
        </p:nvSpPr>
        <p:spPr>
          <a:xfrm>
            <a:off x="793790" y="7283529"/>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According to the Soil Association (2025), this analysis suggests that UK eco-friendly food enterprises have several growth opportunities.</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976432"/>
            <a:ext cx="4961811" cy="620078"/>
          </a:xfrm>
          <a:prstGeom prst="rect">
            <a:avLst/>
          </a:prstGeom>
          <a:noFill/>
          <a:ln/>
        </p:spPr>
        <p:txBody>
          <a:bodyPr wrap="non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Marketing Plans</a:t>
            </a:r>
            <a:endParaRPr lang="en-US" sz="3900" dirty="0"/>
          </a:p>
        </p:txBody>
      </p:sp>
      <p:sp>
        <p:nvSpPr>
          <p:cNvPr id="3" name="Text 1"/>
          <p:cNvSpPr/>
          <p:nvPr/>
        </p:nvSpPr>
        <p:spPr>
          <a:xfrm>
            <a:off x="793790" y="1993344"/>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According to Garnett (2023), our marketing approach focusses on digital presence, community involvement, and sustainability branding.</a:t>
            </a:r>
            <a:endParaRPr lang="en-US" sz="1550" dirty="0"/>
          </a:p>
        </p:txBody>
      </p:sp>
      <p:sp>
        <p:nvSpPr>
          <p:cNvPr id="4" name="Text 2"/>
          <p:cNvSpPr/>
          <p:nvPr/>
        </p:nvSpPr>
        <p:spPr>
          <a:xfrm>
            <a:off x="793790" y="2534126"/>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Crimson Pro Light" pitchFamily="34" charset="0"/>
                <a:ea typeface="Crimson Pro Light" pitchFamily="34" charset="-122"/>
                <a:cs typeface="Crimson Pro Light" pitchFamily="34" charset="-120"/>
              </a:rPr>
              <a:t>01</a:t>
            </a:r>
            <a:endParaRPr lang="en-US" sz="1550" dirty="0"/>
          </a:p>
        </p:txBody>
      </p:sp>
      <p:sp>
        <p:nvSpPr>
          <p:cNvPr id="5" name="Shape 3"/>
          <p:cNvSpPr/>
          <p:nvPr/>
        </p:nvSpPr>
        <p:spPr>
          <a:xfrm>
            <a:off x="793790" y="2848451"/>
            <a:ext cx="4215289" cy="22860"/>
          </a:xfrm>
          <a:prstGeom prst="rect">
            <a:avLst/>
          </a:prstGeom>
          <a:solidFill>
            <a:srgbClr val="2150FE"/>
          </a:solidFill>
          <a:ln/>
        </p:spPr>
        <p:txBody>
          <a:bodyPr/>
          <a:lstStyle/>
          <a:p>
            <a:endParaRPr lang="en-US"/>
          </a:p>
        </p:txBody>
      </p:sp>
      <p:sp>
        <p:nvSpPr>
          <p:cNvPr id="6" name="Text 4"/>
          <p:cNvSpPr/>
          <p:nvPr/>
        </p:nvSpPr>
        <p:spPr>
          <a:xfrm>
            <a:off x="793790" y="299335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Digital Website</a:t>
            </a:r>
            <a:endParaRPr lang="en-US" sz="1950" dirty="0"/>
          </a:p>
        </p:txBody>
      </p:sp>
      <p:sp>
        <p:nvSpPr>
          <p:cNvPr id="7" name="Text 5"/>
          <p:cNvSpPr/>
          <p:nvPr/>
        </p:nvSpPr>
        <p:spPr>
          <a:xfrm>
            <a:off x="793790" y="3422571"/>
            <a:ext cx="4215289" cy="127015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A business website includes a menu, online ordering, and a sustainability blog. SEO can help you discover "Birmingham eco-friendly restaurant."</a:t>
            </a:r>
            <a:endParaRPr lang="en-US" sz="1550" dirty="0"/>
          </a:p>
        </p:txBody>
      </p:sp>
      <p:sp>
        <p:nvSpPr>
          <p:cNvPr id="8" name="Text 6"/>
          <p:cNvSpPr/>
          <p:nvPr/>
        </p:nvSpPr>
        <p:spPr>
          <a:xfrm>
            <a:off x="5207437" y="2534126"/>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Crimson Pro Light" pitchFamily="34" charset="0"/>
                <a:ea typeface="Crimson Pro Light" pitchFamily="34" charset="-122"/>
                <a:cs typeface="Crimson Pro Light" pitchFamily="34" charset="-120"/>
              </a:rPr>
              <a:t>02</a:t>
            </a:r>
            <a:endParaRPr lang="en-US" sz="1550" dirty="0"/>
          </a:p>
        </p:txBody>
      </p:sp>
      <p:sp>
        <p:nvSpPr>
          <p:cNvPr id="9" name="Shape 7"/>
          <p:cNvSpPr/>
          <p:nvPr/>
        </p:nvSpPr>
        <p:spPr>
          <a:xfrm>
            <a:off x="5207437" y="2848451"/>
            <a:ext cx="4215408" cy="22860"/>
          </a:xfrm>
          <a:prstGeom prst="rect">
            <a:avLst/>
          </a:prstGeom>
          <a:solidFill>
            <a:srgbClr val="2150FE"/>
          </a:solidFill>
          <a:ln/>
        </p:spPr>
        <p:txBody>
          <a:bodyPr/>
          <a:lstStyle/>
          <a:p>
            <a:endParaRPr lang="en-US"/>
          </a:p>
        </p:txBody>
      </p:sp>
      <p:sp>
        <p:nvSpPr>
          <p:cNvPr id="10" name="Text 8"/>
          <p:cNvSpPr/>
          <p:nvPr/>
        </p:nvSpPr>
        <p:spPr>
          <a:xfrm>
            <a:off x="5207437" y="299335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Social Media</a:t>
            </a:r>
            <a:endParaRPr lang="en-US" sz="1950" dirty="0"/>
          </a:p>
        </p:txBody>
      </p:sp>
      <p:sp>
        <p:nvSpPr>
          <p:cNvPr id="11" name="Text 9"/>
          <p:cNvSpPr/>
          <p:nvPr/>
        </p:nvSpPr>
        <p:spPr>
          <a:xfrm>
            <a:off x="5207437" y="3422571"/>
            <a:ext cx="4215408"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Instagram, TikTok, and Facebook: Posts local produce, behind-the-scenes, and consumer reviews daily (Trewern, 2025).</a:t>
            </a:r>
            <a:endParaRPr lang="en-US" sz="1550" dirty="0"/>
          </a:p>
        </p:txBody>
      </p:sp>
      <p:sp>
        <p:nvSpPr>
          <p:cNvPr id="12" name="Text 10"/>
          <p:cNvSpPr/>
          <p:nvPr/>
        </p:nvSpPr>
        <p:spPr>
          <a:xfrm>
            <a:off x="9621203" y="2534126"/>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Crimson Pro Light" pitchFamily="34" charset="0"/>
                <a:ea typeface="Crimson Pro Light" pitchFamily="34" charset="-122"/>
                <a:cs typeface="Crimson Pro Light" pitchFamily="34" charset="-120"/>
              </a:rPr>
              <a:t>03</a:t>
            </a:r>
            <a:endParaRPr lang="en-US" sz="1550" dirty="0"/>
          </a:p>
        </p:txBody>
      </p:sp>
      <p:sp>
        <p:nvSpPr>
          <p:cNvPr id="13" name="Shape 11"/>
          <p:cNvSpPr/>
          <p:nvPr/>
        </p:nvSpPr>
        <p:spPr>
          <a:xfrm>
            <a:off x="9621203" y="2848451"/>
            <a:ext cx="4215289" cy="22860"/>
          </a:xfrm>
          <a:prstGeom prst="rect">
            <a:avLst/>
          </a:prstGeom>
          <a:solidFill>
            <a:srgbClr val="2150FE"/>
          </a:solidFill>
          <a:ln/>
        </p:spPr>
        <p:txBody>
          <a:bodyPr/>
          <a:lstStyle/>
          <a:p>
            <a:endParaRPr lang="en-US"/>
          </a:p>
        </p:txBody>
      </p:sp>
      <p:sp>
        <p:nvSpPr>
          <p:cNvPr id="14" name="Text 12"/>
          <p:cNvSpPr/>
          <p:nvPr/>
        </p:nvSpPr>
        <p:spPr>
          <a:xfrm>
            <a:off x="9621203" y="2993350"/>
            <a:ext cx="2596158"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Community Partnerships</a:t>
            </a:r>
            <a:endParaRPr lang="en-US" sz="1950" dirty="0"/>
          </a:p>
        </p:txBody>
      </p:sp>
      <p:sp>
        <p:nvSpPr>
          <p:cNvPr id="15" name="Text 13"/>
          <p:cNvSpPr/>
          <p:nvPr/>
        </p:nvSpPr>
        <p:spPr>
          <a:xfrm>
            <a:off x="9621203" y="3422571"/>
            <a:ext cx="4215289"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Partnerships with Birmingham universities, environmental groups, and powerful people to encourage healthy living (Start Up Loans, n.d.).</a:t>
            </a:r>
            <a:endParaRPr lang="en-US" sz="1550" dirty="0"/>
          </a:p>
        </p:txBody>
      </p:sp>
      <p:sp>
        <p:nvSpPr>
          <p:cNvPr id="16" name="Text 14"/>
          <p:cNvSpPr/>
          <p:nvPr/>
        </p:nvSpPr>
        <p:spPr>
          <a:xfrm>
            <a:off x="793790" y="5039916"/>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Crimson Pro Light" pitchFamily="34" charset="0"/>
                <a:ea typeface="Crimson Pro Light" pitchFamily="34" charset="-122"/>
                <a:cs typeface="Crimson Pro Light" pitchFamily="34" charset="-120"/>
              </a:rPr>
              <a:t>04</a:t>
            </a:r>
            <a:endParaRPr lang="en-US" sz="1550" dirty="0"/>
          </a:p>
        </p:txBody>
      </p:sp>
      <p:sp>
        <p:nvSpPr>
          <p:cNvPr id="17" name="Shape 15"/>
          <p:cNvSpPr/>
          <p:nvPr/>
        </p:nvSpPr>
        <p:spPr>
          <a:xfrm>
            <a:off x="793790" y="5354241"/>
            <a:ext cx="6422112" cy="22860"/>
          </a:xfrm>
          <a:prstGeom prst="rect">
            <a:avLst/>
          </a:prstGeom>
          <a:solidFill>
            <a:srgbClr val="2150FE"/>
          </a:solidFill>
          <a:ln/>
        </p:spPr>
        <p:txBody>
          <a:bodyPr/>
          <a:lstStyle/>
          <a:p>
            <a:endParaRPr lang="en-US"/>
          </a:p>
        </p:txBody>
      </p:sp>
      <p:sp>
        <p:nvSpPr>
          <p:cNvPr id="18" name="Text 16"/>
          <p:cNvSpPr/>
          <p:nvPr/>
        </p:nvSpPr>
        <p:spPr>
          <a:xfrm>
            <a:off x="793790" y="549914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Strategic Location</a:t>
            </a:r>
            <a:endParaRPr lang="en-US" sz="1950" dirty="0"/>
          </a:p>
        </p:txBody>
      </p:sp>
      <p:sp>
        <p:nvSpPr>
          <p:cNvPr id="19" name="Text 17"/>
          <p:cNvSpPr/>
          <p:nvPr/>
        </p:nvSpPr>
        <p:spPr>
          <a:xfrm>
            <a:off x="793790" y="5928360"/>
            <a:ext cx="6422112"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City core location near Bullring Shopping core and workplaces guarantees significant footfall (Trewern, 2025).</a:t>
            </a:r>
            <a:endParaRPr lang="en-US" sz="1550" dirty="0"/>
          </a:p>
        </p:txBody>
      </p:sp>
      <p:sp>
        <p:nvSpPr>
          <p:cNvPr id="20" name="Text 18"/>
          <p:cNvSpPr/>
          <p:nvPr/>
        </p:nvSpPr>
        <p:spPr>
          <a:xfrm>
            <a:off x="7414260" y="5039916"/>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Crimson Pro Light" pitchFamily="34" charset="0"/>
                <a:ea typeface="Crimson Pro Light" pitchFamily="34" charset="-122"/>
                <a:cs typeface="Crimson Pro Light" pitchFamily="34" charset="-120"/>
              </a:rPr>
              <a:t>05</a:t>
            </a:r>
            <a:endParaRPr lang="en-US" sz="1550" dirty="0"/>
          </a:p>
        </p:txBody>
      </p:sp>
      <p:sp>
        <p:nvSpPr>
          <p:cNvPr id="21" name="Shape 19"/>
          <p:cNvSpPr/>
          <p:nvPr/>
        </p:nvSpPr>
        <p:spPr>
          <a:xfrm>
            <a:off x="7414260" y="5354241"/>
            <a:ext cx="6422231" cy="22860"/>
          </a:xfrm>
          <a:prstGeom prst="rect">
            <a:avLst/>
          </a:prstGeom>
          <a:solidFill>
            <a:srgbClr val="2150FE"/>
          </a:solidFill>
          <a:ln/>
        </p:spPr>
        <p:txBody>
          <a:bodyPr/>
          <a:lstStyle/>
          <a:p>
            <a:endParaRPr lang="en-US"/>
          </a:p>
        </p:txBody>
      </p:sp>
      <p:sp>
        <p:nvSpPr>
          <p:cNvPr id="22" name="Text 20"/>
          <p:cNvSpPr/>
          <p:nvPr/>
        </p:nvSpPr>
        <p:spPr>
          <a:xfrm>
            <a:off x="7414260" y="549914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4C4C4D"/>
                </a:solidFill>
                <a:latin typeface="Crimson Pro Semi Bold" pitchFamily="34" charset="0"/>
                <a:ea typeface="Crimson Pro Semi Bold" pitchFamily="34" charset="-122"/>
                <a:cs typeface="Crimson Pro Semi Bold" pitchFamily="34" charset="-120"/>
              </a:rPr>
              <a:t>Loyalty Programmes</a:t>
            </a:r>
            <a:endParaRPr lang="en-US" sz="1950" dirty="0"/>
          </a:p>
        </p:txBody>
      </p:sp>
      <p:sp>
        <p:nvSpPr>
          <p:cNvPr id="23" name="Text 21"/>
          <p:cNvSpPr/>
          <p:nvPr/>
        </p:nvSpPr>
        <p:spPr>
          <a:xfrm>
            <a:off x="7414260" y="5928360"/>
            <a:ext cx="6422231"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Loyalty programmes include student and NHS staff discounts, prize points, and deals for referrals (Mintel of 2023).</a:t>
            </a:r>
            <a:endParaRPr lang="en-US" sz="1550" dirty="0"/>
          </a:p>
        </p:txBody>
      </p:sp>
      <p:sp>
        <p:nvSpPr>
          <p:cNvPr id="24" name="Text 22"/>
          <p:cNvSpPr/>
          <p:nvPr/>
        </p:nvSpPr>
        <p:spPr>
          <a:xfrm>
            <a:off x="793790" y="6935510"/>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Lord (2023) claims this hybrid marketing technique uses online and community interaction to generate environmentally conscious clients.</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168003"/>
            <a:ext cx="5462349" cy="620078"/>
          </a:xfrm>
          <a:prstGeom prst="rect">
            <a:avLst/>
          </a:prstGeom>
          <a:noFill/>
          <a:ln/>
        </p:spPr>
        <p:txBody>
          <a:bodyPr wrap="non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Funding and Startup Costs</a:t>
            </a:r>
            <a:endParaRPr lang="en-US" sz="3900" dirty="0"/>
          </a:p>
        </p:txBody>
      </p:sp>
      <p:sp>
        <p:nvSpPr>
          <p:cNvPr id="3" name="Text 1"/>
          <p:cNvSpPr/>
          <p:nvPr/>
        </p:nvSpPr>
        <p:spPr>
          <a:xfrm>
            <a:off x="793790" y="2184916"/>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Green Spoon requires </a:t>
            </a:r>
            <a:r>
              <a:rPr lang="en-US" sz="1550" b="1" dirty="0">
                <a:solidFill>
                  <a:srgbClr val="2150FE"/>
                </a:solidFill>
                <a:latin typeface="Heebo" pitchFamily="34" charset="0"/>
                <a:ea typeface="Heebo" pitchFamily="34" charset="-122"/>
                <a:cs typeface="Heebo" pitchFamily="34" charset="-120"/>
              </a:rPr>
              <a:t>£80,000</a:t>
            </a:r>
            <a:r>
              <a:rPr lang="en-US" sz="1550" dirty="0">
                <a:solidFill>
                  <a:srgbClr val="4C4C4D"/>
                </a:solidFill>
                <a:latin typeface="Heebo" pitchFamily="34" charset="0"/>
                <a:ea typeface="Heebo" pitchFamily="34" charset="-122"/>
                <a:cs typeface="Heebo" pitchFamily="34" charset="-120"/>
              </a:rPr>
              <a:t> to launch.</a:t>
            </a:r>
            <a:endParaRPr lang="en-US" sz="1550" dirty="0"/>
          </a:p>
        </p:txBody>
      </p:sp>
      <p:sp>
        <p:nvSpPr>
          <p:cNvPr id="16" name="Text 14"/>
          <p:cNvSpPr/>
          <p:nvPr/>
        </p:nvSpPr>
        <p:spPr>
          <a:xfrm>
            <a:off x="793790" y="6426398"/>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The company expects to break even in </a:t>
            </a:r>
            <a:r>
              <a:rPr lang="en-US" sz="1550" dirty="0">
                <a:solidFill>
                  <a:srgbClr val="2150FE"/>
                </a:solidFill>
                <a:latin typeface="Heebo" pitchFamily="34" charset="0"/>
                <a:ea typeface="Heebo" pitchFamily="34" charset="-122"/>
                <a:cs typeface="Heebo" pitchFamily="34" charset="-120"/>
              </a:rPr>
              <a:t>18 months</a:t>
            </a:r>
            <a:r>
              <a:rPr lang="en-US" sz="1550" dirty="0">
                <a:solidFill>
                  <a:srgbClr val="4C4C4D"/>
                </a:solidFill>
                <a:latin typeface="Heebo" pitchFamily="34" charset="0"/>
                <a:ea typeface="Heebo" pitchFamily="34" charset="-122"/>
                <a:cs typeface="Heebo" pitchFamily="34" charset="-120"/>
              </a:rPr>
              <a:t> because to its branding, environmental initiatives, and cheap waste expenses. Money will be spent carefully for long-term prosperity and financial security (Soil Association, 2021).</a:t>
            </a:r>
            <a:endParaRPr lang="en-US" sz="1550" dirty="0"/>
          </a:p>
        </p:txBody>
      </p:sp>
      <p:pic>
        <p:nvPicPr>
          <p:cNvPr id="17" name="Picture 16">
            <a:extLst>
              <a:ext uri="{FF2B5EF4-FFF2-40B4-BE49-F238E27FC236}">
                <a16:creationId xmlns:a16="http://schemas.microsoft.com/office/drawing/2014/main" id="{30659A36-1757-B294-E5F4-46479940DF59}"/>
              </a:ext>
            </a:extLst>
          </p:cNvPr>
          <p:cNvPicPr>
            <a:picLocks noChangeAspect="1"/>
          </p:cNvPicPr>
          <p:nvPr/>
        </p:nvPicPr>
        <p:blipFill>
          <a:blip r:embed="rId3"/>
          <a:stretch>
            <a:fillRect/>
          </a:stretch>
        </p:blipFill>
        <p:spPr>
          <a:xfrm>
            <a:off x="793790" y="2899291"/>
            <a:ext cx="5730737" cy="2402032"/>
          </a:xfrm>
          <a:prstGeom prst="rect">
            <a:avLst/>
          </a:prstGeom>
        </p:spPr>
      </p:pic>
      <p:pic>
        <p:nvPicPr>
          <p:cNvPr id="18" name="Picture 17">
            <a:extLst>
              <a:ext uri="{FF2B5EF4-FFF2-40B4-BE49-F238E27FC236}">
                <a16:creationId xmlns:a16="http://schemas.microsoft.com/office/drawing/2014/main" id="{D9E1F8CF-B2AC-EC8F-FEF8-057D4DEFF18A}"/>
              </a:ext>
            </a:extLst>
          </p:cNvPr>
          <p:cNvPicPr>
            <a:picLocks noChangeAspect="1"/>
          </p:cNvPicPr>
          <p:nvPr/>
        </p:nvPicPr>
        <p:blipFill>
          <a:blip r:embed="rId4"/>
          <a:stretch>
            <a:fillRect/>
          </a:stretch>
        </p:blipFill>
        <p:spPr>
          <a:xfrm>
            <a:off x="7315199" y="2049091"/>
            <a:ext cx="5730737" cy="43773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2112883"/>
            <a:ext cx="4961811" cy="620078"/>
          </a:xfrm>
          <a:prstGeom prst="rect">
            <a:avLst/>
          </a:prstGeom>
          <a:noFill/>
          <a:ln/>
        </p:spPr>
        <p:txBody>
          <a:bodyPr wrap="none" lIns="0" tIns="0" rIns="0" bIns="0" rtlCol="0" anchor="t"/>
          <a:lstStyle/>
          <a:p>
            <a:pPr marL="0" indent="0" algn="l">
              <a:lnSpc>
                <a:spcPts val="4850"/>
              </a:lnSpc>
              <a:buNone/>
            </a:pPr>
            <a:r>
              <a:rPr lang="en-US" sz="3900" dirty="0">
                <a:solidFill>
                  <a:srgbClr val="152D47"/>
                </a:solidFill>
                <a:latin typeface="Crimson Pro Semi Bold" pitchFamily="34" charset="0"/>
                <a:ea typeface="Crimson Pro Semi Bold" pitchFamily="34" charset="-122"/>
                <a:cs typeface="Crimson Pro Semi Bold" pitchFamily="34" charset="-120"/>
              </a:rPr>
              <a:t>Conclusion</a:t>
            </a:r>
            <a:endParaRPr lang="en-US" sz="3900" dirty="0"/>
          </a:p>
        </p:txBody>
      </p:sp>
      <p:sp>
        <p:nvSpPr>
          <p:cNvPr id="3" name="Text 1"/>
          <p:cNvSpPr/>
          <p:nvPr/>
        </p:nvSpPr>
        <p:spPr>
          <a:xfrm>
            <a:off x="793790" y="3129796"/>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In conclusion, The Green Spoon is a sensible and practical solution to the UK food industry's transformation. The market now favours </a:t>
            </a:r>
            <a:r>
              <a:rPr lang="en-US" sz="1550" dirty="0">
                <a:solidFill>
                  <a:srgbClr val="2150FE"/>
                </a:solidFill>
                <a:latin typeface="Heebo" pitchFamily="34" charset="0"/>
                <a:ea typeface="Heebo" pitchFamily="34" charset="-122"/>
                <a:cs typeface="Heebo" pitchFamily="34" charset="-120"/>
              </a:rPr>
              <a:t>sustainability, community involvement, and ethical consumption</a:t>
            </a:r>
            <a:r>
              <a:rPr lang="en-US" sz="1550" dirty="0">
                <a:solidFill>
                  <a:srgbClr val="4C4C4D"/>
                </a:solidFill>
                <a:latin typeface="Heebo" pitchFamily="34" charset="0"/>
                <a:ea typeface="Heebo" pitchFamily="34" charset="-122"/>
                <a:cs typeface="Heebo" pitchFamily="34" charset="-120"/>
              </a:rPr>
              <a:t>. The business plan explains how an eco-friendly café-restaurant can make money and be socially and environmentally responsible (d'Angelo et al., 2020).</a:t>
            </a:r>
            <a:endParaRPr lang="en-US" sz="1550" dirty="0"/>
          </a:p>
        </p:txBody>
      </p:sp>
      <p:sp>
        <p:nvSpPr>
          <p:cNvPr id="4" name="Text 2"/>
          <p:cNvSpPr/>
          <p:nvPr/>
        </p:nvSpPr>
        <p:spPr>
          <a:xfrm>
            <a:off x="793790" y="4305657"/>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Creating a Private Limited Company protects and builds the company's reputation and gives it access to government programs like the Start Up Loans Scheme. The PESTEL analysis demonstrates that sustainable firms benefit from political support, increased demand for plant-based diets, and digital marketing and food delivery technology (Yoon, 2020).</a:t>
            </a:r>
            <a:endParaRPr lang="en-US" sz="1550" dirty="0"/>
          </a:p>
        </p:txBody>
      </p:sp>
      <p:sp>
        <p:nvSpPr>
          <p:cNvPr id="5" name="Text 3"/>
          <p:cNvSpPr/>
          <p:nvPr/>
        </p:nvSpPr>
        <p:spPr>
          <a:xfrm>
            <a:off x="793790" y="5481518"/>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4C4C4D"/>
                </a:solidFill>
                <a:latin typeface="Heebo" pitchFamily="34" charset="0"/>
                <a:ea typeface="Heebo" pitchFamily="34" charset="-122"/>
                <a:cs typeface="Heebo" pitchFamily="34" charset="-120"/>
              </a:rPr>
              <a:t>Birmingham's greatest sustainable British food is at The Green Spoon thanks to its online, partnership, and community marketing strategy. Private investments, government subsidies, and company angel financing form a secure financial foundation for long-term growth (Start Up Loans, n.d.).</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713542"/>
            <a:ext cx="4217551" cy="527090"/>
          </a:xfrm>
          <a:prstGeom prst="rect">
            <a:avLst/>
          </a:prstGeom>
          <a:noFill/>
          <a:ln/>
        </p:spPr>
        <p:txBody>
          <a:bodyPr wrap="none" lIns="0" tIns="0" rIns="0" bIns="0" rtlCol="0" anchor="t"/>
          <a:lstStyle/>
          <a:p>
            <a:pPr marL="0" indent="0" algn="l">
              <a:lnSpc>
                <a:spcPts val="4150"/>
              </a:lnSpc>
              <a:buNone/>
            </a:pPr>
            <a:r>
              <a:rPr lang="en-US" sz="3300" dirty="0">
                <a:solidFill>
                  <a:srgbClr val="152D47"/>
                </a:solidFill>
                <a:latin typeface="Crimson Pro Semi Bold" pitchFamily="34" charset="0"/>
                <a:ea typeface="Crimson Pro Semi Bold" pitchFamily="34" charset="-122"/>
                <a:cs typeface="Crimson Pro Semi Bold" pitchFamily="34" charset="-120"/>
              </a:rPr>
              <a:t>References </a:t>
            </a:r>
            <a:endParaRPr lang="en-US" sz="3300" dirty="0"/>
          </a:p>
        </p:txBody>
      </p:sp>
      <p:sp>
        <p:nvSpPr>
          <p:cNvPr id="3" name="Text 1"/>
          <p:cNvSpPr/>
          <p:nvPr/>
        </p:nvSpPr>
        <p:spPr>
          <a:xfrm>
            <a:off x="793790" y="1577935"/>
            <a:ext cx="13042821" cy="5938123"/>
          </a:xfrm>
          <a:prstGeom prst="rect">
            <a:avLst/>
          </a:prstGeom>
          <a:noFill/>
          <a:ln/>
        </p:spPr>
        <p:txBody>
          <a:bodyPr wrap="square" lIns="0" tIns="0" rIns="0" bIns="0" rtlCol="0" anchor="t"/>
          <a:lstStyle/>
          <a:p>
            <a:pPr marL="0" indent="0" algn="l">
              <a:lnSpc>
                <a:spcPts val="2100"/>
              </a:lnSpc>
              <a:buNone/>
            </a:pPr>
            <a:r>
              <a:rPr lang="en-US" sz="1300" dirty="0">
                <a:solidFill>
                  <a:srgbClr val="4C4C4D"/>
                </a:solidFill>
                <a:latin typeface="Heebo" pitchFamily="34" charset="0"/>
                <a:ea typeface="Heebo" pitchFamily="34" charset="-122"/>
                <a:cs typeface="Heebo" pitchFamily="34" charset="-120"/>
              </a:rPr>
              <a:t>1. Lord, C. (2023) ‘The sustainability of the gig economy food delivery system’, Journal of Environmental Economics and Management, 73(3), pp. 1-20. Available at: </a:t>
            </a:r>
            <a:r>
              <a:rPr lang="en-US" sz="1300" u="sng" dirty="0">
                <a:solidFill>
                  <a:srgbClr val="2150FE"/>
                </a:solidFill>
                <a:latin typeface="Heebo" pitchFamily="34" charset="0"/>
                <a:ea typeface="Heebo" pitchFamily="34" charset="-122"/>
                <a:cs typeface="Heebo" pitchFamily="34" charset="-120"/>
                <a:hlinkClick r:id="rId3">
                  <a:extLst>
                    <a:ext uri="{A12FA001-AC4F-418D-AE19-62706E023703}">
                      <ahyp:hlinkClr xmlns:ahyp="http://schemas.microsoft.com/office/drawing/2018/hyperlinkcolor" val="tx"/>
                    </a:ext>
                  </a:extLst>
                </a:hlinkClick>
              </a:rPr>
              <a:t>https://www.tandfonline.com/doi/full/10.1080/15568318.2022.2066583</a:t>
            </a:r>
            <a:r>
              <a:rPr lang="en-US" sz="1300" dirty="0">
                <a:solidFill>
                  <a:srgbClr val="4C4C4D"/>
                </a:solidFill>
                <a:latin typeface="Heebo" pitchFamily="34" charset="0"/>
                <a:ea typeface="Heebo" pitchFamily="34" charset="-122"/>
                <a:cs typeface="Heebo" pitchFamily="34" charset="-120"/>
              </a:rPr>
              <a:t> (Accessed: 16 October 2025). Taylor &amp; Francis Online 2. Mintel (2023) Sustainability in Foodservice – UK Report. [Report] 3. Soil Association (2025) Organic Market Report 2025. Available at: </a:t>
            </a:r>
            <a:r>
              <a:rPr lang="en-US" sz="1300" u="sng" dirty="0">
                <a:solidFill>
                  <a:srgbClr val="2150FE"/>
                </a:solidFill>
                <a:latin typeface="Heebo" pitchFamily="34" charset="0"/>
                <a:ea typeface="Heebo" pitchFamily="34" charset="-122"/>
                <a:cs typeface="Heebo" pitchFamily="34" charset="-120"/>
                <a:hlinkClick r:id="rId4">
                  <a:extLst>
                    <a:ext uri="{A12FA001-AC4F-418D-AE19-62706E023703}">
                      <ahyp:hlinkClr xmlns:ahyp="http://schemas.microsoft.com/office/drawing/2018/hyperlinkcolor" val="tx"/>
                    </a:ext>
                  </a:extLst>
                </a:hlinkClick>
              </a:rPr>
              <a:t>https://www.soilassociation.org/media/28079/soil-association-certification-organic-market-report-2025-1.pdf</a:t>
            </a:r>
            <a:r>
              <a:rPr lang="en-US" sz="1300" dirty="0">
                <a:solidFill>
                  <a:srgbClr val="4C4C4D"/>
                </a:solidFill>
                <a:latin typeface="Heebo" pitchFamily="34" charset="0"/>
                <a:ea typeface="Heebo" pitchFamily="34" charset="-122"/>
                <a:cs typeface="Heebo" pitchFamily="34" charset="-120"/>
              </a:rPr>
              <a:t>(Accessed: 16 October 2025). Soil Association+1 4. Soil Association (2024) Annual Report &amp; Accounts 2023-24. Available at: </a:t>
            </a:r>
            <a:r>
              <a:rPr lang="en-US" sz="1300" u="sng" dirty="0">
                <a:solidFill>
                  <a:srgbClr val="2150FE"/>
                </a:solidFill>
                <a:latin typeface="Heebo" pitchFamily="34" charset="0"/>
                <a:ea typeface="Heebo" pitchFamily="34" charset="-122"/>
                <a:cs typeface="Heebo" pitchFamily="34" charset="-120"/>
                <a:hlinkClick r:id="rId5">
                  <a:extLst>
                    <a:ext uri="{A12FA001-AC4F-418D-AE19-62706E023703}">
                      <ahyp:hlinkClr xmlns:ahyp="http://schemas.microsoft.com/office/drawing/2018/hyperlinkcolor" val="tx"/>
                    </a:ext>
                  </a:extLst>
                </a:hlinkClick>
              </a:rPr>
              <a:t>https://www.soilassociation.org/media/27929/soil-association-group-annual-report-and-accounts-23-24-rsm-signed.pdf</a:t>
            </a:r>
            <a:r>
              <a:rPr lang="en-US" sz="1300" dirty="0">
                <a:solidFill>
                  <a:srgbClr val="4C4C4D"/>
                </a:solidFill>
                <a:latin typeface="Heebo" pitchFamily="34" charset="0"/>
                <a:ea typeface="Heebo" pitchFamily="34" charset="-122"/>
                <a:cs typeface="Heebo" pitchFamily="34" charset="-120"/>
              </a:rPr>
              <a:t> (Accessed: 16 October 2025). Soil Association 5. Soil Association (2025) ‘Organic sector reaffirms commitment to accelerating organic market growth trajectory’, Soil Association News, 4 July. Available at: </a:t>
            </a:r>
            <a:r>
              <a:rPr lang="en-US" sz="1300" u="sng" dirty="0">
                <a:solidFill>
                  <a:srgbClr val="2150FE"/>
                </a:solidFill>
                <a:latin typeface="Heebo" pitchFamily="34" charset="0"/>
                <a:ea typeface="Heebo" pitchFamily="34" charset="-122"/>
                <a:cs typeface="Heebo" pitchFamily="34" charset="-120"/>
                <a:hlinkClick r:id="rId6">
                  <a:extLst>
                    <a:ext uri="{A12FA001-AC4F-418D-AE19-62706E023703}">
                      <ahyp:hlinkClr xmlns:ahyp="http://schemas.microsoft.com/office/drawing/2018/hyperlinkcolor" val="tx"/>
                    </a:ext>
                  </a:extLst>
                </a:hlinkClick>
              </a:rPr>
              <a:t>https://www.soilassociation.org/certification/trade-news/2025/july/4/organic-sector-reaffirms-commitment-to-accelerating-organic-market-growth-trajectory/</a:t>
            </a:r>
            <a:r>
              <a:rPr lang="en-US" sz="1300" dirty="0">
                <a:solidFill>
                  <a:srgbClr val="4C4C4D"/>
                </a:solidFill>
                <a:latin typeface="Heebo" pitchFamily="34" charset="0"/>
                <a:ea typeface="Heebo" pitchFamily="34" charset="-122"/>
                <a:cs typeface="Heebo" pitchFamily="34" charset="-120"/>
              </a:rPr>
              <a:t>(Accessed: 16 October 2025). Soil Association 6. Soil Association (2025) ‘Terms and conditions – Organic Market Report’, Soil Association Certification. Available at: </a:t>
            </a:r>
            <a:r>
              <a:rPr lang="en-US" sz="1300" u="sng" dirty="0">
                <a:solidFill>
                  <a:srgbClr val="2150FE"/>
                </a:solidFill>
                <a:latin typeface="Heebo" pitchFamily="34" charset="0"/>
                <a:ea typeface="Heebo" pitchFamily="34" charset="-122"/>
                <a:cs typeface="Heebo" pitchFamily="34" charset="-120"/>
                <a:hlinkClick r:id="rId7">
                  <a:extLst>
                    <a:ext uri="{A12FA001-AC4F-418D-AE19-62706E023703}">
                      <ahyp:hlinkClr xmlns:ahyp="http://schemas.microsoft.com/office/drawing/2018/hyperlinkcolor" val="tx"/>
                    </a:ext>
                  </a:extLst>
                </a:hlinkClick>
              </a:rPr>
              <a:t>https://www.soilassociation.org/certification/organic-market-report-2025/terms-and-conditions/</a:t>
            </a:r>
            <a:r>
              <a:rPr lang="en-US" sz="1300" dirty="0">
                <a:solidFill>
                  <a:srgbClr val="4C4C4D"/>
                </a:solidFill>
                <a:latin typeface="Heebo" pitchFamily="34" charset="0"/>
                <a:ea typeface="Heebo" pitchFamily="34" charset="-122"/>
                <a:cs typeface="Heebo" pitchFamily="34" charset="-120"/>
              </a:rPr>
              <a:t> (Accessed: 16 October 2025). Soil Association 7. Soil Association (2023) The Case for an Organic Action Plan for England. Available at: </a:t>
            </a:r>
            <a:r>
              <a:rPr lang="en-US" sz="1300" u="sng" dirty="0">
                <a:solidFill>
                  <a:srgbClr val="2150FE"/>
                </a:solidFill>
                <a:latin typeface="Heebo" pitchFamily="34" charset="0"/>
                <a:ea typeface="Heebo" pitchFamily="34" charset="-122"/>
                <a:cs typeface="Heebo" pitchFamily="34" charset="-120"/>
                <a:hlinkClick r:id="rId8">
                  <a:extLst>
                    <a:ext uri="{A12FA001-AC4F-418D-AE19-62706E023703}">
                      <ahyp:hlinkClr xmlns:ahyp="http://schemas.microsoft.com/office/drawing/2018/hyperlinkcolor" val="tx"/>
                    </a:ext>
                  </a:extLst>
                </a:hlinkClick>
              </a:rPr>
              <a:t>https://www.soilassociation.org/media/27960/oape-briefing-final.pdf</a:t>
            </a:r>
            <a:r>
              <a:rPr lang="en-US" sz="1300" dirty="0">
                <a:solidFill>
                  <a:srgbClr val="4C4C4D"/>
                </a:solidFill>
                <a:latin typeface="Heebo" pitchFamily="34" charset="0"/>
                <a:ea typeface="Heebo" pitchFamily="34" charset="-122"/>
                <a:cs typeface="Heebo" pitchFamily="34" charset="-120"/>
              </a:rPr>
              <a:t> (Accessed: 16 October 2025). Soil Association 8. Start Up Loans (n.d.) ‘What is a Start Up Loan?’, Start Up Loans. Available at: </a:t>
            </a:r>
            <a:r>
              <a:rPr lang="en-US" sz="1300" u="sng" dirty="0">
                <a:solidFill>
                  <a:srgbClr val="2150FE"/>
                </a:solidFill>
                <a:latin typeface="Heebo" pitchFamily="34" charset="0"/>
                <a:ea typeface="Heebo" pitchFamily="34" charset="-122"/>
                <a:cs typeface="Heebo" pitchFamily="34" charset="-120"/>
                <a:hlinkClick r:id="rId9">
                  <a:extLst>
                    <a:ext uri="{A12FA001-AC4F-418D-AE19-62706E023703}">
                      <ahyp:hlinkClr xmlns:ahyp="http://schemas.microsoft.com/office/drawing/2018/hyperlinkcolor" val="tx"/>
                    </a:ext>
                  </a:extLst>
                </a:hlinkClick>
              </a:rPr>
              <a:t>https://www.startuploans.co.uk/about-the-loan/what-is-a-start-up-loan</a:t>
            </a:r>
            <a:r>
              <a:rPr lang="en-US" sz="1300" dirty="0">
                <a:solidFill>
                  <a:srgbClr val="4C4C4D"/>
                </a:solidFill>
                <a:latin typeface="Heebo" pitchFamily="34" charset="0"/>
                <a:ea typeface="Heebo" pitchFamily="34" charset="-122"/>
                <a:cs typeface="Heebo" pitchFamily="34" charset="-120"/>
              </a:rPr>
              <a:t> (Accessed: 16 October 2025). Start Up Loans 9. Start Up Loans (n.d.) ‘How to apply’, Start Up Loans. Available at: </a:t>
            </a:r>
            <a:r>
              <a:rPr lang="en-US" sz="1300" u="sng" dirty="0">
                <a:solidFill>
                  <a:srgbClr val="2150FE"/>
                </a:solidFill>
                <a:latin typeface="Heebo" pitchFamily="34" charset="0"/>
                <a:ea typeface="Heebo" pitchFamily="34" charset="-122"/>
                <a:cs typeface="Heebo" pitchFamily="34" charset="-120"/>
                <a:hlinkClick r:id="rId10">
                  <a:extLst>
                    <a:ext uri="{A12FA001-AC4F-418D-AE19-62706E023703}">
                      <ahyp:hlinkClr xmlns:ahyp="http://schemas.microsoft.com/office/drawing/2018/hyperlinkcolor" val="tx"/>
                    </a:ext>
                  </a:extLst>
                </a:hlinkClick>
              </a:rPr>
              <a:t>https://www.startuploans.co.uk/about-the-loan/how-to-apply</a:t>
            </a:r>
            <a:r>
              <a:rPr lang="en-US" sz="1300" dirty="0">
                <a:solidFill>
                  <a:srgbClr val="4C4C4D"/>
                </a:solidFill>
                <a:latin typeface="Heebo" pitchFamily="34" charset="0"/>
                <a:ea typeface="Heebo" pitchFamily="34" charset="-122"/>
                <a:cs typeface="Heebo" pitchFamily="34" charset="-120"/>
              </a:rPr>
              <a:t> (Accessed: 16 October 2025). Start Up Loans 10. British Business Bank (n.d.) ‘Start Up Loans’, British Business Bank. Available at: </a:t>
            </a:r>
            <a:r>
              <a:rPr lang="en-US" sz="1300" u="sng" dirty="0">
                <a:solidFill>
                  <a:srgbClr val="2150FE"/>
                </a:solidFill>
                <a:latin typeface="Heebo" pitchFamily="34" charset="0"/>
                <a:ea typeface="Heebo" pitchFamily="34" charset="-122"/>
                <a:cs typeface="Heebo" pitchFamily="34" charset="-120"/>
                <a:hlinkClick r:id="rId11">
                  <a:extLst>
                    <a:ext uri="{A12FA001-AC4F-418D-AE19-62706E023703}">
                      <ahyp:hlinkClr xmlns:ahyp="http://schemas.microsoft.com/office/drawing/2018/hyperlinkcolor" val="tx"/>
                    </a:ext>
                  </a:extLst>
                </a:hlinkClick>
              </a:rPr>
              <a:t>https://www.british-business-bank.co.uk/business-guidance/guidance-articles/finance/start-up-loan</a:t>
            </a:r>
            <a:r>
              <a:rPr lang="en-US" sz="1300" dirty="0">
                <a:solidFill>
                  <a:srgbClr val="4C4C4D"/>
                </a:solidFill>
                <a:latin typeface="Heebo" pitchFamily="34" charset="0"/>
                <a:ea typeface="Heebo" pitchFamily="34" charset="-122"/>
                <a:cs typeface="Heebo" pitchFamily="34" charset="-120"/>
              </a:rPr>
              <a:t> (Accessed: 16 October 2025). British Business Bank 11. Garnett, K. (2023) ‘Future foods: Morphological scenarios to explore changes in the UK food system’, Trends in Food Science &amp; Technology, 137, pp. 540-552. Available at: </a:t>
            </a:r>
            <a:r>
              <a:rPr lang="en-US" sz="1300" u="sng" dirty="0">
                <a:solidFill>
                  <a:srgbClr val="2150FE"/>
                </a:solidFill>
                <a:latin typeface="Heebo" pitchFamily="34" charset="0"/>
                <a:ea typeface="Heebo" pitchFamily="34" charset="-122"/>
                <a:cs typeface="Heebo" pitchFamily="34" charset="-120"/>
                <a:hlinkClick r:id="rId12">
                  <a:extLst>
                    <a:ext uri="{A12FA001-AC4F-418D-AE19-62706E023703}">
                      <ahyp:hlinkClr xmlns:ahyp="http://schemas.microsoft.com/office/drawing/2018/hyperlinkcolor" val="tx"/>
                    </a:ext>
                  </a:extLst>
                </a:hlinkClick>
              </a:rPr>
              <a:t>https://www.sciencedirect.com/science/article/pii/S0016328723000447</a:t>
            </a:r>
            <a:r>
              <a:rPr lang="en-US" sz="1300" dirty="0">
                <a:solidFill>
                  <a:srgbClr val="4C4C4D"/>
                </a:solidFill>
                <a:latin typeface="Heebo" pitchFamily="34" charset="0"/>
                <a:ea typeface="Heebo" pitchFamily="34" charset="-122"/>
                <a:cs typeface="Heebo" pitchFamily="34" charset="-120"/>
              </a:rPr>
              <a:t> (Accessed: 16 October 2025). ScienceDirect 12. Trewern, J. (2025) ‘Transforming UK diets for health and sustainability’, Food Policy Journal, [online]. Available at: </a:t>
            </a:r>
            <a:r>
              <a:rPr lang="en-US" sz="1300" u="sng" dirty="0">
                <a:solidFill>
                  <a:srgbClr val="2150FE"/>
                </a:solidFill>
                <a:latin typeface="Heebo" pitchFamily="34" charset="0"/>
                <a:ea typeface="Heebo" pitchFamily="34" charset="-122"/>
                <a:cs typeface="Heebo" pitchFamily="34" charset="-120"/>
                <a:hlinkClick r:id="rId13">
                  <a:extLst>
                    <a:ext uri="{A12FA001-AC4F-418D-AE19-62706E023703}">
                      <ahyp:hlinkClr xmlns:ahyp="http://schemas.microsoft.com/office/drawing/2018/hyperlinkcolor" val="tx"/>
                    </a:ext>
                  </a:extLst>
                </a:hlinkClick>
              </a:rPr>
              <a:t>https://www.tandfonline.com/doi/full/10.1080/14620316.2024.2432394</a:t>
            </a:r>
            <a:r>
              <a:rPr lang="en-US" sz="1300" dirty="0">
                <a:solidFill>
                  <a:srgbClr val="4C4C4D"/>
                </a:solidFill>
                <a:latin typeface="Heebo" pitchFamily="34" charset="0"/>
                <a:ea typeface="Heebo" pitchFamily="34" charset="-122"/>
                <a:cs typeface="Heebo" pitchFamily="34" charset="-120"/>
              </a:rPr>
              <a:t> (Accessed: 16 October 2025). Taylor &amp; Francis Online 13. Yoon, B. (2020) ‘Restaurant Industry Practices to Promote Healthy Sustainable Initiatives’, Sustainability, 12(17), pp. 7127. Available at: </a:t>
            </a:r>
            <a:r>
              <a:rPr lang="en-US" sz="1300" u="sng" dirty="0">
                <a:solidFill>
                  <a:srgbClr val="2150FE"/>
                </a:solidFill>
                <a:latin typeface="Heebo" pitchFamily="34" charset="0"/>
                <a:ea typeface="Heebo" pitchFamily="34" charset="-122"/>
                <a:cs typeface="Heebo" pitchFamily="34" charset="-120"/>
                <a:hlinkClick r:id="rId14">
                  <a:extLst>
                    <a:ext uri="{A12FA001-AC4F-418D-AE19-62706E023703}">
                      <ahyp:hlinkClr xmlns:ahyp="http://schemas.microsoft.com/office/drawing/2018/hyperlinkcolor" val="tx"/>
                    </a:ext>
                  </a:extLst>
                </a:hlinkClick>
              </a:rPr>
              <a:t>https://www.mdpi.com/2071-1050/12/17/7127</a:t>
            </a:r>
            <a:r>
              <a:rPr lang="en-US" sz="1300" dirty="0">
                <a:solidFill>
                  <a:srgbClr val="4C4C4D"/>
                </a:solidFill>
                <a:latin typeface="Heebo" pitchFamily="34" charset="0"/>
                <a:ea typeface="Heebo" pitchFamily="34" charset="-122"/>
                <a:cs typeface="Heebo" pitchFamily="34" charset="-120"/>
              </a:rPr>
              <a:t> (Accessed: 16 October 2025). MDPI 14. d’Angelo, C. et al. (2020) Food Consumption in the UK: Trends, Attitudes and Drivers. RAND Corporation. Available at: </a:t>
            </a:r>
            <a:r>
              <a:rPr lang="en-US" sz="1300" u="sng" dirty="0">
                <a:solidFill>
                  <a:srgbClr val="2150FE"/>
                </a:solidFill>
                <a:latin typeface="Heebo" pitchFamily="34" charset="0"/>
                <a:ea typeface="Heebo" pitchFamily="34" charset="-122"/>
                <a:cs typeface="Heebo" pitchFamily="34" charset="-120"/>
                <a:hlinkClick r:id="rId15">
                  <a:extLst>
                    <a:ext uri="{A12FA001-AC4F-418D-AE19-62706E023703}">
                      <ahyp:hlinkClr xmlns:ahyp="http://schemas.microsoft.com/office/drawing/2018/hyperlinkcolor" val="tx"/>
                    </a:ext>
                  </a:extLst>
                </a:hlinkClick>
              </a:rPr>
              <a:t>https://www.rand.org/content/dam/rand/pubs/research_reports/RR4300/RR4379/RAND_RR4379.pdf</a:t>
            </a:r>
            <a:r>
              <a:rPr lang="en-US" sz="1300" dirty="0">
                <a:solidFill>
                  <a:srgbClr val="4C4C4D"/>
                </a:solidFill>
                <a:latin typeface="Heebo" pitchFamily="34" charset="0"/>
                <a:ea typeface="Heebo" pitchFamily="34" charset="-122"/>
                <a:cs typeface="Heebo" pitchFamily="34" charset="-120"/>
              </a:rPr>
              <a:t> (Accessed: 16 October 2025). rand.org 15. Keeble, M., Adolph, L., &amp; Atkins, D. (2021) ‘Socioeconomic inequalities in food outlet access through online platforms’, Sustainability, 13(14), 5528. Available at: </a:t>
            </a:r>
            <a:r>
              <a:rPr lang="en-US" sz="1300" u="sng" dirty="0">
                <a:solidFill>
                  <a:srgbClr val="2150FE"/>
                </a:solidFill>
                <a:latin typeface="Heebo" pitchFamily="34" charset="0"/>
                <a:ea typeface="Heebo" pitchFamily="34" charset="-122"/>
                <a:cs typeface="Heebo" pitchFamily="34" charset="-120"/>
                <a:hlinkClick r:id="rId16">
                  <a:extLst>
                    <a:ext uri="{A12FA001-AC4F-418D-AE19-62706E023703}">
                      <ahyp:hlinkClr xmlns:ahyp="http://schemas.microsoft.com/office/drawing/2018/hyperlinkcolor" val="tx"/>
                    </a:ext>
                  </a:extLst>
                </a:hlinkClick>
              </a:rPr>
              <a:t>https://www.ncbi.nlm.nih.gov/pmc/articles/PMC8288297/</a:t>
            </a:r>
            <a:r>
              <a:rPr lang="en-US" sz="1300" dirty="0">
                <a:solidFill>
                  <a:srgbClr val="4C4C4D"/>
                </a:solidFill>
                <a:latin typeface="Heebo" pitchFamily="34" charset="0"/>
                <a:ea typeface="Heebo" pitchFamily="34" charset="-122"/>
                <a:cs typeface="Heebo" pitchFamily="34" charset="-120"/>
              </a:rPr>
              <a:t>(Accessed: 16 October 2025). pmc.ncbi.nlm.nih.gov</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21636</TotalTime>
  <Words>3125</Words>
  <Application>Microsoft Office PowerPoint</Application>
  <PresentationFormat>Custom</PresentationFormat>
  <Paragraphs>79</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Heebo</vt:lpstr>
      <vt:lpstr>Arial</vt:lpstr>
      <vt:lpstr>-webkit-standard</vt:lpstr>
      <vt:lpstr>Crimson Pro Semi Bold</vt:lpstr>
      <vt:lpstr>Crimson Pro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andreia farcas</dc:creator>
  <cp:lastModifiedBy>andreia farcas</cp:lastModifiedBy>
  <cp:revision>4</cp:revision>
  <dcterms:created xsi:type="dcterms:W3CDTF">2025-10-16T13:36:47Z</dcterms:created>
  <dcterms:modified xsi:type="dcterms:W3CDTF">2025-11-06T14:26:32Z</dcterms:modified>
</cp:coreProperties>
</file>