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01" r:id="rId3"/>
    <p:sldId id="272" r:id="rId4"/>
    <p:sldId id="273" r:id="rId5"/>
    <p:sldId id="274" r:id="rId6"/>
    <p:sldId id="275" r:id="rId7"/>
    <p:sldId id="302" r:id="rId8"/>
    <p:sldId id="276" r:id="rId9"/>
    <p:sldId id="305" r:id="rId10"/>
    <p:sldId id="277" r:id="rId11"/>
    <p:sldId id="278" r:id="rId12"/>
    <p:sldId id="279" r:id="rId13"/>
    <p:sldId id="280" r:id="rId14"/>
    <p:sldId id="281" r:id="rId15"/>
    <p:sldId id="283" r:id="rId16"/>
    <p:sldId id="284" r:id="rId17"/>
    <p:sldId id="286" r:id="rId18"/>
    <p:sldId id="287" r:id="rId19"/>
    <p:sldId id="288" r:id="rId20"/>
    <p:sldId id="289" r:id="rId21"/>
    <p:sldId id="290" r:id="rId22"/>
    <p:sldId id="291" r:id="rId23"/>
    <p:sldId id="292" r:id="rId24"/>
    <p:sldId id="293" r:id="rId25"/>
    <p:sldId id="294" r:id="rId26"/>
    <p:sldId id="295" r:id="rId27"/>
    <p:sldId id="296" r:id="rId28"/>
    <p:sldId id="297" r:id="rId29"/>
    <p:sldId id="298" r:id="rId30"/>
    <p:sldId id="299" r:id="rId31"/>
    <p:sldId id="304" r:id="rId32"/>
    <p:sldId id="285" r:id="rId33"/>
    <p:sldId id="306" r:id="rId34"/>
    <p:sldId id="307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 smtClean="0"/>
              <a:t>Click to edit Master text styles</a:t>
            </a:r>
          </a:p>
          <a:p>
            <a:pPr lvl="1"/>
            <a:r>
              <a:rPr lang="en-GB" noProof="0" dirty="0" smtClean="0"/>
              <a:t>Second level</a:t>
            </a:r>
          </a:p>
          <a:p>
            <a:pPr lvl="2"/>
            <a:r>
              <a:rPr lang="en-GB" noProof="0" dirty="0" smtClean="0"/>
              <a:t>Third level</a:t>
            </a:r>
          </a:p>
          <a:p>
            <a:pPr lvl="3"/>
            <a:r>
              <a:rPr lang="en-GB" noProof="0" dirty="0" smtClean="0"/>
              <a:t>Fourth level</a:t>
            </a:r>
          </a:p>
          <a:p>
            <a:pPr lvl="4"/>
            <a:r>
              <a:rPr lang="en-GB" noProof="0" dirty="0" smtClean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Learning%20Review%20Theme%201.docx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The%201944%20Education%20Act%20-%20Terminology%20Group%20Feedback.docx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hyperlink" Target="The%20UNCRC%20and%20Additional%20Needs.docx" TargetMode="Externa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../../Study%20Skills/Choosing%20Online%20Sources%20of%20Evidence/Study%20Skills%20&#8211;%20Online%20Sources%20of%20Evidence%20(1).pptx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3.png"/><Relationship Id="rId7" Type="http://schemas.openxmlformats.org/officeDocument/2006/relationships/hyperlink" Target="http://indicators.ohchr.org/" TargetMode="External"/><Relationship Id="rId2" Type="http://schemas.openxmlformats.org/officeDocument/2006/relationships/hyperlink" Target="../../Study%20Skills/Choosing%20Online%20Sources%20of%20Evidence/Study%20Skills%20&#8211;%20Online%20Sources%20of%20Evidence%20(1).pptx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hyperlink" Target="UN%20Convention%20People%20with%20Disabilities.pdf" TargetMode="External"/><Relationship Id="rId4" Type="http://schemas.openxmlformats.org/officeDocument/2006/relationships/image" Target="../media/image14.png"/><Relationship Id="rId9" Type="http://schemas.openxmlformats.org/officeDocument/2006/relationships/hyperlink" Target="http://ask.un.org/faq/14594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webarchive.nationalarchives.gov.uk/20101007182820/http:/sen.ttrb.ac.uk/attachments/21739b8e-5245-4709-b433-c14b08365634.pd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www.legislation.gov.uk/ukpga/1981/60/pdfs/ukpga_19810060_en.pd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1996/56/contents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Types%20of%20Special%20Educational%20Need%20Group%20Feedback.docx" TargetMode="Externa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gov.wales/docs/dcells/publications/131016-sen-code-of-practice-for-wales-en.pdf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://dera.ioe.ac.uk/23945/7/15-025_Redacted.pdf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hyperlink" Target="SEN%20-%20ALN%20Welsh%20Government%20changes%20Group%20Feedback.docx" TargetMode="External"/><Relationship Id="rId4" Type="http://schemas.openxmlformats.org/officeDocument/2006/relationships/image" Target="../media/image2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The%20Concept%20of%20Inclusion%20Group%20Feedback.docx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dera.ioe.ac.uk/23945/7/15-025_Redacted.pdf" TargetMode="External"/><Relationship Id="rId2" Type="http://schemas.openxmlformats.org/officeDocument/2006/relationships/hyperlink" Target="https://www.legislation.gov.uk/ukpga/1996/56/pdfs/ukpga_19960056_en.pdf" TargetMode="Externa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indicators.ohchr.org/" TargetMode="External"/><Relationship Id="rId2" Type="http://schemas.openxmlformats.org/officeDocument/2006/relationships/hyperlink" Target="https://www.un.org/development/desa/disabilities/convention-on-the-rights-of-persons-with-disabilities.html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ebarchive.nationalarchives.gov.uk/20101007182820/http:/sen.ttrb.ac.uk/attachments/21739b8e-5245-4709-b433-c14b08365634.pdf" TargetMode="External"/><Relationship Id="rId4" Type="http://schemas.openxmlformats.org/officeDocument/2006/relationships/hyperlink" Target="http://ask.un.org/faq/1459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4797152"/>
            <a:ext cx="9073008" cy="936104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 smtClean="0"/>
              <a:t>SJSI4020 Understanding Additional Needs</a:t>
            </a:r>
            <a:br>
              <a:rPr lang="en-US" sz="3600" b="1" dirty="0" smtClean="0"/>
            </a:br>
            <a:r>
              <a:rPr lang="en-US" sz="3600" b="1" dirty="0" smtClean="0"/>
              <a:t>Developing a concept of Additional Needs</a:t>
            </a:r>
            <a:endParaRPr lang="en-US" sz="3600" b="1" dirty="0"/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016224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Ken Dicks </a:t>
            </a:r>
            <a:r>
              <a:rPr lang="en-GB" sz="2000" b="1" dirty="0" smtClean="0">
                <a:hlinkClick r:id="rId2"/>
              </a:rPr>
              <a:t>ken.dicks@uwtsd.ac.uk</a:t>
            </a:r>
            <a:r>
              <a:rPr lang="en-GB" sz="2000" b="1" dirty="0" smtClean="0"/>
              <a:t> </a:t>
            </a:r>
            <a:endParaRPr lang="en-GB" sz="2000" b="1" dirty="0"/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04681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979" y="605745"/>
            <a:ext cx="2806625" cy="165876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90364"/>
            <a:ext cx="1714511" cy="234888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9309" y="3224334"/>
            <a:ext cx="1917450" cy="1278300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4238" y="581243"/>
            <a:ext cx="1366469" cy="13664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0106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Learning Review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391334" y="2348880"/>
            <a:ext cx="62646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What did we cover in Theme 1: Module Overview and Key Concepts?</a:t>
            </a:r>
            <a:endParaRPr lang="en-GB" sz="2800" b="1" dirty="0"/>
          </a:p>
        </p:txBody>
      </p:sp>
      <p:pic>
        <p:nvPicPr>
          <p:cNvPr id="6" name="Picture 5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776" y="4293096"/>
            <a:ext cx="579811" cy="57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391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4208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concept of Additional Needs has developed from the concept of Special Educational Needs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49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 smtClean="0">
                <a:latin typeface="Calibri" panose="020F0502020204030204" pitchFamily="34" charset="0"/>
              </a:rPr>
              <a:t>1944 EDUCATION ACT:</a:t>
            </a:r>
          </a:p>
        </p:txBody>
      </p:sp>
      <p:sp>
        <p:nvSpPr>
          <p:cNvPr id="10244" name="Rectangle 4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457200" y="1268760"/>
            <a:ext cx="4038600" cy="4525963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 smtClean="0">
                <a:latin typeface="Calibri" panose="020F0502020204030204" pitchFamily="34" charset="0"/>
              </a:rPr>
              <a:t>Pupils who are blind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 smtClean="0">
                <a:latin typeface="Calibri" panose="020F0502020204030204" pitchFamily="34" charset="0"/>
              </a:rPr>
              <a:t>Pupils who are deaf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 smtClean="0">
                <a:latin typeface="Calibri" panose="020F0502020204030204" pitchFamily="34" charset="0"/>
              </a:rPr>
              <a:t>Pupils with partial sight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 smtClean="0">
                <a:latin typeface="Calibri" panose="020F0502020204030204" pitchFamily="34" charset="0"/>
              </a:rPr>
              <a:t>Pupils with partial hearing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 smtClean="0">
                <a:latin typeface="Calibri" panose="020F0502020204030204" pitchFamily="34" charset="0"/>
              </a:rPr>
              <a:t>Pupils who are termed ‘delicate’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 smtClean="0">
                <a:latin typeface="Calibri" panose="020F0502020204030204" pitchFamily="34" charset="0"/>
              </a:rPr>
              <a:t>Pupils who are diabetic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 smtClean="0">
                <a:latin typeface="Calibri" panose="020F0502020204030204" pitchFamily="34" charset="0"/>
              </a:rPr>
              <a:t>Pupils who have speech ‘defects’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 smtClean="0">
                <a:latin typeface="Calibri" panose="020F0502020204030204" pitchFamily="34" charset="0"/>
              </a:rPr>
              <a:t>Pupils who are termed ‘maladjusted’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 smtClean="0">
                <a:latin typeface="Calibri" panose="020F0502020204030204" pitchFamily="34" charset="0"/>
              </a:rPr>
              <a:t>Pupils who have epilepsy</a:t>
            </a:r>
          </a:p>
        </p:txBody>
      </p:sp>
      <p:sp>
        <p:nvSpPr>
          <p:cNvPr id="10245" name="Rectangle 5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4648200" y="1367134"/>
            <a:ext cx="4038600" cy="1485802"/>
          </a:xfrm>
        </p:spPr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en-GB" altLang="en-US" sz="2400" dirty="0">
                <a:latin typeface="Calibri" panose="020F0502020204030204" pitchFamily="34" charset="0"/>
              </a:rPr>
              <a:t>Pupils who have physical </a:t>
            </a:r>
            <a:r>
              <a:rPr lang="en-GB" altLang="en-US" sz="2400" dirty="0" smtClean="0">
                <a:latin typeface="Calibri" panose="020F0502020204030204" pitchFamily="34" charset="0"/>
              </a:rPr>
              <a:t>handicap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400" dirty="0" smtClean="0">
                <a:latin typeface="Calibri" panose="020F0502020204030204" pitchFamily="34" charset="0"/>
              </a:rPr>
              <a:t>Pupils who are termed ‘educationally subnormal’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44008" y="3068960"/>
            <a:ext cx="4104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What are your thoughts on these categories?</a:t>
            </a:r>
            <a:endParaRPr lang="en-GB" sz="20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1386" y="3868306"/>
            <a:ext cx="1576918" cy="1576918"/>
          </a:xfrm>
          <a:prstGeom prst="rect">
            <a:avLst/>
          </a:prstGeom>
        </p:spPr>
      </p:pic>
      <p:pic>
        <p:nvPicPr>
          <p:cNvPr id="4" name="Picture 3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9595" y="5445224"/>
            <a:ext cx="1180499" cy="118049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 build="p"/>
      <p:bldP spid="10245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 dirty="0" smtClean="0"/>
              <a:t>1944 to 1977</a:t>
            </a:r>
          </a:p>
        </p:txBody>
      </p:sp>
      <p:sp>
        <p:nvSpPr>
          <p:cNvPr id="1229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>
                <a:latin typeface="+mj-lt"/>
              </a:rPr>
              <a:t>Provision improves but it is still inadequate</a:t>
            </a:r>
          </a:p>
          <a:p>
            <a:pPr eaLnBrk="1" hangingPunct="1">
              <a:defRPr/>
            </a:pPr>
            <a:r>
              <a:rPr lang="en-GB" altLang="en-US" dirty="0" smtClean="0">
                <a:latin typeface="+mj-lt"/>
              </a:rPr>
              <a:t>Training programmes for teachers and other professionals begin to develop</a:t>
            </a:r>
          </a:p>
          <a:p>
            <a:pPr eaLnBrk="1" hangingPunct="1">
              <a:defRPr/>
            </a:pPr>
            <a:r>
              <a:rPr lang="en-GB" altLang="en-US" dirty="0" smtClean="0">
                <a:latin typeface="+mj-lt"/>
              </a:rPr>
              <a:t>Provision for certain groups was questioned</a:t>
            </a:r>
          </a:p>
          <a:p>
            <a:pPr eaLnBrk="1" hangingPunct="1">
              <a:defRPr/>
            </a:pPr>
            <a:r>
              <a:rPr lang="en-GB" altLang="en-US" dirty="0" smtClean="0">
                <a:latin typeface="+mj-lt"/>
              </a:rPr>
              <a:t>School Health Services develop</a:t>
            </a:r>
          </a:p>
          <a:p>
            <a:pPr eaLnBrk="1" hangingPunct="1">
              <a:defRPr/>
            </a:pPr>
            <a:r>
              <a:rPr lang="en-GB" altLang="en-US" dirty="0" smtClean="0">
                <a:latin typeface="+mj-lt"/>
              </a:rPr>
              <a:t>Research improves</a:t>
            </a:r>
          </a:p>
          <a:p>
            <a:pPr eaLnBrk="1" hangingPunct="1">
              <a:defRPr/>
            </a:pPr>
            <a:endParaRPr lang="en-GB" altLang="en-US" dirty="0" smtClean="0">
              <a:latin typeface="+mj-lt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b="1" dirty="0" smtClean="0"/>
              <a:t>The story so far</a:t>
            </a:r>
            <a:endParaRPr lang="en-US" b="1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3277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1975 The United Nations Declaration on the Rights of the Disabled Persons stated that disabled people have the same rights as any other person (N.B. this has been updated)</a:t>
            </a:r>
          </a:p>
          <a:p>
            <a:pPr eaLnBrk="1" hangingPunct="1">
              <a:defRPr/>
            </a:pPr>
            <a:r>
              <a:rPr lang="en-GB" dirty="0" smtClean="0"/>
              <a:t>1978 The Warnock Report</a:t>
            </a:r>
          </a:p>
          <a:p>
            <a:pPr eaLnBrk="1" hangingPunct="1">
              <a:defRPr/>
            </a:pPr>
            <a:r>
              <a:rPr lang="en-GB" dirty="0" smtClean="0"/>
              <a:t>1981 Education Act </a:t>
            </a:r>
          </a:p>
          <a:p>
            <a:pPr eaLnBrk="1" hangingPunct="1">
              <a:defRPr/>
            </a:pPr>
            <a:r>
              <a:rPr lang="en-GB" dirty="0" smtClean="0"/>
              <a:t>1991 UK agreed that every child had their rights as written in the UNCRC</a:t>
            </a:r>
            <a:endParaRPr lang="en-US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Group Exercise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259632" y="1052736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The UNCRC and Additional Needs</a:t>
            </a:r>
            <a:endParaRPr lang="en-GB" sz="28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700808"/>
            <a:ext cx="720080" cy="72008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55576" y="2847990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groups read the summary of the UNCRC</a:t>
            </a:r>
            <a:endParaRPr lang="en-GB" sz="28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2718191"/>
            <a:ext cx="782817" cy="78281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55576" y="4216142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Which ‘Articles’ relate to the concept of Additional Needs as we understand it?</a:t>
            </a:r>
            <a:endParaRPr lang="en-GB" sz="28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0891" y="4337790"/>
            <a:ext cx="710809" cy="710809"/>
          </a:xfrm>
          <a:prstGeom prst="rect">
            <a:avLst/>
          </a:prstGeom>
        </p:spPr>
      </p:pic>
      <p:pic>
        <p:nvPicPr>
          <p:cNvPr id="11" name="Picture 10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7637" y="4337791"/>
            <a:ext cx="660056" cy="660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419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 smtClean="0"/>
              <a:t>The Story so far</a:t>
            </a:r>
            <a:endParaRPr lang="en-US" b="1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1994 The UNESCO Salamanca Statement </a:t>
            </a:r>
          </a:p>
          <a:p>
            <a:pPr eaLnBrk="1" hangingPunct="1">
              <a:defRPr/>
            </a:pPr>
            <a:r>
              <a:rPr lang="en-GB" dirty="0" smtClean="0"/>
              <a:t>1996 Education Act</a:t>
            </a:r>
          </a:p>
          <a:p>
            <a:pPr eaLnBrk="1" hangingPunct="1">
              <a:defRPr/>
            </a:pPr>
            <a:r>
              <a:rPr lang="en-GB" dirty="0" smtClean="0"/>
              <a:t>2002 SEN Code of Practice</a:t>
            </a:r>
          </a:p>
          <a:p>
            <a:pPr eaLnBrk="1" hangingPunct="1">
              <a:defRPr/>
            </a:pPr>
            <a:r>
              <a:rPr lang="en-GB" dirty="0" smtClean="0"/>
              <a:t>2003 ESTYN findings</a:t>
            </a:r>
          </a:p>
          <a:p>
            <a:pPr eaLnBrk="1" hangingPunct="1">
              <a:defRPr/>
            </a:pPr>
            <a:r>
              <a:rPr lang="en-GB" dirty="0" smtClean="0"/>
              <a:t>2004 Welsh Government made UNCRC part of all planning and policy making</a:t>
            </a:r>
          </a:p>
          <a:p>
            <a:pPr eaLnBrk="1" hangingPunct="1">
              <a:defRPr/>
            </a:pPr>
            <a:r>
              <a:rPr lang="en-GB" dirty="0" smtClean="0"/>
              <a:t>2006 UN Convention on the Rights of Persons with Disabilities (</a:t>
            </a:r>
            <a:r>
              <a:rPr lang="en-GB" dirty="0" err="1" smtClean="0"/>
              <a:t>CRPD</a:t>
            </a:r>
            <a:r>
              <a:rPr lang="en-GB" dirty="0" smtClean="0"/>
              <a:t>)*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US" dirty="0" smtClean="0"/>
          </a:p>
        </p:txBody>
      </p:sp>
      <p:sp>
        <p:nvSpPr>
          <p:cNvPr id="4" name="TextBox 3">
            <a:hlinkClick r:id="rId2" action="ppaction://hlinkpres?slideindex=1&amp;slidetitle="/>
          </p:cNvPr>
          <p:cNvSpPr txBox="1"/>
          <p:nvPr/>
        </p:nvSpPr>
        <p:spPr>
          <a:xfrm>
            <a:off x="2843808" y="5949280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* Study Skills – Sources of Evidence</a:t>
            </a:r>
            <a:endParaRPr lang="en-GB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hlinkClick r:id="rId2" action="ppaction://hlinkpres?slideindex=1&amp;slidetitle="/>
          </p:cNvPr>
          <p:cNvSpPr txBox="1"/>
          <p:nvPr/>
        </p:nvSpPr>
        <p:spPr>
          <a:xfrm>
            <a:off x="683568" y="332656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/>
              <a:t>Study </a:t>
            </a:r>
            <a:r>
              <a:rPr lang="en-GB" sz="4000" b="1" dirty="0" smtClean="0"/>
              <a:t>Skills – Sources of Evidence</a:t>
            </a:r>
            <a:endParaRPr lang="en-GB" sz="40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2020" y="1196752"/>
            <a:ext cx="820459" cy="82045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04864"/>
            <a:ext cx="748451" cy="74845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440131" y="2348880"/>
            <a:ext cx="5804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Guided Study Activity: Evaluating a Source of Evidence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83568" y="3068960"/>
            <a:ext cx="79928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What do you need to consider when using a source of evidence such as the UN Convention on the Rights of People with Disability?</a:t>
            </a:r>
            <a:endParaRPr lang="en-GB" sz="2800" i="1" dirty="0"/>
          </a:p>
        </p:txBody>
      </p:sp>
      <p:pic>
        <p:nvPicPr>
          <p:cNvPr id="7" name="Picture 6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0042" y="4620508"/>
            <a:ext cx="663646" cy="65916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902247" y="4765423"/>
            <a:ext cx="55555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 Convention on the Rights of People with Disability</a:t>
            </a:r>
          </a:p>
        </p:txBody>
      </p:sp>
      <p:pic>
        <p:nvPicPr>
          <p:cNvPr id="9" name="Picture 8">
            <a:hlinkClick r:id="rId7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9821" y="5279670"/>
            <a:ext cx="571939" cy="57193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472854" y="5363924"/>
            <a:ext cx="55555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 </a:t>
            </a:r>
            <a:r>
              <a:rPr lang="en-GB" dirty="0" smtClean="0"/>
              <a:t>Treaties: Interactive Dashboard</a:t>
            </a:r>
            <a:endParaRPr lang="en-GB" dirty="0"/>
          </a:p>
        </p:txBody>
      </p:sp>
      <p:pic>
        <p:nvPicPr>
          <p:cNvPr id="11" name="Picture 10">
            <a:hlinkClick r:id="rId9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5925" y="5877272"/>
            <a:ext cx="571939" cy="571939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408958" y="5965651"/>
            <a:ext cx="55555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 </a:t>
            </a:r>
            <a:r>
              <a:rPr lang="en-GB" dirty="0" smtClean="0"/>
              <a:t>Treaties: FAQs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771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8" grpId="0"/>
      <p:bldP spid="10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 smtClean="0"/>
              <a:t>The Story so far</a:t>
            </a:r>
            <a:endParaRPr lang="en-US" b="1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2007 Welsh Government research into SEN across Wales</a:t>
            </a:r>
          </a:p>
          <a:p>
            <a:pPr eaLnBrk="1" hangingPunct="1">
              <a:defRPr/>
            </a:pPr>
            <a:r>
              <a:rPr lang="en-GB" dirty="0" smtClean="0"/>
              <a:t>2011 Wales became the first place in the UK to make UNCRC into law.</a:t>
            </a:r>
          </a:p>
          <a:p>
            <a:pPr eaLnBrk="1" hangingPunct="1">
              <a:defRPr/>
            </a:pPr>
            <a:r>
              <a:rPr lang="en-GB" dirty="0" smtClean="0"/>
              <a:t>2012 Forward in Partnership Consultation Document</a:t>
            </a:r>
            <a:endParaRPr lang="en-US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7544" y="23123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 smtClean="0">
                <a:latin typeface="+mn-lt"/>
              </a:rPr>
              <a:t>The Warnock Report</a:t>
            </a:r>
          </a:p>
        </p:txBody>
      </p:sp>
      <p:sp>
        <p:nvSpPr>
          <p:cNvPr id="1433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mtClean="0"/>
              <a:t>Committee of Enquiry into the Education of Handicapped Children and Young People</a:t>
            </a:r>
          </a:p>
          <a:p>
            <a:pPr eaLnBrk="1" hangingPunct="1">
              <a:defRPr/>
            </a:pPr>
            <a:r>
              <a:rPr lang="en-GB" altLang="en-US" smtClean="0"/>
              <a:t>Resulted in the Education Act of 1981-promoted the rights of children with special needs</a:t>
            </a:r>
          </a:p>
          <a:p>
            <a:pPr eaLnBrk="1" hangingPunct="1">
              <a:defRPr/>
            </a:pPr>
            <a:r>
              <a:rPr lang="en-GB" altLang="en-US" smtClean="0"/>
              <a:t>This act is still the most significant influence on the rights of children with special needs</a:t>
            </a:r>
          </a:p>
        </p:txBody>
      </p:sp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5517232"/>
            <a:ext cx="998841" cy="99884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sz="4000" b="1" dirty="0" smtClean="0">
                <a:latin typeface="+mn-lt"/>
              </a:rPr>
              <a:t>Major Provisions of the Education Act 1981</a:t>
            </a:r>
          </a:p>
        </p:txBody>
      </p:sp>
      <p:sp>
        <p:nvSpPr>
          <p:cNvPr id="1638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2800" dirty="0" smtClean="0"/>
              <a:t>Defined </a:t>
            </a:r>
            <a:r>
              <a:rPr lang="en-GB" altLang="en-US" sz="2800" dirty="0" smtClean="0"/>
              <a:t>Special Needs</a:t>
            </a:r>
          </a:p>
          <a:p>
            <a:pPr eaLnBrk="1" hangingPunct="1">
              <a:defRPr/>
            </a:pPr>
            <a:r>
              <a:rPr lang="en-GB" altLang="en-US" sz="2800" dirty="0" smtClean="0"/>
              <a:t>LEAs </a:t>
            </a:r>
            <a:r>
              <a:rPr lang="en-GB" altLang="en-US" sz="2800" dirty="0" smtClean="0"/>
              <a:t>had </a:t>
            </a:r>
            <a:r>
              <a:rPr lang="en-GB" altLang="en-US" sz="2800" dirty="0" smtClean="0"/>
              <a:t>a duty to secure a place, wherever possible, for each child at an ordinary school</a:t>
            </a:r>
          </a:p>
          <a:p>
            <a:pPr eaLnBrk="1" hangingPunct="1">
              <a:defRPr/>
            </a:pPr>
            <a:r>
              <a:rPr lang="en-GB" altLang="en-US" sz="2800" dirty="0" smtClean="0"/>
              <a:t>LEAs </a:t>
            </a:r>
            <a:r>
              <a:rPr lang="en-GB" altLang="en-US" sz="2800" dirty="0" smtClean="0"/>
              <a:t>had </a:t>
            </a:r>
            <a:r>
              <a:rPr lang="en-GB" altLang="en-US" sz="2800" dirty="0" smtClean="0"/>
              <a:t>a duty to identify and assess a child with special needs</a:t>
            </a:r>
          </a:p>
          <a:p>
            <a:pPr eaLnBrk="1" hangingPunct="1">
              <a:defRPr/>
            </a:pPr>
            <a:r>
              <a:rPr lang="en-GB" altLang="en-US" sz="2800" dirty="0" smtClean="0"/>
              <a:t>A ‘statement’ may be prepared and maintained by the LEA</a:t>
            </a:r>
          </a:p>
          <a:p>
            <a:pPr eaLnBrk="1" hangingPunct="1">
              <a:defRPr/>
            </a:pPr>
            <a:r>
              <a:rPr lang="en-GB" altLang="en-US" sz="2800" dirty="0" smtClean="0"/>
              <a:t>Provision will be made to meet the needs of the child</a:t>
            </a:r>
          </a:p>
        </p:txBody>
      </p:sp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5733255"/>
            <a:ext cx="854825" cy="8548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 dirty="0" smtClean="0">
                <a:latin typeface="+mn-lt"/>
              </a:rPr>
              <a:t>Special Education in Context</a:t>
            </a:r>
          </a:p>
        </p:txBody>
      </p:sp>
      <p:sp>
        <p:nvSpPr>
          <p:cNvPr id="1741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How do we define those in need of Special Education ?</a:t>
            </a:r>
          </a:p>
          <a:p>
            <a:pPr eaLnBrk="1" hangingPunct="1">
              <a:defRPr/>
            </a:pPr>
            <a:r>
              <a:rPr lang="en-GB" altLang="en-US" dirty="0" smtClean="0"/>
              <a:t>What terminology is used within this context?</a:t>
            </a:r>
          </a:p>
          <a:p>
            <a:pPr eaLnBrk="1" hangingPunct="1">
              <a:defRPr/>
            </a:pPr>
            <a:r>
              <a:rPr lang="en-GB" altLang="en-US" dirty="0" smtClean="0"/>
              <a:t>What have been the major developments in the care of those with Special Needs ?</a:t>
            </a:r>
          </a:p>
          <a:p>
            <a:pPr eaLnBrk="1" hangingPunct="1">
              <a:defRPr/>
            </a:pPr>
            <a:endParaRPr lang="en-GB" altLang="en-US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332656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/>
              <a:t>The Education Act 1996</a:t>
            </a:r>
            <a:endParaRPr lang="en-GB" sz="40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149" y="1047857"/>
            <a:ext cx="8044299" cy="4790678"/>
          </a:xfrm>
          <a:prstGeom prst="rect">
            <a:avLst/>
          </a:prstGeom>
        </p:spPr>
      </p:pic>
      <p:pic>
        <p:nvPicPr>
          <p:cNvPr id="6" name="Picture 5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5206" y="5840469"/>
            <a:ext cx="854825" cy="8548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685800" y="1052736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>
                <a:latin typeface="+mn-lt"/>
              </a:rPr>
              <a:t>What Special Educational Needs are you aware of ?</a:t>
            </a:r>
          </a:p>
        </p:txBody>
      </p:sp>
      <p:sp>
        <p:nvSpPr>
          <p:cNvPr id="24580" name="Rectangle 4"/>
          <p:cNvSpPr>
            <a:spLocks noGrp="1" noRot="1" noChangeArrowheads="1"/>
          </p:cNvSpPr>
          <p:nvPr>
            <p:ph type="subTitle" idx="1"/>
          </p:nvPr>
        </p:nvSpPr>
        <p:spPr>
          <a:xfrm>
            <a:off x="1371600" y="2924944"/>
            <a:ext cx="6400800" cy="17526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Discuss in small groups and then share with the larger group.</a:t>
            </a:r>
          </a:p>
        </p:txBody>
      </p:sp>
      <p:pic>
        <p:nvPicPr>
          <p:cNvPr id="2" name="Picture 1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4677544"/>
            <a:ext cx="717092" cy="71709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4580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4000" b="1" dirty="0" smtClean="0">
                <a:latin typeface="+mn-lt"/>
              </a:rPr>
              <a:t>Some better known areas of SEN:</a:t>
            </a:r>
          </a:p>
        </p:txBody>
      </p:sp>
      <p:sp>
        <p:nvSpPr>
          <p:cNvPr id="26628" name="Rectangle 4"/>
          <p:cNvSpPr>
            <a:spLocks noGrp="1" noRot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Autism</a:t>
            </a:r>
          </a:p>
          <a:p>
            <a:pPr eaLnBrk="1" hangingPunct="1">
              <a:defRPr/>
            </a:pPr>
            <a:r>
              <a:rPr lang="en-GB" altLang="en-US" dirty="0" smtClean="0"/>
              <a:t>Asperger’s Syndrome</a:t>
            </a:r>
          </a:p>
          <a:p>
            <a:pPr eaLnBrk="1" hangingPunct="1">
              <a:defRPr/>
            </a:pPr>
            <a:r>
              <a:rPr lang="en-GB" altLang="en-US" dirty="0" smtClean="0"/>
              <a:t>ADHD</a:t>
            </a:r>
          </a:p>
          <a:p>
            <a:pPr eaLnBrk="1" hangingPunct="1">
              <a:defRPr/>
            </a:pPr>
            <a:r>
              <a:rPr lang="en-GB" altLang="en-US" dirty="0" smtClean="0"/>
              <a:t>Cerebral Palsy</a:t>
            </a:r>
          </a:p>
          <a:p>
            <a:pPr eaLnBrk="1" hangingPunct="1">
              <a:defRPr/>
            </a:pPr>
            <a:r>
              <a:rPr lang="en-GB" altLang="en-US" dirty="0" smtClean="0"/>
              <a:t>Cystic Fibrosis</a:t>
            </a:r>
          </a:p>
          <a:p>
            <a:pPr eaLnBrk="1" hangingPunct="1">
              <a:defRPr/>
            </a:pPr>
            <a:r>
              <a:rPr lang="en-GB" altLang="en-US" dirty="0" smtClean="0"/>
              <a:t>Down’s Syndrome</a:t>
            </a:r>
          </a:p>
          <a:p>
            <a:pPr eaLnBrk="1" hangingPunct="1">
              <a:defRPr/>
            </a:pPr>
            <a:r>
              <a:rPr lang="en-GB" altLang="en-US" dirty="0" smtClean="0"/>
              <a:t>Dyslexia</a:t>
            </a:r>
          </a:p>
        </p:txBody>
      </p:sp>
      <p:sp>
        <p:nvSpPr>
          <p:cNvPr id="26629" name="Rectangle 5"/>
          <p:cNvSpPr>
            <a:spLocks noGrp="1" noRot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Dyspraxia</a:t>
            </a:r>
          </a:p>
          <a:p>
            <a:pPr eaLnBrk="1" hangingPunct="1">
              <a:defRPr/>
            </a:pPr>
            <a:r>
              <a:rPr lang="en-GB" altLang="en-US" dirty="0" smtClean="0"/>
              <a:t>EBD</a:t>
            </a:r>
          </a:p>
          <a:p>
            <a:pPr eaLnBrk="1" hangingPunct="1">
              <a:defRPr/>
            </a:pPr>
            <a:r>
              <a:rPr lang="en-GB" altLang="en-US" dirty="0" smtClean="0"/>
              <a:t>Hearing Impaired</a:t>
            </a:r>
          </a:p>
          <a:p>
            <a:pPr eaLnBrk="1" hangingPunct="1">
              <a:defRPr/>
            </a:pPr>
            <a:r>
              <a:rPr lang="en-GB" altLang="en-US" dirty="0" smtClean="0"/>
              <a:t>Visually Impaired</a:t>
            </a:r>
          </a:p>
          <a:p>
            <a:pPr eaLnBrk="1" hangingPunct="1">
              <a:defRPr/>
            </a:pPr>
            <a:r>
              <a:rPr lang="en-GB" altLang="en-US" dirty="0" smtClean="0"/>
              <a:t>Speech and Language Difficulties</a:t>
            </a:r>
          </a:p>
          <a:p>
            <a:pPr eaLnBrk="1" hangingPunct="1">
              <a:defRPr/>
            </a:pPr>
            <a:r>
              <a:rPr lang="en-GB" altLang="en-US" dirty="0" smtClean="0"/>
              <a:t>Tourette’s Syndrome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 build="p"/>
      <p:bldP spid="26629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 dirty="0" smtClean="0">
                <a:latin typeface="+mn-lt"/>
              </a:rPr>
              <a:t>SEN Code of </a:t>
            </a:r>
            <a:r>
              <a:rPr lang="en-GB" altLang="en-US" b="1" dirty="0" smtClean="0">
                <a:latin typeface="+mn-lt"/>
              </a:rPr>
              <a:t>Practice</a:t>
            </a:r>
            <a:endParaRPr lang="en-GB" altLang="en-US" b="1" dirty="0" smtClean="0">
              <a:latin typeface="+mn-lt"/>
            </a:endParaRPr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1600200"/>
            <a:ext cx="8229600" cy="3196952"/>
          </a:xfrm>
        </p:spPr>
        <p:txBody>
          <a:bodyPr/>
          <a:lstStyle/>
          <a:p>
            <a:pPr>
              <a:defRPr/>
            </a:pPr>
            <a:r>
              <a:rPr lang="en-GB" altLang="en-US" dirty="0" smtClean="0"/>
              <a:t>Provides practical advice to LEAs, schools, early years setting and others on carrying statutory duties to identify, assess and make provision for children’s special educational needs</a:t>
            </a:r>
          </a:p>
          <a:p>
            <a:pPr marL="0" indent="0" algn="r" eaLnBrk="1" hangingPunct="1">
              <a:buNone/>
              <a:defRPr/>
            </a:pPr>
            <a:r>
              <a:rPr lang="en-GB" altLang="en-US" dirty="0" smtClean="0"/>
              <a:t>Welsh Government 2004</a:t>
            </a:r>
          </a:p>
        </p:txBody>
      </p:sp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5157192"/>
            <a:ext cx="782817" cy="78281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 dirty="0" smtClean="0">
                <a:latin typeface="+mn-lt"/>
              </a:rPr>
              <a:t>Fundamental </a:t>
            </a:r>
            <a:r>
              <a:rPr lang="en-GB" altLang="en-US" b="1" dirty="0" smtClean="0">
                <a:latin typeface="+mn-lt"/>
              </a:rPr>
              <a:t>principles</a:t>
            </a:r>
            <a:endParaRPr lang="en-GB" altLang="en-US" b="1" dirty="0" smtClean="0">
              <a:latin typeface="+mn-lt"/>
            </a:endParaRP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A child with SEN should have their needs met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The SEN of children will normally be met in mainstream settings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The views of the child should be sought and taken into account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Parents have a vital role to play in supporting their child’s education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Children with SEN should be offered full access to a broad, balanced and relevant curriculum.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 dirty="0" smtClean="0">
                <a:latin typeface="+mn-lt"/>
              </a:rPr>
              <a:t>Critical Success Factors:</a:t>
            </a:r>
          </a:p>
        </p:txBody>
      </p:sp>
      <p:sp>
        <p:nvSpPr>
          <p:cNvPr id="3174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All children’s needs are met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Early identification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Best practice interventions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Child’s wishes are taken into account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Working in partnership with parents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Views of parents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Regular reviews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Multi-disciplinary approach where necessary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Time limits are adhered to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 dirty="0" smtClean="0">
                <a:latin typeface="+mn-lt"/>
              </a:rPr>
              <a:t>What does the Code tell us ?</a:t>
            </a:r>
          </a:p>
        </p:txBody>
      </p:sp>
      <p:sp>
        <p:nvSpPr>
          <p:cNvPr id="3277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31236" y="1417638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To work in partnership with parents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To enable pupil participation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Early identification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Ongoing assessment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 smtClean="0"/>
              <a:t>Appropriate provision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altLang="en-US" sz="2800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sz="4000" b="1" dirty="0" smtClean="0">
                <a:latin typeface="+mn-lt"/>
              </a:rPr>
              <a:t>Identification, Assessment and Provision:</a:t>
            </a:r>
          </a:p>
        </p:txBody>
      </p:sp>
      <p:sp>
        <p:nvSpPr>
          <p:cNvPr id="3481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3 stage approach;</a:t>
            </a:r>
          </a:p>
          <a:p>
            <a:pPr eaLnBrk="1" hangingPunct="1"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School Action</a:t>
            </a:r>
          </a:p>
          <a:p>
            <a:pPr eaLnBrk="1" hangingPunct="1"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School Action Plus</a:t>
            </a:r>
          </a:p>
          <a:p>
            <a:pPr eaLnBrk="1" hangingPunct="1"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Statement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 dirty="0" smtClean="0">
                <a:latin typeface="+mn-lt"/>
              </a:rPr>
              <a:t>School Action:</a:t>
            </a:r>
          </a:p>
        </p:txBody>
      </p:sp>
      <p:sp>
        <p:nvSpPr>
          <p:cNvPr id="3584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2800" dirty="0" smtClean="0"/>
              <a:t>Interventions that are additional to or different from the differentiated curriculum</a:t>
            </a:r>
          </a:p>
          <a:p>
            <a:pPr eaLnBrk="1" hangingPunct="1">
              <a:defRPr/>
            </a:pPr>
            <a:r>
              <a:rPr lang="en-GB" altLang="en-US" sz="2800" dirty="0" smtClean="0"/>
              <a:t>Class/Support teachers remain responsible for planning and delivering an individualised programme</a:t>
            </a:r>
          </a:p>
          <a:p>
            <a:pPr eaLnBrk="1" hangingPunct="1">
              <a:defRPr/>
            </a:pPr>
            <a:r>
              <a:rPr lang="en-GB" altLang="en-US" sz="2800" dirty="0" smtClean="0"/>
              <a:t>Individual Education Plan (IEP) drawn up by the SENCO</a:t>
            </a:r>
          </a:p>
          <a:p>
            <a:pPr eaLnBrk="1" hangingPunct="1">
              <a:defRPr/>
            </a:pPr>
            <a:r>
              <a:rPr lang="en-GB" altLang="en-US" sz="2800" dirty="0" smtClean="0"/>
              <a:t>Class/ Support teachers responsible for appropriate teaching methods and strategies to deliver targets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 dirty="0" smtClean="0">
                <a:latin typeface="+mn-lt"/>
              </a:rPr>
              <a:t>School Action Plus:</a:t>
            </a:r>
          </a:p>
        </p:txBody>
      </p:sp>
      <p:sp>
        <p:nvSpPr>
          <p:cNvPr id="3686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dirty="0" smtClean="0"/>
              <a:t>Help requested from outside agencies</a:t>
            </a:r>
          </a:p>
          <a:p>
            <a:pPr eaLnBrk="1" hangingPunct="1"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SENCOs and teachers are provided with advice or support from outside specialists</a:t>
            </a:r>
          </a:p>
          <a:p>
            <a:pPr eaLnBrk="1" hangingPunct="1"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Further additional or different strategies are put in place, and an IEP reflecting these is devised.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 dirty="0" smtClean="0">
                <a:latin typeface="+mn-lt"/>
              </a:rPr>
              <a:t>Statutory Assessment:</a:t>
            </a:r>
          </a:p>
        </p:txBody>
      </p:sp>
      <p:sp>
        <p:nvSpPr>
          <p:cNvPr id="3789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Only for a few pupils</a:t>
            </a:r>
          </a:p>
          <a:p>
            <a:pPr eaLnBrk="1" hangingPunct="1"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LEA requested to make a statutory assessment</a:t>
            </a:r>
          </a:p>
          <a:p>
            <a:pPr eaLnBrk="1" hangingPunct="1"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This </a:t>
            </a:r>
            <a:r>
              <a:rPr lang="en-GB" altLang="en-US" u="sng" dirty="0" smtClean="0"/>
              <a:t>may</a:t>
            </a:r>
            <a:r>
              <a:rPr lang="en-GB" altLang="en-US" dirty="0" smtClean="0"/>
              <a:t> lead to a </a:t>
            </a:r>
            <a:r>
              <a:rPr lang="en-GB" altLang="en-US" dirty="0" smtClean="0"/>
              <a:t>statement of Special Educational Need</a:t>
            </a:r>
            <a:endParaRPr lang="en-GB" altLang="en-US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sz="4000" b="1" dirty="0" smtClean="0">
                <a:latin typeface="+mn-lt"/>
              </a:rPr>
              <a:t>What is a Statement of Special Educational Needs ?</a:t>
            </a:r>
          </a:p>
        </p:txBody>
      </p:sp>
      <p:sp>
        <p:nvSpPr>
          <p:cNvPr id="3891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Follows statutory assessment</a:t>
            </a:r>
          </a:p>
          <a:p>
            <a:pPr eaLnBrk="1" hangingPunct="1">
              <a:defRPr/>
            </a:pPr>
            <a:r>
              <a:rPr lang="en-GB" altLang="en-US" dirty="0" smtClean="0"/>
              <a:t>Time limits involved</a:t>
            </a:r>
          </a:p>
          <a:p>
            <a:pPr eaLnBrk="1" hangingPunct="1">
              <a:defRPr/>
            </a:pPr>
            <a:r>
              <a:rPr lang="en-GB" altLang="en-US" dirty="0" smtClean="0"/>
              <a:t>Prepared by LEA</a:t>
            </a:r>
          </a:p>
          <a:p>
            <a:pPr eaLnBrk="1" hangingPunct="1">
              <a:defRPr/>
            </a:pPr>
            <a:r>
              <a:rPr lang="en-GB" altLang="en-US" dirty="0" smtClean="0"/>
              <a:t>Draft/proposed statement prepared</a:t>
            </a:r>
          </a:p>
          <a:p>
            <a:pPr eaLnBrk="1" hangingPunct="1">
              <a:defRPr/>
            </a:pPr>
            <a:r>
              <a:rPr lang="en-GB" altLang="en-US" dirty="0" smtClean="0"/>
              <a:t>Final statement</a:t>
            </a:r>
          </a:p>
          <a:p>
            <a:pPr eaLnBrk="1" hangingPunct="1">
              <a:defRPr/>
            </a:pPr>
            <a:r>
              <a:rPr lang="en-GB" altLang="en-US" dirty="0" smtClean="0"/>
              <a:t>Process: 26 weeks from start to finish</a:t>
            </a:r>
          </a:p>
          <a:p>
            <a:pPr eaLnBrk="1" hangingPunct="1">
              <a:defRPr/>
            </a:pPr>
            <a:endParaRPr lang="en-GB" altLang="en-US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 dirty="0" smtClean="0">
                <a:latin typeface="+mn-lt"/>
              </a:rPr>
              <a:t>Advice is gathered from;</a:t>
            </a:r>
          </a:p>
        </p:txBody>
      </p:sp>
      <p:sp>
        <p:nvSpPr>
          <p:cNvPr id="3993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Parent</a:t>
            </a:r>
          </a:p>
          <a:p>
            <a:pPr eaLnBrk="1" hangingPunct="1">
              <a:defRPr/>
            </a:pPr>
            <a:r>
              <a:rPr lang="en-GB" altLang="en-US" dirty="0" smtClean="0"/>
              <a:t>Pupil [where possible]</a:t>
            </a:r>
          </a:p>
          <a:p>
            <a:pPr eaLnBrk="1" hangingPunct="1">
              <a:defRPr/>
            </a:pPr>
            <a:r>
              <a:rPr lang="en-GB" altLang="en-US" dirty="0" smtClean="0"/>
              <a:t>School or early education setting</a:t>
            </a:r>
          </a:p>
          <a:p>
            <a:pPr eaLnBrk="1" hangingPunct="1">
              <a:defRPr/>
            </a:pPr>
            <a:r>
              <a:rPr lang="en-GB" altLang="en-US" dirty="0" smtClean="0"/>
              <a:t>Educational Psychologist</a:t>
            </a:r>
          </a:p>
          <a:p>
            <a:pPr eaLnBrk="1" hangingPunct="1">
              <a:defRPr/>
            </a:pPr>
            <a:r>
              <a:rPr lang="en-GB" altLang="en-US" dirty="0" smtClean="0"/>
              <a:t>Community Paediatrician</a:t>
            </a:r>
          </a:p>
          <a:p>
            <a:pPr eaLnBrk="1" hangingPunct="1">
              <a:defRPr/>
            </a:pPr>
            <a:r>
              <a:rPr lang="en-GB" altLang="en-US" dirty="0" smtClean="0"/>
              <a:t>Social Services</a:t>
            </a:r>
          </a:p>
          <a:p>
            <a:pPr eaLnBrk="1" hangingPunct="1">
              <a:defRPr/>
            </a:pPr>
            <a:r>
              <a:rPr lang="en-GB" altLang="en-US" dirty="0" smtClean="0"/>
              <a:t>Other involved parties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 dirty="0" smtClean="0">
                <a:latin typeface="+mn-lt"/>
              </a:rPr>
              <a:t>A Statement of SEN:</a:t>
            </a:r>
          </a:p>
        </p:txBody>
      </p:sp>
      <p:sp>
        <p:nvSpPr>
          <p:cNvPr id="4096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Legal document</a:t>
            </a:r>
          </a:p>
          <a:p>
            <a:pPr eaLnBrk="1" hangingPunct="1"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Must be reviewed at least annually</a:t>
            </a:r>
          </a:p>
          <a:p>
            <a:pPr eaLnBrk="1" hangingPunct="1"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Identifies need</a:t>
            </a:r>
          </a:p>
          <a:p>
            <a:pPr eaLnBrk="1" hangingPunct="1"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 smtClean="0"/>
              <a:t>Identifies provision to meet need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8" name="Rectangle 4"/>
          <p:cNvSpPr>
            <a:spLocks noGrp="1" noRot="1" noChangeArrowheads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4000" dirty="0" smtClean="0">
                <a:latin typeface="+mn-lt"/>
              </a:rPr>
              <a:t>“</a:t>
            </a:r>
            <a:r>
              <a:rPr lang="en-GB" altLang="en-US" sz="4000" u="sng" dirty="0" smtClean="0">
                <a:latin typeface="+mn-lt"/>
              </a:rPr>
              <a:t>All</a:t>
            </a:r>
            <a:r>
              <a:rPr lang="en-GB" altLang="en-US" sz="4000" dirty="0" smtClean="0">
                <a:latin typeface="+mn-lt"/>
              </a:rPr>
              <a:t> teachers are teachers of  pupils with Special Educational Needs.”</a:t>
            </a:r>
          </a:p>
        </p:txBody>
      </p:sp>
      <p:sp>
        <p:nvSpPr>
          <p:cNvPr id="41989" name="Rectangle 5"/>
          <p:cNvSpPr>
            <a:spLocks noGrp="1" noRot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[Code of Practice ]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b="1" dirty="0" smtClean="0"/>
              <a:t>Forward in Partnership</a:t>
            </a:r>
            <a:endParaRPr lang="en-US" altLang="en-US" b="1" dirty="0" smtClean="0"/>
          </a:p>
        </p:txBody>
      </p:sp>
      <p:sp>
        <p:nvSpPr>
          <p:cNvPr id="1536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Consultation Document issued in June 2012</a:t>
            </a:r>
            <a:r>
              <a:rPr lang="en-GB" altLang="en-US" dirty="0" smtClean="0"/>
              <a:t>.</a:t>
            </a:r>
          </a:p>
          <a:p>
            <a:pPr eaLnBrk="1" hangingPunct="1">
              <a:defRPr/>
            </a:pPr>
            <a:r>
              <a:rPr lang="en-GB" altLang="en-US" dirty="0" smtClean="0"/>
              <a:t>These </a:t>
            </a:r>
            <a:r>
              <a:rPr lang="en-GB" altLang="en-US" dirty="0" smtClean="0"/>
              <a:t>are the recommendations:</a:t>
            </a:r>
          </a:p>
          <a:p>
            <a:pPr eaLnBrk="1" hangingPunct="1">
              <a:defRPr/>
            </a:pPr>
            <a:r>
              <a:rPr lang="en-GB" altLang="en-US" dirty="0" smtClean="0"/>
              <a:t>ALN rather than SEN</a:t>
            </a:r>
          </a:p>
          <a:p>
            <a:pPr eaLnBrk="1" hangingPunct="1">
              <a:defRPr/>
            </a:pPr>
            <a:r>
              <a:rPr lang="en-GB" altLang="en-US" dirty="0" smtClean="0"/>
              <a:t>Integrated Planning</a:t>
            </a:r>
          </a:p>
          <a:p>
            <a:pPr eaLnBrk="1" hangingPunct="1">
              <a:defRPr/>
            </a:pPr>
            <a:r>
              <a:rPr lang="en-GB" altLang="en-US" dirty="0" smtClean="0"/>
              <a:t>Multi Agency Working</a:t>
            </a:r>
            <a:endParaRPr lang="en-US" altLang="en-US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FORWARD IN PARTNERSHIP</a:t>
            </a:r>
            <a:endParaRPr lang="en-US" altLang="en-US" dirty="0" smtClean="0"/>
          </a:p>
        </p:txBody>
      </p:sp>
      <p:sp>
        <p:nvSpPr>
          <p:cNvPr id="1331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Extended Age Range</a:t>
            </a:r>
          </a:p>
          <a:p>
            <a:pPr eaLnBrk="1" hangingPunct="1">
              <a:defRPr/>
            </a:pPr>
            <a:r>
              <a:rPr lang="en-GB" altLang="en-US" dirty="0" smtClean="0"/>
              <a:t>Dealing with concerns and disagreements</a:t>
            </a:r>
          </a:p>
          <a:p>
            <a:pPr eaLnBrk="1" hangingPunct="1">
              <a:defRPr/>
            </a:pPr>
            <a:r>
              <a:rPr lang="en-GB" altLang="en-US" dirty="0" smtClean="0"/>
              <a:t>Appeal to Tribunal</a:t>
            </a:r>
          </a:p>
          <a:p>
            <a:pPr eaLnBrk="1" hangingPunct="1">
              <a:defRPr/>
            </a:pPr>
            <a:r>
              <a:rPr lang="en-GB" altLang="en-US" dirty="0" smtClean="0"/>
              <a:t>Family Partnership Services</a:t>
            </a:r>
          </a:p>
          <a:p>
            <a:pPr eaLnBrk="1" hangingPunct="1">
              <a:defRPr/>
            </a:pPr>
            <a:r>
              <a:rPr lang="en-GB" altLang="en-US" dirty="0" smtClean="0"/>
              <a:t>Quality assurance</a:t>
            </a:r>
          </a:p>
          <a:p>
            <a:pPr eaLnBrk="1" hangingPunct="1">
              <a:defRPr/>
            </a:pPr>
            <a:r>
              <a:rPr lang="en-GB" altLang="en-US" dirty="0" smtClean="0"/>
              <a:t>Post 16 specialist placements</a:t>
            </a:r>
            <a:endParaRPr lang="en-US" altLang="en-US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en-GB" dirty="0" smtClean="0"/>
              <a:t>Additional Learning Needs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729916" y="1196752"/>
            <a:ext cx="756084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Welsh Government is proposing to change the framewor</a:t>
            </a:r>
            <a:r>
              <a:rPr lang="en-GB" sz="2400" dirty="0" smtClean="0"/>
              <a:t>k</a:t>
            </a:r>
            <a:r>
              <a:rPr lang="en-GB" sz="2800" dirty="0" smtClean="0"/>
              <a:t> for Special Educational Needs to one for Additional Leaning Needs as </a:t>
            </a:r>
            <a:r>
              <a:rPr lang="en-GB" sz="2800" dirty="0" smtClean="0"/>
              <a:t>outlined </a:t>
            </a:r>
            <a:r>
              <a:rPr lang="en-GB" sz="2800" dirty="0" smtClean="0"/>
              <a:t>in a Research paper published in June 2015</a:t>
            </a:r>
            <a:endParaRPr lang="en-GB" sz="2800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51920" y="2996952"/>
            <a:ext cx="978562" cy="9719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39552" y="4077072"/>
            <a:ext cx="8085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Read through the following extract and in groups discuss what the faults were with the previous system and what improvements the Government intends to make.</a:t>
            </a:r>
            <a:endParaRPr lang="en-GB" sz="2400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31840" y="5385571"/>
            <a:ext cx="994471" cy="968127"/>
          </a:xfrm>
          <a:prstGeom prst="rect">
            <a:avLst/>
          </a:prstGeom>
        </p:spPr>
      </p:pic>
      <p:pic>
        <p:nvPicPr>
          <p:cNvPr id="7" name="Picture 6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24142" y="5385571"/>
            <a:ext cx="939946" cy="939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03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 smtClean="0">
                <a:latin typeface="+mn-lt"/>
              </a:rPr>
              <a:t>Inclusion: Group Exercise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412776"/>
            <a:ext cx="684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What do you understand the term Inclusion to mean?</a:t>
            </a:r>
            <a:endParaRPr lang="en-GB" sz="28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539552" y="2996952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Who are we trying to include?</a:t>
            </a:r>
            <a:endParaRPr lang="en-GB" sz="28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4031130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What are we trying to include them in?</a:t>
            </a:r>
            <a:endParaRPr lang="en-GB" sz="28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539552" y="5183258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Is there anyone that we shouldn’t include?</a:t>
            </a:r>
            <a:endParaRPr lang="en-GB" sz="2800" b="1" dirty="0"/>
          </a:p>
        </p:txBody>
      </p:sp>
      <p:pic>
        <p:nvPicPr>
          <p:cNvPr id="14" name="Picture 13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335" y="5706478"/>
            <a:ext cx="748451" cy="74845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467544" y="2276872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UK Government (1996) ‘Education Act’ London: </a:t>
            </a:r>
            <a:r>
              <a:rPr lang="en-GB" dirty="0"/>
              <a:t>HMSO Available at: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www.legislation.gov.uk/ukpga/1996/56/pdfs/ukpga_19960056_en.pdf</a:t>
            </a:r>
            <a:r>
              <a:rPr lang="en-GB" dirty="0" smtClean="0"/>
              <a:t>  </a:t>
            </a:r>
            <a:r>
              <a:rPr lang="en-GB" dirty="0"/>
              <a:t>(</a:t>
            </a:r>
            <a:r>
              <a:rPr lang="en-GB" dirty="0" smtClean="0"/>
              <a:t>Accessed 07/01/2018)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67544" y="1196752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Dauncey</a:t>
            </a:r>
            <a:r>
              <a:rPr lang="en-GB" dirty="0" smtClean="0"/>
              <a:t>, M. </a:t>
            </a:r>
            <a:r>
              <a:rPr lang="en-GB" dirty="0"/>
              <a:t>(2015) </a:t>
            </a:r>
            <a:r>
              <a:rPr lang="en-GB" i="1" dirty="0"/>
              <a:t>Special Educational Needs (SEN</a:t>
            </a:r>
            <a:r>
              <a:rPr lang="en-GB" i="1" dirty="0" smtClean="0"/>
              <a:t>)/Additional </a:t>
            </a:r>
            <a:r>
              <a:rPr lang="en-GB" i="1" dirty="0"/>
              <a:t>Learning Needs (</a:t>
            </a:r>
            <a:r>
              <a:rPr lang="en-GB" i="1" dirty="0" smtClean="0"/>
              <a:t>ALN) in Wales</a:t>
            </a:r>
            <a:r>
              <a:rPr lang="en-GB" dirty="0" smtClean="0"/>
              <a:t> Cardiff: National Assembly for </a:t>
            </a:r>
            <a:r>
              <a:rPr lang="en-GB" dirty="0"/>
              <a:t>Wales Available at: </a:t>
            </a:r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dera.ioe.ac.uk/23945/7/15-025_Redacted.pdf</a:t>
            </a:r>
            <a:r>
              <a:rPr lang="en-GB" dirty="0" smtClean="0"/>
              <a:t> (Accessed 11/02/2018)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941842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196752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United Nations (2006) </a:t>
            </a:r>
            <a:r>
              <a:rPr lang="en-GB" i="1" dirty="0" smtClean="0"/>
              <a:t>UN Convention on the Rights of People with Disabilities </a:t>
            </a:r>
            <a:r>
              <a:rPr lang="en-GB" dirty="0" smtClean="0"/>
              <a:t>New York: United </a:t>
            </a:r>
            <a:r>
              <a:rPr lang="en-GB" dirty="0"/>
              <a:t>Nations Available at: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www.un.org/development/desa/disabilities/convention-on-the-rights-of-persons-with-disabilities.html</a:t>
            </a:r>
            <a:r>
              <a:rPr lang="en-GB" dirty="0" smtClean="0"/>
              <a:t> (Accessed 10/02/2018)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3585790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United Nations Office of the High Commissioner for Human Rights (</a:t>
            </a:r>
            <a:r>
              <a:rPr lang="en-GB" dirty="0" err="1" smtClean="0"/>
              <a:t>OHCHR</a:t>
            </a:r>
            <a:r>
              <a:rPr lang="en-GB" dirty="0" smtClean="0"/>
              <a:t>) (2018) </a:t>
            </a:r>
            <a:r>
              <a:rPr lang="en-GB" i="1" dirty="0" smtClean="0"/>
              <a:t>Status of Ratification Interactive Dashboard </a:t>
            </a:r>
            <a:r>
              <a:rPr lang="en-GB" dirty="0"/>
              <a:t>Available at:  </a:t>
            </a:r>
            <a:r>
              <a:rPr lang="en-GB" dirty="0">
                <a:hlinkClick r:id="rId3"/>
              </a:rPr>
              <a:t>http://indicators.ohchr.org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(Accessed 10/02/2018)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67544" y="2564904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United Nations (2016</a:t>
            </a:r>
            <a:r>
              <a:rPr lang="en-GB" dirty="0"/>
              <a:t>) </a:t>
            </a:r>
            <a:r>
              <a:rPr lang="en-GB" i="1" dirty="0"/>
              <a:t>What is the difference between signing, ratification and accession of UN treaties</a:t>
            </a:r>
            <a:r>
              <a:rPr lang="en-GB" i="1" dirty="0" smtClean="0"/>
              <a:t>? </a:t>
            </a:r>
            <a:r>
              <a:rPr lang="en-GB" dirty="0" smtClean="0"/>
              <a:t>New York: United </a:t>
            </a:r>
            <a:r>
              <a:rPr lang="en-GB" dirty="0"/>
              <a:t>Nations Available at: </a:t>
            </a:r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ask.un.org/faq/14594</a:t>
            </a:r>
            <a:r>
              <a:rPr lang="en-GB" dirty="0" smtClean="0"/>
              <a:t> (Accessed 10/02/2018)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7544" y="4653136"/>
            <a:ext cx="82089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Warnock, H.E. </a:t>
            </a:r>
            <a:r>
              <a:rPr lang="en-GB" dirty="0"/>
              <a:t>(Chair) (1978) ‘SPECIAL EDUCATIONAL </a:t>
            </a:r>
            <a:r>
              <a:rPr lang="en-GB" dirty="0" smtClean="0"/>
              <a:t>NEEDS: Report </a:t>
            </a:r>
            <a:r>
              <a:rPr lang="en-GB" dirty="0"/>
              <a:t>of the Committee </a:t>
            </a:r>
            <a:r>
              <a:rPr lang="en-GB" dirty="0" smtClean="0"/>
              <a:t>of Enquiry </a:t>
            </a:r>
            <a:r>
              <a:rPr lang="en-GB" dirty="0"/>
              <a:t>into the Education </a:t>
            </a:r>
            <a:r>
              <a:rPr lang="en-GB" dirty="0" smtClean="0"/>
              <a:t>of Handicapped </a:t>
            </a:r>
            <a:r>
              <a:rPr lang="en-GB" dirty="0"/>
              <a:t>Children </a:t>
            </a:r>
            <a:r>
              <a:rPr lang="en-GB" dirty="0" err="1" smtClean="0"/>
              <a:t>andY</a:t>
            </a:r>
            <a:r>
              <a:rPr lang="en-GB" dirty="0" smtClean="0"/>
              <a:t> </a:t>
            </a:r>
            <a:r>
              <a:rPr lang="en-GB" dirty="0" err="1" smtClean="0"/>
              <a:t>oung</a:t>
            </a:r>
            <a:r>
              <a:rPr lang="en-GB" dirty="0" smtClean="0"/>
              <a:t> People’ London: </a:t>
            </a:r>
            <a:r>
              <a:rPr lang="en-GB" dirty="0"/>
              <a:t>HMSO Available at: </a:t>
            </a:r>
            <a:r>
              <a:rPr lang="en-GB" dirty="0">
                <a:hlinkClick r:id="rId5"/>
              </a:rPr>
              <a:t>http://webarchive.nationalarchives.gov.uk/20101007182820/http://</a:t>
            </a:r>
            <a:r>
              <a:rPr lang="en-GB" dirty="0" smtClean="0">
                <a:hlinkClick r:id="rId5"/>
              </a:rPr>
              <a:t>sen.ttrb.ac.uk/attachments/21739b8e-5245-4709-b433-c14b08365634.pdf</a:t>
            </a:r>
            <a:r>
              <a:rPr lang="en-GB" dirty="0" smtClean="0"/>
              <a:t> (Accessed 07/01/2018)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574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947</TotalTime>
  <Words>1301</Words>
  <Application>Microsoft Office PowerPoint</Application>
  <PresentationFormat>On-screen Show (4:3)</PresentationFormat>
  <Paragraphs>190</Paragraphs>
  <Slides>34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UWTSD PPT Template</vt:lpstr>
      <vt:lpstr>SJSI4020 Understanding Additional Needs Developing a concept of Additional Needs</vt:lpstr>
      <vt:lpstr>Learning Review</vt:lpstr>
      <vt:lpstr>The concept of Additional Needs has developed from the concept of Special Educational Needs</vt:lpstr>
      <vt:lpstr>1944 EDUCATION ACT:</vt:lpstr>
      <vt:lpstr>1944 to 1977</vt:lpstr>
      <vt:lpstr>The story so far</vt:lpstr>
      <vt:lpstr>Group Exercise</vt:lpstr>
      <vt:lpstr>The Story so far</vt:lpstr>
      <vt:lpstr>PowerPoint Presentation</vt:lpstr>
      <vt:lpstr>The Story so far</vt:lpstr>
      <vt:lpstr>The Warnock Report</vt:lpstr>
      <vt:lpstr>Major Provisions of the Education Act 1981</vt:lpstr>
      <vt:lpstr>Special Education in Context</vt:lpstr>
      <vt:lpstr>PowerPoint Presentation</vt:lpstr>
      <vt:lpstr>What Special Educational Needs are you aware of ?</vt:lpstr>
      <vt:lpstr>Some better known areas of SEN:</vt:lpstr>
      <vt:lpstr>SEN Code of Practice</vt:lpstr>
      <vt:lpstr>Fundamental principles</vt:lpstr>
      <vt:lpstr>Critical Success Factors:</vt:lpstr>
      <vt:lpstr>What does the Code tell us ?</vt:lpstr>
      <vt:lpstr>Identification, Assessment and Provision:</vt:lpstr>
      <vt:lpstr>School Action:</vt:lpstr>
      <vt:lpstr>School Action Plus:</vt:lpstr>
      <vt:lpstr>Statutory Assessment:</vt:lpstr>
      <vt:lpstr>What is a Statement of Special Educational Needs ?</vt:lpstr>
      <vt:lpstr>Advice is gathered from;</vt:lpstr>
      <vt:lpstr>A Statement of SEN:</vt:lpstr>
      <vt:lpstr>“All teachers are teachers of  pupils with Special Educational Needs.”</vt:lpstr>
      <vt:lpstr>Forward in Partnership</vt:lpstr>
      <vt:lpstr>FORWARD IN PARTNERSHIP</vt:lpstr>
      <vt:lpstr>Additional Learning Needs</vt:lpstr>
      <vt:lpstr>Inclusion: Group Exercise</vt:lpstr>
      <vt:lpstr>References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66</cp:revision>
  <dcterms:created xsi:type="dcterms:W3CDTF">2016-09-29T11:33:04Z</dcterms:created>
  <dcterms:modified xsi:type="dcterms:W3CDTF">2018-02-11T16:12:10Z</dcterms:modified>
</cp:coreProperties>
</file>