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1"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764" y="1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healtheconomicsunit.nhs.uk/social-economic-and-environmental-value/" TargetMode="External"/><Relationship Id="rId13" Type="http://schemas.openxmlformats.org/officeDocument/2006/relationships/hyperlink" Target="https://www.kingsfund.org.uk/" TargetMode="External"/><Relationship Id="rId3" Type="http://schemas.openxmlformats.org/officeDocument/2006/relationships/hyperlink" Target="https://www.tandfonline.com/doi/full/10.1080/17437199.2024.2314506" TargetMode="External"/><Relationship Id="rId7" Type="http://schemas.openxmlformats.org/officeDocument/2006/relationships/hyperlink" Target="https://www.health.org.uk/" TargetMode="External"/><Relationship Id="rId12" Type="http://schemas.openxmlformats.org/officeDocument/2006/relationships/hyperlink" Target="https://journals.sagepub.com/doi/10.1177/00207640211032259" TargetMode="External"/><Relationship Id="rId2" Type="http://schemas.openxmlformats.org/officeDocument/2006/relationships/hyperlink" Target="https://www.cvhnc.org/biopsychosocial-model-of-healthcare/" TargetMode="External"/><Relationship Id="rId1" Type="http://schemas.openxmlformats.org/officeDocument/2006/relationships/slideLayout" Target="../slideLayouts/slideLayout2.xml"/><Relationship Id="rId6" Type="http://schemas.openxmlformats.org/officeDocument/2006/relationships/hyperlink" Target="https://www.researchinpractice.org.uk/all/publications/2022/october/supporting-practitioner-wellbeing-practice-guide-2022/" TargetMode="External"/><Relationship Id="rId11" Type="http://schemas.openxmlformats.org/officeDocument/2006/relationships/hyperlink" Target="https://www.mdpi.com/2079-8954/13/10/843" TargetMode="External"/><Relationship Id="rId5" Type="http://schemas.openxmlformats.org/officeDocument/2006/relationships/hyperlink" Target="https://www.humanrightsresearch.org/post/overview-social-determinants-of-health-and-its-relationship-to-health-equity-and-human-rights" TargetMode="External"/><Relationship Id="rId15" Type="http://schemas.openxmlformats.org/officeDocument/2006/relationships/hyperlink" Target="https://www.who.int/" TargetMode="External"/><Relationship Id="rId10" Type="http://schemas.openxmlformats.org/officeDocument/2006/relationships/hyperlink" Target="https://www.gov.uk/" TargetMode="External"/><Relationship Id="rId4" Type="http://schemas.openxmlformats.org/officeDocument/2006/relationships/hyperlink" Target="https://www.mdpi.com/2071-1050/15/13/10682" TargetMode="External"/><Relationship Id="rId9" Type="http://schemas.openxmlformats.org/officeDocument/2006/relationships/hyperlink" Target="https://www.england.nhs.uk/" TargetMode="External"/><Relationship Id="rId14" Type="http://schemas.openxmlformats.org/officeDocument/2006/relationships/hyperlink" Target="https://sdgs.un.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50126"/>
            <a:ext cx="8229600" cy="1143000"/>
          </a:xfrm>
        </p:spPr>
        <p:txBody>
          <a:bodyPr>
            <a:normAutofit fontScale="90000"/>
          </a:bodyPr>
          <a:lstStyle/>
          <a:p>
            <a:r>
              <a:rPr b="1" dirty="0"/>
              <a:t>Rethinking Health, Wellbeing and Sustainability in Care Systems</a:t>
            </a:r>
          </a:p>
        </p:txBody>
      </p:sp>
      <p:sp>
        <p:nvSpPr>
          <p:cNvPr id="3" name="Content Placeholder 2"/>
          <p:cNvSpPr>
            <a:spLocks noGrp="1"/>
          </p:cNvSpPr>
          <p:nvPr>
            <p:ph idx="1"/>
          </p:nvPr>
        </p:nvSpPr>
        <p:spPr>
          <a:xfrm>
            <a:off x="1757172" y="2206752"/>
            <a:ext cx="5629656" cy="3175699"/>
          </a:xfrm>
        </p:spPr>
        <p:txBody>
          <a:bodyPr>
            <a:normAutofit/>
          </a:bodyPr>
          <a:lstStyle/>
          <a:p>
            <a:pPr algn="ctr"/>
            <a:r>
              <a:rPr lang="en-US" sz="2400" dirty="0"/>
              <a:t>Name: Faryal Wahid</a:t>
            </a:r>
          </a:p>
          <a:p>
            <a:pPr algn="ctr"/>
            <a:r>
              <a:rPr lang="en-US" sz="2400" dirty="0"/>
              <a:t>Student Number: 2245623</a:t>
            </a:r>
          </a:p>
          <a:p>
            <a:pPr algn="ctr"/>
            <a:r>
              <a:rPr lang="en-US" sz="2400" dirty="0"/>
              <a:t>Assignment title: Component 1 Presentation</a:t>
            </a:r>
          </a:p>
          <a:p>
            <a:pPr algn="ctr"/>
            <a:r>
              <a:rPr lang="en-US" sz="2400" dirty="0"/>
              <a:t>Module code: BMHP6030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0" name="Freeform: Shape 1039">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41754"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2" name="Freeform: Shape 1041">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34896"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278320" y="1161288"/>
            <a:ext cx="2578608" cy="1239012"/>
          </a:xfrm>
        </p:spPr>
        <p:txBody>
          <a:bodyPr anchor="ctr">
            <a:normAutofit/>
          </a:bodyPr>
          <a:lstStyle/>
          <a:p>
            <a:r>
              <a:rPr lang="en-GB" sz="2400" dirty="0"/>
              <a:t>Context and Rationale</a:t>
            </a:r>
          </a:p>
        </p:txBody>
      </p:sp>
      <p:sp>
        <p:nvSpPr>
          <p:cNvPr id="1044" name="Rectangle 1043">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6" name="Rectangle 104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919" y="2443480"/>
            <a:ext cx="25374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278320" y="2718054"/>
            <a:ext cx="2579180" cy="3207258"/>
          </a:xfrm>
        </p:spPr>
        <p:txBody>
          <a:bodyPr anchor="t">
            <a:normAutofit/>
          </a:bodyPr>
          <a:lstStyle/>
          <a:p>
            <a:r>
              <a:rPr lang="en-US" sz="1500" dirty="0"/>
              <a:t>Health and social care systems operate within complex social, economic and environmental contexts. Rising demand, limited resources and widening inequalities have increased the need for integrated and sustainable approaches to health and wellbeing (World Health Organization, 2023).</a:t>
            </a:r>
          </a:p>
        </p:txBody>
      </p:sp>
      <p:pic>
        <p:nvPicPr>
          <p:cNvPr id="5" name="Picture 2" descr="Improving healthcare planning with social, economic and environmental value  - Health Economics Unit">
            <a:extLst>
              <a:ext uri="{FF2B5EF4-FFF2-40B4-BE49-F238E27FC236}">
                <a16:creationId xmlns:a16="http://schemas.microsoft.com/office/drawing/2014/main" id="{E76F1CBD-B5B3-963E-44CB-D7B030EA1B0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75888" y="2103543"/>
            <a:ext cx="5191506" cy="275149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5A1DFF1-0232-1ADC-FDDD-7672595CA3E8}"/>
              </a:ext>
            </a:extLst>
          </p:cNvPr>
          <p:cNvSpPr txBox="1"/>
          <p:nvPr/>
        </p:nvSpPr>
        <p:spPr>
          <a:xfrm>
            <a:off x="4263200" y="5118854"/>
            <a:ext cx="4602480" cy="369332"/>
          </a:xfrm>
          <a:prstGeom prst="rect">
            <a:avLst/>
          </a:prstGeom>
          <a:noFill/>
        </p:spPr>
        <p:txBody>
          <a:bodyPr wrap="square">
            <a:spAutoFit/>
          </a:bodyPr>
          <a:lstStyle/>
          <a:p>
            <a:r>
              <a:rPr lang="en-US" sz="1800" dirty="0"/>
              <a:t>(NHS, 2025).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914481" cy="1616203"/>
          </a:xfrm>
        </p:spPr>
        <p:txBody>
          <a:bodyPr anchor="b">
            <a:normAutofit/>
          </a:bodyPr>
          <a:lstStyle/>
          <a:p>
            <a:r>
              <a:rPr lang="en-GB" sz="2800" dirty="0"/>
              <a:t>Concept of Health</a:t>
            </a:r>
          </a:p>
        </p:txBody>
      </p:sp>
      <p:sp>
        <p:nvSpPr>
          <p:cNvPr id="3" name="Content Placeholder 2"/>
          <p:cNvSpPr>
            <a:spLocks noGrp="1"/>
          </p:cNvSpPr>
          <p:nvPr>
            <p:ph idx="1"/>
          </p:nvPr>
        </p:nvSpPr>
        <p:spPr>
          <a:xfrm>
            <a:off x="657519" y="2533476"/>
            <a:ext cx="3914480" cy="3537410"/>
          </a:xfrm>
        </p:spPr>
        <p:txBody>
          <a:bodyPr anchor="t">
            <a:normAutofit/>
          </a:bodyPr>
          <a:lstStyle/>
          <a:p>
            <a:r>
              <a:rPr lang="en-US" sz="1700" dirty="0"/>
              <a:t>Health is understood as a dynamic state of physical, mental and social functioning that enables individuals to participate fully in society.</a:t>
            </a:r>
          </a:p>
          <a:p>
            <a:endParaRPr lang="en-US" sz="1700" dirty="0"/>
          </a:p>
          <a:p>
            <a:r>
              <a:rPr lang="en-US" sz="1700" dirty="0"/>
              <a:t>This perspective moves beyond medical treatment alone and highlights the importance of social and psychological influences on health outcomes (World Health Organization, 2023).</a:t>
            </a:r>
          </a:p>
        </p:txBody>
      </p:sp>
      <p:pic>
        <p:nvPicPr>
          <p:cNvPr id="2050" name="Picture 2" descr="Full article: On social health: history ...">
            <a:extLst>
              <a:ext uri="{FF2B5EF4-FFF2-40B4-BE49-F238E27FC236}">
                <a16:creationId xmlns:a16="http://schemas.microsoft.com/office/drawing/2014/main" id="{26DBBF72-C6E8-AB40-6F4C-A5E393534E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387" y="787114"/>
            <a:ext cx="2592350" cy="5283772"/>
          </a:xfrm>
          <a:prstGeom prst="rect">
            <a:avLst/>
          </a:prstGeom>
          <a:noFill/>
          <a:extLst>
            <a:ext uri="{909E8E84-426E-40DD-AFC4-6F175D3DCCD1}">
              <a14:hiddenFill xmlns:a14="http://schemas.microsoft.com/office/drawing/2010/main">
                <a:solidFill>
                  <a:srgbClr val="FFFFFF"/>
                </a:solidFill>
              </a14:hiddenFill>
            </a:ext>
          </a:extLst>
        </p:spPr>
      </p:pic>
      <p:grpSp>
        <p:nvGrpSpPr>
          <p:cNvPr id="2055" name="Group 2054">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2056" name="Rectangle 2055">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64FD16DA-96CD-699E-9343-E04677B8B430}"/>
              </a:ext>
            </a:extLst>
          </p:cNvPr>
          <p:cNvSpPr txBox="1"/>
          <p:nvPr/>
        </p:nvSpPr>
        <p:spPr>
          <a:xfrm>
            <a:off x="5931793" y="6070886"/>
            <a:ext cx="2222944" cy="369332"/>
          </a:xfrm>
          <a:prstGeom prst="rect">
            <a:avLst/>
          </a:prstGeom>
          <a:noFill/>
        </p:spPr>
        <p:txBody>
          <a:bodyPr wrap="square">
            <a:spAutoFit/>
          </a:bodyPr>
          <a:lstStyle/>
          <a:p>
            <a:r>
              <a:rPr lang="en-US" sz="1800" dirty="0"/>
              <a:t>(Doyle, D. 2024).</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8" name="Freeform: Shape 3087">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41754"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0" name="Freeform: Shape 3089">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34896"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278320" y="1161288"/>
            <a:ext cx="2578608" cy="1239012"/>
          </a:xfrm>
        </p:spPr>
        <p:txBody>
          <a:bodyPr anchor="ctr">
            <a:normAutofit/>
          </a:bodyPr>
          <a:lstStyle/>
          <a:p>
            <a:r>
              <a:rPr lang="en-GB" sz="2400"/>
              <a:t>Concept of Wellbeing</a:t>
            </a:r>
          </a:p>
        </p:txBody>
      </p:sp>
      <p:sp>
        <p:nvSpPr>
          <p:cNvPr id="3092" name="Rectangle 3091">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94" name="Rectangle 309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919" y="2443480"/>
            <a:ext cx="25374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278320" y="2718054"/>
            <a:ext cx="2579180" cy="3207258"/>
          </a:xfrm>
        </p:spPr>
        <p:txBody>
          <a:bodyPr anchor="t">
            <a:normAutofit/>
          </a:bodyPr>
          <a:lstStyle/>
          <a:p>
            <a:r>
              <a:rPr lang="en-US" sz="1500"/>
              <a:t>Wellbeing refers to an individual’s overall quality of life, including emotional resilience, mental stability, physical comfort and positive social connections.</a:t>
            </a:r>
          </a:p>
          <a:p>
            <a:endParaRPr lang="en-US" sz="1500"/>
          </a:p>
          <a:p>
            <a:r>
              <a:rPr lang="en-US" sz="1500"/>
              <a:t>It reflects how people feel and function in their daily lives rather than simply the absence of illness (NHS England, 2022).</a:t>
            </a:r>
          </a:p>
        </p:txBody>
      </p:sp>
      <p:pic>
        <p:nvPicPr>
          <p:cNvPr id="2050" name="Picture 2" descr="A critical review of the definition of 'wellbeing' for doctors and their  patients in a post Covid-19 era - Gemma Simons, David S Baldwin, 2021">
            <a:extLst>
              <a:ext uri="{FF2B5EF4-FFF2-40B4-BE49-F238E27FC236}">
                <a16:creationId xmlns:a16="http://schemas.microsoft.com/office/drawing/2014/main" id="{7F0C6EA0-8A21-C859-FDCC-03617712F8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75888" y="935454"/>
            <a:ext cx="5191506" cy="5087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AB07705-D715-70F9-9828-6B3AB19A05A5}"/>
              </a:ext>
            </a:extLst>
          </p:cNvPr>
          <p:cNvSpPr txBox="1"/>
          <p:nvPr/>
        </p:nvSpPr>
        <p:spPr>
          <a:xfrm>
            <a:off x="5931793" y="6070886"/>
            <a:ext cx="2222944" cy="369332"/>
          </a:xfrm>
          <a:prstGeom prst="rect">
            <a:avLst/>
          </a:prstGeom>
          <a:noFill/>
        </p:spPr>
        <p:txBody>
          <a:bodyPr wrap="square">
            <a:spAutoFit/>
          </a:bodyPr>
          <a:lstStyle/>
          <a:p>
            <a:r>
              <a:rPr lang="en-US" sz="1800" dirty="0"/>
              <a:t>(Simons, G. 2021).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800994"/>
            <a:ext cx="2765618" cy="2056896"/>
          </a:xfrm>
        </p:spPr>
        <p:txBody>
          <a:bodyPr anchor="t">
            <a:normAutofit/>
          </a:bodyPr>
          <a:lstStyle/>
          <a:p>
            <a:r>
              <a:rPr lang="en-GB" sz="2800" dirty="0"/>
              <a:t>Understanding Sustainable Development</a:t>
            </a:r>
          </a:p>
        </p:txBody>
      </p:sp>
      <p:sp>
        <p:nvSpPr>
          <p:cNvPr id="3" name="Content Placeholder 2"/>
          <p:cNvSpPr>
            <a:spLocks noGrp="1"/>
          </p:cNvSpPr>
          <p:nvPr>
            <p:ph idx="1"/>
          </p:nvPr>
        </p:nvSpPr>
        <p:spPr>
          <a:xfrm>
            <a:off x="4006159" y="751555"/>
            <a:ext cx="4459530" cy="2106334"/>
          </a:xfrm>
        </p:spPr>
        <p:txBody>
          <a:bodyPr anchor="t">
            <a:normAutofit/>
          </a:bodyPr>
          <a:lstStyle/>
          <a:p>
            <a:pPr>
              <a:lnSpc>
                <a:spcPct val="90000"/>
              </a:lnSpc>
            </a:pPr>
            <a:r>
              <a:rPr lang="en-US" sz="1600" dirty="0"/>
              <a:t>Sustainable development involves balancing social, economic and environmental priorities to meet current needs while protecting future generations (United Nations, 2015).</a:t>
            </a:r>
          </a:p>
          <a:p>
            <a:pPr>
              <a:lnSpc>
                <a:spcPct val="90000"/>
              </a:lnSpc>
            </a:pPr>
            <a:endParaRPr lang="en-US" sz="1600" dirty="0"/>
          </a:p>
          <a:p>
            <a:pPr>
              <a:lnSpc>
                <a:spcPct val="90000"/>
              </a:lnSpc>
            </a:pPr>
            <a:r>
              <a:rPr lang="en-US" sz="1600" dirty="0"/>
              <a:t>In health and social care, sustainability focuses on prevention, workforce resilience and responsible use of resources.</a:t>
            </a:r>
          </a:p>
        </p:txBody>
      </p:sp>
      <p:pic>
        <p:nvPicPr>
          <p:cNvPr id="4098" name="Picture 2" descr="United Nations Sustainable Development">
            <a:extLst>
              <a:ext uri="{FF2B5EF4-FFF2-40B4-BE49-F238E27FC236}">
                <a16:creationId xmlns:a16="http://schemas.microsoft.com/office/drawing/2014/main" id="{EA92B70D-B105-03DC-A711-7C3F3F2934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307" y="3212398"/>
            <a:ext cx="7787382" cy="2870146"/>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E4A41B9E-A0C8-F78B-E5B6-A0D02D8810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4104" name="Rectangle 4103">
              <a:extLst>
                <a:ext uri="{FF2B5EF4-FFF2-40B4-BE49-F238E27FC236}">
                  <a16:creationId xmlns:a16="http://schemas.microsoft.com/office/drawing/2014/main" id="{F27C9029-9BF9-D125-90D6-AB03931B0B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3CF84619-412D-A0C9-3DC9-47C3A42B9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AD25EF4D-3B90-CE7D-6500-2BFCB8FCE3AA}"/>
              </a:ext>
            </a:extLst>
          </p:cNvPr>
          <p:cNvSpPr txBox="1"/>
          <p:nvPr/>
        </p:nvSpPr>
        <p:spPr>
          <a:xfrm>
            <a:off x="3044952" y="6106445"/>
            <a:ext cx="4578096" cy="369332"/>
          </a:xfrm>
          <a:prstGeom prst="rect">
            <a:avLst/>
          </a:prstGeom>
          <a:noFill/>
        </p:spPr>
        <p:txBody>
          <a:bodyPr wrap="square">
            <a:spAutoFit/>
          </a:bodyPr>
          <a:lstStyle/>
          <a:p>
            <a:r>
              <a:rPr lang="en-US" sz="1800" dirty="0"/>
              <a:t>(United Nations, 2015)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Why Integration Matters</a:t>
            </a:r>
          </a:p>
        </p:txBody>
      </p:sp>
      <p:sp>
        <p:nvSpPr>
          <p:cNvPr id="3" name="Content Placeholder 2"/>
          <p:cNvSpPr>
            <a:spLocks noGrp="1"/>
          </p:cNvSpPr>
          <p:nvPr>
            <p:ph idx="1"/>
          </p:nvPr>
        </p:nvSpPr>
        <p:spPr>
          <a:xfrm>
            <a:off x="657519" y="2533476"/>
            <a:ext cx="3448310" cy="3447832"/>
          </a:xfrm>
        </p:spPr>
        <p:txBody>
          <a:bodyPr anchor="t">
            <a:normAutofit/>
          </a:bodyPr>
          <a:lstStyle/>
          <a:p>
            <a:pPr>
              <a:lnSpc>
                <a:spcPct val="90000"/>
              </a:lnSpc>
            </a:pPr>
            <a:r>
              <a:rPr lang="en-US" sz="1400" dirty="0"/>
              <a:t>The integration of health, wellbeing and sustainability is essential due to:</a:t>
            </a:r>
          </a:p>
          <a:p>
            <a:pPr>
              <a:lnSpc>
                <a:spcPct val="90000"/>
              </a:lnSpc>
            </a:pPr>
            <a:r>
              <a:rPr lang="en-US" sz="1400" dirty="0"/>
              <a:t>• Increasing prevalence of complex and long-term health conditions</a:t>
            </a:r>
          </a:p>
          <a:p>
            <a:pPr>
              <a:lnSpc>
                <a:spcPct val="90000"/>
              </a:lnSpc>
            </a:pPr>
            <a:r>
              <a:rPr lang="en-US" sz="1400" dirty="0"/>
              <a:t>• Persistent social and regional health inequalities</a:t>
            </a:r>
          </a:p>
          <a:p>
            <a:pPr>
              <a:lnSpc>
                <a:spcPct val="90000"/>
              </a:lnSpc>
            </a:pPr>
            <a:r>
              <a:rPr lang="en-US" sz="1400" dirty="0"/>
              <a:t>• Environmental threats such as climate change and pollution</a:t>
            </a:r>
          </a:p>
          <a:p>
            <a:pPr>
              <a:lnSpc>
                <a:spcPct val="90000"/>
              </a:lnSpc>
            </a:pPr>
            <a:endParaRPr lang="en-US" sz="1400" dirty="0"/>
          </a:p>
          <a:p>
            <a:pPr>
              <a:lnSpc>
                <a:spcPct val="90000"/>
              </a:lnSpc>
            </a:pPr>
            <a:r>
              <a:rPr lang="en-US" sz="1400" dirty="0"/>
              <a:t>Addressing these challenges collectively supports resilient services and aligns with global health priorities (World Health Organization, 2023).</a:t>
            </a:r>
          </a:p>
        </p:txBody>
      </p:sp>
      <p:pic>
        <p:nvPicPr>
          <p:cNvPr id="5124" name="Picture 4" descr="Socio-Economic-Environmental Model ...">
            <a:extLst>
              <a:ext uri="{FF2B5EF4-FFF2-40B4-BE49-F238E27FC236}">
                <a16:creationId xmlns:a16="http://schemas.microsoft.com/office/drawing/2014/main" id="{6DC0948A-00A3-B69C-DD6A-F2F0F7122F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929732"/>
            <a:ext cx="3989297" cy="2923454"/>
          </a:xfrm>
          <a:prstGeom prst="rect">
            <a:avLst/>
          </a:prstGeom>
          <a:noFill/>
          <a:extLst>
            <a:ext uri="{909E8E84-426E-40DD-AFC4-6F175D3DCCD1}">
              <a14:hiddenFill xmlns:a14="http://schemas.microsoft.com/office/drawing/2010/main">
                <a:solidFill>
                  <a:srgbClr val="FFFFFF"/>
                </a:solidFill>
              </a14:hiddenFill>
            </a:ext>
          </a:extLst>
        </p:spPr>
      </p:pic>
      <p:grpSp>
        <p:nvGrpSpPr>
          <p:cNvPr id="5134" name="Group 5133">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5135" name="Rectangle 5134">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94B0B36B-B85E-E261-9385-4ABAD39B121F}"/>
              </a:ext>
            </a:extLst>
          </p:cNvPr>
          <p:cNvSpPr txBox="1"/>
          <p:nvPr/>
        </p:nvSpPr>
        <p:spPr>
          <a:xfrm>
            <a:off x="5038173" y="5059076"/>
            <a:ext cx="3319272" cy="369332"/>
          </a:xfrm>
          <a:prstGeom prst="rect">
            <a:avLst/>
          </a:prstGeom>
          <a:noFill/>
        </p:spPr>
        <p:txBody>
          <a:bodyPr wrap="square">
            <a:spAutoFit/>
          </a:bodyPr>
          <a:lstStyle/>
          <a:p>
            <a:pPr>
              <a:buNone/>
            </a:pPr>
            <a:r>
              <a:rPr lang="en-GB" dirty="0">
                <a:effectLst/>
              </a:rPr>
              <a:t>Hariram, N.P. </a:t>
            </a:r>
            <a:r>
              <a:rPr lang="en-GB" i="1" dirty="0">
                <a:effectLst/>
              </a:rPr>
              <a:t>et al.</a:t>
            </a:r>
            <a:r>
              <a:rPr lang="en-GB" dirty="0">
                <a:effectLst/>
              </a:rPr>
              <a: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Whole-Person Approaches to Care</a:t>
            </a:r>
          </a:p>
        </p:txBody>
      </p:sp>
      <p:sp>
        <p:nvSpPr>
          <p:cNvPr id="3" name="Content Placeholder 2"/>
          <p:cNvSpPr>
            <a:spLocks noGrp="1"/>
          </p:cNvSpPr>
          <p:nvPr>
            <p:ph idx="1"/>
          </p:nvPr>
        </p:nvSpPr>
        <p:spPr>
          <a:xfrm>
            <a:off x="657519" y="2533476"/>
            <a:ext cx="3448310" cy="3447832"/>
          </a:xfrm>
        </p:spPr>
        <p:txBody>
          <a:bodyPr anchor="t">
            <a:normAutofit/>
          </a:bodyPr>
          <a:lstStyle/>
          <a:p>
            <a:r>
              <a:rPr lang="en-US" sz="1700" dirty="0"/>
              <a:t>Whole-person care </a:t>
            </a:r>
            <a:r>
              <a:rPr lang="en-US" sz="1700" dirty="0" err="1"/>
              <a:t>recognises</a:t>
            </a:r>
            <a:r>
              <a:rPr lang="en-US" sz="1700" dirty="0"/>
              <a:t> that health outcomes are shaped by physical health, mental wellbeing, lifestyle choices and social circumstances.</a:t>
            </a:r>
          </a:p>
          <a:p>
            <a:endParaRPr lang="en-US" sz="1700" dirty="0"/>
          </a:p>
          <a:p>
            <a:r>
              <a:rPr lang="en-US" sz="1700" dirty="0"/>
              <a:t>This approach encourages personalised care planning, prevention and long-term support, rather than focusing solely on symptoms or single conditions.</a:t>
            </a:r>
          </a:p>
        </p:txBody>
      </p:sp>
      <p:pic>
        <p:nvPicPr>
          <p:cNvPr id="6146" name="Picture 2" descr="Supporting practitioner wellbeing: Practice Guide (2022) | Research in  Practice">
            <a:extLst>
              <a:ext uri="{FF2B5EF4-FFF2-40B4-BE49-F238E27FC236}">
                <a16:creationId xmlns:a16="http://schemas.microsoft.com/office/drawing/2014/main" id="{6F177BF6-7044-9DCE-6648-03447A61DA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731911"/>
            <a:ext cx="3989297" cy="3319095"/>
          </a:xfrm>
          <a:prstGeom prst="rect">
            <a:avLst/>
          </a:prstGeom>
          <a:noFill/>
          <a:extLst>
            <a:ext uri="{909E8E84-426E-40DD-AFC4-6F175D3DCCD1}">
              <a14:hiddenFill xmlns:a14="http://schemas.microsoft.com/office/drawing/2010/main">
                <a:solidFill>
                  <a:srgbClr val="FFFFFF"/>
                </a:solidFill>
              </a14:hiddenFill>
            </a:ext>
          </a:extLst>
        </p:spPr>
      </p:pic>
      <p:grpSp>
        <p:nvGrpSpPr>
          <p:cNvPr id="6151" name="Group 615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6152" name="Rectangle 615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036B70C7-9B4D-F512-D379-AF517A98BD4F}"/>
              </a:ext>
            </a:extLst>
          </p:cNvPr>
          <p:cNvSpPr txBox="1"/>
          <p:nvPr/>
        </p:nvSpPr>
        <p:spPr>
          <a:xfrm>
            <a:off x="5829086" y="4997721"/>
            <a:ext cx="2612136" cy="369332"/>
          </a:xfrm>
          <a:prstGeom prst="rect">
            <a:avLst/>
          </a:prstGeom>
          <a:noFill/>
        </p:spPr>
        <p:txBody>
          <a:bodyPr wrap="square">
            <a:spAutoFit/>
          </a:bodyPr>
          <a:lstStyle/>
          <a:p>
            <a:pPr>
              <a:buNone/>
            </a:pPr>
            <a:r>
              <a:rPr lang="en-US" dirty="0">
                <a:effectLst/>
              </a:rPr>
              <a:t>Kinman, G.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US" sz="2800"/>
              <a:t>Health Beyond the Healthcare Sector</a:t>
            </a:r>
          </a:p>
        </p:txBody>
      </p:sp>
      <p:sp>
        <p:nvSpPr>
          <p:cNvPr id="3" name="Content Placeholder 2"/>
          <p:cNvSpPr>
            <a:spLocks noGrp="1"/>
          </p:cNvSpPr>
          <p:nvPr>
            <p:ph idx="1"/>
          </p:nvPr>
        </p:nvSpPr>
        <p:spPr>
          <a:xfrm>
            <a:off x="657519" y="2533476"/>
            <a:ext cx="3448310" cy="3447832"/>
          </a:xfrm>
        </p:spPr>
        <p:txBody>
          <a:bodyPr anchor="t">
            <a:normAutofit/>
          </a:bodyPr>
          <a:lstStyle/>
          <a:p>
            <a:pPr>
              <a:lnSpc>
                <a:spcPct val="90000"/>
              </a:lnSpc>
            </a:pPr>
            <a:r>
              <a:rPr lang="en-US" sz="1700" dirty="0"/>
              <a:t>The World Health Organization </a:t>
            </a:r>
            <a:r>
              <a:rPr lang="en-US" sz="1700" dirty="0" err="1"/>
              <a:t>emphasises</a:t>
            </a:r>
            <a:r>
              <a:rPr lang="en-US" sz="1700" dirty="0"/>
              <a:t> that many determinants of health lie outside the healthcare system, including housing quality, education and employment (World Health Organization, 2014).</a:t>
            </a:r>
          </a:p>
          <a:p>
            <a:pPr>
              <a:lnSpc>
                <a:spcPct val="90000"/>
              </a:lnSpc>
            </a:pPr>
            <a:endParaRPr lang="en-US" sz="1700" dirty="0"/>
          </a:p>
          <a:p>
            <a:pPr>
              <a:lnSpc>
                <a:spcPct val="90000"/>
              </a:lnSpc>
            </a:pPr>
            <a:r>
              <a:rPr lang="en-US" sz="1700" dirty="0"/>
              <a:t>Cross-sector collaboration is therefore essential for improving population health in a sustainable way.</a:t>
            </a:r>
          </a:p>
        </p:txBody>
      </p:sp>
      <p:pic>
        <p:nvPicPr>
          <p:cNvPr id="7170" name="Picture 2" descr="Overview: Social Determinants of Health and Its Relationship to Health  Equity and Human Rights">
            <a:extLst>
              <a:ext uri="{FF2B5EF4-FFF2-40B4-BE49-F238E27FC236}">
                <a16:creationId xmlns:a16="http://schemas.microsoft.com/office/drawing/2014/main" id="{8A4CD07E-2FB1-B0CD-EB66-BDFC3452AA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606248"/>
            <a:ext cx="3989297" cy="3570421"/>
          </a:xfrm>
          <a:prstGeom prst="rect">
            <a:avLst/>
          </a:prstGeom>
          <a:noFill/>
          <a:extLst>
            <a:ext uri="{909E8E84-426E-40DD-AFC4-6F175D3DCCD1}">
              <a14:hiddenFill xmlns:a14="http://schemas.microsoft.com/office/drawing/2010/main">
                <a:solidFill>
                  <a:srgbClr val="FFFFFF"/>
                </a:solidFill>
              </a14:hiddenFill>
            </a:ext>
          </a:extLst>
        </p:spPr>
      </p:pic>
      <p:grpSp>
        <p:nvGrpSpPr>
          <p:cNvPr id="7175" name="Group 717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7176" name="Rectangle 717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C741C83B-4A20-13F4-2864-15E463DC7CEB}"/>
              </a:ext>
            </a:extLst>
          </p:cNvPr>
          <p:cNvSpPr txBox="1"/>
          <p:nvPr/>
        </p:nvSpPr>
        <p:spPr>
          <a:xfrm>
            <a:off x="5829086" y="5251752"/>
            <a:ext cx="2612136" cy="369332"/>
          </a:xfrm>
          <a:prstGeom prst="rect">
            <a:avLst/>
          </a:prstGeom>
          <a:noFill/>
        </p:spPr>
        <p:txBody>
          <a:bodyPr wrap="square">
            <a:spAutoFit/>
          </a:bodyPr>
          <a:lstStyle/>
          <a:p>
            <a:pPr>
              <a:buNone/>
            </a:pPr>
            <a:r>
              <a:rPr lang="en-US" dirty="0"/>
              <a:t>Jasmyn, J</a:t>
            </a:r>
            <a:r>
              <a:rPr lang="en-US" dirty="0">
                <a:effectLst/>
              </a:rPr>
              <a:t>.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2591866" cy="1616203"/>
          </a:xfrm>
        </p:spPr>
        <p:txBody>
          <a:bodyPr anchor="b">
            <a:normAutofit/>
          </a:bodyPr>
          <a:lstStyle/>
          <a:p>
            <a:r>
              <a:rPr lang="en-GB" sz="2800" dirty="0"/>
              <a:t>Theoretical Foundations</a:t>
            </a:r>
          </a:p>
        </p:txBody>
      </p:sp>
      <p:sp>
        <p:nvSpPr>
          <p:cNvPr id="3" name="Content Placeholder 2"/>
          <p:cNvSpPr>
            <a:spLocks noGrp="1"/>
          </p:cNvSpPr>
          <p:nvPr>
            <p:ph idx="1"/>
          </p:nvPr>
        </p:nvSpPr>
        <p:spPr>
          <a:xfrm>
            <a:off x="657519" y="2533476"/>
            <a:ext cx="2591866" cy="3447832"/>
          </a:xfrm>
        </p:spPr>
        <p:txBody>
          <a:bodyPr anchor="t">
            <a:normAutofit fontScale="92500" lnSpcReduction="20000"/>
          </a:bodyPr>
          <a:lstStyle/>
          <a:p>
            <a:r>
              <a:rPr lang="en-US" sz="1600" dirty="0"/>
              <a:t>Contemporary health theory </a:t>
            </a:r>
            <a:r>
              <a:rPr lang="en-US" sz="1600" dirty="0" err="1"/>
              <a:t>recognises</a:t>
            </a:r>
            <a:r>
              <a:rPr lang="en-US" sz="1600" dirty="0"/>
              <a:t> the interaction between biological processes, psychological wellbeing and social environments (Catawba Valley Healthcare 2025).</a:t>
            </a:r>
          </a:p>
          <a:p>
            <a:endParaRPr lang="en-US" sz="1600" dirty="0"/>
          </a:p>
          <a:p>
            <a:r>
              <a:rPr lang="en-US" sz="1600" dirty="0"/>
              <a:t>This integrated perspective supports care models that address both clinical needs and wider determinants of health (Catawba Valley Healthcare 2025).</a:t>
            </a:r>
          </a:p>
        </p:txBody>
      </p:sp>
      <p:pic>
        <p:nvPicPr>
          <p:cNvPr id="8194" name="Picture 2" descr="Biopsychosocial Model of Healthcare | CVH | Hickory, NC">
            <a:extLst>
              <a:ext uri="{FF2B5EF4-FFF2-40B4-BE49-F238E27FC236}">
                <a16:creationId xmlns:a16="http://schemas.microsoft.com/office/drawing/2014/main" id="{F6EB1995-8F8B-1D12-4BC9-83AF95B93A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40754" y="2085902"/>
            <a:ext cx="4792009" cy="2695505"/>
          </a:xfrm>
          <a:prstGeom prst="rect">
            <a:avLst/>
          </a:prstGeom>
          <a:noFill/>
          <a:extLst>
            <a:ext uri="{909E8E84-426E-40DD-AFC4-6F175D3DCCD1}">
              <a14:hiddenFill xmlns:a14="http://schemas.microsoft.com/office/drawing/2010/main">
                <a:solidFill>
                  <a:srgbClr val="FFFFFF"/>
                </a:solidFill>
              </a14:hiddenFill>
            </a:ext>
          </a:extLst>
        </p:spPr>
      </p:pic>
      <p:grpSp>
        <p:nvGrpSpPr>
          <p:cNvPr id="8203" name="Group 8202">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8204" name="Rectangle 8203">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981D8A8A-10DD-0EF0-4B04-622EDB5D2CD0}"/>
              </a:ext>
            </a:extLst>
          </p:cNvPr>
          <p:cNvSpPr txBox="1"/>
          <p:nvPr/>
        </p:nvSpPr>
        <p:spPr>
          <a:xfrm>
            <a:off x="4334256" y="4781407"/>
            <a:ext cx="4572000" cy="369332"/>
          </a:xfrm>
          <a:prstGeom prst="rect">
            <a:avLst/>
          </a:prstGeom>
          <a:noFill/>
        </p:spPr>
        <p:txBody>
          <a:bodyPr wrap="square">
            <a:spAutoFit/>
          </a:bodyPr>
          <a:lstStyle/>
          <a:p>
            <a:pPr>
              <a:buNone/>
            </a:pPr>
            <a:r>
              <a:rPr lang="en-US" dirty="0">
                <a:effectLst/>
              </a:rPr>
              <a:t>Catawba Valley Healthcare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dirty="0"/>
              <a:t>Leadership and Policy Challenges</a:t>
            </a:r>
          </a:p>
        </p:txBody>
      </p:sp>
      <p:pic>
        <p:nvPicPr>
          <p:cNvPr id="5" name="Picture 4">
            <a:extLst>
              <a:ext uri="{FF2B5EF4-FFF2-40B4-BE49-F238E27FC236}">
                <a16:creationId xmlns:a16="http://schemas.microsoft.com/office/drawing/2014/main" id="{AAD35AEB-38CF-46C9-6B55-DB2FB3827FDA}"/>
              </a:ext>
            </a:extLst>
          </p:cNvPr>
          <p:cNvPicPr>
            <a:picLocks noChangeAspect="1"/>
          </p:cNvPicPr>
          <p:nvPr/>
        </p:nvPicPr>
        <p:blipFill>
          <a:blip r:embed="rId2"/>
          <a:srcRect t="643" b="34452"/>
          <a:stretch>
            <a:fillRect/>
          </a:stretch>
        </p:blipFill>
        <p:spPr>
          <a:xfrm>
            <a:off x="0" y="1"/>
            <a:ext cx="9143980" cy="4080264"/>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US" sz="1600" dirty="0"/>
              <a:t>Health governance plays a key role in shaping sustainable and holistic care through policy, funding and regulation.</a:t>
            </a:r>
          </a:p>
          <a:p>
            <a:endParaRPr lang="en-US" sz="1600" dirty="0"/>
          </a:p>
          <a:p>
            <a:r>
              <a:rPr lang="en-US" sz="1600" dirty="0"/>
              <a:t>However, competing priorities, budget pressures and workforce shortages can limit effective implementation (The King’s Fund, 2023).</a:t>
            </a:r>
          </a:p>
        </p:txBody>
      </p:sp>
      <p:sp>
        <p:nvSpPr>
          <p:cNvPr id="7" name="TextBox 6">
            <a:extLst>
              <a:ext uri="{FF2B5EF4-FFF2-40B4-BE49-F238E27FC236}">
                <a16:creationId xmlns:a16="http://schemas.microsoft.com/office/drawing/2014/main" id="{70B7CC14-B0DB-59A1-0404-BD60B2D7A28A}"/>
              </a:ext>
            </a:extLst>
          </p:cNvPr>
          <p:cNvSpPr txBox="1"/>
          <p:nvPr/>
        </p:nvSpPr>
        <p:spPr>
          <a:xfrm>
            <a:off x="6496046" y="1"/>
            <a:ext cx="4572000" cy="369332"/>
          </a:xfrm>
          <a:prstGeom prst="rect">
            <a:avLst/>
          </a:prstGeom>
          <a:noFill/>
        </p:spPr>
        <p:txBody>
          <a:bodyPr wrap="square">
            <a:spAutoFit/>
          </a:bodyPr>
          <a:lstStyle/>
          <a:p>
            <a:r>
              <a:rPr lang="en-US" sz="1800" dirty="0">
                <a:solidFill>
                  <a:schemeClr val="bg1"/>
                </a:solidFill>
              </a:rPr>
              <a:t>(The King’s Fund, 2023).</a:t>
            </a: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3407" y="219456"/>
            <a:ext cx="3448311" cy="931130"/>
          </a:xfrm>
        </p:spPr>
        <p:txBody>
          <a:bodyPr anchor="b">
            <a:normAutofit fontScale="90000"/>
          </a:bodyPr>
          <a:lstStyle/>
          <a:p>
            <a:r>
              <a:rPr lang="en-GB" sz="2800" dirty="0"/>
              <a:t>Delivering Integrated Care</a:t>
            </a:r>
          </a:p>
        </p:txBody>
      </p:sp>
      <p:sp>
        <p:nvSpPr>
          <p:cNvPr id="3" name="Content Placeholder 2"/>
          <p:cNvSpPr>
            <a:spLocks noGrp="1"/>
          </p:cNvSpPr>
          <p:nvPr>
            <p:ph idx="1"/>
          </p:nvPr>
        </p:nvSpPr>
        <p:spPr>
          <a:xfrm>
            <a:off x="582703" y="1302084"/>
            <a:ext cx="3448310" cy="5336460"/>
          </a:xfrm>
        </p:spPr>
        <p:txBody>
          <a:bodyPr anchor="t">
            <a:normAutofit fontScale="92500" lnSpcReduction="10000"/>
          </a:bodyPr>
          <a:lstStyle/>
          <a:p>
            <a:pPr>
              <a:lnSpc>
                <a:spcPct val="90000"/>
              </a:lnSpc>
            </a:pPr>
            <a:r>
              <a:rPr lang="en-US" sz="1300" dirty="0"/>
              <a:t>Preventive and wellbeing-focused </a:t>
            </a:r>
            <a:r>
              <a:rPr lang="en-US" sz="1300" dirty="0" err="1"/>
              <a:t>programmes</a:t>
            </a:r>
            <a:r>
              <a:rPr lang="en-US" sz="1300" dirty="0"/>
              <a:t> that reduce demand on acute services and support self-management</a:t>
            </a:r>
          </a:p>
          <a:p>
            <a:pPr marL="0" indent="0">
              <a:lnSpc>
                <a:spcPct val="90000"/>
              </a:lnSpc>
              <a:buNone/>
            </a:pPr>
            <a:br>
              <a:rPr lang="en-US" sz="1300" dirty="0"/>
            </a:br>
            <a:r>
              <a:rPr lang="en-US" sz="1300" dirty="0"/>
              <a:t>• Digital and remote healthcare solutions, such as teleconsultations and remote monitoring, to improve access and continuity of care</a:t>
            </a:r>
          </a:p>
          <a:p>
            <a:pPr marL="0" indent="0">
              <a:lnSpc>
                <a:spcPct val="90000"/>
              </a:lnSpc>
              <a:buNone/>
            </a:pPr>
            <a:br>
              <a:rPr lang="en-US" sz="1300" dirty="0"/>
            </a:br>
            <a:r>
              <a:rPr lang="en-US" sz="1300" dirty="0"/>
              <a:t>• Locally delivered community services that integrate health, social care and voluntary sector support</a:t>
            </a:r>
          </a:p>
          <a:p>
            <a:pPr marL="0" indent="0">
              <a:lnSpc>
                <a:spcPct val="90000"/>
              </a:lnSpc>
              <a:buNone/>
            </a:pPr>
            <a:endParaRPr lang="en-US" sz="1300" dirty="0"/>
          </a:p>
          <a:p>
            <a:pPr>
              <a:lnSpc>
                <a:spcPct val="90000"/>
              </a:lnSpc>
            </a:pPr>
            <a:r>
              <a:rPr lang="en-US" sz="1300" dirty="0"/>
              <a:t>These models aim to improve coordination between services, increase accessibility for diverse populations, and enhance long-term efficiency and sustainability of healthcare systems. </a:t>
            </a:r>
          </a:p>
          <a:p>
            <a:pPr>
              <a:lnSpc>
                <a:spcPct val="90000"/>
              </a:lnSpc>
            </a:pPr>
            <a:endParaRPr lang="en-US" sz="1500" b="1" dirty="0"/>
          </a:p>
          <a:p>
            <a:pPr marL="0" indent="0">
              <a:lnSpc>
                <a:spcPct val="90000"/>
              </a:lnSpc>
              <a:buNone/>
            </a:pPr>
            <a:r>
              <a:rPr lang="en-GB" sz="1800" b="1" dirty="0"/>
              <a:t>Practice-Based Example</a:t>
            </a:r>
            <a:endParaRPr lang="en-US" sz="1500" b="1" dirty="0"/>
          </a:p>
          <a:p>
            <a:pPr>
              <a:lnSpc>
                <a:spcPct val="90000"/>
              </a:lnSpc>
            </a:pPr>
            <a:endParaRPr lang="en-US" sz="1300" dirty="0"/>
          </a:p>
          <a:p>
            <a:r>
              <a:rPr lang="en-US" sz="1400" dirty="0"/>
              <a:t>Collaborative care arrangements in England encourage partnership working between NHS services, local authorities and voluntary </a:t>
            </a:r>
            <a:r>
              <a:rPr lang="en-US" sz="1400" dirty="0" err="1"/>
              <a:t>organisations</a:t>
            </a:r>
            <a:r>
              <a:rPr lang="en-US" sz="1400" dirty="0"/>
              <a:t>.</a:t>
            </a:r>
          </a:p>
          <a:p>
            <a:endParaRPr lang="en-US" sz="1400" dirty="0"/>
          </a:p>
          <a:p>
            <a:r>
              <a:rPr lang="en-US" sz="1400" dirty="0"/>
              <a:t>This approach supports continuity of care and more effective responses to population health needs (NHS England, 2023).</a:t>
            </a:r>
          </a:p>
          <a:p>
            <a:pPr>
              <a:lnSpc>
                <a:spcPct val="90000"/>
              </a:lnSpc>
            </a:pPr>
            <a:endParaRPr lang="en-US" sz="1300" dirty="0"/>
          </a:p>
        </p:txBody>
      </p:sp>
      <p:pic>
        <p:nvPicPr>
          <p:cNvPr id="10242" name="Picture 2" descr="Telehealth as a Sociotechnical System: A Systems Analysis of Adoption and  Efficacy Among Older Adults Post-COVID-19">
            <a:extLst>
              <a:ext uri="{FF2B5EF4-FFF2-40B4-BE49-F238E27FC236}">
                <a16:creationId xmlns:a16="http://schemas.microsoft.com/office/drawing/2014/main" id="{A7E512AB-667D-BF18-D8E1-48235C4B11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551396"/>
            <a:ext cx="3989297" cy="3680126"/>
          </a:xfrm>
          <a:prstGeom prst="rect">
            <a:avLst/>
          </a:prstGeom>
          <a:noFill/>
          <a:extLst>
            <a:ext uri="{909E8E84-426E-40DD-AFC4-6F175D3DCCD1}">
              <a14:hiddenFill xmlns:a14="http://schemas.microsoft.com/office/drawing/2010/main">
                <a:solidFill>
                  <a:srgbClr val="FFFFFF"/>
                </a:solidFill>
              </a14:hiddenFill>
            </a:ext>
          </a:extLst>
        </p:spPr>
      </p:pic>
      <p:grpSp>
        <p:nvGrpSpPr>
          <p:cNvPr id="10247" name="Group 1024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0248" name="Rectangle 1024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4BEF7B67-07F0-7741-1D64-A0A1411E2034}"/>
              </a:ext>
            </a:extLst>
          </p:cNvPr>
          <p:cNvSpPr txBox="1"/>
          <p:nvPr/>
        </p:nvSpPr>
        <p:spPr>
          <a:xfrm>
            <a:off x="5427425" y="5146030"/>
            <a:ext cx="3002280" cy="369332"/>
          </a:xfrm>
          <a:prstGeom prst="rect">
            <a:avLst/>
          </a:prstGeom>
          <a:noFill/>
        </p:spPr>
        <p:txBody>
          <a:bodyPr wrap="square">
            <a:spAutoFit/>
          </a:bodyPr>
          <a:lstStyle/>
          <a:p>
            <a:pPr>
              <a:buNone/>
            </a:pPr>
            <a:r>
              <a:rPr lang="en-GB" dirty="0">
                <a:effectLst/>
              </a:rPr>
              <a:t>Rabbani, M.G. </a:t>
            </a:r>
            <a:r>
              <a:rPr lang="en-GB" i="1" dirty="0">
                <a:effectLst/>
              </a:rPr>
              <a:t>et al.</a:t>
            </a:r>
            <a:r>
              <a:rPr lang="en-GB" dirty="0">
                <a:effectLst/>
              </a:rPr>
              <a:t>(2025)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7844" y="539068"/>
            <a:ext cx="3448311" cy="1616203"/>
          </a:xfrm>
        </p:spPr>
        <p:txBody>
          <a:bodyPr anchor="b">
            <a:normAutofit/>
          </a:bodyPr>
          <a:lstStyle/>
          <a:p>
            <a:r>
              <a:rPr lang="en-GB" sz="2800" dirty="0"/>
              <a:t>Role of Public Health</a:t>
            </a:r>
          </a:p>
        </p:txBody>
      </p:sp>
      <p:sp>
        <p:nvSpPr>
          <p:cNvPr id="3" name="Content Placeholder 2"/>
          <p:cNvSpPr>
            <a:spLocks noGrp="1"/>
          </p:cNvSpPr>
          <p:nvPr>
            <p:ph idx="1"/>
          </p:nvPr>
        </p:nvSpPr>
        <p:spPr>
          <a:xfrm>
            <a:off x="657518" y="2533476"/>
            <a:ext cx="7316049" cy="3447832"/>
          </a:xfrm>
        </p:spPr>
        <p:txBody>
          <a:bodyPr anchor="t">
            <a:normAutofit/>
          </a:bodyPr>
          <a:lstStyle/>
          <a:p>
            <a:r>
              <a:rPr lang="en-US" sz="2400" dirty="0"/>
              <a:t>Public health strategies focus on preventing illness and promoting healthier environments through lifestyle interventions, education and policy measures.</a:t>
            </a:r>
          </a:p>
          <a:p>
            <a:endParaRPr lang="en-US" sz="2400" dirty="0"/>
          </a:p>
          <a:p>
            <a:r>
              <a:rPr lang="en-US" sz="2400" dirty="0"/>
              <a:t>These strategies contribute to improved wellbeing and reduced demand on acute services (Public Health England, 2021).</a:t>
            </a:r>
          </a:p>
        </p:txBody>
      </p:sp>
      <p:grpSp>
        <p:nvGrpSpPr>
          <p:cNvPr id="12295" name="Group 1229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2296" name="Rectangle 1229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ectangle 1229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25092" y="143287"/>
            <a:ext cx="6893813" cy="1616203"/>
          </a:xfrm>
        </p:spPr>
        <p:txBody>
          <a:bodyPr anchor="b">
            <a:normAutofit fontScale="90000"/>
          </a:bodyPr>
          <a:lstStyle/>
          <a:p>
            <a:r>
              <a:rPr lang="en-GB" b="1" dirty="0"/>
              <a:t>Health Inequality Considerations and approaches</a:t>
            </a:r>
          </a:p>
        </p:txBody>
      </p:sp>
      <p:sp>
        <p:nvSpPr>
          <p:cNvPr id="3" name="Content Placeholder 2"/>
          <p:cNvSpPr>
            <a:spLocks noGrp="1"/>
          </p:cNvSpPr>
          <p:nvPr>
            <p:ph idx="1"/>
          </p:nvPr>
        </p:nvSpPr>
        <p:spPr>
          <a:xfrm>
            <a:off x="826389" y="1962912"/>
            <a:ext cx="7491221" cy="4133088"/>
          </a:xfrm>
        </p:spPr>
        <p:txBody>
          <a:bodyPr anchor="t">
            <a:normAutofit fontScale="55000" lnSpcReduction="20000"/>
          </a:bodyPr>
          <a:lstStyle/>
          <a:p>
            <a:r>
              <a:rPr lang="en-US" sz="2800" dirty="0"/>
              <a:t>Health outcomes continue to vary significantly according to income, education, ethnicity and place of residence.</a:t>
            </a:r>
          </a:p>
          <a:p>
            <a:endParaRPr lang="en-US" sz="2800" dirty="0"/>
          </a:p>
          <a:p>
            <a:r>
              <a:rPr lang="en-US" sz="2800" dirty="0"/>
              <a:t>Reducing these disparities is central to improving population health and achieving sustainable care systems (Marmot et al., 2020).</a:t>
            </a:r>
          </a:p>
          <a:p>
            <a:pPr marL="0" indent="0">
              <a:buNone/>
            </a:pPr>
            <a:endParaRPr lang="en-US" sz="2800" dirty="0"/>
          </a:p>
          <a:p>
            <a:pPr>
              <a:lnSpc>
                <a:spcPct val="90000"/>
              </a:lnSpc>
            </a:pPr>
            <a:r>
              <a:rPr lang="en-US" sz="2800" b="1" dirty="0"/>
              <a:t>Strategies to address health inequalities include:</a:t>
            </a:r>
            <a:br>
              <a:rPr lang="en-US" sz="2800" dirty="0"/>
            </a:br>
            <a:r>
              <a:rPr lang="en-US" sz="2800" dirty="0"/>
              <a:t>• Universal access to healthcare services, ensuring care is based on need rather than ability to pay</a:t>
            </a:r>
          </a:p>
          <a:p>
            <a:pPr marL="0" indent="0">
              <a:lnSpc>
                <a:spcPct val="90000"/>
              </a:lnSpc>
              <a:buNone/>
            </a:pPr>
            <a:br>
              <a:rPr lang="en-US" sz="2800" dirty="0"/>
            </a:br>
            <a:r>
              <a:rPr lang="en-US" sz="2800" dirty="0"/>
              <a:t>• Targeted support for disadvantaged communities, addressing barriers such as poverty, housing and education</a:t>
            </a:r>
          </a:p>
          <a:p>
            <a:pPr marL="0" indent="0">
              <a:lnSpc>
                <a:spcPct val="90000"/>
              </a:lnSpc>
              <a:buNone/>
            </a:pPr>
            <a:br>
              <a:rPr lang="en-US" sz="2800" dirty="0"/>
            </a:br>
            <a:r>
              <a:rPr lang="en-US" sz="2800" dirty="0"/>
              <a:t>• Community engagement and outreach initiatives that build trust and improve uptake of services</a:t>
            </a:r>
          </a:p>
          <a:p>
            <a:pPr marL="0" indent="0">
              <a:lnSpc>
                <a:spcPct val="90000"/>
              </a:lnSpc>
              <a:buNone/>
            </a:pPr>
            <a:endParaRPr lang="en-US" sz="2800" dirty="0"/>
          </a:p>
          <a:p>
            <a:pPr>
              <a:lnSpc>
                <a:spcPct val="90000"/>
              </a:lnSpc>
            </a:pPr>
            <a:r>
              <a:rPr lang="en-US" sz="2800" dirty="0"/>
              <a:t>These approaches aim to reduce avoidable health gaps, promote fairness, and improve access across health and social care systems (Marmot et al., 2020).</a:t>
            </a:r>
          </a:p>
          <a:p>
            <a:endParaRPr lang="en-US" sz="2800" dirty="0"/>
          </a:p>
        </p:txBody>
      </p:sp>
      <p:grpSp>
        <p:nvGrpSpPr>
          <p:cNvPr id="13319" name="Group 13318">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3320" name="Rectangle 13319">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07210" y="741391"/>
            <a:ext cx="3448311" cy="1616203"/>
          </a:xfrm>
        </p:spPr>
        <p:txBody>
          <a:bodyPr anchor="b">
            <a:normAutofit/>
          </a:bodyPr>
          <a:lstStyle/>
          <a:p>
            <a:r>
              <a:rPr lang="en-GB" sz="2800" dirty="0"/>
              <a:t>Summary and Reflection</a:t>
            </a:r>
          </a:p>
        </p:txBody>
      </p:sp>
      <p:sp>
        <p:nvSpPr>
          <p:cNvPr id="3" name="Content Placeholder 2"/>
          <p:cNvSpPr>
            <a:spLocks noGrp="1"/>
          </p:cNvSpPr>
          <p:nvPr>
            <p:ph idx="1"/>
          </p:nvPr>
        </p:nvSpPr>
        <p:spPr>
          <a:xfrm>
            <a:off x="657518" y="2533476"/>
            <a:ext cx="7547697" cy="3447832"/>
          </a:xfrm>
        </p:spPr>
        <p:txBody>
          <a:bodyPr anchor="t">
            <a:normAutofit/>
          </a:bodyPr>
          <a:lstStyle/>
          <a:p>
            <a:r>
              <a:rPr lang="en-US" sz="1700" dirty="0"/>
              <a:t>Health, wellbeing and sustainable development are deeply interconnected.</a:t>
            </a:r>
          </a:p>
          <a:p>
            <a:endParaRPr lang="en-US" sz="1700" dirty="0"/>
          </a:p>
          <a:p>
            <a:r>
              <a:rPr lang="en-US" sz="1700" dirty="0"/>
              <a:t>Addressing these areas together enables health and social care systems to respond more effectively to current pressures while preparing for future challenges.</a:t>
            </a:r>
          </a:p>
        </p:txBody>
      </p:sp>
      <p:grpSp>
        <p:nvGrpSpPr>
          <p:cNvPr id="15367" name="Group 1536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5368" name="Rectangle 1536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3303"/>
            <a:ext cx="8229600" cy="1143000"/>
          </a:xfrm>
        </p:spPr>
        <p:txBody>
          <a:bodyPr/>
          <a:lstStyle/>
          <a:p>
            <a:r>
              <a:rPr dirty="0"/>
              <a:t>References</a:t>
            </a:r>
          </a:p>
        </p:txBody>
      </p:sp>
      <p:sp>
        <p:nvSpPr>
          <p:cNvPr id="7" name="Rectangle 2">
            <a:extLst>
              <a:ext uri="{FF2B5EF4-FFF2-40B4-BE49-F238E27FC236}">
                <a16:creationId xmlns:a16="http://schemas.microsoft.com/office/drawing/2014/main" id="{B9C24EC0-5FA3-5C79-5D6C-F344F6AF8C06}"/>
              </a:ext>
            </a:extLst>
          </p:cNvPr>
          <p:cNvSpPr>
            <a:spLocks noGrp="1" noChangeArrowheads="1"/>
          </p:cNvSpPr>
          <p:nvPr>
            <p:ph idx="1"/>
          </p:nvPr>
        </p:nvSpPr>
        <p:spPr bwMode="auto">
          <a:xfrm>
            <a:off x="316317" y="572103"/>
            <a:ext cx="8370483"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Catawba Valley Healthcare (2025) The biopsychosocial model: A holistic healthcare approach, Catawba Valley Healthcare.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2"/>
              </a:rPr>
              <a:t>https://www.cvhnc.org/biopsychosocial-model-of-healthcare/</a:t>
            </a:r>
            <a:r>
              <a:rPr kumimoji="0" lang="en-US" altLang="en-US" sz="1200" b="0" i="0" u="none" strike="noStrike" cap="none" normalizeH="0" baseline="0" dirty="0">
                <a:ln>
                  <a:noFill/>
                </a:ln>
                <a:solidFill>
                  <a:schemeClr val="tx1"/>
                </a:solidFill>
                <a:effectLst/>
                <a:latin typeface="Arial" panose="020B0604020202020204" pitchFamily="34" charset="0"/>
              </a:rPr>
              <a:t> (Accessed: 07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Doyle, D. (2024) Full article: On Social Health: History, conceptualization, and population patterning, On social health: history, conceptualization, and population patterning.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3"/>
              </a:rPr>
              <a:t>https://www.tandfonline.com/doi/full/10.1080/17437199.2024.2314506</a:t>
            </a:r>
            <a:r>
              <a:rPr kumimoji="0" lang="en-US" altLang="en-US" sz="1200" b="0" i="0" u="none" strike="noStrike" cap="none" normalizeH="0" baseline="0" dirty="0">
                <a:ln>
                  <a:noFill/>
                </a:ln>
                <a:solidFill>
                  <a:schemeClr val="tx1"/>
                </a:solidFill>
                <a:effectLst/>
                <a:latin typeface="Arial" panose="020B0604020202020204" pitchFamily="34" charset="0"/>
              </a:rPr>
              <a:t> (Accessed: 15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Hariram, N.P. et al. (2023) </a:t>
            </a:r>
            <a:r>
              <a:rPr kumimoji="0" lang="en-US" altLang="en-US" sz="1200" b="0" i="0" u="none" strike="noStrike" cap="none" normalizeH="0" baseline="0" dirty="0" err="1">
                <a:ln>
                  <a:noFill/>
                </a:ln>
                <a:solidFill>
                  <a:schemeClr val="tx1"/>
                </a:solidFill>
                <a:effectLst/>
                <a:latin typeface="Arial" panose="020B0604020202020204" pitchFamily="34" charset="0"/>
              </a:rPr>
              <a:t>Sustainalism</a:t>
            </a:r>
            <a:r>
              <a:rPr kumimoji="0" lang="en-US" altLang="en-US" sz="1200" b="0" i="0" u="none" strike="noStrike" cap="none" normalizeH="0" baseline="0" dirty="0">
                <a:ln>
                  <a:noFill/>
                </a:ln>
                <a:solidFill>
                  <a:schemeClr val="tx1"/>
                </a:solidFill>
                <a:effectLst/>
                <a:latin typeface="Arial" panose="020B0604020202020204" pitchFamily="34" charset="0"/>
              </a:rPr>
              <a:t>: An integrated socio-economic-environmental model to address sustainable development and Sustainability, MDPI.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4"/>
              </a:rPr>
              <a:t>https://www.mdpi.com/2071-1050/15/13/10682</a:t>
            </a:r>
            <a:r>
              <a:rPr kumimoji="0" lang="en-US" altLang="en-US" sz="1200" b="0" i="0" u="none" strike="noStrike" cap="none" normalizeH="0" baseline="0" dirty="0">
                <a:ln>
                  <a:noFill/>
                </a:ln>
                <a:solidFill>
                  <a:schemeClr val="tx1"/>
                </a:solidFill>
                <a:effectLst/>
                <a:latin typeface="Arial" panose="020B0604020202020204" pitchFamily="34" charset="0"/>
              </a:rPr>
              <a:t> (Accessed: 13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Jasmyn, J. (2025) Overview: Social determinants of health and its relationship to Health Equity and Human Rights, HRRC.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5"/>
              </a:rPr>
              <a:t>https://www.humanrightsresearch.org/post/overview-social-determinants-of-health-and-its-relationship-to-health-equity-and-human-rights</a:t>
            </a:r>
            <a:r>
              <a:rPr kumimoji="0" lang="en-US" altLang="en-US" sz="1200" b="0" i="0" u="none" strike="noStrike" cap="none" normalizeH="0" baseline="0" dirty="0">
                <a:ln>
                  <a:noFill/>
                </a:ln>
                <a:solidFill>
                  <a:schemeClr val="tx1"/>
                </a:solidFill>
                <a:effectLst/>
                <a:latin typeface="Arial" panose="020B0604020202020204" pitchFamily="34" charset="0"/>
              </a:rPr>
              <a:t> (Accessed: 14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Kinman, G. (2022) Supporting practitioner wellbeing: Practice guide (2022), Research in Practice.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6"/>
              </a:rPr>
              <a:t>https://www.researchinpractice.org.uk/all/publications/2022/october/supporting-practitioner-wellbeing-practice-guide-2022/</a:t>
            </a:r>
            <a:r>
              <a:rPr kumimoji="0" lang="en-US" altLang="en-US" sz="1200" b="0" i="0" u="none" strike="noStrike" cap="none" normalizeH="0" baseline="0" dirty="0">
                <a:ln>
                  <a:noFill/>
                </a:ln>
                <a:solidFill>
                  <a:schemeClr val="tx1"/>
                </a:solidFill>
                <a:effectLst/>
                <a:latin typeface="Arial" panose="020B0604020202020204" pitchFamily="34" charset="0"/>
              </a:rPr>
              <a:t> (Accessed: 13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Marmot, M. et al. (2020) Health equity in England: The Marmot Review 10 years on.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7"/>
              </a:rPr>
              <a:t>https://www.health.org.uk</a:t>
            </a:r>
            <a:r>
              <a:rPr kumimoji="0" lang="en-US" altLang="en-US" sz="1200" b="0" i="0" u="none" strike="noStrike" cap="none" normalizeH="0" baseline="0" dirty="0">
                <a:ln>
                  <a:noFill/>
                </a:ln>
                <a:solidFill>
                  <a:schemeClr val="tx1"/>
                </a:solidFill>
                <a:effectLst/>
                <a:latin typeface="Arial" panose="020B0604020202020204" pitchFamily="34" charset="0"/>
              </a:rPr>
              <a:t> (Accessed: 20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NHS (2025) NHS choices.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8"/>
              </a:rPr>
              <a:t>https://healtheconomicsunit.nhs.uk/social-economic-and-environmental-value/</a:t>
            </a:r>
            <a:r>
              <a:rPr kumimoji="0" lang="en-US" altLang="en-US" sz="1200" b="0" i="0" u="none" strike="noStrike" cap="none" normalizeH="0" baseline="0" dirty="0">
                <a:ln>
                  <a:noFill/>
                </a:ln>
                <a:solidFill>
                  <a:schemeClr val="tx1"/>
                </a:solidFill>
                <a:effectLst/>
                <a:latin typeface="Arial" panose="020B0604020202020204" pitchFamily="34" charset="0"/>
              </a:rPr>
              <a:t> (Accessed: 10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NHS England (2022) What is wellbeing?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9"/>
              </a:rPr>
              <a:t>https://www.england.nhs.uk</a:t>
            </a:r>
            <a:r>
              <a:rPr kumimoji="0" lang="en-US" altLang="en-US" sz="1200" b="0" i="0" u="none" strike="noStrike" cap="none" normalizeH="0" baseline="0" dirty="0">
                <a:ln>
                  <a:noFill/>
                </a:ln>
                <a:solidFill>
                  <a:schemeClr val="tx1"/>
                </a:solidFill>
                <a:effectLst/>
                <a:latin typeface="Arial" panose="020B0604020202020204" pitchFamily="34" charset="0"/>
              </a:rPr>
              <a:t> (Accessed: 16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NHS England (2023) Integrated care systems.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9"/>
              </a:rPr>
              <a:t>https://www.england.nhs.uk</a:t>
            </a:r>
            <a:r>
              <a:rPr kumimoji="0" lang="en-US" altLang="en-US" sz="1200" b="0" i="0" u="none" strike="noStrike" cap="none" normalizeH="0" baseline="0" dirty="0">
                <a:ln>
                  <a:noFill/>
                </a:ln>
                <a:solidFill>
                  <a:schemeClr val="tx1"/>
                </a:solidFill>
                <a:effectLst/>
                <a:latin typeface="Arial" panose="020B0604020202020204" pitchFamily="34" charset="0"/>
              </a:rPr>
              <a:t> (Accessed: 21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Public Health England (2021) Health improvement.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0"/>
              </a:rPr>
              <a:t>https://www.gov.uk</a:t>
            </a:r>
            <a:r>
              <a:rPr kumimoji="0" lang="en-US" altLang="en-US" sz="1200" b="0" i="0" u="none" strike="noStrike" cap="none" normalizeH="0" baseline="0" dirty="0">
                <a:ln>
                  <a:noFill/>
                </a:ln>
                <a:solidFill>
                  <a:schemeClr val="tx1"/>
                </a:solidFill>
                <a:effectLst/>
                <a:latin typeface="Arial" panose="020B0604020202020204" pitchFamily="34" charset="0"/>
              </a:rPr>
              <a:t> (Accessed: 23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Rabbani, M.G., Alam, A. and </a:t>
            </a:r>
            <a:r>
              <a:rPr kumimoji="0" lang="en-US" altLang="en-US" sz="1200" b="0" i="0" u="none" strike="noStrike" cap="none" normalizeH="0" baseline="0" dirty="0" err="1">
                <a:ln>
                  <a:noFill/>
                </a:ln>
                <a:solidFill>
                  <a:schemeClr val="tx1"/>
                </a:solidFill>
                <a:effectLst/>
                <a:latin typeface="Arial" panose="020B0604020202020204" pitchFamily="34" charset="0"/>
              </a:rPr>
              <a:t>Prybutok</a:t>
            </a:r>
            <a:r>
              <a:rPr kumimoji="0" lang="en-US" altLang="en-US" sz="1200" b="0" i="0" u="none" strike="noStrike" cap="none" normalizeH="0" baseline="0" dirty="0">
                <a:ln>
                  <a:noFill/>
                </a:ln>
                <a:solidFill>
                  <a:schemeClr val="tx1"/>
                </a:solidFill>
                <a:effectLst/>
                <a:latin typeface="Arial" panose="020B0604020202020204" pitchFamily="34" charset="0"/>
              </a:rPr>
              <a:t>, V.R. (2025) Telehealth as a sociotechnical system: A systems analysis of adoption and efficacy among older adults post-COVID-19, MDPI.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1"/>
              </a:rPr>
              <a:t>https://www.mdpi.com/2079-8954/13/10/843</a:t>
            </a:r>
            <a:r>
              <a:rPr kumimoji="0" lang="en-US" altLang="en-US" sz="1200" b="0" i="0" u="none" strike="noStrike" cap="none" normalizeH="0" baseline="0" dirty="0">
                <a:ln>
                  <a:noFill/>
                </a:ln>
                <a:solidFill>
                  <a:schemeClr val="tx1"/>
                </a:solidFill>
                <a:effectLst/>
                <a:latin typeface="Arial" panose="020B0604020202020204" pitchFamily="34" charset="0"/>
              </a:rPr>
              <a:t> (Accessed: 05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Simons, G. (2021) A critical review of the definition of ‘wellbeing’ for doctors and their patients in a post Covid-19 era.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2"/>
              </a:rPr>
              <a:t>https://journals.sagepub.com/doi/10.1177/00207640211032259</a:t>
            </a:r>
            <a:r>
              <a:rPr kumimoji="0" lang="en-US" altLang="en-US" sz="1200" b="0" i="0" u="none" strike="noStrike" cap="none" normalizeH="0" baseline="0" dirty="0">
                <a:ln>
                  <a:noFill/>
                </a:ln>
                <a:solidFill>
                  <a:schemeClr val="tx1"/>
                </a:solidFill>
                <a:effectLst/>
                <a:latin typeface="Arial" panose="020B0604020202020204" pitchFamily="34" charset="0"/>
              </a:rPr>
              <a:t> (Accessed: 12 February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King’s Fund (2023) Leadership and sustainability in health and care.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3"/>
              </a:rPr>
              <a:t>https://www.kingsfund.org.uk</a:t>
            </a:r>
            <a:r>
              <a:rPr kumimoji="0" lang="en-US" altLang="en-US" sz="1200" b="0" i="0" u="none" strike="noStrike" cap="none" normalizeH="0" baseline="0" dirty="0">
                <a:ln>
                  <a:noFill/>
                </a:ln>
                <a:solidFill>
                  <a:schemeClr val="tx1"/>
                </a:solidFill>
                <a:effectLst/>
                <a:latin typeface="Arial" panose="020B0604020202020204" pitchFamily="34" charset="0"/>
              </a:rPr>
              <a:t> (Accessed: 25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United Nations (2015) Sustainable Development Goals.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4"/>
              </a:rPr>
              <a:t>https://sdgs.un.org</a:t>
            </a:r>
            <a:r>
              <a:rPr kumimoji="0" lang="en-US" altLang="en-US" sz="1200" b="0" i="0" u="none" strike="noStrike" cap="none" normalizeH="0" baseline="0" dirty="0">
                <a:ln>
                  <a:noFill/>
                </a:ln>
                <a:solidFill>
                  <a:schemeClr val="tx1"/>
                </a:solidFill>
                <a:effectLst/>
                <a:latin typeface="Arial" panose="020B0604020202020204" pitchFamily="34" charset="0"/>
              </a:rPr>
              <a:t> (Accessed: 28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World Health Organization (2014) Health in All Policies framework.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5"/>
              </a:rPr>
              <a:t>https://www.who.int</a:t>
            </a:r>
            <a:r>
              <a:rPr kumimoji="0" lang="en-US" altLang="en-US" sz="1200" b="0" i="0" u="none" strike="noStrike" cap="none" normalizeH="0" baseline="0" dirty="0">
                <a:ln>
                  <a:noFill/>
                </a:ln>
                <a:solidFill>
                  <a:schemeClr val="tx1"/>
                </a:solidFill>
                <a:effectLst/>
                <a:latin typeface="Arial" panose="020B0604020202020204" pitchFamily="34" charset="0"/>
              </a:rPr>
              <a:t> (Accessed: 29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World Health Organization (2023) Constitution of the World Health Organization.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5"/>
              </a:rPr>
              <a:t>https://www.who.int</a:t>
            </a:r>
            <a:r>
              <a:rPr kumimoji="0" lang="en-US" altLang="en-US" sz="1200" b="0" i="0" u="none" strike="noStrike" cap="none" normalizeH="0" baseline="0" dirty="0">
                <a:ln>
                  <a:noFill/>
                </a:ln>
                <a:solidFill>
                  <a:schemeClr val="tx1"/>
                </a:solidFill>
                <a:effectLst/>
                <a:latin typeface="Arial" panose="020B0604020202020204" pitchFamily="34" charset="0"/>
              </a:rPr>
              <a:t> (Accessed: 17 January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84</TotalTime>
  <Words>1486</Words>
  <Application>Microsoft Office PowerPoint</Application>
  <PresentationFormat>On-screen Show (4:3)</PresentationFormat>
  <Paragraphs>99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Rethinking Health, Wellbeing and Sustainability in Care Systems</vt:lpstr>
      <vt:lpstr>Context and Rationale</vt:lpstr>
      <vt:lpstr>Concept of Health</vt:lpstr>
      <vt:lpstr>Concept of Wellbeing</vt:lpstr>
      <vt:lpstr>Understanding Sustainable Development</vt:lpstr>
      <vt:lpstr>Why Integration Matters</vt:lpstr>
      <vt:lpstr>Whole-Person Approaches to Care</vt:lpstr>
      <vt:lpstr>Health Beyond the Healthcare Sector</vt:lpstr>
      <vt:lpstr>Theoretical Foundations</vt:lpstr>
      <vt:lpstr>Leadership and Policy Challenges</vt:lpstr>
      <vt:lpstr>Delivering Integrated Care</vt:lpstr>
      <vt:lpstr>Role of Public Health</vt:lpstr>
      <vt:lpstr>Health Inequality Considerations and approaches</vt:lpstr>
      <vt:lpstr>Summary and Reflection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User1</dc:creator>
  <cp:keywords/>
  <dc:description>generated using python-pptx</dc:description>
  <cp:lastModifiedBy>(Y12) Zain Adam</cp:lastModifiedBy>
  <cp:revision>4</cp:revision>
  <dcterms:created xsi:type="dcterms:W3CDTF">2013-01-27T09:14:16Z</dcterms:created>
  <dcterms:modified xsi:type="dcterms:W3CDTF">2026-02-15T08:14:14Z</dcterms:modified>
  <cp:category/>
</cp:coreProperties>
</file>