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5"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8980" autoAdjust="0"/>
    <p:restoredTop sz="94660"/>
  </p:normalViewPr>
  <p:slideViewPr>
    <p:cSldViewPr>
      <p:cViewPr varScale="1">
        <p:scale>
          <a:sx n="75" d="100"/>
          <a:sy n="75" d="100"/>
        </p:scale>
        <p:origin x="-36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18CDB9-B12B-463D-A075-13FDB79D6C78}" type="datetimeFigureOut">
              <a:rPr lang="en-US" smtClean="0"/>
              <a:pPr/>
              <a:t>11/29/2010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50B8D9-39A5-4371-840C-2CCF1D7B208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DBF3FD6-F6BD-4B85-9587-F818310DC033}" type="slidenum">
              <a:rPr lang="en-GB" smtClean="0"/>
              <a:pPr/>
              <a:t>1</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529170-4E2C-479E-B803-40A849D71A6B}" type="datetimeFigureOut">
              <a:rPr lang="en-US" smtClean="0"/>
              <a:pPr/>
              <a:t>11/29/2010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6CB7A8-CBC0-420E-B4A5-44DEBE23A84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529170-4E2C-479E-B803-40A849D71A6B}" type="datetimeFigureOut">
              <a:rPr lang="en-US" smtClean="0"/>
              <a:pPr/>
              <a:t>11/29/2010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6CB7A8-CBC0-420E-B4A5-44DEBE23A84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Box 2"/>
          <p:cNvSpPr txBox="1">
            <a:spLocks noChangeArrowheads="1"/>
          </p:cNvSpPr>
          <p:nvPr/>
        </p:nvSpPr>
        <p:spPr bwMode="auto">
          <a:xfrm>
            <a:off x="0" y="2571744"/>
            <a:ext cx="9144000" cy="646331"/>
          </a:xfrm>
          <a:prstGeom prst="rect">
            <a:avLst/>
          </a:prstGeom>
          <a:noFill/>
          <a:ln w="9525">
            <a:noFill/>
            <a:miter lim="800000"/>
            <a:headEnd/>
            <a:tailEnd/>
          </a:ln>
        </p:spPr>
        <p:txBody>
          <a:bodyPr wrap="square">
            <a:spAutoFit/>
          </a:bodyPr>
          <a:lstStyle/>
          <a:p>
            <a:pPr algn="ctr"/>
            <a:r>
              <a:rPr lang="en-GB" sz="3600" b="1" dirty="0" smtClean="0"/>
              <a:t>Communication</a:t>
            </a:r>
            <a:endParaRPr lang="en-GB" sz="36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14"/>
            <a:ext cx="9144000" cy="1143000"/>
          </a:xfrm>
        </p:spPr>
        <p:txBody>
          <a:bodyPr rtlCol="0">
            <a:normAutofit fontScale="90000"/>
          </a:bodyPr>
          <a:lstStyle/>
          <a:p>
            <a:pPr eaLnBrk="1" fontAlgn="auto" hangingPunct="1">
              <a:spcAft>
                <a:spcPts val="0"/>
              </a:spcAft>
              <a:defRPr/>
            </a:pPr>
            <a:r>
              <a:rPr lang="en-GB" u="sng" dirty="0" smtClean="0"/>
              <a:t>Information ‘Communication’ Technology</a:t>
            </a:r>
          </a:p>
        </p:txBody>
      </p:sp>
      <p:sp>
        <p:nvSpPr>
          <p:cNvPr id="3" name="Content Placeholder 2"/>
          <p:cNvSpPr>
            <a:spLocks noGrp="1"/>
          </p:cNvSpPr>
          <p:nvPr>
            <p:ph idx="1"/>
          </p:nvPr>
        </p:nvSpPr>
        <p:spPr>
          <a:xfrm>
            <a:off x="457200" y="1285860"/>
            <a:ext cx="8229600" cy="4525963"/>
          </a:xfrm>
        </p:spPr>
        <p:txBody>
          <a:bodyPr rtlCol="0">
            <a:normAutofit/>
          </a:bodyPr>
          <a:lstStyle/>
          <a:p>
            <a:pPr eaLnBrk="1" fontAlgn="auto" hangingPunct="1">
              <a:spcAft>
                <a:spcPts val="0"/>
              </a:spcAft>
              <a:buFont typeface="Arial" pitchFamily="34" charset="0"/>
              <a:buChar char="•"/>
              <a:defRPr/>
            </a:pPr>
            <a:r>
              <a:rPr lang="en-GB" sz="2400" b="1" dirty="0" smtClean="0"/>
              <a:t>IT</a:t>
            </a:r>
            <a:r>
              <a:rPr lang="en-GB" sz="2400" dirty="0" smtClean="0"/>
              <a:t> defines a scenario that uses computers, networking, software programming, and other equipment and processes </a:t>
            </a:r>
            <a:r>
              <a:rPr lang="en-GB" sz="2400" b="1" dirty="0" smtClean="0"/>
              <a:t>to store, process, retrieve, transmit, and protect information</a:t>
            </a:r>
            <a:r>
              <a:rPr lang="en-GB" sz="2400" dirty="0" smtClean="0"/>
              <a:t>.</a:t>
            </a:r>
          </a:p>
          <a:p>
            <a:pPr eaLnBrk="1" fontAlgn="auto" hangingPunct="1">
              <a:spcAft>
                <a:spcPts val="0"/>
              </a:spcAft>
              <a:buNone/>
              <a:defRPr/>
            </a:pPr>
            <a:endParaRPr lang="en-GB" sz="2400" dirty="0" smtClean="0"/>
          </a:p>
          <a:p>
            <a:pPr eaLnBrk="1" fontAlgn="auto" hangingPunct="1">
              <a:spcAft>
                <a:spcPts val="0"/>
              </a:spcAft>
              <a:buFont typeface="Arial" pitchFamily="34" charset="0"/>
              <a:buChar char="•"/>
              <a:defRPr/>
            </a:pPr>
            <a:r>
              <a:rPr lang="en-GB" sz="2400" dirty="0" smtClean="0"/>
              <a:t>Buchanan and </a:t>
            </a:r>
            <a:r>
              <a:rPr lang="en-GB" sz="2400" dirty="0" err="1" smtClean="0"/>
              <a:t>Huczynski</a:t>
            </a:r>
            <a:r>
              <a:rPr lang="en-GB" sz="2400" dirty="0" smtClean="0"/>
              <a:t> (2004, p. 181) define the</a:t>
            </a:r>
            <a:r>
              <a:rPr lang="en-GB" sz="2400" b="1" dirty="0" smtClean="0"/>
              <a:t> communication </a:t>
            </a:r>
            <a:r>
              <a:rPr lang="en-GB" sz="2400" dirty="0" smtClean="0"/>
              <a:t>process as: ‘</a:t>
            </a:r>
            <a:r>
              <a:rPr lang="en-GB" sz="2400" i="1" dirty="0" smtClean="0"/>
              <a:t>the </a:t>
            </a:r>
            <a:r>
              <a:rPr lang="en-GB" sz="2400" b="1" i="1" dirty="0" smtClean="0"/>
              <a:t>transmission of information</a:t>
            </a:r>
            <a:r>
              <a:rPr lang="en-GB" sz="2400" i="1" dirty="0" smtClean="0"/>
              <a:t>, and the </a:t>
            </a:r>
            <a:r>
              <a:rPr lang="en-GB" sz="2400" b="1" i="1" dirty="0" smtClean="0"/>
              <a:t>exchange of meaning</a:t>
            </a:r>
            <a:r>
              <a:rPr lang="en-GB" sz="2400" i="1" dirty="0" smtClean="0"/>
              <a:t>, between at least two people</a:t>
            </a:r>
            <a:r>
              <a:rPr lang="en-GB" sz="2400" dirty="0" smtClean="0"/>
              <a:t>’.</a:t>
            </a:r>
          </a:p>
          <a:p>
            <a:pPr eaLnBrk="1" fontAlgn="auto" hangingPunct="1">
              <a:spcAft>
                <a:spcPts val="0"/>
              </a:spcAft>
              <a:buNone/>
              <a:defRPr/>
            </a:pPr>
            <a:endParaRPr lang="en-GB" sz="2400" dirty="0" smtClean="0"/>
          </a:p>
          <a:p>
            <a:pPr eaLnBrk="1" fontAlgn="auto" hangingPunct="1">
              <a:spcAft>
                <a:spcPts val="0"/>
              </a:spcAft>
              <a:buFont typeface="Arial" pitchFamily="34" charset="0"/>
              <a:buChar char="•"/>
              <a:defRPr/>
            </a:pPr>
            <a:r>
              <a:rPr lang="en-GB" sz="2400" b="1" i="1" dirty="0" smtClean="0"/>
              <a:t>ICT could be defined as the storage and transmission of information using Computer technology.</a:t>
            </a:r>
            <a:endParaRPr lang="en-GB" sz="2400" dirty="0" smtClean="0"/>
          </a:p>
          <a:p>
            <a:pPr eaLnBrk="1" fontAlgn="auto" hangingPunct="1">
              <a:spcAft>
                <a:spcPts val="0"/>
              </a:spcAft>
              <a:buFont typeface="Arial" pitchFamily="34" charset="0"/>
              <a:buChar char="•"/>
              <a:defRPr/>
            </a:pPr>
            <a:endParaRPr lang="en-US" sz="2400" dirty="0" smtClean="0"/>
          </a:p>
          <a:p>
            <a:pPr eaLnBrk="1" fontAlgn="auto" hangingPunct="1">
              <a:spcAft>
                <a:spcPts val="0"/>
              </a:spcAft>
              <a:buFont typeface="Arial" pitchFamily="34" charset="0"/>
              <a:buNone/>
              <a:defRPr/>
            </a:pPr>
            <a:endParaRPr lang="en-GB" sz="24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u="sng" smtClean="0"/>
              <a:t>Question</a:t>
            </a:r>
            <a:endParaRPr lang="en-US" u="sng" smtClean="0"/>
          </a:p>
        </p:txBody>
      </p:sp>
      <p:sp>
        <p:nvSpPr>
          <p:cNvPr id="4099" name="Rectangle 3"/>
          <p:cNvSpPr>
            <a:spLocks noGrp="1" noChangeArrowheads="1"/>
          </p:cNvSpPr>
          <p:nvPr>
            <p:ph idx="1"/>
          </p:nvPr>
        </p:nvSpPr>
        <p:spPr/>
        <p:txBody>
          <a:bodyPr/>
          <a:lstStyle/>
          <a:p>
            <a:pPr marL="552450" indent="-552450" eaLnBrk="1" hangingPunct="1">
              <a:buFont typeface="Arial" charset="0"/>
              <a:buNone/>
            </a:pPr>
            <a:r>
              <a:rPr lang="en-GB" sz="2500" i="1" smtClean="0"/>
              <a:t>Write down:</a:t>
            </a:r>
          </a:p>
          <a:p>
            <a:pPr marL="552450" indent="-552450" eaLnBrk="1" hangingPunct="1">
              <a:buFont typeface="Arial" charset="0"/>
              <a:buNone/>
            </a:pPr>
            <a:endParaRPr lang="en-GB" sz="2500" i="1" smtClean="0"/>
          </a:p>
          <a:p>
            <a:pPr marL="552450" indent="-552450" eaLnBrk="1" hangingPunct="1">
              <a:buFont typeface="Calibri" pitchFamily="34" charset="0"/>
              <a:buAutoNum type="arabicPeriod"/>
            </a:pPr>
            <a:r>
              <a:rPr lang="en-GB" sz="2500" b="1" smtClean="0"/>
              <a:t>Why </a:t>
            </a:r>
            <a:r>
              <a:rPr lang="en-GB" sz="2500" smtClean="0"/>
              <a:t>do people in the workplace need to communicate?</a:t>
            </a:r>
          </a:p>
          <a:p>
            <a:pPr marL="552450" indent="-552450" eaLnBrk="1" hangingPunct="1">
              <a:buFont typeface="Arial" charset="0"/>
              <a:buNone/>
            </a:pPr>
            <a:endParaRPr lang="en-GB" sz="2500" smtClean="0"/>
          </a:p>
          <a:p>
            <a:pPr marL="552450" indent="-552450" eaLnBrk="1" hangingPunct="1">
              <a:buFont typeface="Wingdings" pitchFamily="2" charset="2"/>
              <a:buAutoNum type="arabicPeriod"/>
            </a:pPr>
            <a:endParaRPr lang="en-GB" sz="25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274638"/>
            <a:ext cx="9144000" cy="1143000"/>
          </a:xfrm>
        </p:spPr>
        <p:txBody>
          <a:bodyPr/>
          <a:lstStyle/>
          <a:p>
            <a:pPr eaLnBrk="1" hangingPunct="1"/>
            <a:r>
              <a:rPr lang="en-GB" sz="3200" b="1" u="sng" smtClean="0"/>
              <a:t>Why</a:t>
            </a:r>
            <a:r>
              <a:rPr lang="en-GB" sz="3200" u="sng" smtClean="0"/>
              <a:t> do people in the workplace need to communicate?</a:t>
            </a:r>
            <a:endParaRPr lang="en-US" sz="3200" u="sng" smtClean="0"/>
          </a:p>
        </p:txBody>
      </p:sp>
      <p:sp>
        <p:nvSpPr>
          <p:cNvPr id="22531" name="Rectangle 3"/>
          <p:cNvSpPr>
            <a:spLocks noGrp="1" noChangeArrowheads="1"/>
          </p:cNvSpPr>
          <p:nvPr>
            <p:ph idx="1"/>
          </p:nvPr>
        </p:nvSpPr>
        <p:spPr>
          <a:xfrm>
            <a:off x="0" y="1412875"/>
            <a:ext cx="9144000" cy="4529138"/>
          </a:xfrm>
        </p:spPr>
        <p:txBody>
          <a:bodyPr rtlCol="0">
            <a:normAutofit fontScale="92500" lnSpcReduction="20000"/>
          </a:bodyPr>
          <a:lstStyle/>
          <a:p>
            <a:pPr eaLnBrk="1" fontAlgn="auto" hangingPunct="1">
              <a:spcAft>
                <a:spcPts val="0"/>
              </a:spcAft>
              <a:buFont typeface="Arial" pitchFamily="34" charset="0"/>
              <a:buNone/>
              <a:defRPr/>
            </a:pPr>
            <a:r>
              <a:rPr lang="en-GB" dirty="0" smtClean="0"/>
              <a:t>People need to communicate to e.g.</a:t>
            </a:r>
          </a:p>
          <a:p>
            <a:pPr eaLnBrk="1" fontAlgn="auto" hangingPunct="1">
              <a:spcAft>
                <a:spcPts val="0"/>
              </a:spcAft>
              <a:buFont typeface="Arial" pitchFamily="34" charset="0"/>
              <a:buChar char="•"/>
              <a:defRPr/>
            </a:pPr>
            <a:r>
              <a:rPr lang="en-GB" dirty="0" smtClean="0"/>
              <a:t>Share information, collaborate and organise tasks;</a:t>
            </a:r>
          </a:p>
          <a:p>
            <a:pPr eaLnBrk="1" fontAlgn="auto" hangingPunct="1">
              <a:spcAft>
                <a:spcPts val="0"/>
              </a:spcAft>
              <a:buFont typeface="Arial" pitchFamily="34" charset="0"/>
              <a:buChar char="•"/>
              <a:defRPr/>
            </a:pPr>
            <a:r>
              <a:rPr lang="en-GB" dirty="0" smtClean="0"/>
              <a:t>Inform, remind and clarify policies &amp; procedures;</a:t>
            </a:r>
          </a:p>
          <a:p>
            <a:pPr eaLnBrk="1" fontAlgn="auto" hangingPunct="1">
              <a:spcAft>
                <a:spcPts val="0"/>
              </a:spcAft>
              <a:buFont typeface="Arial" pitchFamily="34" charset="0"/>
              <a:buChar char="•"/>
              <a:defRPr/>
            </a:pPr>
            <a:r>
              <a:rPr lang="en-GB" dirty="0" smtClean="0"/>
              <a:t>Explain changes in procedures;</a:t>
            </a:r>
          </a:p>
          <a:p>
            <a:pPr eaLnBrk="1" fontAlgn="auto" hangingPunct="1">
              <a:spcAft>
                <a:spcPts val="0"/>
              </a:spcAft>
              <a:buFont typeface="Arial" pitchFamily="34" charset="0"/>
              <a:buChar char="•"/>
              <a:defRPr/>
            </a:pPr>
            <a:r>
              <a:rPr lang="en-GB" dirty="0" smtClean="0"/>
              <a:t>Report results e.g. sales;</a:t>
            </a:r>
          </a:p>
          <a:p>
            <a:pPr eaLnBrk="1" fontAlgn="auto" hangingPunct="1">
              <a:spcAft>
                <a:spcPts val="0"/>
              </a:spcAft>
              <a:buFont typeface="Arial" pitchFamily="34" charset="0"/>
              <a:buChar char="•"/>
              <a:defRPr/>
            </a:pPr>
            <a:r>
              <a:rPr lang="en-GB" dirty="0" smtClean="0"/>
              <a:t>Organise overtime to cover absence;</a:t>
            </a:r>
          </a:p>
          <a:p>
            <a:pPr eaLnBrk="1" fontAlgn="auto" hangingPunct="1">
              <a:spcAft>
                <a:spcPts val="0"/>
              </a:spcAft>
              <a:buFont typeface="Arial" pitchFamily="34" charset="0"/>
              <a:buChar char="•"/>
              <a:defRPr/>
            </a:pPr>
            <a:r>
              <a:rPr lang="en-GB" dirty="0" smtClean="0"/>
              <a:t>Describe and share new ideas/innovations/research;</a:t>
            </a:r>
          </a:p>
          <a:p>
            <a:pPr eaLnBrk="1" fontAlgn="auto" hangingPunct="1">
              <a:spcAft>
                <a:spcPts val="0"/>
              </a:spcAft>
              <a:buFont typeface="Arial" pitchFamily="34" charset="0"/>
              <a:buChar char="•"/>
              <a:defRPr/>
            </a:pPr>
            <a:r>
              <a:rPr lang="en-GB" dirty="0" smtClean="0"/>
              <a:t>Motivate e.g. give positive feedback to teams/employees;</a:t>
            </a:r>
          </a:p>
          <a:p>
            <a:pPr eaLnBrk="1" fontAlgn="auto" hangingPunct="1">
              <a:spcAft>
                <a:spcPts val="0"/>
              </a:spcAft>
              <a:buFont typeface="Arial" pitchFamily="34" charset="0"/>
              <a:buChar char="•"/>
              <a:defRPr/>
            </a:pPr>
            <a:r>
              <a:rPr lang="en-GB" dirty="0" smtClean="0"/>
              <a:t>And many </a:t>
            </a:r>
            <a:r>
              <a:rPr lang="en-GB" dirty="0" err="1" smtClean="0"/>
              <a:t>many</a:t>
            </a:r>
            <a:r>
              <a:rPr lang="en-GB" dirty="0" smtClean="0"/>
              <a:t> more.....</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53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53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88988" y="142875"/>
            <a:ext cx="7712075" cy="1143000"/>
          </a:xfrm>
        </p:spPr>
        <p:txBody>
          <a:bodyPr/>
          <a:lstStyle/>
          <a:p>
            <a:pPr eaLnBrk="1" hangingPunct="1"/>
            <a:r>
              <a:rPr lang="en-GB" sz="3200" u="sng" smtClean="0"/>
              <a:t>Why is </a:t>
            </a:r>
            <a:r>
              <a:rPr lang="en-GB" sz="3200" b="1" u="sng" smtClean="0"/>
              <a:t>effective</a:t>
            </a:r>
            <a:r>
              <a:rPr lang="en-GB" sz="3200" u="sng" smtClean="0"/>
              <a:t> communication important?</a:t>
            </a:r>
            <a:endParaRPr lang="en-US" sz="3200" u="sng" smtClean="0"/>
          </a:p>
        </p:txBody>
      </p:sp>
      <p:sp>
        <p:nvSpPr>
          <p:cNvPr id="24579" name="Rectangle 3"/>
          <p:cNvSpPr>
            <a:spLocks noGrp="1" noChangeArrowheads="1"/>
          </p:cNvSpPr>
          <p:nvPr>
            <p:ph idx="1"/>
          </p:nvPr>
        </p:nvSpPr>
        <p:spPr>
          <a:xfrm>
            <a:off x="214313" y="1428750"/>
            <a:ext cx="8715375" cy="5111750"/>
          </a:xfrm>
        </p:spPr>
        <p:txBody>
          <a:bodyPr/>
          <a:lstStyle/>
          <a:p>
            <a:pPr eaLnBrk="1" hangingPunct="1">
              <a:lnSpc>
                <a:spcPct val="80000"/>
              </a:lnSpc>
            </a:pPr>
            <a:r>
              <a:rPr lang="en-GB" sz="2200" b="1" dirty="0" smtClean="0"/>
              <a:t>Vast majority of problems in business are caused by ineffective communication </a:t>
            </a:r>
            <a:r>
              <a:rPr lang="en-GB" sz="2200" dirty="0" smtClean="0"/>
              <a:t>in one form or another.</a:t>
            </a:r>
          </a:p>
          <a:p>
            <a:pPr eaLnBrk="1" hangingPunct="1">
              <a:lnSpc>
                <a:spcPct val="80000"/>
              </a:lnSpc>
            </a:pPr>
            <a:endParaRPr lang="en-GB" sz="2200" dirty="0" smtClean="0"/>
          </a:p>
          <a:p>
            <a:pPr eaLnBrk="1" hangingPunct="1">
              <a:lnSpc>
                <a:spcPct val="80000"/>
              </a:lnSpc>
            </a:pPr>
            <a:r>
              <a:rPr lang="en-GB" sz="2200" dirty="0" smtClean="0"/>
              <a:t>Without speedy, accurate and meaningful communication, people in an organisation may not be able to do their jobs well.</a:t>
            </a:r>
          </a:p>
          <a:p>
            <a:pPr eaLnBrk="1" hangingPunct="1">
              <a:lnSpc>
                <a:spcPct val="80000"/>
              </a:lnSpc>
            </a:pPr>
            <a:endParaRPr lang="en-GB" sz="2200" dirty="0" smtClean="0"/>
          </a:p>
          <a:p>
            <a:pPr eaLnBrk="1" hangingPunct="1">
              <a:lnSpc>
                <a:spcPct val="80000"/>
              </a:lnSpc>
            </a:pPr>
            <a:r>
              <a:rPr lang="en-GB" sz="2200" dirty="0" smtClean="0"/>
              <a:t>Organisations need to communicate with internal employees and external stakeholders such as customers, suppliers and investors.</a:t>
            </a:r>
          </a:p>
          <a:p>
            <a:pPr eaLnBrk="1" hangingPunct="1">
              <a:lnSpc>
                <a:spcPct val="80000"/>
              </a:lnSpc>
            </a:pPr>
            <a:endParaRPr lang="en-GB" sz="2200" dirty="0" smtClean="0"/>
          </a:p>
          <a:p>
            <a:pPr eaLnBrk="1" hangingPunct="1">
              <a:lnSpc>
                <a:spcPct val="80000"/>
              </a:lnSpc>
            </a:pPr>
            <a:r>
              <a:rPr lang="en-GB" sz="2200" dirty="0" smtClean="0"/>
              <a:t>Good communications is very important within organisations and of great value.</a:t>
            </a:r>
          </a:p>
          <a:p>
            <a:pPr eaLnBrk="1" hangingPunct="1">
              <a:lnSpc>
                <a:spcPct val="80000"/>
              </a:lnSpc>
              <a:buNone/>
            </a:pPr>
            <a:endParaRPr lang="en-GB" sz="2200" dirty="0" smtClean="0"/>
          </a:p>
          <a:p>
            <a:pPr eaLnBrk="1" hangingPunct="1">
              <a:lnSpc>
                <a:spcPct val="80000"/>
              </a:lnSpc>
            </a:pPr>
            <a:r>
              <a:rPr lang="en-GB" sz="2200" b="1" dirty="0" smtClean="0"/>
              <a:t>Information Technology  allows for effective communication within organisations.</a:t>
            </a:r>
            <a:endParaRPr lang="en-US" sz="2200" b="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85813" y="301625"/>
            <a:ext cx="7856537" cy="1143000"/>
          </a:xfrm>
        </p:spPr>
        <p:txBody>
          <a:bodyPr/>
          <a:lstStyle/>
          <a:p>
            <a:pPr eaLnBrk="1" hangingPunct="1"/>
            <a:r>
              <a:rPr lang="en-GB" sz="3200" u="sng" smtClean="0"/>
              <a:t>Communication has four main functions </a:t>
            </a:r>
            <a:br>
              <a:rPr lang="en-GB" sz="3200" u="sng" smtClean="0"/>
            </a:br>
            <a:r>
              <a:rPr lang="en-GB" sz="3200" u="sng" smtClean="0"/>
              <a:t>(Scott and Mitchell, 1976):</a:t>
            </a:r>
            <a:endParaRPr lang="en-US" sz="3200" u="sng" smtClean="0"/>
          </a:p>
        </p:txBody>
      </p:sp>
      <p:sp>
        <p:nvSpPr>
          <p:cNvPr id="6147" name="Rectangle 3"/>
          <p:cNvSpPr>
            <a:spLocks noGrp="1" noChangeArrowheads="1"/>
          </p:cNvSpPr>
          <p:nvPr>
            <p:ph idx="1"/>
          </p:nvPr>
        </p:nvSpPr>
        <p:spPr>
          <a:xfrm>
            <a:off x="214313" y="1557338"/>
            <a:ext cx="8605837" cy="4625975"/>
          </a:xfrm>
        </p:spPr>
        <p:txBody>
          <a:bodyPr/>
          <a:lstStyle/>
          <a:p>
            <a:pPr eaLnBrk="1" hangingPunct="1">
              <a:lnSpc>
                <a:spcPct val="90000"/>
              </a:lnSpc>
            </a:pPr>
            <a:r>
              <a:rPr lang="en-GB" sz="2400" b="1" i="1" dirty="0" smtClean="0"/>
              <a:t>Information</a:t>
            </a:r>
            <a:r>
              <a:rPr lang="en-GB" sz="2400" dirty="0" smtClean="0"/>
              <a:t> - people require information to make decisions.</a:t>
            </a:r>
            <a:endParaRPr lang="en-US" sz="2400" dirty="0" smtClean="0"/>
          </a:p>
          <a:p>
            <a:pPr eaLnBrk="1" hangingPunct="1">
              <a:lnSpc>
                <a:spcPct val="90000"/>
              </a:lnSpc>
              <a:buNone/>
            </a:pPr>
            <a:endParaRPr lang="en-GB" sz="2400" b="1" i="1" dirty="0" smtClean="0"/>
          </a:p>
          <a:p>
            <a:pPr eaLnBrk="1" hangingPunct="1">
              <a:lnSpc>
                <a:spcPct val="90000"/>
              </a:lnSpc>
            </a:pPr>
            <a:r>
              <a:rPr lang="en-GB" sz="2400" b="1" i="1" dirty="0" smtClean="0"/>
              <a:t>Organisation</a:t>
            </a:r>
            <a:r>
              <a:rPr lang="en-GB" sz="2400" dirty="0" smtClean="0"/>
              <a:t> - workers need to know what tasks to do whilst at work and require information and guidelines.</a:t>
            </a:r>
          </a:p>
          <a:p>
            <a:pPr eaLnBrk="1" hangingPunct="1">
              <a:lnSpc>
                <a:spcPct val="90000"/>
              </a:lnSpc>
            </a:pPr>
            <a:endParaRPr lang="en-GB" sz="2400" b="1" i="1" dirty="0" smtClean="0"/>
          </a:p>
          <a:p>
            <a:pPr eaLnBrk="1" hangingPunct="1">
              <a:lnSpc>
                <a:spcPct val="90000"/>
              </a:lnSpc>
            </a:pPr>
            <a:r>
              <a:rPr lang="en-GB" sz="2400" b="1" i="1" dirty="0" smtClean="0"/>
              <a:t>Motivation </a:t>
            </a:r>
            <a:r>
              <a:rPr lang="en-GB" sz="2400" dirty="0" smtClean="0"/>
              <a:t>- people require clarification on tasks, then feedback on performance;</a:t>
            </a:r>
          </a:p>
          <a:p>
            <a:pPr eaLnBrk="1" hangingPunct="1">
              <a:lnSpc>
                <a:spcPct val="90000"/>
              </a:lnSpc>
            </a:pPr>
            <a:endParaRPr lang="en-GB" sz="2400" b="1" i="1" dirty="0" smtClean="0"/>
          </a:p>
          <a:p>
            <a:pPr eaLnBrk="1" hangingPunct="1">
              <a:lnSpc>
                <a:spcPct val="90000"/>
              </a:lnSpc>
            </a:pPr>
            <a:r>
              <a:rPr lang="en-GB" sz="2400" b="1" i="1" dirty="0" smtClean="0"/>
              <a:t>Emotional expression</a:t>
            </a:r>
            <a:r>
              <a:rPr lang="en-GB" sz="2400" dirty="0" smtClean="0"/>
              <a:t> - people must be able to express their emotions, in an informal way.</a:t>
            </a:r>
          </a:p>
          <a:p>
            <a:pPr eaLnBrk="1" hangingPunct="1">
              <a:lnSpc>
                <a:spcPct val="90000"/>
              </a:lnSpc>
            </a:pPr>
            <a:endParaRPr lang="en-GB" sz="2400" b="1" i="1"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u="sng" smtClean="0"/>
              <a:t>Question</a:t>
            </a:r>
            <a:endParaRPr lang="en-US" u="sng" smtClean="0"/>
          </a:p>
        </p:txBody>
      </p:sp>
      <p:sp>
        <p:nvSpPr>
          <p:cNvPr id="8195" name="Rectangle 3"/>
          <p:cNvSpPr>
            <a:spLocks noGrp="1" noChangeArrowheads="1"/>
          </p:cNvSpPr>
          <p:nvPr>
            <p:ph idx="1"/>
          </p:nvPr>
        </p:nvSpPr>
        <p:spPr/>
        <p:txBody>
          <a:bodyPr/>
          <a:lstStyle/>
          <a:p>
            <a:pPr marL="0" indent="0" eaLnBrk="1" hangingPunct="1">
              <a:buFont typeface="Wingdings" pitchFamily="2" charset="2"/>
              <a:buNone/>
            </a:pPr>
            <a:r>
              <a:rPr lang="en-GB" smtClean="0"/>
              <a:t>How many different types of communication can you think of that can be used within an organisation?</a:t>
            </a:r>
            <a:endParaRPr lang="en-US"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200" u="sng" smtClean="0"/>
              <a:t>A disadvantage of verbal communication – ‘Chinese whispers’</a:t>
            </a:r>
            <a:endParaRPr lang="en-US" sz="3200" u="sng" smtClean="0"/>
          </a:p>
        </p:txBody>
      </p:sp>
      <p:sp>
        <p:nvSpPr>
          <p:cNvPr id="23555" name="Rectangle 3"/>
          <p:cNvSpPr>
            <a:spLocks noGrp="1" noChangeArrowheads="1"/>
          </p:cNvSpPr>
          <p:nvPr>
            <p:ph idx="1"/>
          </p:nvPr>
        </p:nvSpPr>
        <p:spPr>
          <a:xfrm>
            <a:off x="755650" y="1412875"/>
            <a:ext cx="8280400" cy="4529138"/>
          </a:xfrm>
        </p:spPr>
        <p:txBody>
          <a:bodyPr rtlCol="0">
            <a:normAutofit lnSpcReduction="10000"/>
          </a:bodyPr>
          <a:lstStyle/>
          <a:p>
            <a:pPr marL="0" indent="0" eaLnBrk="1" fontAlgn="auto" hangingPunct="1">
              <a:lnSpc>
                <a:spcPct val="80000"/>
              </a:lnSpc>
              <a:spcAft>
                <a:spcPts val="0"/>
              </a:spcAft>
              <a:buFont typeface="Wingdings" pitchFamily="2" charset="2"/>
              <a:buNone/>
              <a:defRPr/>
            </a:pPr>
            <a:r>
              <a:rPr lang="en-GB" sz="2300" dirty="0" smtClean="0"/>
              <a:t>The soldiers at the front line needed to get a message to their company commander; the only means available was word of mouth. The message was passed from man to man in the trenches across a long distance. It finally reached the company commander, who was baffled by the request: </a:t>
            </a:r>
          </a:p>
          <a:p>
            <a:pPr marL="0" indent="0" eaLnBrk="1" fontAlgn="auto" hangingPunct="1">
              <a:lnSpc>
                <a:spcPct val="80000"/>
              </a:lnSpc>
              <a:spcAft>
                <a:spcPts val="0"/>
              </a:spcAft>
              <a:buFont typeface="Wingdings" pitchFamily="2" charset="2"/>
              <a:buNone/>
              <a:defRPr/>
            </a:pPr>
            <a:endParaRPr lang="en-GB" sz="2300" dirty="0" smtClean="0"/>
          </a:p>
          <a:p>
            <a:pPr marL="0" indent="0" eaLnBrk="1" fontAlgn="auto" hangingPunct="1">
              <a:lnSpc>
                <a:spcPct val="80000"/>
              </a:lnSpc>
              <a:spcAft>
                <a:spcPts val="0"/>
              </a:spcAft>
              <a:buFont typeface="Wingdings" pitchFamily="2" charset="2"/>
              <a:buNone/>
              <a:defRPr/>
            </a:pPr>
            <a:r>
              <a:rPr lang="en-GB" sz="2300" b="1" i="1" dirty="0" smtClean="0"/>
              <a:t>‘Send three and </a:t>
            </a:r>
            <a:r>
              <a:rPr lang="en-GB" sz="2300" b="1" i="1" dirty="0" err="1" smtClean="0"/>
              <a:t>fourpence</a:t>
            </a:r>
            <a:r>
              <a:rPr lang="en-GB" sz="2300" b="1" i="1" dirty="0" smtClean="0"/>
              <a:t>, we’re going to a dance.’</a:t>
            </a:r>
            <a:r>
              <a:rPr lang="en-GB" sz="2300" b="1" dirty="0" smtClean="0"/>
              <a:t> </a:t>
            </a:r>
          </a:p>
          <a:p>
            <a:pPr marL="0" indent="0" eaLnBrk="1" fontAlgn="auto" hangingPunct="1">
              <a:lnSpc>
                <a:spcPct val="80000"/>
              </a:lnSpc>
              <a:spcAft>
                <a:spcPts val="0"/>
              </a:spcAft>
              <a:buFont typeface="Wingdings" pitchFamily="2" charset="2"/>
              <a:buNone/>
              <a:defRPr/>
            </a:pPr>
            <a:endParaRPr lang="en-GB" sz="2300" dirty="0" smtClean="0"/>
          </a:p>
          <a:p>
            <a:pPr marL="0" indent="0" eaLnBrk="1" fontAlgn="auto" hangingPunct="1">
              <a:lnSpc>
                <a:spcPct val="80000"/>
              </a:lnSpc>
              <a:spcAft>
                <a:spcPts val="0"/>
              </a:spcAft>
              <a:buFont typeface="Wingdings" pitchFamily="2" charset="2"/>
              <a:buNone/>
              <a:defRPr/>
            </a:pPr>
            <a:r>
              <a:rPr lang="en-GB" sz="2300" dirty="0" smtClean="0"/>
              <a:t>So bemused was he, that he mounted his horse &amp; set off to find the source of the message. On arriving at the front line, he was greeted by the sergeant with, </a:t>
            </a:r>
            <a:r>
              <a:rPr lang="en-GB" sz="2300" i="1" dirty="0" smtClean="0"/>
              <a:t>‘Are you the only one Sir?’</a:t>
            </a:r>
            <a:r>
              <a:rPr lang="en-GB" sz="2300" dirty="0" smtClean="0"/>
              <a:t> </a:t>
            </a:r>
            <a:r>
              <a:rPr lang="en-GB" sz="2300" i="1" dirty="0" smtClean="0"/>
              <a:t>‘Only one of what?’</a:t>
            </a:r>
            <a:r>
              <a:rPr lang="en-GB" sz="2300" dirty="0" smtClean="0"/>
              <a:t> he replied. </a:t>
            </a:r>
          </a:p>
          <a:p>
            <a:pPr marL="0" indent="0" eaLnBrk="1" fontAlgn="auto" hangingPunct="1">
              <a:lnSpc>
                <a:spcPct val="80000"/>
              </a:lnSpc>
              <a:spcAft>
                <a:spcPts val="0"/>
              </a:spcAft>
              <a:buFont typeface="Wingdings" pitchFamily="2" charset="2"/>
              <a:buNone/>
              <a:defRPr/>
            </a:pPr>
            <a:endParaRPr lang="en-GB" sz="2300" dirty="0" smtClean="0"/>
          </a:p>
          <a:p>
            <a:pPr marL="0" indent="0" eaLnBrk="1" fontAlgn="auto" hangingPunct="1">
              <a:lnSpc>
                <a:spcPct val="80000"/>
              </a:lnSpc>
              <a:spcAft>
                <a:spcPts val="0"/>
              </a:spcAft>
              <a:buFont typeface="Wingdings" pitchFamily="2" charset="2"/>
              <a:buNone/>
              <a:defRPr/>
            </a:pPr>
            <a:r>
              <a:rPr lang="en-GB" sz="2300" dirty="0" smtClean="0"/>
              <a:t>The sergeant shook his head in disbelief, </a:t>
            </a:r>
            <a:r>
              <a:rPr lang="en-GB" sz="2300" i="1" dirty="0" smtClean="0"/>
              <a:t>‘</a:t>
            </a:r>
            <a:r>
              <a:rPr lang="en-GB" sz="2300" b="1" i="1" dirty="0" smtClean="0"/>
              <a:t>We asked for reinforcements, we’re going to advance.’</a:t>
            </a:r>
            <a:endParaRPr lang="en-US" sz="2300" b="1" i="1"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dirty="0" smtClean="0"/>
              <a:t>Activity: Chinese Whispers</a:t>
            </a:r>
            <a:endParaRPr lang="en-GB" dirty="0"/>
          </a:p>
        </p:txBody>
      </p:sp>
      <p:sp>
        <p:nvSpPr>
          <p:cNvPr id="3" name="Content Placeholder 2"/>
          <p:cNvSpPr>
            <a:spLocks noGrp="1"/>
          </p:cNvSpPr>
          <p:nvPr>
            <p:ph idx="1"/>
          </p:nvPr>
        </p:nvSpPr>
        <p:spPr>
          <a:xfrm>
            <a:off x="0" y="1357298"/>
            <a:ext cx="9144000" cy="4525963"/>
          </a:xfrm>
        </p:spPr>
        <p:txBody>
          <a:bodyPr/>
          <a:lstStyle/>
          <a:p>
            <a:r>
              <a:rPr lang="en-GB" sz="2800" dirty="0" smtClean="0"/>
              <a:t>Student 1: Write down a message e.g. Couple of sentences.</a:t>
            </a:r>
          </a:p>
          <a:p>
            <a:endParaRPr lang="en-GB" sz="2800" dirty="0" smtClean="0"/>
          </a:p>
          <a:p>
            <a:r>
              <a:rPr lang="en-GB" sz="2800" dirty="0" smtClean="0"/>
              <a:t>Give the message to your tutor.</a:t>
            </a:r>
          </a:p>
          <a:p>
            <a:pPr>
              <a:buNone/>
            </a:pPr>
            <a:endParaRPr lang="en-GB" sz="2800" dirty="0" smtClean="0"/>
          </a:p>
          <a:p>
            <a:r>
              <a:rPr lang="en-GB" sz="2800" dirty="0" smtClean="0"/>
              <a:t>Tell the person sitting next to you the message, on so on until it reaches the last person at the back of the room.</a:t>
            </a:r>
          </a:p>
          <a:p>
            <a:pPr>
              <a:buNone/>
            </a:pPr>
            <a:endParaRPr lang="en-GB" sz="2800" dirty="0" smtClean="0"/>
          </a:p>
          <a:p>
            <a:r>
              <a:rPr lang="en-GB" sz="2800" dirty="0" smtClean="0"/>
              <a:t> The last student to receive this message should write the message down and pass it to the tutor. </a:t>
            </a: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z="3200" u="sng" smtClean="0"/>
              <a:t>Match the message to the medium</a:t>
            </a:r>
            <a:endParaRPr lang="en-US" sz="3200" u="sng" smtClean="0"/>
          </a:p>
        </p:txBody>
      </p:sp>
      <p:sp>
        <p:nvSpPr>
          <p:cNvPr id="11267" name="Rectangle 3"/>
          <p:cNvSpPr>
            <a:spLocks noGrp="1" noChangeArrowheads="1"/>
          </p:cNvSpPr>
          <p:nvPr>
            <p:ph idx="1"/>
          </p:nvPr>
        </p:nvSpPr>
        <p:spPr/>
        <p:txBody>
          <a:bodyPr/>
          <a:lstStyle/>
          <a:p>
            <a:pPr eaLnBrk="1" hangingPunct="1">
              <a:lnSpc>
                <a:spcPct val="80000"/>
              </a:lnSpc>
              <a:buFont typeface="Arial" charset="0"/>
              <a:buNone/>
            </a:pPr>
            <a:r>
              <a:rPr lang="en-GB" sz="2500" smtClean="0"/>
              <a:t>The choice of medium depends on the following:</a:t>
            </a:r>
            <a:endParaRPr lang="en-GB" sz="2500" i="1" smtClean="0"/>
          </a:p>
          <a:p>
            <a:pPr lvl="1" eaLnBrk="1" hangingPunct="1">
              <a:lnSpc>
                <a:spcPct val="80000"/>
              </a:lnSpc>
              <a:buFont typeface="Arial" charset="0"/>
              <a:buChar char="•"/>
            </a:pPr>
            <a:r>
              <a:rPr lang="en-GB" sz="2100" b="1" i="1" smtClean="0"/>
              <a:t>Urgency:</a:t>
            </a:r>
            <a:r>
              <a:rPr lang="en-GB" sz="2100" smtClean="0"/>
              <a:t> you wouldn’t send for the fire brigade by letter</a:t>
            </a:r>
            <a:endParaRPr lang="en-GB" sz="2100" i="1" smtClean="0"/>
          </a:p>
          <a:p>
            <a:pPr lvl="1" eaLnBrk="1" hangingPunct="1">
              <a:lnSpc>
                <a:spcPct val="80000"/>
              </a:lnSpc>
              <a:buFont typeface="Arial" charset="0"/>
              <a:buChar char="•"/>
            </a:pPr>
            <a:r>
              <a:rPr lang="en-GB" sz="2100" b="1" i="1" smtClean="0"/>
              <a:t>Permanency:</a:t>
            </a:r>
            <a:r>
              <a:rPr lang="en-GB" sz="2100" smtClean="0"/>
              <a:t> you may need a record of the information, e.g. graduation cert., contract of employment</a:t>
            </a:r>
            <a:endParaRPr lang="en-GB" sz="2100" i="1" smtClean="0"/>
          </a:p>
          <a:p>
            <a:pPr lvl="1" eaLnBrk="1" hangingPunct="1">
              <a:lnSpc>
                <a:spcPct val="80000"/>
              </a:lnSpc>
              <a:buFont typeface="Arial" charset="0"/>
              <a:buChar char="•"/>
            </a:pPr>
            <a:r>
              <a:rPr lang="en-GB" sz="2100" b="1" i="1" smtClean="0"/>
              <a:t>Complexity:</a:t>
            </a:r>
            <a:r>
              <a:rPr lang="en-GB" sz="2100" smtClean="0"/>
              <a:t> detailed information is too complex and lengthy to send over the phone, e.g. blueprints</a:t>
            </a:r>
            <a:endParaRPr lang="en-GB" sz="2100" i="1" smtClean="0"/>
          </a:p>
          <a:p>
            <a:pPr lvl="1" eaLnBrk="1" hangingPunct="1">
              <a:lnSpc>
                <a:spcPct val="80000"/>
              </a:lnSpc>
              <a:buFont typeface="Arial" charset="0"/>
              <a:buChar char="•"/>
            </a:pPr>
            <a:r>
              <a:rPr lang="en-GB" sz="2100" b="1" i="1" smtClean="0"/>
              <a:t>Sensitivity:</a:t>
            </a:r>
            <a:r>
              <a:rPr lang="en-GB" sz="2100" smtClean="0"/>
              <a:t> you wouldn’t post strategic marketing plans over the internet</a:t>
            </a:r>
            <a:endParaRPr lang="en-GB" sz="2100" b="1" smtClean="0"/>
          </a:p>
          <a:p>
            <a:pPr lvl="1" eaLnBrk="1" hangingPunct="1">
              <a:lnSpc>
                <a:spcPct val="80000"/>
              </a:lnSpc>
              <a:buFont typeface="Arial" charset="0"/>
              <a:buChar char="•"/>
            </a:pPr>
            <a:r>
              <a:rPr lang="en-GB" sz="2100" b="1" i="1" smtClean="0"/>
              <a:t>Number of people to be reached:</a:t>
            </a:r>
            <a:r>
              <a:rPr lang="en-GB" sz="2100" smtClean="0"/>
              <a:t> no need to take out a newspaper ad to inform one or two people!</a:t>
            </a:r>
            <a:endParaRPr lang="en-GB" sz="2100" i="1" smtClean="0"/>
          </a:p>
          <a:p>
            <a:pPr lvl="1" eaLnBrk="1" hangingPunct="1">
              <a:lnSpc>
                <a:spcPct val="80000"/>
              </a:lnSpc>
              <a:buFont typeface="Arial" charset="0"/>
              <a:buChar char="•"/>
            </a:pPr>
            <a:r>
              <a:rPr lang="en-GB" sz="2100" b="1" i="1" smtClean="0"/>
              <a:t>Cost:</a:t>
            </a:r>
            <a:r>
              <a:rPr lang="en-GB" sz="2100" smtClean="0"/>
              <a:t> e-mail is cheaper than snail mail</a:t>
            </a:r>
            <a:endParaRPr lang="en-US" sz="210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u="sng" smtClean="0"/>
              <a:t>Activity: Quicktivity</a:t>
            </a:r>
          </a:p>
        </p:txBody>
      </p:sp>
      <p:sp>
        <p:nvSpPr>
          <p:cNvPr id="12291" name="Rectangle 3"/>
          <p:cNvSpPr>
            <a:spLocks noGrp="1" noChangeArrowheads="1"/>
          </p:cNvSpPr>
          <p:nvPr>
            <p:ph idx="1"/>
          </p:nvPr>
        </p:nvSpPr>
        <p:spPr/>
        <p:txBody>
          <a:bodyPr/>
          <a:lstStyle/>
          <a:p>
            <a:pPr marL="0" indent="0" eaLnBrk="1" hangingPunct="1">
              <a:buFont typeface="Wingdings" pitchFamily="2" charset="2"/>
              <a:buNone/>
            </a:pPr>
            <a:r>
              <a:rPr lang="en-GB" smtClean="0"/>
              <a:t>You are the marketing manager for a major retailer. You wish to tell your customers of an amazing offer. What media could you use?</a:t>
            </a:r>
          </a:p>
          <a:p>
            <a:pPr marL="0" indent="0" eaLnBrk="1" hangingPunct="1">
              <a:buFont typeface="Wingdings" pitchFamily="2" charset="2"/>
              <a:buNone/>
            </a:pPr>
            <a:endParaRPr lang="en-GB" smtClean="0"/>
          </a:p>
          <a:p>
            <a:pPr marL="0" indent="0" eaLnBrk="1" hangingPunct="1">
              <a:buFont typeface="Wingdings" pitchFamily="2" charset="2"/>
              <a:buNone/>
            </a:pPr>
            <a:r>
              <a:rPr lang="en-GB" smtClean="0"/>
              <a:t>You wouldn’t use the same media if you wished to warn your customers of a wet floor in your store.</a:t>
            </a:r>
            <a:endParaRPr lang="en-US"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u="sng" smtClean="0"/>
              <a:t>Channels of communication</a:t>
            </a:r>
            <a:endParaRPr lang="en-US" u="sng" smtClean="0"/>
          </a:p>
        </p:txBody>
      </p:sp>
      <p:sp>
        <p:nvSpPr>
          <p:cNvPr id="13315" name="Rectangle 3"/>
          <p:cNvSpPr>
            <a:spLocks noGrp="1" noChangeArrowheads="1"/>
          </p:cNvSpPr>
          <p:nvPr>
            <p:ph idx="1"/>
          </p:nvPr>
        </p:nvSpPr>
        <p:spPr/>
        <p:txBody>
          <a:bodyPr/>
          <a:lstStyle/>
          <a:p>
            <a:pPr eaLnBrk="1" hangingPunct="1">
              <a:lnSpc>
                <a:spcPct val="90000"/>
              </a:lnSpc>
            </a:pPr>
            <a:r>
              <a:rPr lang="en-GB" sz="2100" b="1" i="1" smtClean="0"/>
              <a:t>Formal</a:t>
            </a:r>
            <a:r>
              <a:rPr lang="en-GB" sz="2100" smtClean="0"/>
              <a:t> </a:t>
            </a:r>
            <a:r>
              <a:rPr lang="en-GB" sz="2100" b="1" i="1" smtClean="0"/>
              <a:t>communications</a:t>
            </a:r>
            <a:r>
              <a:rPr lang="en-GB" sz="2100" smtClean="0"/>
              <a:t> follow the normal channels of authority:</a:t>
            </a:r>
          </a:p>
          <a:p>
            <a:pPr lvl="1" eaLnBrk="1" hangingPunct="1">
              <a:lnSpc>
                <a:spcPct val="90000"/>
              </a:lnSpc>
            </a:pPr>
            <a:r>
              <a:rPr lang="en-GB" sz="1900" smtClean="0"/>
              <a:t>a two-way downward and upward flow of information (</a:t>
            </a:r>
            <a:r>
              <a:rPr lang="en-GB" sz="1900" b="1" i="1" smtClean="0"/>
              <a:t>vertical channels</a:t>
            </a:r>
            <a:r>
              <a:rPr lang="en-GB" sz="1900" smtClean="0"/>
              <a:t>)</a:t>
            </a:r>
          </a:p>
          <a:p>
            <a:pPr lvl="1" eaLnBrk="1" hangingPunct="1">
              <a:lnSpc>
                <a:spcPct val="90000"/>
              </a:lnSpc>
            </a:pPr>
            <a:r>
              <a:rPr lang="en-GB" sz="1900" smtClean="0"/>
              <a:t>communication also travels between people at the same level or status (</a:t>
            </a:r>
            <a:r>
              <a:rPr lang="en-GB" sz="1900" b="1" i="1" smtClean="0"/>
              <a:t>horizontal</a:t>
            </a:r>
            <a:r>
              <a:rPr lang="en-GB" sz="1900" smtClean="0"/>
              <a:t> </a:t>
            </a:r>
            <a:r>
              <a:rPr lang="en-GB" sz="1900" b="1" i="1" smtClean="0"/>
              <a:t>or lateral</a:t>
            </a:r>
            <a:r>
              <a:rPr lang="en-GB" sz="1900" smtClean="0"/>
              <a:t> </a:t>
            </a:r>
            <a:r>
              <a:rPr lang="en-GB" sz="1900" b="1" i="1" smtClean="0"/>
              <a:t>channels</a:t>
            </a:r>
            <a:r>
              <a:rPr lang="en-GB" sz="1900" smtClean="0"/>
              <a:t>)</a:t>
            </a:r>
          </a:p>
          <a:p>
            <a:pPr lvl="1" eaLnBrk="1" hangingPunct="1">
              <a:lnSpc>
                <a:spcPct val="90000"/>
              </a:lnSpc>
            </a:pPr>
            <a:r>
              <a:rPr lang="en-GB" sz="1900" smtClean="0"/>
              <a:t>communication with a member of a different department at a higher or lower level in the hierarchy is known as (</a:t>
            </a:r>
            <a:r>
              <a:rPr lang="en-GB" sz="1900" b="1" i="1" smtClean="0"/>
              <a:t>diagonal channels</a:t>
            </a:r>
            <a:r>
              <a:rPr lang="en-GB" sz="1900" smtClean="0"/>
              <a:t>)</a:t>
            </a:r>
          </a:p>
          <a:p>
            <a:pPr lvl="1" eaLnBrk="1" hangingPunct="1">
              <a:lnSpc>
                <a:spcPct val="90000"/>
              </a:lnSpc>
            </a:pPr>
            <a:endParaRPr lang="en-GB" sz="1900" b="1" i="1" smtClean="0"/>
          </a:p>
          <a:p>
            <a:pPr eaLnBrk="1" hangingPunct="1">
              <a:lnSpc>
                <a:spcPct val="90000"/>
              </a:lnSpc>
            </a:pPr>
            <a:r>
              <a:rPr lang="en-GB" sz="2100" b="1" i="1" smtClean="0"/>
              <a:t>Informal channels</a:t>
            </a:r>
            <a:r>
              <a:rPr lang="en-GB" sz="2100" smtClean="0"/>
              <a:t> - channels not formally recognised is known as the grapevine, passing on gossip and rumour, however organisations are now allowing and using such methods in a more inclusive, equal and beneficial way such as internal Social Networks. </a:t>
            </a:r>
            <a:r>
              <a:rPr lang="en-US" sz="2100" smtClean="0"/>
              <a:t>Also, external networks/forums with customers. </a:t>
            </a:r>
            <a:endParaRPr lang="en-GB" sz="21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3200" u="sng" smtClean="0"/>
              <a:t>The means of communication within an organisation is affected by its structure:</a:t>
            </a:r>
            <a:endParaRPr lang="en-US" sz="3200" b="1" u="sng" smtClean="0"/>
          </a:p>
        </p:txBody>
      </p:sp>
      <p:sp>
        <p:nvSpPr>
          <p:cNvPr id="15363" name="Rectangle 3"/>
          <p:cNvSpPr>
            <a:spLocks noGrp="1" noChangeArrowheads="1"/>
          </p:cNvSpPr>
          <p:nvPr>
            <p:ph idx="1"/>
          </p:nvPr>
        </p:nvSpPr>
        <p:spPr/>
        <p:txBody>
          <a:bodyPr/>
          <a:lstStyle/>
          <a:p>
            <a:pPr eaLnBrk="1" hangingPunct="1"/>
            <a:r>
              <a:rPr lang="en-GB" sz="2500" dirty="0" smtClean="0"/>
              <a:t>Large, bureaucratic, ‘tall’ organisations have very formal vertical channels. If there are many links in the communication chain, there is a greater risk of distortion (noise).</a:t>
            </a:r>
          </a:p>
          <a:p>
            <a:pPr eaLnBrk="1" hangingPunct="1"/>
            <a:endParaRPr lang="en-GB" sz="2500" dirty="0" smtClean="0"/>
          </a:p>
          <a:p>
            <a:pPr eaLnBrk="1" hangingPunct="1"/>
            <a:r>
              <a:rPr lang="en-GB" sz="2500" dirty="0" smtClean="0"/>
              <a:t>In smaller organisations with simple, </a:t>
            </a:r>
            <a:r>
              <a:rPr lang="en-GB" sz="2500" b="1" dirty="0" smtClean="0"/>
              <a:t>flatter structures</a:t>
            </a:r>
            <a:r>
              <a:rPr lang="en-GB" sz="2500" dirty="0" smtClean="0"/>
              <a:t>, the boss is likely to know all employees individually so </a:t>
            </a:r>
            <a:r>
              <a:rPr lang="en-GB" sz="2500" b="1" dirty="0" smtClean="0"/>
              <a:t>communication is less formal,</a:t>
            </a:r>
            <a:r>
              <a:rPr lang="en-GB" sz="2500" dirty="0" smtClean="0"/>
              <a:t> more direct and accurate.</a:t>
            </a:r>
            <a:endParaRPr lang="en-US" sz="25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3200" u="sng" smtClean="0"/>
              <a:t>Overcoming communication problems:</a:t>
            </a:r>
            <a:endParaRPr lang="en-US" sz="3200" u="sng" smtClean="0"/>
          </a:p>
        </p:txBody>
      </p:sp>
      <p:sp>
        <p:nvSpPr>
          <p:cNvPr id="36867" name="Rectangle 3"/>
          <p:cNvSpPr>
            <a:spLocks noGrp="1" noChangeArrowheads="1"/>
          </p:cNvSpPr>
          <p:nvPr>
            <p:ph idx="1"/>
          </p:nvPr>
        </p:nvSpPr>
        <p:spPr>
          <a:xfrm>
            <a:off x="457200" y="1428750"/>
            <a:ext cx="8401050" cy="4697413"/>
          </a:xfrm>
        </p:spPr>
        <p:txBody>
          <a:bodyPr rtlCol="0">
            <a:normAutofit fontScale="85000" lnSpcReduction="20000"/>
          </a:bodyPr>
          <a:lstStyle/>
          <a:p>
            <a:pPr eaLnBrk="1" fontAlgn="auto" hangingPunct="1">
              <a:spcAft>
                <a:spcPts val="0"/>
              </a:spcAft>
              <a:buNone/>
              <a:defRPr/>
            </a:pPr>
            <a:r>
              <a:rPr lang="en-GB" dirty="0" smtClean="0"/>
              <a:t>Communication problems can be over-come by:</a:t>
            </a:r>
          </a:p>
          <a:p>
            <a:pPr eaLnBrk="1" fontAlgn="auto" hangingPunct="1">
              <a:spcAft>
                <a:spcPts val="0"/>
              </a:spcAft>
              <a:buFont typeface="Arial" pitchFamily="34" charset="0"/>
              <a:buChar char="•"/>
              <a:defRPr/>
            </a:pPr>
            <a:r>
              <a:rPr lang="en-GB" dirty="0" smtClean="0"/>
              <a:t>Creating a </a:t>
            </a:r>
            <a:r>
              <a:rPr lang="en-GB" dirty="0" smtClean="0"/>
              <a:t>corporate communications </a:t>
            </a:r>
            <a:r>
              <a:rPr lang="en-GB" dirty="0" smtClean="0"/>
              <a:t>policy, clear procedures stating who to talk too about various issues;</a:t>
            </a:r>
            <a:endParaRPr lang="en-GB"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office design and layout e.g. Open office with cabins rather than closed office rooms;</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‘open-door’ policy;</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the introduction of ‘project-teams’ or ‘committees’ that cut across functional departments.</a:t>
            </a:r>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2938" y="188913"/>
            <a:ext cx="8250237" cy="1143000"/>
          </a:xfrm>
        </p:spPr>
        <p:txBody>
          <a:bodyPr/>
          <a:lstStyle/>
          <a:p>
            <a:pPr eaLnBrk="1" hangingPunct="1"/>
            <a:r>
              <a:rPr lang="en-GB" u="sng" smtClean="0"/>
              <a:t>Types of communication networks </a:t>
            </a:r>
            <a:br>
              <a:rPr lang="en-GB" u="sng" smtClean="0"/>
            </a:br>
            <a:r>
              <a:rPr lang="en-GB" sz="2000" u="sng" smtClean="0"/>
              <a:t>(Mullins, 2007)</a:t>
            </a:r>
          </a:p>
        </p:txBody>
      </p:sp>
      <p:sp>
        <p:nvSpPr>
          <p:cNvPr id="5123" name="Rectangle 3"/>
          <p:cNvSpPr>
            <a:spLocks noGrp="1" noChangeArrowheads="1"/>
          </p:cNvSpPr>
          <p:nvPr>
            <p:ph idx="1"/>
          </p:nvPr>
        </p:nvSpPr>
        <p:spPr>
          <a:xfrm>
            <a:off x="785813" y="1428750"/>
            <a:ext cx="7815262" cy="4529138"/>
          </a:xfrm>
        </p:spPr>
        <p:txBody>
          <a:bodyPr/>
          <a:lstStyle/>
          <a:p>
            <a:pPr eaLnBrk="1" hangingPunct="1"/>
            <a:r>
              <a:rPr lang="en-GB" smtClean="0"/>
              <a:t>chain</a:t>
            </a:r>
          </a:p>
          <a:p>
            <a:pPr eaLnBrk="1" hangingPunct="1"/>
            <a:r>
              <a:rPr lang="en-GB" smtClean="0"/>
              <a:t>circle 	</a:t>
            </a:r>
          </a:p>
          <a:p>
            <a:pPr eaLnBrk="1" hangingPunct="1"/>
            <a:r>
              <a:rPr lang="en-GB" smtClean="0"/>
              <a:t>wheel</a:t>
            </a:r>
          </a:p>
          <a:p>
            <a:pPr eaLnBrk="1" hangingPunct="1"/>
            <a:r>
              <a:rPr lang="en-GB" smtClean="0"/>
              <a:t>all-channel</a:t>
            </a:r>
          </a:p>
        </p:txBody>
      </p:sp>
      <p:pic>
        <p:nvPicPr>
          <p:cNvPr id="17412" name="Picture 4" descr="C09NF001"/>
          <p:cNvPicPr>
            <a:picLocks noChangeAspect="1" noChangeArrowheads="1"/>
          </p:cNvPicPr>
          <p:nvPr/>
        </p:nvPicPr>
        <p:blipFill>
          <a:blip r:embed="rId2"/>
          <a:srcRect/>
          <a:stretch>
            <a:fillRect/>
          </a:stretch>
        </p:blipFill>
        <p:spPr bwMode="auto">
          <a:xfrm>
            <a:off x="3429000" y="1428750"/>
            <a:ext cx="5138738" cy="48895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Communication networks - chain</a:t>
            </a:r>
          </a:p>
        </p:txBody>
      </p:sp>
      <p:sp>
        <p:nvSpPr>
          <p:cNvPr id="6147" name="Rectangle 3"/>
          <p:cNvSpPr>
            <a:spLocks noGrp="1" noChangeArrowheads="1"/>
          </p:cNvSpPr>
          <p:nvPr>
            <p:ph idx="1"/>
          </p:nvPr>
        </p:nvSpPr>
        <p:spPr>
          <a:xfrm>
            <a:off x="500034" y="1412875"/>
            <a:ext cx="8137525" cy="1524000"/>
          </a:xfrm>
        </p:spPr>
        <p:txBody>
          <a:bodyPr>
            <a:noAutofit/>
          </a:bodyPr>
          <a:lstStyle/>
          <a:p>
            <a:pPr marL="0" indent="0" eaLnBrk="1" hangingPunct="1"/>
            <a:r>
              <a:rPr lang="en-GB" sz="2400" dirty="0" smtClean="0"/>
              <a:t> A </a:t>
            </a:r>
            <a:r>
              <a:rPr lang="en-GB" sz="2400" b="1" dirty="0" smtClean="0"/>
              <a:t>chain network </a:t>
            </a:r>
            <a:r>
              <a:rPr lang="en-GB" sz="2400" b="1" dirty="0" smtClean="0"/>
              <a:t>- </a:t>
            </a:r>
            <a:r>
              <a:rPr lang="en-GB" sz="2400" dirty="0" smtClean="0"/>
              <a:t>a </a:t>
            </a:r>
            <a:r>
              <a:rPr lang="en-GB" sz="2400" dirty="0" smtClean="0"/>
              <a:t>relatively centralised network in which individuals communicate only with their chain neighbours;</a:t>
            </a:r>
          </a:p>
          <a:p>
            <a:pPr marL="0" indent="0" eaLnBrk="1" hangingPunct="1"/>
            <a:r>
              <a:rPr lang="en-GB" sz="2400" dirty="0" smtClean="0"/>
              <a:t> A </a:t>
            </a:r>
            <a:r>
              <a:rPr lang="en-GB" sz="2400" b="1" dirty="0" smtClean="0"/>
              <a:t>circle </a:t>
            </a:r>
            <a:r>
              <a:rPr lang="en-GB" sz="2400" b="1" dirty="0" smtClean="0"/>
              <a:t>network - </a:t>
            </a:r>
            <a:r>
              <a:rPr lang="en-GB" sz="2400" dirty="0" smtClean="0"/>
              <a:t>is a variant of the chain e.g. between people at the same level;</a:t>
            </a:r>
          </a:p>
          <a:p>
            <a:pPr marL="0" indent="0" eaLnBrk="1" hangingPunct="1"/>
            <a:r>
              <a:rPr lang="en-GB" sz="2400" dirty="0" smtClean="0"/>
              <a:t> A </a:t>
            </a:r>
            <a:r>
              <a:rPr lang="en-GB" sz="2400" b="1" dirty="0" smtClean="0"/>
              <a:t>wheel network </a:t>
            </a:r>
            <a:r>
              <a:rPr lang="en-GB" sz="2400" dirty="0" smtClean="0"/>
              <a:t>- a centralised communication network which includes a link person through which all information must travel e.g. Head of dept. E.g. Marketing Manager and sales reps or Head of Personnel and Personnel officers, or Supervisor or Team Leader and production staff.</a:t>
            </a:r>
          </a:p>
          <a:p>
            <a:pPr marL="0" indent="0" eaLnBrk="1" hangingPunct="1"/>
            <a:r>
              <a:rPr lang="en-GB" sz="2400" dirty="0" smtClean="0"/>
              <a:t>An </a:t>
            </a:r>
            <a:r>
              <a:rPr lang="en-GB" sz="2400" b="1" dirty="0" smtClean="0"/>
              <a:t>all-channel network </a:t>
            </a:r>
            <a:r>
              <a:rPr lang="en-GB" sz="2400" dirty="0" smtClean="0"/>
              <a:t>- a decentralised network in which all members of the group can freely communicate with other members e.g. Brainstorming sessions or a school such as School of Applied computing (all channel + wheel).</a:t>
            </a:r>
          </a:p>
          <a:p>
            <a:pPr marL="0" indent="0" eaLnBrk="1" hangingPunct="1"/>
            <a:endParaRPr lang="en-GB" sz="2400" dirty="0" smtClean="0"/>
          </a:p>
          <a:p>
            <a:pPr marL="0" indent="0" eaLnBrk="1" hangingPunct="1">
              <a:buFont typeface="Arial" charset="0"/>
              <a:buNone/>
            </a:pPr>
            <a:endParaRPr lang="en-GB" sz="2400" dirty="0" smtClean="0"/>
          </a:p>
          <a:p>
            <a:pPr marL="0" indent="0" eaLnBrk="1" hangingPunct="1">
              <a:buFont typeface="Wingdings" pitchFamily="2" charset="2"/>
              <a:buNone/>
            </a:pPr>
            <a:endParaRPr lang="en-GB" sz="2400" dirty="0" smtClean="0"/>
          </a:p>
          <a:p>
            <a:pPr marL="0" indent="0" eaLnBrk="1" hangingPunct="1">
              <a:buFont typeface="Wingdings" pitchFamily="2" charset="2"/>
              <a:buNone/>
            </a:pPr>
            <a:endParaRPr lang="en-GB"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Which network is best?</a:t>
            </a:r>
            <a:endParaRPr lang="en-US" smtClean="0"/>
          </a:p>
        </p:txBody>
      </p:sp>
      <p:sp>
        <p:nvSpPr>
          <p:cNvPr id="19459" name="Rectangle 3"/>
          <p:cNvSpPr>
            <a:spLocks noGrp="1" noChangeArrowheads="1"/>
          </p:cNvSpPr>
          <p:nvPr>
            <p:ph idx="1"/>
          </p:nvPr>
        </p:nvSpPr>
        <p:spPr/>
        <p:txBody>
          <a:bodyPr/>
          <a:lstStyle/>
          <a:p>
            <a:pPr eaLnBrk="1" hangingPunct="1"/>
            <a:r>
              <a:rPr lang="en-GB" sz="2500" b="1" smtClean="0"/>
              <a:t>There is no one best network, it must be the right network for the right job. For example:</a:t>
            </a:r>
            <a:endParaRPr lang="en-GB" sz="2500" smtClean="0"/>
          </a:p>
          <a:p>
            <a:pPr lvl="1" eaLnBrk="1" hangingPunct="1"/>
            <a:r>
              <a:rPr lang="en-GB" sz="2100" smtClean="0"/>
              <a:t>If the purpose is to </a:t>
            </a:r>
            <a:r>
              <a:rPr lang="en-GB" sz="2100" b="1" smtClean="0"/>
              <a:t>motivate staff</a:t>
            </a:r>
            <a:r>
              <a:rPr lang="en-GB" sz="2100" smtClean="0"/>
              <a:t>, participation via an </a:t>
            </a:r>
            <a:r>
              <a:rPr lang="en-GB" sz="2100" b="1" smtClean="0"/>
              <a:t>all-channel network is best;</a:t>
            </a:r>
          </a:p>
          <a:p>
            <a:pPr lvl="1" eaLnBrk="1" hangingPunct="1"/>
            <a:r>
              <a:rPr lang="en-GB" sz="2100" smtClean="0"/>
              <a:t>If power and control are important, centralised networks are best suited, e.g. the army restricts information - a ‘need to know basis’;</a:t>
            </a:r>
          </a:p>
          <a:p>
            <a:pPr lvl="1" eaLnBrk="1" hangingPunct="1"/>
            <a:r>
              <a:rPr lang="en-GB" sz="2100" smtClean="0"/>
              <a:t>Other criteria - see table overleaf.</a:t>
            </a:r>
            <a:endParaRPr lang="en-US" sz="21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z="3200" u="sng" smtClean="0"/>
              <a:t>Communications networks and task complexity</a:t>
            </a:r>
            <a:endParaRPr lang="en-US" sz="3200" u="sng" smtClean="0"/>
          </a:p>
        </p:txBody>
      </p:sp>
      <p:sp>
        <p:nvSpPr>
          <p:cNvPr id="20483" name="Rectangle 3"/>
          <p:cNvSpPr>
            <a:spLocks noGrp="1" noChangeArrowheads="1"/>
          </p:cNvSpPr>
          <p:nvPr>
            <p:ph idx="1"/>
          </p:nvPr>
        </p:nvSpPr>
        <p:spPr>
          <a:xfrm>
            <a:off x="755650" y="1412875"/>
            <a:ext cx="3671888" cy="5040313"/>
          </a:xfrm>
        </p:spPr>
        <p:txBody>
          <a:bodyPr/>
          <a:lstStyle/>
          <a:p>
            <a:pPr eaLnBrk="1" hangingPunct="1">
              <a:lnSpc>
                <a:spcPct val="80000"/>
              </a:lnSpc>
              <a:buFont typeface="Wingdings" pitchFamily="2" charset="2"/>
              <a:buNone/>
            </a:pPr>
            <a:r>
              <a:rPr lang="en-GB" sz="1800" b="1" i="1" u="sng" smtClean="0"/>
              <a:t>Simple tasks</a:t>
            </a:r>
          </a:p>
          <a:p>
            <a:pPr eaLnBrk="1" hangingPunct="1">
              <a:lnSpc>
                <a:spcPct val="80000"/>
              </a:lnSpc>
              <a:buFont typeface="Wingdings" pitchFamily="2" charset="2"/>
              <a:buNone/>
            </a:pPr>
            <a:endParaRPr lang="en-GB" sz="1800" smtClean="0"/>
          </a:p>
          <a:p>
            <a:pPr eaLnBrk="1" hangingPunct="1">
              <a:lnSpc>
                <a:spcPct val="80000"/>
              </a:lnSpc>
              <a:buFont typeface="Wingdings" pitchFamily="2" charset="2"/>
              <a:buNone/>
            </a:pPr>
            <a:r>
              <a:rPr lang="en-GB" sz="1800" b="1" smtClean="0"/>
              <a:t>Centralised Networks</a:t>
            </a:r>
          </a:p>
          <a:p>
            <a:pPr eaLnBrk="1" hangingPunct="1">
              <a:lnSpc>
                <a:spcPct val="80000"/>
              </a:lnSpc>
            </a:pPr>
            <a:r>
              <a:rPr lang="en-GB" sz="1800" smtClean="0"/>
              <a:t>Information flows to a central person</a:t>
            </a:r>
            <a:endParaRPr lang="en-GB" sz="1800" b="1" i="1" u="sng" smtClean="0"/>
          </a:p>
          <a:p>
            <a:pPr eaLnBrk="1" hangingPunct="1">
              <a:lnSpc>
                <a:spcPct val="80000"/>
              </a:lnSpc>
            </a:pPr>
            <a:r>
              <a:rPr lang="en-GB" sz="1800" smtClean="0"/>
              <a:t>Central person can perform task alone</a:t>
            </a:r>
          </a:p>
          <a:p>
            <a:pPr eaLnBrk="1" hangingPunct="1">
              <a:lnSpc>
                <a:spcPct val="80000"/>
              </a:lnSpc>
            </a:pPr>
            <a:r>
              <a:rPr lang="en-GB" sz="1800" smtClean="0"/>
              <a:t>Good performance</a:t>
            </a:r>
            <a:endParaRPr lang="en-US" sz="1800" smtClean="0"/>
          </a:p>
          <a:p>
            <a:pPr eaLnBrk="1" hangingPunct="1">
              <a:lnSpc>
                <a:spcPct val="80000"/>
              </a:lnSpc>
            </a:pPr>
            <a:endParaRPr lang="en-GB" sz="1800" smtClean="0"/>
          </a:p>
          <a:p>
            <a:pPr eaLnBrk="1" hangingPunct="1">
              <a:lnSpc>
                <a:spcPct val="80000"/>
              </a:lnSpc>
              <a:buFont typeface="Wingdings" pitchFamily="2" charset="2"/>
              <a:buNone/>
            </a:pPr>
            <a:r>
              <a:rPr lang="en-GB" sz="1800" b="1" smtClean="0"/>
              <a:t>Decentralised networks</a:t>
            </a:r>
          </a:p>
          <a:p>
            <a:pPr eaLnBrk="1" hangingPunct="1">
              <a:lnSpc>
                <a:spcPct val="80000"/>
              </a:lnSpc>
            </a:pPr>
            <a:r>
              <a:rPr lang="en-GB" sz="1800" smtClean="0"/>
              <a:t>Information flows all around the network</a:t>
            </a:r>
          </a:p>
          <a:p>
            <a:pPr eaLnBrk="1" hangingPunct="1">
              <a:lnSpc>
                <a:spcPct val="80000"/>
              </a:lnSpc>
            </a:pPr>
            <a:r>
              <a:rPr lang="en-GB" sz="1800" smtClean="0"/>
              <a:t>No one person has all the required information</a:t>
            </a:r>
          </a:p>
          <a:p>
            <a:pPr eaLnBrk="1" hangingPunct="1">
              <a:lnSpc>
                <a:spcPct val="80000"/>
              </a:lnSpc>
            </a:pPr>
            <a:r>
              <a:rPr lang="en-GB" sz="1800" smtClean="0"/>
              <a:t>Poor performance</a:t>
            </a:r>
          </a:p>
          <a:p>
            <a:pPr eaLnBrk="1" hangingPunct="1">
              <a:lnSpc>
                <a:spcPct val="80000"/>
              </a:lnSpc>
              <a:buFont typeface="Wingdings" pitchFamily="2" charset="2"/>
              <a:buNone/>
            </a:pPr>
            <a:endParaRPr lang="en-GB" sz="1800" b="1" smtClean="0"/>
          </a:p>
          <a:p>
            <a:pPr eaLnBrk="1" hangingPunct="1">
              <a:lnSpc>
                <a:spcPct val="80000"/>
              </a:lnSpc>
              <a:buFont typeface="Wingdings" pitchFamily="2" charset="2"/>
              <a:buNone/>
            </a:pPr>
            <a:r>
              <a:rPr lang="en-GB" sz="1800" b="1" smtClean="0"/>
              <a:t>Centralised networks are superior for simple tasks</a:t>
            </a:r>
            <a:endParaRPr lang="en-US" sz="1800" smtClean="0"/>
          </a:p>
          <a:p>
            <a:pPr eaLnBrk="1" hangingPunct="1">
              <a:lnSpc>
                <a:spcPct val="80000"/>
              </a:lnSpc>
            </a:pPr>
            <a:endParaRPr lang="en-GB" sz="1800" b="1" i="1" u="sng" smtClean="0"/>
          </a:p>
        </p:txBody>
      </p:sp>
      <p:sp>
        <p:nvSpPr>
          <p:cNvPr id="27652" name="Text Box 5"/>
          <p:cNvSpPr txBox="1">
            <a:spLocks noChangeArrowheads="1"/>
          </p:cNvSpPr>
          <p:nvPr/>
        </p:nvSpPr>
        <p:spPr bwMode="auto">
          <a:xfrm>
            <a:off x="4859338" y="1341438"/>
            <a:ext cx="3889375" cy="4718050"/>
          </a:xfrm>
          <a:prstGeom prst="rect">
            <a:avLst/>
          </a:prstGeom>
          <a:noFill/>
          <a:ln w="12700">
            <a:noFill/>
            <a:miter lim="800000"/>
            <a:headEnd/>
            <a:tailEnd/>
          </a:ln>
        </p:spPr>
        <p:txBody>
          <a:bodyPr>
            <a:spAutoFit/>
          </a:bodyPr>
          <a:lstStyle/>
          <a:p>
            <a:pPr marL="363538" indent="-363538">
              <a:defRPr/>
            </a:pPr>
            <a:r>
              <a:rPr lang="en-GB" b="1" i="1" u="sng" dirty="0">
                <a:latin typeface="+mj-lt"/>
              </a:rPr>
              <a:t>Complex tasks</a:t>
            </a:r>
            <a:endParaRPr lang="en-GB" dirty="0">
              <a:latin typeface="+mj-lt"/>
            </a:endParaRPr>
          </a:p>
          <a:p>
            <a:pPr marL="363538" indent="-363538">
              <a:defRPr/>
            </a:pPr>
            <a:endParaRPr lang="en-GB" b="1" dirty="0">
              <a:latin typeface="+mj-lt"/>
            </a:endParaRPr>
          </a:p>
          <a:p>
            <a:pPr marL="363538" indent="-363538">
              <a:lnSpc>
                <a:spcPct val="80000"/>
              </a:lnSpc>
              <a:spcBef>
                <a:spcPct val="20000"/>
              </a:spcBef>
              <a:defRPr/>
            </a:pPr>
            <a:r>
              <a:rPr lang="en-GB" b="1" dirty="0">
                <a:latin typeface="+mj-lt"/>
              </a:rPr>
              <a:t>Centralised networks</a:t>
            </a:r>
            <a:endParaRPr lang="en-GB" dirty="0">
              <a:latin typeface="+mj-lt"/>
            </a:endParaRPr>
          </a:p>
          <a:p>
            <a:pPr marL="363538" indent="-363538">
              <a:lnSpc>
                <a:spcPct val="80000"/>
              </a:lnSpc>
              <a:spcBef>
                <a:spcPct val="20000"/>
              </a:spcBef>
              <a:buClr>
                <a:schemeClr val="tx2"/>
              </a:buClr>
              <a:buSzPct val="70000"/>
              <a:buFont typeface="Verdana" pitchFamily="34" charset="0"/>
              <a:buChar char="o"/>
              <a:defRPr/>
            </a:pPr>
            <a:r>
              <a:rPr lang="en-GB" dirty="0">
                <a:latin typeface="+mj-lt"/>
              </a:rPr>
              <a:t>Information flows to a central person</a:t>
            </a:r>
          </a:p>
          <a:p>
            <a:pPr marL="363538" indent="-363538">
              <a:lnSpc>
                <a:spcPct val="80000"/>
              </a:lnSpc>
              <a:spcBef>
                <a:spcPct val="20000"/>
              </a:spcBef>
              <a:buClr>
                <a:schemeClr val="tx2"/>
              </a:buClr>
              <a:buSzPct val="70000"/>
              <a:buFont typeface="Verdana" pitchFamily="34" charset="0"/>
              <a:buChar char="o"/>
              <a:defRPr/>
            </a:pPr>
            <a:r>
              <a:rPr lang="en-GB" dirty="0">
                <a:latin typeface="+mj-lt"/>
              </a:rPr>
              <a:t>Central person becomes saturated</a:t>
            </a:r>
          </a:p>
          <a:p>
            <a:pPr marL="363538" indent="-363538">
              <a:lnSpc>
                <a:spcPct val="80000"/>
              </a:lnSpc>
              <a:spcBef>
                <a:spcPct val="20000"/>
              </a:spcBef>
              <a:buClr>
                <a:schemeClr val="tx2"/>
              </a:buClr>
              <a:buSzPct val="70000"/>
              <a:buFont typeface="Verdana" pitchFamily="34" charset="0"/>
              <a:buChar char="o"/>
              <a:defRPr/>
            </a:pPr>
            <a:r>
              <a:rPr lang="en-GB" dirty="0">
                <a:latin typeface="+mj-lt"/>
              </a:rPr>
              <a:t>Poor performance</a:t>
            </a:r>
            <a:endParaRPr lang="en-US" dirty="0">
              <a:latin typeface="+mj-lt"/>
            </a:endParaRPr>
          </a:p>
          <a:p>
            <a:pPr marL="363538" indent="-363538">
              <a:lnSpc>
                <a:spcPct val="80000"/>
              </a:lnSpc>
              <a:spcBef>
                <a:spcPct val="20000"/>
              </a:spcBef>
              <a:buClr>
                <a:schemeClr val="tx2"/>
              </a:buClr>
              <a:buSzPct val="70000"/>
              <a:buFont typeface="Verdana" pitchFamily="34" charset="0"/>
              <a:buNone/>
              <a:defRPr/>
            </a:pPr>
            <a:r>
              <a:rPr lang="en-US" dirty="0">
                <a:latin typeface="+mj-lt"/>
              </a:rPr>
              <a:t/>
            </a:r>
            <a:br>
              <a:rPr lang="en-US" dirty="0">
                <a:latin typeface="+mj-lt"/>
              </a:rPr>
            </a:br>
            <a:r>
              <a:rPr lang="en-GB" b="1" dirty="0">
                <a:latin typeface="+mj-lt"/>
              </a:rPr>
              <a:t>Decentralised networks</a:t>
            </a:r>
          </a:p>
          <a:p>
            <a:pPr marL="363538" indent="-363538">
              <a:lnSpc>
                <a:spcPct val="80000"/>
              </a:lnSpc>
              <a:spcBef>
                <a:spcPct val="20000"/>
              </a:spcBef>
              <a:buClr>
                <a:schemeClr val="tx2"/>
              </a:buClr>
              <a:buSzPct val="70000"/>
              <a:buFont typeface="Verdana" pitchFamily="34" charset="0"/>
              <a:buChar char="o"/>
              <a:defRPr/>
            </a:pPr>
            <a:r>
              <a:rPr lang="en-GB" dirty="0">
                <a:latin typeface="+mj-lt"/>
              </a:rPr>
              <a:t>Information flows all around the network</a:t>
            </a:r>
            <a:endParaRPr lang="en-US" dirty="0">
              <a:latin typeface="+mj-lt"/>
            </a:endParaRPr>
          </a:p>
          <a:p>
            <a:pPr marL="363538" indent="-363538">
              <a:lnSpc>
                <a:spcPct val="80000"/>
              </a:lnSpc>
              <a:spcBef>
                <a:spcPct val="20000"/>
              </a:spcBef>
              <a:buClr>
                <a:schemeClr val="tx2"/>
              </a:buClr>
              <a:buSzPct val="70000"/>
              <a:buFont typeface="Verdana" pitchFamily="34" charset="0"/>
              <a:buChar char="o"/>
              <a:defRPr/>
            </a:pPr>
            <a:r>
              <a:rPr lang="en-GB" dirty="0">
                <a:latin typeface="+mj-lt"/>
              </a:rPr>
              <a:t>No one person becomes saturated</a:t>
            </a:r>
            <a:endParaRPr lang="en-GB" b="1" dirty="0">
              <a:latin typeface="+mj-lt"/>
            </a:endParaRPr>
          </a:p>
          <a:p>
            <a:pPr marL="363538" indent="-363538">
              <a:lnSpc>
                <a:spcPct val="80000"/>
              </a:lnSpc>
              <a:spcBef>
                <a:spcPct val="20000"/>
              </a:spcBef>
              <a:buClr>
                <a:schemeClr val="tx2"/>
              </a:buClr>
              <a:buSzPct val="70000"/>
              <a:buFont typeface="Verdana" pitchFamily="34" charset="0"/>
              <a:buChar char="o"/>
              <a:defRPr/>
            </a:pPr>
            <a:r>
              <a:rPr lang="en-GB" dirty="0">
                <a:latin typeface="+mj-lt"/>
              </a:rPr>
              <a:t>Good performance</a:t>
            </a:r>
          </a:p>
          <a:p>
            <a:pPr marL="363538" indent="-363538">
              <a:lnSpc>
                <a:spcPct val="80000"/>
              </a:lnSpc>
              <a:spcBef>
                <a:spcPct val="20000"/>
              </a:spcBef>
              <a:defRPr/>
            </a:pPr>
            <a:endParaRPr lang="en-GB" b="1" dirty="0">
              <a:latin typeface="+mj-lt"/>
            </a:endParaRPr>
          </a:p>
          <a:p>
            <a:pPr marL="363538" indent="-363538">
              <a:lnSpc>
                <a:spcPct val="80000"/>
              </a:lnSpc>
              <a:spcBef>
                <a:spcPct val="20000"/>
              </a:spcBef>
              <a:defRPr/>
            </a:pPr>
            <a:r>
              <a:rPr lang="en-GB" b="1" dirty="0">
                <a:latin typeface="+mj-lt"/>
              </a:rPr>
              <a:t>Decentralised networks are superior for complex tasks</a:t>
            </a:r>
            <a:endParaRPr lang="en-US" b="1" dirty="0">
              <a:latin typeface="+mj-lt"/>
            </a:endParaRPr>
          </a:p>
          <a:p>
            <a:pPr marL="363538" indent="-363538">
              <a:spcBef>
                <a:spcPct val="50000"/>
              </a:spcBef>
              <a:defRPr/>
            </a:pPr>
            <a:endParaRPr lang="en-US" dirty="0">
              <a:latin typeface="+mj-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Student activity</a:t>
            </a:r>
            <a:endParaRPr lang="en-US" smtClean="0"/>
          </a:p>
        </p:txBody>
      </p:sp>
      <p:sp>
        <p:nvSpPr>
          <p:cNvPr id="14339" name="Rectangle 3"/>
          <p:cNvSpPr>
            <a:spLocks noGrp="1" noChangeArrowheads="1"/>
          </p:cNvSpPr>
          <p:nvPr>
            <p:ph idx="1"/>
          </p:nvPr>
        </p:nvSpPr>
        <p:spPr/>
        <p:txBody>
          <a:bodyPr/>
          <a:lstStyle/>
          <a:p>
            <a:pPr eaLnBrk="1" hangingPunct="1"/>
            <a:r>
              <a:rPr lang="en-GB" dirty="0" smtClean="0"/>
              <a:t>You are unhappy about a mark you receive for an assignment. </a:t>
            </a:r>
            <a:endParaRPr lang="en-GB" dirty="0" smtClean="0"/>
          </a:p>
          <a:p>
            <a:pPr eaLnBrk="1" hangingPunct="1"/>
            <a:r>
              <a:rPr lang="en-GB" dirty="0" smtClean="0"/>
              <a:t>Write down the person who </a:t>
            </a:r>
            <a:r>
              <a:rPr lang="en-GB" dirty="0" smtClean="0"/>
              <a:t>you are </a:t>
            </a:r>
            <a:r>
              <a:rPr lang="en-GB" b="1" i="1" dirty="0" smtClean="0"/>
              <a:t>likely</a:t>
            </a:r>
            <a:r>
              <a:rPr lang="en-GB" dirty="0" smtClean="0"/>
              <a:t> to talk to about </a:t>
            </a:r>
            <a:r>
              <a:rPr lang="en-GB" dirty="0" smtClean="0"/>
              <a:t>this?</a:t>
            </a:r>
          </a:p>
          <a:p>
            <a:pPr eaLnBrk="1" hangingPunct="1"/>
            <a:r>
              <a:rPr lang="en-GB" dirty="0" smtClean="0"/>
              <a:t>Write down the person you </a:t>
            </a:r>
            <a:r>
              <a:rPr lang="en-GB" b="1" i="1" dirty="0" smtClean="0"/>
              <a:t>should</a:t>
            </a:r>
            <a:r>
              <a:rPr lang="en-GB" dirty="0" smtClean="0"/>
              <a:t> talk </a:t>
            </a:r>
            <a:r>
              <a:rPr lang="en-GB" dirty="0" smtClean="0"/>
              <a:t>to about it?</a:t>
            </a:r>
          </a:p>
          <a:p>
            <a:pPr eaLnBrk="1" hangingPunct="1"/>
            <a:r>
              <a:rPr lang="en-GB" dirty="0" smtClean="0"/>
              <a:t>Note </a:t>
            </a:r>
            <a:r>
              <a:rPr lang="en-GB" dirty="0" smtClean="0"/>
              <a:t>the direction of communication flow occurring in each case.</a:t>
            </a:r>
            <a:endParaRPr lang="en-US"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1222</Words>
  <Application>Microsoft Office PowerPoint</Application>
  <PresentationFormat>On-screen Show (4:3)</PresentationFormat>
  <Paragraphs>138</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Slide 1</vt:lpstr>
      <vt:lpstr>Information ‘Communication’ Technology</vt:lpstr>
      <vt:lpstr>Question</vt:lpstr>
      <vt:lpstr>Why do people in the workplace need to communicate?</vt:lpstr>
      <vt:lpstr>Why is effective communication important?</vt:lpstr>
      <vt:lpstr>Communication has four main functions  (Scott and Mitchell, 1976):</vt:lpstr>
      <vt:lpstr>Question</vt:lpstr>
      <vt:lpstr>A disadvantage of verbal communication – ‘Chinese whispers’</vt:lpstr>
      <vt:lpstr>Activity: Chinese Whispers</vt:lpstr>
      <vt:lpstr>Match the message to the medium</vt:lpstr>
      <vt:lpstr>Activity: Quicktivity</vt:lpstr>
      <vt:lpstr>Channels of communication</vt:lpstr>
      <vt:lpstr>The means of communication within an organisation is affected by its structure:</vt:lpstr>
      <vt:lpstr>Overcoming communication problems:</vt:lpstr>
      <vt:lpstr>Types of communication networks  (Mullins, 2007)</vt:lpstr>
      <vt:lpstr>Communication networks - chain</vt:lpstr>
      <vt:lpstr>Which network is best?</vt:lpstr>
      <vt:lpstr>Communications networks and task complexity</vt:lpstr>
      <vt:lpstr>Student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2</cp:revision>
  <dcterms:created xsi:type="dcterms:W3CDTF">2010-11-29T17:00:34Z</dcterms:created>
  <dcterms:modified xsi:type="dcterms:W3CDTF">2010-11-29T17:14:33Z</dcterms:modified>
</cp:coreProperties>
</file>