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29" autoAdjust="0"/>
    <p:restoredTop sz="94660"/>
  </p:normalViewPr>
  <p:slideViewPr>
    <p:cSldViewPr snapToGrid="0">
      <p:cViewPr varScale="1">
        <p:scale>
          <a:sx n="32" d="100"/>
          <a:sy n="32" d="100"/>
        </p:scale>
        <p:origin x="132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Vlad matei" userId="c6f57cf47b48c639" providerId="LiveId" clId="{8AEA8801-1A9F-48C8-87D9-6613DBDE97D7}"/>
    <pc:docChg chg="modSld">
      <pc:chgData name="Alexandru Vlad matei" userId="c6f57cf47b48c639" providerId="LiveId" clId="{8AEA8801-1A9F-48C8-87D9-6613DBDE97D7}" dt="2025-05-23T12:58:50.552" v="9" actId="20577"/>
      <pc:docMkLst>
        <pc:docMk/>
      </pc:docMkLst>
      <pc:sldChg chg="modSp mod">
        <pc:chgData name="Alexandru Vlad matei" userId="c6f57cf47b48c639" providerId="LiveId" clId="{8AEA8801-1A9F-48C8-87D9-6613DBDE97D7}" dt="2025-05-23T12:58:50.552" v="9" actId="20577"/>
        <pc:sldMkLst>
          <pc:docMk/>
          <pc:sldMk cId="2758614406" sldId="264"/>
        </pc:sldMkLst>
        <pc:spChg chg="mod">
          <ac:chgData name="Alexandru Vlad matei" userId="c6f57cf47b48c639" providerId="LiveId" clId="{8AEA8801-1A9F-48C8-87D9-6613DBDE97D7}" dt="2025-05-23T12:58:50.552" v="9" actId="20577"/>
          <ac:spMkLst>
            <pc:docMk/>
            <pc:sldMk cId="2758614406" sldId="264"/>
            <ac:spMk id="3" creationId="{D67F237C-F33C-239D-D8FA-9E0115C8B58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4A2664-CF2C-49C5-B8D3-65FAF9331769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440FDC-3420-45DA-BFF5-49E3F6B1CDE8}">
      <dgm:prSet custT="1"/>
      <dgm:spPr/>
      <dgm:t>
        <a:bodyPr/>
        <a:lstStyle/>
        <a:p>
          <a:pPr algn="just"/>
          <a:r>
            <a:rPr lang="en-GB" sz="1200">
              <a:latin typeface="Times New Roman" panose="02020603050405020304" pitchFamily="18" charset="0"/>
              <a:cs typeface="Times New Roman" panose="02020603050405020304" pitchFamily="18" charset="0"/>
            </a:rPr>
            <a:t>The micro-conference is held in Dre-fach Felindre, Wales' "Huddersfield of Wales," using place-based learning to enhance textile heritage scholarship.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0E76B4-09D4-4168-BA0F-5E7F96C15689}" type="parTrans" cxnId="{2840ADCB-3427-4241-9FA0-100A0C9A2FB0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AFBFF3-52A7-4378-877E-3D6575F14B84}" type="sibTrans" cxnId="{2840ADCB-3427-4241-9FA0-100A0C9A2FB0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00B7CA-5ED2-42D0-9F5C-AB9DEADC1283}">
      <dgm:prSet custT="1"/>
      <dgm:spPr/>
      <dgm:t>
        <a:bodyPr/>
        <a:lstStyle/>
        <a:p>
          <a:pPr algn="just"/>
          <a:r>
            <a:rPr lang="en-GB" sz="1200">
              <a:latin typeface="Times New Roman" panose="02020603050405020304" pitchFamily="18" charset="0"/>
              <a:cs typeface="Times New Roman" panose="02020603050405020304" pitchFamily="18" charset="0"/>
            </a:rPr>
            <a:t>A reasonable lease, minimum infrastructure improvements, and a professional crew comprise operational planning.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574637-1C50-4DF4-86C9-9451E904F54D}" type="parTrans" cxnId="{47E4F23D-9439-411C-B3F2-FA8F5022067A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63C4A7A-58C1-41A8-B6E5-5CBC1E302DCB}" type="sibTrans" cxnId="{47E4F23D-9439-411C-B3F2-FA8F5022067A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A79DE9-3581-441C-81E4-7A23C2171EF1}">
      <dgm:prSet custT="1"/>
      <dgm:spPr/>
      <dgm:t>
        <a:bodyPr/>
        <a:lstStyle/>
        <a:p>
          <a:pPr algn="just"/>
          <a:r>
            <a:rPr lang="en-GB" sz="1200">
              <a:latin typeface="Times New Roman" panose="02020603050405020304" pitchFamily="18" charset="0"/>
              <a:cs typeface="Times New Roman" panose="02020603050405020304" pitchFamily="18" charset="0"/>
            </a:rPr>
            <a:t>Market research targets textile historians, eco-designers, and museum professionals. • Financial estimates indicate a £4,145 cost offset by diverse revenues, resulting in a £5,055 net surplus.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81E03B-24D3-41A9-9237-9DB3C619E6A2}" type="parTrans" cxnId="{459422D3-10F6-4CB5-8EF9-817A23844511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53211E-483E-4FDD-A457-0CE6F71C5A84}" type="sibTrans" cxnId="{459422D3-10F6-4CB5-8EF9-817A23844511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5D1CB8-1AD6-4F96-81DF-1AE519FC314E}">
      <dgm:prSet custT="1"/>
      <dgm:spPr/>
      <dgm:t>
        <a:bodyPr/>
        <a:lstStyle/>
        <a:p>
          <a:pPr algn="just"/>
          <a:r>
            <a:rPr lang="en-GB" sz="1200">
              <a:latin typeface="Times New Roman" panose="02020603050405020304" pitchFamily="18" charset="0"/>
              <a:cs typeface="Times New Roman" panose="02020603050405020304" pitchFamily="18" charset="0"/>
            </a:rPr>
            <a:t>The event satisfies historical tourism, MICE innovation, and regional development academic and industrial standards.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17DB22-FDC6-428E-B3CA-CAF371131340}" type="parTrans" cxnId="{C146BC45-3E5A-4E72-A7C3-4BFDBCD8164D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BCE04D-95A7-4FA3-AD77-32A2C683040E}" type="sibTrans" cxnId="{C146BC45-3E5A-4E72-A7C3-4BFDBCD8164D}">
      <dgm:prSet/>
      <dgm:spPr/>
      <dgm:t>
        <a:bodyPr/>
        <a:lstStyle/>
        <a:p>
          <a:pPr algn="just"/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901E7B-AB8E-4FFE-A364-A9CAE34ECB25}" type="pres">
      <dgm:prSet presAssocID="{184A2664-CF2C-49C5-B8D3-65FAF9331769}" presName="matrix" presStyleCnt="0">
        <dgm:presLayoutVars>
          <dgm:chMax val="1"/>
          <dgm:dir/>
          <dgm:resizeHandles val="exact"/>
        </dgm:presLayoutVars>
      </dgm:prSet>
      <dgm:spPr/>
    </dgm:pt>
    <dgm:pt modelId="{CD30CE4F-F896-4923-AACF-C407CB21BD94}" type="pres">
      <dgm:prSet presAssocID="{184A2664-CF2C-49C5-B8D3-65FAF9331769}" presName="diamond" presStyleLbl="bgShp" presStyleIdx="0" presStyleCnt="1"/>
      <dgm:spPr/>
    </dgm:pt>
    <dgm:pt modelId="{9CCDF643-0745-4F98-8CA0-E2085517FB92}" type="pres">
      <dgm:prSet presAssocID="{184A2664-CF2C-49C5-B8D3-65FAF933176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6DE8F57-A863-4AB4-BEE3-AC2FB2D2BCBF}" type="pres">
      <dgm:prSet presAssocID="{184A2664-CF2C-49C5-B8D3-65FAF933176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C2A1242-02DE-470F-ADC0-427434E4EE52}" type="pres">
      <dgm:prSet presAssocID="{184A2664-CF2C-49C5-B8D3-65FAF933176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2CE3B29-7908-4048-AA91-4D1CEAEAF552}" type="pres">
      <dgm:prSet presAssocID="{184A2664-CF2C-49C5-B8D3-65FAF933176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7A0FF09-A242-4CB0-8423-5D175E055EAA}" type="presOf" srcId="{01440FDC-3420-45DA-BFF5-49E3F6B1CDE8}" destId="{9CCDF643-0745-4F98-8CA0-E2085517FB92}" srcOrd="0" destOrd="0" presId="urn:microsoft.com/office/officeart/2005/8/layout/matrix3"/>
    <dgm:cxn modelId="{47E4F23D-9439-411C-B3F2-FA8F5022067A}" srcId="{184A2664-CF2C-49C5-B8D3-65FAF9331769}" destId="{7000B7CA-5ED2-42D0-9F5C-AB9DEADC1283}" srcOrd="1" destOrd="0" parTransId="{C1574637-1C50-4DF4-86C9-9451E904F54D}" sibTransId="{763C4A7A-58C1-41A8-B6E5-5CBC1E302DCB}"/>
    <dgm:cxn modelId="{C146BC45-3E5A-4E72-A7C3-4BFDBCD8164D}" srcId="{184A2664-CF2C-49C5-B8D3-65FAF9331769}" destId="{445D1CB8-1AD6-4F96-81DF-1AE519FC314E}" srcOrd="3" destOrd="0" parTransId="{1517DB22-FDC6-428E-B3CA-CAF371131340}" sibTransId="{A7BCE04D-95A7-4FA3-AD77-32A2C683040E}"/>
    <dgm:cxn modelId="{9064C557-5EC3-40FC-BD69-37BA33E0CE59}" type="presOf" srcId="{445D1CB8-1AD6-4F96-81DF-1AE519FC314E}" destId="{52CE3B29-7908-4048-AA91-4D1CEAEAF552}" srcOrd="0" destOrd="0" presId="urn:microsoft.com/office/officeart/2005/8/layout/matrix3"/>
    <dgm:cxn modelId="{25DE28B9-CF07-426A-9E39-46B01FD5482B}" type="presOf" srcId="{184A2664-CF2C-49C5-B8D3-65FAF9331769}" destId="{7B901E7B-AB8E-4FFE-A364-A9CAE34ECB25}" srcOrd="0" destOrd="0" presId="urn:microsoft.com/office/officeart/2005/8/layout/matrix3"/>
    <dgm:cxn modelId="{7C09F0C6-2C2D-4D87-BBC2-6BC51068F5B8}" type="presOf" srcId="{03A79DE9-3581-441C-81E4-7A23C2171EF1}" destId="{0C2A1242-02DE-470F-ADC0-427434E4EE52}" srcOrd="0" destOrd="0" presId="urn:microsoft.com/office/officeart/2005/8/layout/matrix3"/>
    <dgm:cxn modelId="{2840ADCB-3427-4241-9FA0-100A0C9A2FB0}" srcId="{184A2664-CF2C-49C5-B8D3-65FAF9331769}" destId="{01440FDC-3420-45DA-BFF5-49E3F6B1CDE8}" srcOrd="0" destOrd="0" parTransId="{1B0E76B4-09D4-4168-BA0F-5E7F96C15689}" sibTransId="{ADAFBFF3-52A7-4378-877E-3D6575F14B84}"/>
    <dgm:cxn modelId="{459422D3-10F6-4CB5-8EF9-817A23844511}" srcId="{184A2664-CF2C-49C5-B8D3-65FAF9331769}" destId="{03A79DE9-3581-441C-81E4-7A23C2171EF1}" srcOrd="2" destOrd="0" parTransId="{ED81E03B-24D3-41A9-9237-9DB3C619E6A2}" sibTransId="{DE53211E-483E-4FDD-A457-0CE6F71C5A84}"/>
    <dgm:cxn modelId="{4966E0F5-757A-4670-821C-A0BA0580FEFE}" type="presOf" srcId="{7000B7CA-5ED2-42D0-9F5C-AB9DEADC1283}" destId="{46DE8F57-A863-4AB4-BEE3-AC2FB2D2BCBF}" srcOrd="0" destOrd="0" presId="urn:microsoft.com/office/officeart/2005/8/layout/matrix3"/>
    <dgm:cxn modelId="{D369E3A1-DB26-4549-A1B6-A767DC8BBDD8}" type="presParOf" srcId="{7B901E7B-AB8E-4FFE-A364-A9CAE34ECB25}" destId="{CD30CE4F-F896-4923-AACF-C407CB21BD94}" srcOrd="0" destOrd="0" presId="urn:microsoft.com/office/officeart/2005/8/layout/matrix3"/>
    <dgm:cxn modelId="{476461F1-8D9B-4BFD-9BAB-41D4D695E209}" type="presParOf" srcId="{7B901E7B-AB8E-4FFE-A364-A9CAE34ECB25}" destId="{9CCDF643-0745-4F98-8CA0-E2085517FB92}" srcOrd="1" destOrd="0" presId="urn:microsoft.com/office/officeart/2005/8/layout/matrix3"/>
    <dgm:cxn modelId="{01B73568-6F41-464E-8D8B-7D2E128CFB60}" type="presParOf" srcId="{7B901E7B-AB8E-4FFE-A364-A9CAE34ECB25}" destId="{46DE8F57-A863-4AB4-BEE3-AC2FB2D2BCBF}" srcOrd="2" destOrd="0" presId="urn:microsoft.com/office/officeart/2005/8/layout/matrix3"/>
    <dgm:cxn modelId="{2837ED70-AF0A-4212-985D-F1A3BEAC47FE}" type="presParOf" srcId="{7B901E7B-AB8E-4FFE-A364-A9CAE34ECB25}" destId="{0C2A1242-02DE-470F-ADC0-427434E4EE52}" srcOrd="3" destOrd="0" presId="urn:microsoft.com/office/officeart/2005/8/layout/matrix3"/>
    <dgm:cxn modelId="{5AC2C50A-AB7A-457B-8C72-620DF39F7159}" type="presParOf" srcId="{7B901E7B-AB8E-4FFE-A364-A9CAE34ECB25}" destId="{52CE3B29-7908-4048-AA91-4D1CEAEAF55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0CE4F-F896-4923-AACF-C407CB21BD94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DF643-0745-4F98-8CA0-E2085517FB92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The micro-conference is held in Dre-fach Felindre, Wales' "Huddersfield of Wales," using place-based learning to enhance textile heritage scholarship.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78350" y="496219"/>
        <a:ext cx="1531337" cy="1531337"/>
      </dsp:txXfrm>
    </dsp:sp>
    <dsp:sp modelId="{46DE8F57-A863-4AB4-BEE3-AC2FB2D2BCBF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A reasonable lease, minimum infrastructure improvements, and a professional crew comprise operational planning.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05912" y="496219"/>
        <a:ext cx="1531337" cy="1531337"/>
      </dsp:txXfrm>
    </dsp:sp>
    <dsp:sp modelId="{0C2A1242-02DE-470F-ADC0-427434E4EE52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Market research targets textile historians, eco-designers, and museum professionals. • Financial estimates indicate a £4,145 cost offset by diverse revenues, resulting in a £5,055 net surplus.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78350" y="2323781"/>
        <a:ext cx="1531337" cy="1531337"/>
      </dsp:txXfrm>
    </dsp:sp>
    <dsp:sp modelId="{52CE3B29-7908-4048-AA91-4D1CEAEAF552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The event satisfies historical tourism, MICE innovation, and regional development academic and industrial standards.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05912" y="2323781"/>
        <a:ext cx="1531337" cy="1531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B4416-082B-5515-5E7B-E413D96B76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2D616E-C793-7871-6246-2D0021DA87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49546-5EA8-B338-D13B-0BDD2EB90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EE641-05D1-BC0B-4E18-CCC301A2B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C8AEC-890C-8438-0D19-8248359A1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508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42965-2601-F4B2-9115-32E626364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7B905-A94A-A058-B53D-993C1EA4C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A2FE1-C169-D798-A17A-EDC39FCD0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D1C61-D74A-C9B2-7471-6A12EFC69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0B367-167C-62F4-6199-0718019C0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720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69AE4-8790-4641-5C83-18E63460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4963B-0847-E9FE-47EC-B30AAC9F0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5F8C2-FA6B-1398-8A0F-DF5812B5B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CFA85-F221-8D3D-397B-499B79952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6504-D5BF-A1C1-E1AC-8A79441DA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62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5DC87-94F3-8861-D377-1C876A68E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86FC0-24B3-970C-9C0E-DA00B16C9C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B83F4E-7B7B-5B02-D9B8-EC9DC2E554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434E75-F205-14C4-9455-3EAC393E4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6EB6F-7B02-AC4F-7ACB-07E81E5F9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56B7D-9943-CA87-A63F-1F56C8936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014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3AF-F3AE-259F-B45F-AE2B018E6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7CEE2-E03E-6554-DAE9-ACC03E27B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2DCED0-6B77-25CF-83BD-EEF9571105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AEBC67-406F-FC1A-AA28-B71E7406B7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57F6A-DCE3-458F-7E59-58210EECF3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A50F49-A24F-D8CD-D0DA-41913E404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63DFFB-CDEF-AD03-F2F1-3CEE769D2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EE3BDA-346C-5C55-AA1B-129114ABC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32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5EDC8-5118-1FE0-88B6-D570A966C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5F9C1C-386F-214D-490D-EC3DE07CF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77DA9D-45EB-74AC-49CA-D2EC1FD8A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72B4C-A7C6-BD42-7D50-EA1623186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67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081C04-7960-6BA0-6E27-E3CA1C75F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0F7CE-C697-BF47-096F-018A5C994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B1BEB4-AA56-26C4-C3EC-FE3800CCC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82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9AEDD-8939-DABD-DB7E-F62535F7D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31807-D1F1-5DD0-E891-C328CAA92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4497E4-B5FE-305F-362C-75EA9B6FA6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15DD7E-9096-BC3E-008E-96ED9781A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6C7B9B-8DEF-FC1D-C202-B60A70AF7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FFA26-71D7-7B41-D135-A844D0AE1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40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BE3FC-DFCB-271D-E852-54C582E42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E7CF00-EBAF-D419-D59B-E073243140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B8C0F-4427-E6F5-A676-E3193547B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FE271-CD3E-41A6-591E-F1FDAEAC6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5D6111-96D0-ABCA-0C4F-0B8942E44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FA6DA-CA32-8D5D-5A87-D4D73E18B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294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E91A4-5AF6-4757-2C9D-34F571BDB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DC0D78-64E1-B639-9A1F-33DEFB7524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24C23-6723-BEE6-BE2F-8E69D8C2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9E83E-84B9-AB34-57D7-99322F89F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09D24-3F38-47EB-6DA1-7496201CE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36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77EA9B-E991-F06A-6267-9294D8BAC8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AF8646-6640-FF7E-CDF1-D0C0A3938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89FCC-37CD-22E1-C6CC-ABC1DD856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623CF-D1B6-03DE-273A-E7B4CE01C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DAEE7-53FB-B312-719D-73EAF70B0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76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16862F-8BD8-C887-51F3-3B182505F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5CF487-3268-597C-8D51-E0A25704E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827AD-5BEF-8CAD-E3E9-E3E80DEEB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29220A-1556-4A6B-B728-69899C79BDF7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8F60B-2C17-2F79-6137-14863471C5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3B0E4-F327-615A-9427-56F9BB2737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E6913E-0E15-4C5A-BB4B-339E449A1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56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F1390-2353-C681-9DF8-06CD51BF0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74819"/>
            <a:ext cx="4375151" cy="2858363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Meetings Management  for the  </a:t>
            </a:r>
            <a:b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Industry </a:t>
            </a:r>
            <a:b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BMIH6007 </a:t>
            </a:r>
            <a:br>
              <a:rPr lang="en-GB" sz="23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b="1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Microconference</a:t>
            </a:r>
            <a:r>
              <a:rPr lang="en-GB" sz="23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Textiles at the National Wool Museum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F1C78E-8DBD-4FE8-3F73-7196CA9D19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414180"/>
            <a:ext cx="4377793" cy="159450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</a:p>
          <a:p>
            <a:pPr algn="l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Alexandru Matei</a:t>
            </a:r>
          </a:p>
          <a:p>
            <a:pPr algn="l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Lead :Kathryn Flynn</a:t>
            </a:r>
          </a:p>
          <a:p>
            <a:pPr algn="l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ID:2126985</a:t>
            </a:r>
          </a:p>
          <a:p>
            <a:pPr algn="l"/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19B8153-D339-54D1-4080-2A7853B13A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57" r="9021"/>
          <a:stretch>
            <a:fillRect/>
          </a:stretch>
        </p:blipFill>
        <p:spPr>
          <a:xfrm>
            <a:off x="5682343" y="1"/>
            <a:ext cx="6509657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6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32A0F9A-D392-C9CA-0528-3EBB6E914D14}"/>
              </a:ext>
            </a:extLst>
          </p:cNvPr>
          <p:cNvSpPr txBox="1"/>
          <p:nvPr/>
        </p:nvSpPr>
        <p:spPr>
          <a:xfrm>
            <a:off x="7302500" y="6580457"/>
            <a:ext cx="62128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Museum Wales. (2020). Weaving the Future at the National Wool Museum</a:t>
            </a:r>
          </a:p>
        </p:txBody>
      </p:sp>
    </p:spTree>
    <p:extLst>
      <p:ext uri="{BB962C8B-B14F-4D97-AF65-F5344CB8AC3E}">
        <p14:creationId xmlns:p14="http://schemas.microsoft.com/office/powerpoint/2010/main" val="1466121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4E893-4491-C259-67FE-86DF4D184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GB" sz="4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8C22A-2C67-2BB3-CB8D-01D070BAE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239" y="2379346"/>
            <a:ext cx="9724031" cy="3683358"/>
          </a:xfrm>
        </p:spPr>
        <p:txBody>
          <a:bodyPr anchor="ctr"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MICE, or business tourism, involves planned events for reward-based, educational, or professional purposes, including conferences, displays, incentive travel, and convention services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Pauvlik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MICE sales will reach USD 2,269.16 billion by 2032, up from USD 1,051.41 billion (Fortune Business Insights, n.d.).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MICE enhances host economies via venue hiring, hospitality services, and local transportation; creative tourism fosters regional prosperity and cultural preservation (Fox et al., 2014).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MICE may meet participant desires for non-traditional experiential learning places.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964EE8-79DD-659B-E509-77ECCF8FE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9284" y="0"/>
            <a:ext cx="2380515" cy="2387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51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0EBF86-1887-96C7-579A-164B809D7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Event Content and Context 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F285F84-496E-F882-A1C2-9DBC321FA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470244"/>
            <a:ext cx="6116320" cy="4204876"/>
          </a:xfrm>
        </p:spPr>
        <p:txBody>
          <a:bodyPr anchor="ctr">
            <a:normAutofit fontScale="92500" lnSpcReduction="10000"/>
          </a:bodyPr>
          <a:lstStyle/>
          <a:p>
            <a:pPr algn="just">
              <a:lnSpc>
                <a:spcPct val="150000"/>
              </a:lnSpc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Formerly known as "Huddersfield of Wales," Dre-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fach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Felindre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today houses the National Wool Museum, offering visitors a chance to experience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Wales'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textile history(Museums Association, 2022).</a:t>
            </a:r>
          </a:p>
          <a:p>
            <a:pPr algn="just">
              <a:lnSpc>
                <a:spcPct val="150000"/>
              </a:lnSpc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site matches Visit Wales's "sense of place" strategy by emphasising identification and interaction.</a:t>
            </a:r>
          </a:p>
          <a:p>
            <a:pPr algn="just">
              <a:lnSpc>
                <a:spcPct val="150000"/>
              </a:lnSpc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old flooring reflect the Year of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Croeso's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emphasis on "hwyl"—joyful engagement in the present (GOV.WALES, 2025). </a:t>
            </a:r>
          </a:p>
          <a:p>
            <a:pPr algn="just">
              <a:lnSpc>
                <a:spcPct val="150000"/>
              </a:lnSpc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micro-conference honours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Wales'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industrial past under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via hospitality.</a:t>
            </a:r>
          </a:p>
          <a:p>
            <a:pPr algn="just">
              <a:lnSpc>
                <a:spcPct val="150000"/>
              </a:lnSpc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original workshop venue design reflects stage and theme, demonstrating sustainable use of historical infrastructure (O’Toole, 2011).</a:t>
            </a:r>
          </a:p>
        </p:txBody>
      </p:sp>
      <p:pic>
        <p:nvPicPr>
          <p:cNvPr id="6" name="Picture 5" descr="A collage of different images of a house and a machine&#10;&#10;AI-generated content may be incorrect.">
            <a:extLst>
              <a:ext uri="{FF2B5EF4-FFF2-40B4-BE49-F238E27FC236}">
                <a16:creationId xmlns:a16="http://schemas.microsoft.com/office/drawing/2014/main" id="{834B4E39-CAE8-F190-B5E0-45FED02E60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12" r="151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F818EF-527C-9DCF-680A-8348A7607059}"/>
              </a:ext>
            </a:extLst>
          </p:cNvPr>
          <p:cNvSpPr txBox="1"/>
          <p:nvPr/>
        </p:nvSpPr>
        <p:spPr>
          <a:xfrm>
            <a:off x="7569200" y="6536620"/>
            <a:ext cx="6136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Otterburn, K. (2019). </a:t>
            </a:r>
            <a:r>
              <a:rPr lang="en-GB" sz="12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did a small Welsh village lead a big industry?</a:t>
            </a: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780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F79D1-12C3-191D-6138-56503B321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3134DCB-70E8-9340-D06E-56F733B11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333" y="2202992"/>
            <a:ext cx="5845333" cy="4533088"/>
          </a:xfrm>
        </p:spPr>
        <p:txBody>
          <a:bodyPr anchor="ctr"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Clearly identifying a target audience is crucial for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microconference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success. 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Museum curators, eco-design practitioners, and textile historians are key participants.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Heritage tourism is growing because travellers desire to connect with cultural legacies (Getz and Page, 2019).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gatherings are demanding eco-friendly designs.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niche market has few locations with operable vintage equipment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(Luo and Ren, 2020)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Established industry conferences and trade events compete.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should emphasise the event's unique value proposition: warm, friendly Welsh hospitality, sustainable infrastructure utilisation, and immersive vintage equipment experience.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channels, academic networks, and destination alliances reach niche audiences(Andersson and Getz, 2009).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Promotional partnerships with professional organisations, eco-design forums, and historical tourism attractions may boost enrolment.</a:t>
            </a:r>
          </a:p>
        </p:txBody>
      </p:sp>
      <p:pic>
        <p:nvPicPr>
          <p:cNvPr id="13" name="Picture 12" descr="Group of people holding strings">
            <a:extLst>
              <a:ext uri="{FF2B5EF4-FFF2-40B4-BE49-F238E27FC236}">
                <a16:creationId xmlns:a16="http://schemas.microsoft.com/office/drawing/2014/main" id="{A2C02CDD-6903-5CF4-5A84-BA127A0AFC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46" r="394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183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57111-8E32-1130-AF80-FBE344FA1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factors </a:t>
            </a:r>
          </a:p>
        </p:txBody>
      </p:sp>
      <p:pic>
        <p:nvPicPr>
          <p:cNvPr id="6" name="Picture 5" descr="A group of people pulling gears&#10;&#10;AI-generated content may be incorrect.">
            <a:extLst>
              <a:ext uri="{FF2B5EF4-FFF2-40B4-BE49-F238E27FC236}">
                <a16:creationId xmlns:a16="http://schemas.microsoft.com/office/drawing/2014/main" id="{D8763DE9-5497-6A84-55C3-6B1A521F87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36" r="27442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2BABB-6777-980C-6126-B00A80103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1731" y="2194102"/>
            <a:ext cx="5036269" cy="4531818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Cambrian Mill floor at the National Wool Museum in Dre-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fach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Felindre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attractive for its industrial past and textile research(Museum Wales, 2025).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venue meets location, availability, capacity, and service criteria.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Affordable leasing ensures venue availability, allowing flexible scheduling during off-peak travel times (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Handyastuti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al., 2023)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mill floor can seat 40 attendees, ensuring "place-based learning" environments.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Minimal lighting and seating modifications follow conservation guidelines. 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Staffing includes an event manager, tech support, textile historians, and eco-design facilitators. 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Parking is available on a gravel lot between the mill and tourist car park.</a:t>
            </a:r>
          </a:p>
          <a:p>
            <a:pPr algn="just"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Catering is provided locally, minimising food transportation over historical equipment; resources are committed to necessary services, showing operational profitability and preserving the Year of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theme (Liu and Whalen, 2025).</a:t>
            </a:r>
          </a:p>
        </p:txBody>
      </p:sp>
    </p:spTree>
    <p:extLst>
      <p:ext uri="{BB962C8B-B14F-4D97-AF65-F5344CB8AC3E}">
        <p14:creationId xmlns:p14="http://schemas.microsoft.com/office/powerpoint/2010/main" val="2753081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3E6AC-04E6-9CDD-3DE5-F9C50EAE1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factors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36D4A6-31BC-5B11-0E53-1868E0339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0404" y="1534646"/>
            <a:ext cx="4891191" cy="4704789"/>
          </a:xfrm>
        </p:spPr>
      </p:pic>
    </p:spTree>
    <p:extLst>
      <p:ext uri="{BB962C8B-B14F-4D97-AF65-F5344CB8AC3E}">
        <p14:creationId xmlns:p14="http://schemas.microsoft.com/office/powerpoint/2010/main" val="4289322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C9172-C771-B194-8CB1-DCE0BA6F8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8C4BD97-8C1D-D45E-6D44-2E6DA6257E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77216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4205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37206-BC7E-2801-75C1-E68C79DED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44180-F4F4-7112-9F24-F15E9BDFF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447" y="1480185"/>
            <a:ext cx="10888233" cy="4938544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Andersson, T.D. and Getz, D. (2009). Tourism as a mixed industry: Differences between private, public and not-for-profit festivals. Tourism Management, 30(6), pp.847–856.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://doi.org/10.1016/j.tourman.2008.12.008.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‌Fortune Business Insights (n.d.). 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www.fortunebusinessinsights.com. (n.d.).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MICE Market By Event Type | Growth Analysis Report [2030]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https://www.fortunebusinessinsights.com/mice-market-108653.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Fox, D. et al. (2014) Doing events research: from theory to practice. Routledge: Oxford 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 and Page, S. (2019) Event studies: theory, research and policy for planned events. 3rd Edition. Routledge: Oxford 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GOV.WALES. (2025). Visit Wales invites world to feel the ‘hwyl’ in 2025 | GOV.WALES. [online] Available at: https://www.gov.wales/visit-wales-invites-world-feel-hwyl-2025?utm_source=chatgpt.com [Accessed 9 May 2025].</a:t>
            </a:r>
          </a:p>
          <a:p>
            <a:pPr algn="just">
              <a:lnSpc>
                <a:spcPct val="170000"/>
              </a:lnSpc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Handyastuti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Sanggramasari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Darwis, R. and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Octaviany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2023. Event destination selection criteria: A systematic literature review. Eur. Mod. Stud. J, 7, pp.356-379.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Liu, Y. and Whalen, E.A. (2025). Event planner destination choice: A case study of Nashville. Journal of Convention &amp; Event Tourism, pp.1–25.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://doi.org/10.1080/15470148.2025.2456837.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Luo, J.M. and Ren, L. (2020). Qualitative analysis of residents’ generativity motivation and behaviour in heritage tourism. Journal of Hospitality and Tourism Management, 45, pp.124–130.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://doi.org/10.1016/j.jhtm.2020.08.005.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Museums Association. (2022). Mining a rich seam - Museums Association. [online] Available at: https://www.museumsassociation.org/museums-journal/analysis/2022/01/mining-a-rich-seam/?utm_source=chatgpt.com [Accessed 9 May 2025].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Museum Wales. (2025). Highlights - National Wool Museum. [online] Available at: https://museum.wales/wool/about/ [Accessed 10 May 2025].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O’Toole, W. (2011) Events feasibility and development: from strategy to operations. Elsevier: Oxford </a:t>
            </a:r>
          </a:p>
          <a:p>
            <a:pPr algn="just">
              <a:lnSpc>
                <a:spcPct val="170000"/>
              </a:lnSpc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Pavliuk, S., 2023. The role of creative industries in local economic development.</a:t>
            </a:r>
          </a:p>
        </p:txBody>
      </p:sp>
    </p:spTree>
    <p:extLst>
      <p:ext uri="{BB962C8B-B14F-4D97-AF65-F5344CB8AC3E}">
        <p14:creationId xmlns:p14="http://schemas.microsoft.com/office/powerpoint/2010/main" val="813903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164D0-F36F-3EF8-3613-CED466DA5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F237C-F33C-239D-D8FA-9E0115C8B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solidFill>
                  <a:schemeClr val="tx1">
                    <a:alpha val="5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maybe asked to provide in evidence</a:t>
            </a:r>
          </a:p>
        </p:txBody>
      </p:sp>
    </p:spTree>
    <p:extLst>
      <p:ext uri="{BB962C8B-B14F-4D97-AF65-F5344CB8AC3E}">
        <p14:creationId xmlns:p14="http://schemas.microsoft.com/office/powerpoint/2010/main" val="2758614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1193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International Meetings Management  for the   Hotel Industry  BMIH6007  Microconference in Textiles at the National Wool Museum</vt:lpstr>
      <vt:lpstr>Introduction </vt:lpstr>
      <vt:lpstr>Event Content and Context </vt:lpstr>
      <vt:lpstr>Market factors </vt:lpstr>
      <vt:lpstr>Operational factors </vt:lpstr>
      <vt:lpstr>Financial factors </vt:lpstr>
      <vt:lpstr>Conclusion</vt:lpstr>
      <vt:lpstr>References </vt:lpstr>
      <vt:lpstr>AI Declaration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Alexandru Vlad matei</cp:lastModifiedBy>
  <cp:revision>4</cp:revision>
  <dcterms:created xsi:type="dcterms:W3CDTF">2025-05-19T17:28:34Z</dcterms:created>
  <dcterms:modified xsi:type="dcterms:W3CDTF">2025-05-23T12:58:57Z</dcterms:modified>
</cp:coreProperties>
</file>