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73" r:id="rId3"/>
    <p:sldId id="257" r:id="rId4"/>
    <p:sldId id="258" r:id="rId5"/>
    <p:sldId id="259" r:id="rId6"/>
    <p:sldId id="260" r:id="rId7"/>
    <p:sldId id="262" r:id="rId8"/>
    <p:sldId id="263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18288000" cy="10287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 autoAdjust="0"/>
    <p:restoredTop sz="94599" autoAdjust="0"/>
  </p:normalViewPr>
  <p:slideViewPr>
    <p:cSldViewPr>
      <p:cViewPr varScale="1">
        <p:scale>
          <a:sx n="49" d="100"/>
          <a:sy n="49" d="100"/>
        </p:scale>
        <p:origin x="380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C74B0A-B785-4E0D-A855-98710881A08F}" type="doc">
      <dgm:prSet loTypeId="urn:microsoft.com/office/officeart/2005/8/layout/lProcess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A2DCDEF-F6E4-4AD1-944C-DD559812CE97}">
      <dgm:prSet phldrT="[Text]"/>
      <dgm:spPr/>
      <dgm:t>
        <a:bodyPr/>
        <a:lstStyle/>
        <a:p>
          <a:pPr algn="ctr"/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Llandudno Victorian Extravaganza </a:t>
          </a:r>
        </a:p>
      </dgm:t>
    </dgm:pt>
    <dgm:pt modelId="{20BE3FD3-3D60-4A1C-AADB-403ADB927A9E}" type="parTrans" cxnId="{DA706F2C-15F6-40CA-BB4E-42D8E3AD73C8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0E0EB4E-CCBB-430A-9BFE-77E3EE57AF6E}" type="sibTrans" cxnId="{DA706F2C-15F6-40CA-BB4E-42D8E3AD73C8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F5702B5-AD12-45E6-B82F-6B7BFB887481}">
      <dgm:prSet phldrT="[Text]"/>
      <dgm:spPr/>
      <dgm:t>
        <a:bodyPr/>
        <a:lstStyle/>
        <a:p>
          <a:pPr algn="ctr"/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A cultural celebration attracting tourists with heritage elements.</a:t>
          </a:r>
        </a:p>
      </dgm:t>
    </dgm:pt>
    <dgm:pt modelId="{A3EF212F-6318-4BFE-A8E6-ACB6091CF32E}" type="parTrans" cxnId="{2C39A7B3-E230-45A5-B243-1621BE76EFBE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958631-29DA-49CA-803D-AB5545587C1C}" type="sibTrans" cxnId="{2C39A7B3-E230-45A5-B243-1621BE76EFBE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2188AC-9E16-4DCF-AA9B-4D19F68FE39B}">
      <dgm:prSet phldrT="[Text]"/>
      <dgm:spPr/>
      <dgm:t>
        <a:bodyPr/>
        <a:lstStyle/>
        <a:p>
          <a:pPr algn="ctr"/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Aberystwyth Arts Festival </a:t>
          </a:r>
        </a:p>
      </dgm:t>
    </dgm:pt>
    <dgm:pt modelId="{9AC6797E-6056-4CAB-9EF4-AFD401170D04}" type="parTrans" cxnId="{E283CE07-9086-4429-B340-80DFA3192727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77C5D4-795D-4179-875B-0A548C9BE9B4}" type="sibTrans" cxnId="{E283CE07-9086-4429-B340-80DFA3192727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0AA4E08-9BCF-4697-9334-177199DB01BE}">
      <dgm:prSet phldrT="[Text]"/>
      <dgm:spPr/>
      <dgm:t>
        <a:bodyPr/>
        <a:lstStyle/>
        <a:p>
          <a:pPr algn="ctr"/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Showcases local art and culture, appealing to regional creatives and visitors.</a:t>
          </a:r>
        </a:p>
      </dgm:t>
    </dgm:pt>
    <dgm:pt modelId="{0E3F6233-20CC-46C1-9237-D03F436720D4}" type="parTrans" cxnId="{F99442B1-5086-4DDC-B027-D580BC677A7C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348643-1A96-4036-B0FF-6215D093649C}" type="sibTrans" cxnId="{F99442B1-5086-4DDC-B027-D580BC677A7C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55BAB97-0672-4BE0-96B7-6E78545AA373}">
      <dgm:prSet phldrT="[Text]"/>
      <dgm:spPr/>
      <dgm:t>
        <a:bodyPr/>
        <a:lstStyle/>
        <a:p>
          <a:pPr algn="ctr"/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International Eisteddfod (Llangollen) </a:t>
          </a:r>
        </a:p>
      </dgm:t>
    </dgm:pt>
    <dgm:pt modelId="{B8413436-F2D7-4532-B8A0-8A3E84D9BBC4}" type="parTrans" cxnId="{94FB0A00-B477-45E6-9124-8AEC2A02F5FE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6DDF4A-3950-49C0-AAE0-BAAD83B0BBFB}" type="sibTrans" cxnId="{94FB0A00-B477-45E6-9124-8AEC2A02F5FE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12BC13-3D8D-43CC-9E4C-17C7778474F8}">
      <dgm:prSet phldrT="[Text]"/>
      <dgm:spPr/>
      <dgm:t>
        <a:bodyPr/>
        <a:lstStyle/>
        <a:p>
          <a:pPr algn="ctr"/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 global event featuring Welsh culture with strong international appeal (</a:t>
          </a:r>
          <a:r>
            <a:rPr lang="en-GB" dirty="0" err="1">
              <a:latin typeface="Times New Roman" panose="02020603050405020304" pitchFamily="18" charset="0"/>
              <a:cs typeface="Times New Roman" panose="02020603050405020304" pitchFamily="18" charset="0"/>
            </a:rPr>
            <a:t>Kulakova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2021).</a:t>
          </a:r>
        </a:p>
      </dgm:t>
    </dgm:pt>
    <dgm:pt modelId="{8CEFF6A5-E8F2-49F2-BEEE-52E3DADA463F}" type="parTrans" cxnId="{3C84BD34-F843-46BE-89C1-6C3BF2CC8917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D47D535-3E4B-40DD-B0D0-6C25A5B47C5D}" type="sibTrans" cxnId="{3C84BD34-F843-46BE-89C1-6C3BF2CC8917}">
      <dgm:prSet/>
      <dgm:spPr/>
      <dgm:t>
        <a:bodyPr/>
        <a:lstStyle/>
        <a:p>
          <a:pPr algn="ctr"/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46E125C-7A10-448C-AD8C-EE21C98E89C2}" type="pres">
      <dgm:prSet presAssocID="{D4C74B0A-B785-4E0D-A855-98710881A08F}" presName="theList" presStyleCnt="0">
        <dgm:presLayoutVars>
          <dgm:dir/>
          <dgm:animLvl val="lvl"/>
          <dgm:resizeHandles val="exact"/>
        </dgm:presLayoutVars>
      </dgm:prSet>
      <dgm:spPr/>
    </dgm:pt>
    <dgm:pt modelId="{865343DB-5276-4F96-890F-B5B99E858973}" type="pres">
      <dgm:prSet presAssocID="{5A2DCDEF-F6E4-4AD1-944C-DD559812CE97}" presName="compNode" presStyleCnt="0"/>
      <dgm:spPr/>
    </dgm:pt>
    <dgm:pt modelId="{BC53B53C-F4F7-438E-8142-C540D02523E1}" type="pres">
      <dgm:prSet presAssocID="{5A2DCDEF-F6E4-4AD1-944C-DD559812CE97}" presName="aNode" presStyleLbl="bgShp" presStyleIdx="0" presStyleCnt="3"/>
      <dgm:spPr/>
    </dgm:pt>
    <dgm:pt modelId="{0A6B2DCD-7604-4756-8738-B4B6603FA7F5}" type="pres">
      <dgm:prSet presAssocID="{5A2DCDEF-F6E4-4AD1-944C-DD559812CE97}" presName="textNode" presStyleLbl="bgShp" presStyleIdx="0" presStyleCnt="3"/>
      <dgm:spPr/>
    </dgm:pt>
    <dgm:pt modelId="{FB1C82BA-9927-4CF2-AA25-EF69B913ABE6}" type="pres">
      <dgm:prSet presAssocID="{5A2DCDEF-F6E4-4AD1-944C-DD559812CE97}" presName="compChildNode" presStyleCnt="0"/>
      <dgm:spPr/>
    </dgm:pt>
    <dgm:pt modelId="{E93A88D7-1DE5-4C36-A4DF-FC19ED0E5B21}" type="pres">
      <dgm:prSet presAssocID="{5A2DCDEF-F6E4-4AD1-944C-DD559812CE97}" presName="theInnerList" presStyleCnt="0"/>
      <dgm:spPr/>
    </dgm:pt>
    <dgm:pt modelId="{B5C6CA42-606E-49D5-AD26-124F6C3DDE0E}" type="pres">
      <dgm:prSet presAssocID="{1F5702B5-AD12-45E6-B82F-6B7BFB887481}" presName="childNode" presStyleLbl="node1" presStyleIdx="0" presStyleCnt="3">
        <dgm:presLayoutVars>
          <dgm:bulletEnabled val="1"/>
        </dgm:presLayoutVars>
      </dgm:prSet>
      <dgm:spPr/>
    </dgm:pt>
    <dgm:pt modelId="{3F656DF4-06A7-4643-91E3-2AB69CE4A4FA}" type="pres">
      <dgm:prSet presAssocID="{5A2DCDEF-F6E4-4AD1-944C-DD559812CE97}" presName="aSpace" presStyleCnt="0"/>
      <dgm:spPr/>
    </dgm:pt>
    <dgm:pt modelId="{82CCE712-F341-458A-B86C-85F6A9D6E99D}" type="pres">
      <dgm:prSet presAssocID="{AD2188AC-9E16-4DCF-AA9B-4D19F68FE39B}" presName="compNode" presStyleCnt="0"/>
      <dgm:spPr/>
    </dgm:pt>
    <dgm:pt modelId="{1BE7AB7B-BA76-454C-8DA7-F24497DCFFB3}" type="pres">
      <dgm:prSet presAssocID="{AD2188AC-9E16-4DCF-AA9B-4D19F68FE39B}" presName="aNode" presStyleLbl="bgShp" presStyleIdx="1" presStyleCnt="3"/>
      <dgm:spPr/>
    </dgm:pt>
    <dgm:pt modelId="{37013FE4-5C1E-4AED-8743-4B21F7CDCD89}" type="pres">
      <dgm:prSet presAssocID="{AD2188AC-9E16-4DCF-AA9B-4D19F68FE39B}" presName="textNode" presStyleLbl="bgShp" presStyleIdx="1" presStyleCnt="3"/>
      <dgm:spPr/>
    </dgm:pt>
    <dgm:pt modelId="{F449A897-C8B2-4292-AB22-F3C1A011A06D}" type="pres">
      <dgm:prSet presAssocID="{AD2188AC-9E16-4DCF-AA9B-4D19F68FE39B}" presName="compChildNode" presStyleCnt="0"/>
      <dgm:spPr/>
    </dgm:pt>
    <dgm:pt modelId="{E69005B9-AF0D-4BEF-BFA9-9C5F85BC0A8B}" type="pres">
      <dgm:prSet presAssocID="{AD2188AC-9E16-4DCF-AA9B-4D19F68FE39B}" presName="theInnerList" presStyleCnt="0"/>
      <dgm:spPr/>
    </dgm:pt>
    <dgm:pt modelId="{0506C788-BB4F-481D-BAA8-099422B2A3E6}" type="pres">
      <dgm:prSet presAssocID="{10AA4E08-9BCF-4697-9334-177199DB01BE}" presName="childNode" presStyleLbl="node1" presStyleIdx="1" presStyleCnt="3">
        <dgm:presLayoutVars>
          <dgm:bulletEnabled val="1"/>
        </dgm:presLayoutVars>
      </dgm:prSet>
      <dgm:spPr/>
    </dgm:pt>
    <dgm:pt modelId="{431F92D9-B66D-41DF-BAD3-128148311FBA}" type="pres">
      <dgm:prSet presAssocID="{AD2188AC-9E16-4DCF-AA9B-4D19F68FE39B}" presName="aSpace" presStyleCnt="0"/>
      <dgm:spPr/>
    </dgm:pt>
    <dgm:pt modelId="{615C74B6-9C66-4880-AFA4-ECC374D60903}" type="pres">
      <dgm:prSet presAssocID="{B55BAB97-0672-4BE0-96B7-6E78545AA373}" presName="compNode" presStyleCnt="0"/>
      <dgm:spPr/>
    </dgm:pt>
    <dgm:pt modelId="{7F5006C8-EF39-4AC3-AEDC-1FC2A2FE7534}" type="pres">
      <dgm:prSet presAssocID="{B55BAB97-0672-4BE0-96B7-6E78545AA373}" presName="aNode" presStyleLbl="bgShp" presStyleIdx="2" presStyleCnt="3"/>
      <dgm:spPr/>
    </dgm:pt>
    <dgm:pt modelId="{6DC76740-F8B6-47F0-8DBC-E9306F4F880C}" type="pres">
      <dgm:prSet presAssocID="{B55BAB97-0672-4BE0-96B7-6E78545AA373}" presName="textNode" presStyleLbl="bgShp" presStyleIdx="2" presStyleCnt="3"/>
      <dgm:spPr/>
    </dgm:pt>
    <dgm:pt modelId="{E78FACA6-D70D-4A90-B732-171C5C2E1523}" type="pres">
      <dgm:prSet presAssocID="{B55BAB97-0672-4BE0-96B7-6E78545AA373}" presName="compChildNode" presStyleCnt="0"/>
      <dgm:spPr/>
    </dgm:pt>
    <dgm:pt modelId="{AE60A445-88C9-4668-8231-61E5A7DAF487}" type="pres">
      <dgm:prSet presAssocID="{B55BAB97-0672-4BE0-96B7-6E78545AA373}" presName="theInnerList" presStyleCnt="0"/>
      <dgm:spPr/>
    </dgm:pt>
    <dgm:pt modelId="{2787E2E3-A7D7-4D4C-82BB-CB69B6C34CBB}" type="pres">
      <dgm:prSet presAssocID="{D312BC13-3D8D-43CC-9E4C-17C7778474F8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94FB0A00-B477-45E6-9124-8AEC2A02F5FE}" srcId="{D4C74B0A-B785-4E0D-A855-98710881A08F}" destId="{B55BAB97-0672-4BE0-96B7-6E78545AA373}" srcOrd="2" destOrd="0" parTransId="{B8413436-F2D7-4532-B8A0-8A3E84D9BBC4}" sibTransId="{556DDF4A-3950-49C0-AAE0-BAAD83B0BBFB}"/>
    <dgm:cxn modelId="{E283CE07-9086-4429-B340-80DFA3192727}" srcId="{D4C74B0A-B785-4E0D-A855-98710881A08F}" destId="{AD2188AC-9E16-4DCF-AA9B-4D19F68FE39B}" srcOrd="1" destOrd="0" parTransId="{9AC6797E-6056-4CAB-9EF4-AFD401170D04}" sibTransId="{5077C5D4-795D-4179-875B-0A548C9BE9B4}"/>
    <dgm:cxn modelId="{6A4D8311-C6BC-47F6-BDB4-4C796095A398}" type="presOf" srcId="{5A2DCDEF-F6E4-4AD1-944C-DD559812CE97}" destId="{BC53B53C-F4F7-438E-8142-C540D02523E1}" srcOrd="0" destOrd="0" presId="urn:microsoft.com/office/officeart/2005/8/layout/lProcess2"/>
    <dgm:cxn modelId="{97281D1C-0D25-4857-942E-1C2044C73FAC}" type="presOf" srcId="{B55BAB97-0672-4BE0-96B7-6E78545AA373}" destId="{6DC76740-F8B6-47F0-8DBC-E9306F4F880C}" srcOrd="1" destOrd="0" presId="urn:microsoft.com/office/officeart/2005/8/layout/lProcess2"/>
    <dgm:cxn modelId="{4853A324-F43F-4EBF-9B0F-48BB15B47EB0}" type="presOf" srcId="{AD2188AC-9E16-4DCF-AA9B-4D19F68FE39B}" destId="{1BE7AB7B-BA76-454C-8DA7-F24497DCFFB3}" srcOrd="0" destOrd="0" presId="urn:microsoft.com/office/officeart/2005/8/layout/lProcess2"/>
    <dgm:cxn modelId="{DA706F2C-15F6-40CA-BB4E-42D8E3AD73C8}" srcId="{D4C74B0A-B785-4E0D-A855-98710881A08F}" destId="{5A2DCDEF-F6E4-4AD1-944C-DD559812CE97}" srcOrd="0" destOrd="0" parTransId="{20BE3FD3-3D60-4A1C-AADB-403ADB927A9E}" sibTransId="{A0E0EB4E-CCBB-430A-9BFE-77E3EE57AF6E}"/>
    <dgm:cxn modelId="{3C84BD34-F843-46BE-89C1-6C3BF2CC8917}" srcId="{B55BAB97-0672-4BE0-96B7-6E78545AA373}" destId="{D312BC13-3D8D-43CC-9E4C-17C7778474F8}" srcOrd="0" destOrd="0" parTransId="{8CEFF6A5-E8F2-49F2-BEEE-52E3DADA463F}" sibTransId="{BD47D535-3E4B-40DD-B0D0-6C25A5B47C5D}"/>
    <dgm:cxn modelId="{9DD52C60-7091-4188-8D70-FDD73C403A58}" type="presOf" srcId="{5A2DCDEF-F6E4-4AD1-944C-DD559812CE97}" destId="{0A6B2DCD-7604-4756-8738-B4B6603FA7F5}" srcOrd="1" destOrd="0" presId="urn:microsoft.com/office/officeart/2005/8/layout/lProcess2"/>
    <dgm:cxn modelId="{2DEFBF4C-D705-4348-9CF9-C497A6C22F6D}" type="presOf" srcId="{D312BC13-3D8D-43CC-9E4C-17C7778474F8}" destId="{2787E2E3-A7D7-4D4C-82BB-CB69B6C34CBB}" srcOrd="0" destOrd="0" presId="urn:microsoft.com/office/officeart/2005/8/layout/lProcess2"/>
    <dgm:cxn modelId="{643C7E88-252A-4165-9DD7-C6EC66922CB7}" type="presOf" srcId="{10AA4E08-9BCF-4697-9334-177199DB01BE}" destId="{0506C788-BB4F-481D-BAA8-099422B2A3E6}" srcOrd="0" destOrd="0" presId="urn:microsoft.com/office/officeart/2005/8/layout/lProcess2"/>
    <dgm:cxn modelId="{F9E2A48F-599B-4CEC-BFA7-AF9095264828}" type="presOf" srcId="{B55BAB97-0672-4BE0-96B7-6E78545AA373}" destId="{7F5006C8-EF39-4AC3-AEDC-1FC2A2FE7534}" srcOrd="0" destOrd="0" presId="urn:microsoft.com/office/officeart/2005/8/layout/lProcess2"/>
    <dgm:cxn modelId="{D84267AA-5630-485B-A0A1-C00A0A28C6AE}" type="presOf" srcId="{D4C74B0A-B785-4E0D-A855-98710881A08F}" destId="{346E125C-7A10-448C-AD8C-EE21C98E89C2}" srcOrd="0" destOrd="0" presId="urn:microsoft.com/office/officeart/2005/8/layout/lProcess2"/>
    <dgm:cxn modelId="{F99442B1-5086-4DDC-B027-D580BC677A7C}" srcId="{AD2188AC-9E16-4DCF-AA9B-4D19F68FE39B}" destId="{10AA4E08-9BCF-4697-9334-177199DB01BE}" srcOrd="0" destOrd="0" parTransId="{0E3F6233-20CC-46C1-9237-D03F436720D4}" sibTransId="{B2348643-1A96-4036-B0FF-6215D093649C}"/>
    <dgm:cxn modelId="{2C39A7B3-E230-45A5-B243-1621BE76EFBE}" srcId="{5A2DCDEF-F6E4-4AD1-944C-DD559812CE97}" destId="{1F5702B5-AD12-45E6-B82F-6B7BFB887481}" srcOrd="0" destOrd="0" parTransId="{A3EF212F-6318-4BFE-A8E6-ACB6091CF32E}" sibTransId="{BF958631-29DA-49CA-803D-AB5545587C1C}"/>
    <dgm:cxn modelId="{67FE26EB-BA7D-4756-B84C-4F7D254BA540}" type="presOf" srcId="{1F5702B5-AD12-45E6-B82F-6B7BFB887481}" destId="{B5C6CA42-606E-49D5-AD26-124F6C3DDE0E}" srcOrd="0" destOrd="0" presId="urn:microsoft.com/office/officeart/2005/8/layout/lProcess2"/>
    <dgm:cxn modelId="{C1E360EF-29EC-416C-B0FF-1418F84FBE17}" type="presOf" srcId="{AD2188AC-9E16-4DCF-AA9B-4D19F68FE39B}" destId="{37013FE4-5C1E-4AED-8743-4B21F7CDCD89}" srcOrd="1" destOrd="0" presId="urn:microsoft.com/office/officeart/2005/8/layout/lProcess2"/>
    <dgm:cxn modelId="{9A2F294D-EAAD-43B5-88AC-B0301DE695B9}" type="presParOf" srcId="{346E125C-7A10-448C-AD8C-EE21C98E89C2}" destId="{865343DB-5276-4F96-890F-B5B99E858973}" srcOrd="0" destOrd="0" presId="urn:microsoft.com/office/officeart/2005/8/layout/lProcess2"/>
    <dgm:cxn modelId="{30C6B8E0-B930-4074-95C7-2BF454EFD1EB}" type="presParOf" srcId="{865343DB-5276-4F96-890F-B5B99E858973}" destId="{BC53B53C-F4F7-438E-8142-C540D02523E1}" srcOrd="0" destOrd="0" presId="urn:microsoft.com/office/officeart/2005/8/layout/lProcess2"/>
    <dgm:cxn modelId="{680D0879-16C3-4F3E-A8B8-3B7AA274973C}" type="presParOf" srcId="{865343DB-5276-4F96-890F-B5B99E858973}" destId="{0A6B2DCD-7604-4756-8738-B4B6603FA7F5}" srcOrd="1" destOrd="0" presId="urn:microsoft.com/office/officeart/2005/8/layout/lProcess2"/>
    <dgm:cxn modelId="{639F87E0-62B6-432E-A367-1212CCA1E46A}" type="presParOf" srcId="{865343DB-5276-4F96-890F-B5B99E858973}" destId="{FB1C82BA-9927-4CF2-AA25-EF69B913ABE6}" srcOrd="2" destOrd="0" presId="urn:microsoft.com/office/officeart/2005/8/layout/lProcess2"/>
    <dgm:cxn modelId="{E88985E3-D8A1-4E39-8664-D4EFDE3BDAAB}" type="presParOf" srcId="{FB1C82BA-9927-4CF2-AA25-EF69B913ABE6}" destId="{E93A88D7-1DE5-4C36-A4DF-FC19ED0E5B21}" srcOrd="0" destOrd="0" presId="urn:microsoft.com/office/officeart/2005/8/layout/lProcess2"/>
    <dgm:cxn modelId="{197C87EC-41FE-479D-952F-0DE88B0CDD30}" type="presParOf" srcId="{E93A88D7-1DE5-4C36-A4DF-FC19ED0E5B21}" destId="{B5C6CA42-606E-49D5-AD26-124F6C3DDE0E}" srcOrd="0" destOrd="0" presId="urn:microsoft.com/office/officeart/2005/8/layout/lProcess2"/>
    <dgm:cxn modelId="{E4E8E96C-F563-4446-8535-491D08609C3D}" type="presParOf" srcId="{346E125C-7A10-448C-AD8C-EE21C98E89C2}" destId="{3F656DF4-06A7-4643-91E3-2AB69CE4A4FA}" srcOrd="1" destOrd="0" presId="urn:microsoft.com/office/officeart/2005/8/layout/lProcess2"/>
    <dgm:cxn modelId="{FC642D51-C7E2-49F1-AB7D-3D232D8E9C00}" type="presParOf" srcId="{346E125C-7A10-448C-AD8C-EE21C98E89C2}" destId="{82CCE712-F341-458A-B86C-85F6A9D6E99D}" srcOrd="2" destOrd="0" presId="urn:microsoft.com/office/officeart/2005/8/layout/lProcess2"/>
    <dgm:cxn modelId="{7E2D296C-7248-418D-BE24-ED7DCD15B101}" type="presParOf" srcId="{82CCE712-F341-458A-B86C-85F6A9D6E99D}" destId="{1BE7AB7B-BA76-454C-8DA7-F24497DCFFB3}" srcOrd="0" destOrd="0" presId="urn:microsoft.com/office/officeart/2005/8/layout/lProcess2"/>
    <dgm:cxn modelId="{D1C84706-4574-4E20-8275-1DD908F3646A}" type="presParOf" srcId="{82CCE712-F341-458A-B86C-85F6A9D6E99D}" destId="{37013FE4-5C1E-4AED-8743-4B21F7CDCD89}" srcOrd="1" destOrd="0" presId="urn:microsoft.com/office/officeart/2005/8/layout/lProcess2"/>
    <dgm:cxn modelId="{E35A5B56-D1C8-4D45-B6B0-D56A34B1865B}" type="presParOf" srcId="{82CCE712-F341-458A-B86C-85F6A9D6E99D}" destId="{F449A897-C8B2-4292-AB22-F3C1A011A06D}" srcOrd="2" destOrd="0" presId="urn:microsoft.com/office/officeart/2005/8/layout/lProcess2"/>
    <dgm:cxn modelId="{E7890E70-36C9-46DA-A974-A86C0C8458FD}" type="presParOf" srcId="{F449A897-C8B2-4292-AB22-F3C1A011A06D}" destId="{E69005B9-AF0D-4BEF-BFA9-9C5F85BC0A8B}" srcOrd="0" destOrd="0" presId="urn:microsoft.com/office/officeart/2005/8/layout/lProcess2"/>
    <dgm:cxn modelId="{BC126100-E5EE-46BF-AF68-3240201632E1}" type="presParOf" srcId="{E69005B9-AF0D-4BEF-BFA9-9C5F85BC0A8B}" destId="{0506C788-BB4F-481D-BAA8-099422B2A3E6}" srcOrd="0" destOrd="0" presId="urn:microsoft.com/office/officeart/2005/8/layout/lProcess2"/>
    <dgm:cxn modelId="{EE24935C-2990-4149-AFFF-AC814C077A27}" type="presParOf" srcId="{346E125C-7A10-448C-AD8C-EE21C98E89C2}" destId="{431F92D9-B66D-41DF-BAD3-128148311FBA}" srcOrd="3" destOrd="0" presId="urn:microsoft.com/office/officeart/2005/8/layout/lProcess2"/>
    <dgm:cxn modelId="{E9667F5A-1675-476E-83EA-DD06420EEFCB}" type="presParOf" srcId="{346E125C-7A10-448C-AD8C-EE21C98E89C2}" destId="{615C74B6-9C66-4880-AFA4-ECC374D60903}" srcOrd="4" destOrd="0" presId="urn:microsoft.com/office/officeart/2005/8/layout/lProcess2"/>
    <dgm:cxn modelId="{F57290E4-96E8-4BE1-8E89-13BCC8A1FA1F}" type="presParOf" srcId="{615C74B6-9C66-4880-AFA4-ECC374D60903}" destId="{7F5006C8-EF39-4AC3-AEDC-1FC2A2FE7534}" srcOrd="0" destOrd="0" presId="urn:microsoft.com/office/officeart/2005/8/layout/lProcess2"/>
    <dgm:cxn modelId="{2B2AA48F-7E9C-458D-A3A4-9DCBB1894BD3}" type="presParOf" srcId="{615C74B6-9C66-4880-AFA4-ECC374D60903}" destId="{6DC76740-F8B6-47F0-8DBC-E9306F4F880C}" srcOrd="1" destOrd="0" presId="urn:microsoft.com/office/officeart/2005/8/layout/lProcess2"/>
    <dgm:cxn modelId="{AF96E5E7-4428-462A-AE7C-B851D5AB8DFD}" type="presParOf" srcId="{615C74B6-9C66-4880-AFA4-ECC374D60903}" destId="{E78FACA6-D70D-4A90-B732-171C5C2E1523}" srcOrd="2" destOrd="0" presId="urn:microsoft.com/office/officeart/2005/8/layout/lProcess2"/>
    <dgm:cxn modelId="{804F1DBF-86A5-4FBA-BA36-6A636F377B6B}" type="presParOf" srcId="{E78FACA6-D70D-4A90-B732-171C5C2E1523}" destId="{AE60A445-88C9-4668-8231-61E5A7DAF487}" srcOrd="0" destOrd="0" presId="urn:microsoft.com/office/officeart/2005/8/layout/lProcess2"/>
    <dgm:cxn modelId="{6C4F0B05-2611-4751-8C2F-6E483721BE54}" type="presParOf" srcId="{AE60A445-88C9-4668-8231-61E5A7DAF487}" destId="{2787E2E3-A7D7-4D4C-82BB-CB69B6C34CBB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5CBC03-4F58-4B01-9C56-79A64F2E9508}" type="doc">
      <dgm:prSet loTypeId="urn:microsoft.com/office/officeart/2005/8/layout/list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9D4E2FC4-E181-4BD1-8E88-D195037D66CB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Aberystwyth Arts Centre is available in June-July 2025, aligning with event dates.</a:t>
          </a:r>
        </a:p>
      </dgm:t>
    </dgm:pt>
    <dgm:pt modelId="{E5CB49E8-D246-4589-8E90-8CF10B323995}" type="parTrans" cxnId="{3EA06401-5D18-43C3-B858-521C110921E0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AF4B064-10D6-4126-A63B-19AD6F118F76}" type="sibTrans" cxnId="{3EA06401-5D18-43C3-B858-521C110921E0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CE2E517-3818-4E59-9B7F-1877BFEF40C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Llandudno offers multiple venues for fashion shows, including outdoor spaces for summer events.</a:t>
          </a:r>
        </a:p>
      </dgm:t>
    </dgm:pt>
    <dgm:pt modelId="{782D7968-0554-46B3-BD72-F76A87ED8FB1}" type="parTrans" cxnId="{F7D2008C-32F5-4959-805F-1C9CB163D7CB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E2C138D-4675-43B6-BED8-175F3296AA56}" type="sibTrans" cxnId="{F7D2008C-32F5-4959-805F-1C9CB163D7CB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15D4A78-4B0D-472D-8E90-4930B332B4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Both locations are accessible by public transport, catering to domestic and international audiences.</a:t>
          </a:r>
        </a:p>
      </dgm:t>
    </dgm:pt>
    <dgm:pt modelId="{3939A53F-217C-4CF8-90C6-5F3004810FC9}" type="parTrans" cxnId="{6F62D21B-22F0-4907-BDE5-9552E4E78FFD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F77342D-B17A-48FF-944D-174FE8AE5A2B}" type="sibTrans" cxnId="{6F62D21B-22F0-4907-BDE5-9552E4E78FFD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4C819D1-C4B6-4D50-8C92-A1C6D06C0D7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Venue booking requires early scheduling due to high demand during the “Year of </a:t>
          </a:r>
          <a:r>
            <a:rPr lang="en-GB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Croeso</a:t>
          </a: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2025.”</a:t>
          </a:r>
        </a:p>
      </dgm:t>
    </dgm:pt>
    <dgm:pt modelId="{FC07C765-98B9-44E0-BC2F-12C2E398813F}" type="parTrans" cxnId="{351905CA-67AC-46D6-A26E-6112373E98DA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4D47C0-1987-4AA9-8E82-E79A7B5F1632}" type="sibTrans" cxnId="{351905CA-67AC-46D6-A26E-6112373E98DA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9DB8A16-94F0-4C2C-A34C-B161B8B7EAD6}" type="pres">
      <dgm:prSet presAssocID="{C65CBC03-4F58-4B01-9C56-79A64F2E9508}" presName="linear" presStyleCnt="0">
        <dgm:presLayoutVars>
          <dgm:dir/>
          <dgm:animLvl val="lvl"/>
          <dgm:resizeHandles val="exact"/>
        </dgm:presLayoutVars>
      </dgm:prSet>
      <dgm:spPr/>
    </dgm:pt>
    <dgm:pt modelId="{B603CB06-CFA2-463A-877A-06906F752F93}" type="pres">
      <dgm:prSet presAssocID="{9D4E2FC4-E181-4BD1-8E88-D195037D66CB}" presName="parentLin" presStyleCnt="0"/>
      <dgm:spPr/>
    </dgm:pt>
    <dgm:pt modelId="{F850684E-DB9A-4B7A-810B-9B6E0242A69E}" type="pres">
      <dgm:prSet presAssocID="{9D4E2FC4-E181-4BD1-8E88-D195037D66CB}" presName="parentLeftMargin" presStyleLbl="node1" presStyleIdx="0" presStyleCnt="4"/>
      <dgm:spPr/>
    </dgm:pt>
    <dgm:pt modelId="{3EF1AEE0-535D-4A54-B6EE-AD442988460E}" type="pres">
      <dgm:prSet presAssocID="{9D4E2FC4-E181-4BD1-8E88-D195037D66CB}" presName="parentText" presStyleLbl="node1" presStyleIdx="0" presStyleCnt="4" custScaleX="127581">
        <dgm:presLayoutVars>
          <dgm:chMax val="0"/>
          <dgm:bulletEnabled val="1"/>
        </dgm:presLayoutVars>
      </dgm:prSet>
      <dgm:spPr/>
    </dgm:pt>
    <dgm:pt modelId="{11B06A27-89C9-4D63-B28A-389E65DA908C}" type="pres">
      <dgm:prSet presAssocID="{9D4E2FC4-E181-4BD1-8E88-D195037D66CB}" presName="negativeSpace" presStyleCnt="0"/>
      <dgm:spPr/>
    </dgm:pt>
    <dgm:pt modelId="{14905EED-08CA-4990-A928-B681ADD77337}" type="pres">
      <dgm:prSet presAssocID="{9D4E2FC4-E181-4BD1-8E88-D195037D66CB}" presName="childText" presStyleLbl="conFgAcc1" presStyleIdx="0" presStyleCnt="4">
        <dgm:presLayoutVars>
          <dgm:bulletEnabled val="1"/>
        </dgm:presLayoutVars>
      </dgm:prSet>
      <dgm:spPr/>
    </dgm:pt>
    <dgm:pt modelId="{394E7AAF-1D52-4AF3-8E05-D519E0312BD3}" type="pres">
      <dgm:prSet presAssocID="{8AF4B064-10D6-4126-A63B-19AD6F118F76}" presName="spaceBetweenRectangles" presStyleCnt="0"/>
      <dgm:spPr/>
    </dgm:pt>
    <dgm:pt modelId="{CF8C14DE-5294-4C26-9E5B-D6216816F3B9}" type="pres">
      <dgm:prSet presAssocID="{ECE2E517-3818-4E59-9B7F-1877BFEF40C0}" presName="parentLin" presStyleCnt="0"/>
      <dgm:spPr/>
    </dgm:pt>
    <dgm:pt modelId="{E52CBE19-6318-4FF9-8AA7-51B24E50422E}" type="pres">
      <dgm:prSet presAssocID="{ECE2E517-3818-4E59-9B7F-1877BFEF40C0}" presName="parentLeftMargin" presStyleLbl="node1" presStyleIdx="0" presStyleCnt="4"/>
      <dgm:spPr/>
    </dgm:pt>
    <dgm:pt modelId="{6DDE3E2F-E2A0-41C2-8EE3-7DB158097A93}" type="pres">
      <dgm:prSet presAssocID="{ECE2E517-3818-4E59-9B7F-1877BFEF40C0}" presName="parentText" presStyleLbl="node1" presStyleIdx="1" presStyleCnt="4" custScaleX="127581">
        <dgm:presLayoutVars>
          <dgm:chMax val="0"/>
          <dgm:bulletEnabled val="1"/>
        </dgm:presLayoutVars>
      </dgm:prSet>
      <dgm:spPr/>
    </dgm:pt>
    <dgm:pt modelId="{8589F933-6792-4449-A479-F19BC4F10664}" type="pres">
      <dgm:prSet presAssocID="{ECE2E517-3818-4E59-9B7F-1877BFEF40C0}" presName="negativeSpace" presStyleCnt="0"/>
      <dgm:spPr/>
    </dgm:pt>
    <dgm:pt modelId="{7C734F73-3E54-40DF-9AA9-0B896C02BADD}" type="pres">
      <dgm:prSet presAssocID="{ECE2E517-3818-4E59-9B7F-1877BFEF40C0}" presName="childText" presStyleLbl="conFgAcc1" presStyleIdx="1" presStyleCnt="4">
        <dgm:presLayoutVars>
          <dgm:bulletEnabled val="1"/>
        </dgm:presLayoutVars>
      </dgm:prSet>
      <dgm:spPr/>
    </dgm:pt>
    <dgm:pt modelId="{00D94172-CF2E-4247-A3E7-7B8AE31BD093}" type="pres">
      <dgm:prSet presAssocID="{2E2C138D-4675-43B6-BED8-175F3296AA56}" presName="spaceBetweenRectangles" presStyleCnt="0"/>
      <dgm:spPr/>
    </dgm:pt>
    <dgm:pt modelId="{A197B11A-93D2-44AE-98B4-E9821D65C8FA}" type="pres">
      <dgm:prSet presAssocID="{115D4A78-4B0D-472D-8E90-4930B332B472}" presName="parentLin" presStyleCnt="0"/>
      <dgm:spPr/>
    </dgm:pt>
    <dgm:pt modelId="{3BDFF837-02DA-4662-A020-3087EBDFEE5E}" type="pres">
      <dgm:prSet presAssocID="{115D4A78-4B0D-472D-8E90-4930B332B472}" presName="parentLeftMargin" presStyleLbl="node1" presStyleIdx="1" presStyleCnt="4"/>
      <dgm:spPr/>
    </dgm:pt>
    <dgm:pt modelId="{EDBE87BD-A35A-46EE-B03C-096C44E01D67}" type="pres">
      <dgm:prSet presAssocID="{115D4A78-4B0D-472D-8E90-4930B332B472}" presName="parentText" presStyleLbl="node1" presStyleIdx="2" presStyleCnt="4" custScaleX="127581">
        <dgm:presLayoutVars>
          <dgm:chMax val="0"/>
          <dgm:bulletEnabled val="1"/>
        </dgm:presLayoutVars>
      </dgm:prSet>
      <dgm:spPr/>
    </dgm:pt>
    <dgm:pt modelId="{EB46C4A4-D471-48F3-A532-0976F45A341D}" type="pres">
      <dgm:prSet presAssocID="{115D4A78-4B0D-472D-8E90-4930B332B472}" presName="negativeSpace" presStyleCnt="0"/>
      <dgm:spPr/>
    </dgm:pt>
    <dgm:pt modelId="{43512F2A-DD9A-400C-BF06-650030A7A282}" type="pres">
      <dgm:prSet presAssocID="{115D4A78-4B0D-472D-8E90-4930B332B472}" presName="childText" presStyleLbl="conFgAcc1" presStyleIdx="2" presStyleCnt="4">
        <dgm:presLayoutVars>
          <dgm:bulletEnabled val="1"/>
        </dgm:presLayoutVars>
      </dgm:prSet>
      <dgm:spPr/>
    </dgm:pt>
    <dgm:pt modelId="{3CDDEE06-84A7-458A-8902-A0F0C0AF4577}" type="pres">
      <dgm:prSet presAssocID="{1F77342D-B17A-48FF-944D-174FE8AE5A2B}" presName="spaceBetweenRectangles" presStyleCnt="0"/>
      <dgm:spPr/>
    </dgm:pt>
    <dgm:pt modelId="{C9C7E8A3-2C08-4D08-A5EE-585F15FFF9FB}" type="pres">
      <dgm:prSet presAssocID="{C4C819D1-C4B6-4D50-8C92-A1C6D06C0D78}" presName="parentLin" presStyleCnt="0"/>
      <dgm:spPr/>
    </dgm:pt>
    <dgm:pt modelId="{4D719A24-4120-4673-8685-FF4D29EADB22}" type="pres">
      <dgm:prSet presAssocID="{C4C819D1-C4B6-4D50-8C92-A1C6D06C0D78}" presName="parentLeftMargin" presStyleLbl="node1" presStyleIdx="2" presStyleCnt="4"/>
      <dgm:spPr/>
    </dgm:pt>
    <dgm:pt modelId="{BB30B135-B13B-4F3D-A13E-374933757834}" type="pres">
      <dgm:prSet presAssocID="{C4C819D1-C4B6-4D50-8C92-A1C6D06C0D78}" presName="parentText" presStyleLbl="node1" presStyleIdx="3" presStyleCnt="4" custScaleX="127581">
        <dgm:presLayoutVars>
          <dgm:chMax val="0"/>
          <dgm:bulletEnabled val="1"/>
        </dgm:presLayoutVars>
      </dgm:prSet>
      <dgm:spPr/>
    </dgm:pt>
    <dgm:pt modelId="{C46BA05F-3EDA-40E8-843B-60C90532242D}" type="pres">
      <dgm:prSet presAssocID="{C4C819D1-C4B6-4D50-8C92-A1C6D06C0D78}" presName="negativeSpace" presStyleCnt="0"/>
      <dgm:spPr/>
    </dgm:pt>
    <dgm:pt modelId="{4CCC67EE-E7BF-4898-AD02-0F7039F057B7}" type="pres">
      <dgm:prSet presAssocID="{C4C819D1-C4B6-4D50-8C92-A1C6D06C0D7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3EA06401-5D18-43C3-B858-521C110921E0}" srcId="{C65CBC03-4F58-4B01-9C56-79A64F2E9508}" destId="{9D4E2FC4-E181-4BD1-8E88-D195037D66CB}" srcOrd="0" destOrd="0" parTransId="{E5CB49E8-D246-4589-8E90-8CF10B323995}" sibTransId="{8AF4B064-10D6-4126-A63B-19AD6F118F76}"/>
    <dgm:cxn modelId="{6F62D21B-22F0-4907-BDE5-9552E4E78FFD}" srcId="{C65CBC03-4F58-4B01-9C56-79A64F2E9508}" destId="{115D4A78-4B0D-472D-8E90-4930B332B472}" srcOrd="2" destOrd="0" parTransId="{3939A53F-217C-4CF8-90C6-5F3004810FC9}" sibTransId="{1F77342D-B17A-48FF-944D-174FE8AE5A2B}"/>
    <dgm:cxn modelId="{8430D41C-E288-41AB-8C43-58C3472FF862}" type="presOf" srcId="{C4C819D1-C4B6-4D50-8C92-A1C6D06C0D78}" destId="{BB30B135-B13B-4F3D-A13E-374933757834}" srcOrd="1" destOrd="0" presId="urn:microsoft.com/office/officeart/2005/8/layout/list1"/>
    <dgm:cxn modelId="{0BC35342-540A-4343-80D3-6249A3EAC74C}" type="presOf" srcId="{9D4E2FC4-E181-4BD1-8E88-D195037D66CB}" destId="{3EF1AEE0-535D-4A54-B6EE-AD442988460E}" srcOrd="1" destOrd="0" presId="urn:microsoft.com/office/officeart/2005/8/layout/list1"/>
    <dgm:cxn modelId="{1B3AB542-76AC-4E5C-881B-335C554F2198}" type="presOf" srcId="{115D4A78-4B0D-472D-8E90-4930B332B472}" destId="{EDBE87BD-A35A-46EE-B03C-096C44E01D67}" srcOrd="1" destOrd="0" presId="urn:microsoft.com/office/officeart/2005/8/layout/list1"/>
    <dgm:cxn modelId="{CC853E4D-1125-4162-B502-1E0822693E42}" type="presOf" srcId="{C65CBC03-4F58-4B01-9C56-79A64F2E9508}" destId="{29DB8A16-94F0-4C2C-A34C-B161B8B7EAD6}" srcOrd="0" destOrd="0" presId="urn:microsoft.com/office/officeart/2005/8/layout/list1"/>
    <dgm:cxn modelId="{76DF8951-069B-400C-9C6A-CD99752BB5EB}" type="presOf" srcId="{9D4E2FC4-E181-4BD1-8E88-D195037D66CB}" destId="{F850684E-DB9A-4B7A-810B-9B6E0242A69E}" srcOrd="0" destOrd="0" presId="urn:microsoft.com/office/officeart/2005/8/layout/list1"/>
    <dgm:cxn modelId="{64D37D84-05BE-4891-859C-52E8A060120B}" type="presOf" srcId="{C4C819D1-C4B6-4D50-8C92-A1C6D06C0D78}" destId="{4D719A24-4120-4673-8685-FF4D29EADB22}" srcOrd="0" destOrd="0" presId="urn:microsoft.com/office/officeart/2005/8/layout/list1"/>
    <dgm:cxn modelId="{F7D2008C-32F5-4959-805F-1C9CB163D7CB}" srcId="{C65CBC03-4F58-4B01-9C56-79A64F2E9508}" destId="{ECE2E517-3818-4E59-9B7F-1877BFEF40C0}" srcOrd="1" destOrd="0" parTransId="{782D7968-0554-46B3-BD72-F76A87ED8FB1}" sibTransId="{2E2C138D-4675-43B6-BED8-175F3296AA56}"/>
    <dgm:cxn modelId="{58D0D1B1-639C-4EEC-B0C6-7B79AF24A76E}" type="presOf" srcId="{ECE2E517-3818-4E59-9B7F-1877BFEF40C0}" destId="{6DDE3E2F-E2A0-41C2-8EE3-7DB158097A93}" srcOrd="1" destOrd="0" presId="urn:microsoft.com/office/officeart/2005/8/layout/list1"/>
    <dgm:cxn modelId="{351905CA-67AC-46D6-A26E-6112373E98DA}" srcId="{C65CBC03-4F58-4B01-9C56-79A64F2E9508}" destId="{C4C819D1-C4B6-4D50-8C92-A1C6D06C0D78}" srcOrd="3" destOrd="0" parTransId="{FC07C765-98B9-44E0-BC2F-12C2E398813F}" sibTransId="{CC4D47C0-1987-4AA9-8E82-E79A7B5F1632}"/>
    <dgm:cxn modelId="{AE3661D3-2C2E-4631-AE9C-22D0814D5C43}" type="presOf" srcId="{ECE2E517-3818-4E59-9B7F-1877BFEF40C0}" destId="{E52CBE19-6318-4FF9-8AA7-51B24E50422E}" srcOrd="0" destOrd="0" presId="urn:microsoft.com/office/officeart/2005/8/layout/list1"/>
    <dgm:cxn modelId="{0318D2E3-CA21-4B5F-9B5A-8BA1DB89076B}" type="presOf" srcId="{115D4A78-4B0D-472D-8E90-4930B332B472}" destId="{3BDFF837-02DA-4662-A020-3087EBDFEE5E}" srcOrd="0" destOrd="0" presId="urn:microsoft.com/office/officeart/2005/8/layout/list1"/>
    <dgm:cxn modelId="{6EC67CB6-E52B-4E57-9D5B-CAB33A2E350C}" type="presParOf" srcId="{29DB8A16-94F0-4C2C-A34C-B161B8B7EAD6}" destId="{B603CB06-CFA2-463A-877A-06906F752F93}" srcOrd="0" destOrd="0" presId="urn:microsoft.com/office/officeart/2005/8/layout/list1"/>
    <dgm:cxn modelId="{76DCE359-E286-42A3-9747-EF8AC3D330B6}" type="presParOf" srcId="{B603CB06-CFA2-463A-877A-06906F752F93}" destId="{F850684E-DB9A-4B7A-810B-9B6E0242A69E}" srcOrd="0" destOrd="0" presId="urn:microsoft.com/office/officeart/2005/8/layout/list1"/>
    <dgm:cxn modelId="{624C1C44-D9F8-40D4-8786-7F184664E7CB}" type="presParOf" srcId="{B603CB06-CFA2-463A-877A-06906F752F93}" destId="{3EF1AEE0-535D-4A54-B6EE-AD442988460E}" srcOrd="1" destOrd="0" presId="urn:microsoft.com/office/officeart/2005/8/layout/list1"/>
    <dgm:cxn modelId="{D8C91BD1-86F9-49B1-86AA-D70468459195}" type="presParOf" srcId="{29DB8A16-94F0-4C2C-A34C-B161B8B7EAD6}" destId="{11B06A27-89C9-4D63-B28A-389E65DA908C}" srcOrd="1" destOrd="0" presId="urn:microsoft.com/office/officeart/2005/8/layout/list1"/>
    <dgm:cxn modelId="{5DFC4A48-F928-4264-BDCB-4FABE425B36C}" type="presParOf" srcId="{29DB8A16-94F0-4C2C-A34C-B161B8B7EAD6}" destId="{14905EED-08CA-4990-A928-B681ADD77337}" srcOrd="2" destOrd="0" presId="urn:microsoft.com/office/officeart/2005/8/layout/list1"/>
    <dgm:cxn modelId="{96DBE5BD-BE5A-40E4-9E8C-C67B4BA9D380}" type="presParOf" srcId="{29DB8A16-94F0-4C2C-A34C-B161B8B7EAD6}" destId="{394E7AAF-1D52-4AF3-8E05-D519E0312BD3}" srcOrd="3" destOrd="0" presId="urn:microsoft.com/office/officeart/2005/8/layout/list1"/>
    <dgm:cxn modelId="{A53F2B51-53CD-43F8-BEFF-0E3F6033B6EA}" type="presParOf" srcId="{29DB8A16-94F0-4C2C-A34C-B161B8B7EAD6}" destId="{CF8C14DE-5294-4C26-9E5B-D6216816F3B9}" srcOrd="4" destOrd="0" presId="urn:microsoft.com/office/officeart/2005/8/layout/list1"/>
    <dgm:cxn modelId="{E6BAA116-026B-44B2-B2B1-F6BAFDC3D9C2}" type="presParOf" srcId="{CF8C14DE-5294-4C26-9E5B-D6216816F3B9}" destId="{E52CBE19-6318-4FF9-8AA7-51B24E50422E}" srcOrd="0" destOrd="0" presId="urn:microsoft.com/office/officeart/2005/8/layout/list1"/>
    <dgm:cxn modelId="{B8A9CA36-39CD-4B6A-8BE0-289FB98D104E}" type="presParOf" srcId="{CF8C14DE-5294-4C26-9E5B-D6216816F3B9}" destId="{6DDE3E2F-E2A0-41C2-8EE3-7DB158097A93}" srcOrd="1" destOrd="0" presId="urn:microsoft.com/office/officeart/2005/8/layout/list1"/>
    <dgm:cxn modelId="{FF6754CB-D36A-40AE-93E8-45AFFB9FE552}" type="presParOf" srcId="{29DB8A16-94F0-4C2C-A34C-B161B8B7EAD6}" destId="{8589F933-6792-4449-A479-F19BC4F10664}" srcOrd="5" destOrd="0" presId="urn:microsoft.com/office/officeart/2005/8/layout/list1"/>
    <dgm:cxn modelId="{DC20F01E-196E-4FC4-AD70-86B58A14D3B7}" type="presParOf" srcId="{29DB8A16-94F0-4C2C-A34C-B161B8B7EAD6}" destId="{7C734F73-3E54-40DF-9AA9-0B896C02BADD}" srcOrd="6" destOrd="0" presId="urn:microsoft.com/office/officeart/2005/8/layout/list1"/>
    <dgm:cxn modelId="{CD5AA4C6-1595-49AE-AD8D-535E830F2BB8}" type="presParOf" srcId="{29DB8A16-94F0-4C2C-A34C-B161B8B7EAD6}" destId="{00D94172-CF2E-4247-A3E7-7B8AE31BD093}" srcOrd="7" destOrd="0" presId="urn:microsoft.com/office/officeart/2005/8/layout/list1"/>
    <dgm:cxn modelId="{E6E36BC5-96FA-4DD4-BD02-9668C077F574}" type="presParOf" srcId="{29DB8A16-94F0-4C2C-A34C-B161B8B7EAD6}" destId="{A197B11A-93D2-44AE-98B4-E9821D65C8FA}" srcOrd="8" destOrd="0" presId="urn:microsoft.com/office/officeart/2005/8/layout/list1"/>
    <dgm:cxn modelId="{40E9CF6D-0203-4F0C-9F37-663C686546F4}" type="presParOf" srcId="{A197B11A-93D2-44AE-98B4-E9821D65C8FA}" destId="{3BDFF837-02DA-4662-A020-3087EBDFEE5E}" srcOrd="0" destOrd="0" presId="urn:microsoft.com/office/officeart/2005/8/layout/list1"/>
    <dgm:cxn modelId="{6BF67204-835D-41E7-BBF6-D564DCF0001F}" type="presParOf" srcId="{A197B11A-93D2-44AE-98B4-E9821D65C8FA}" destId="{EDBE87BD-A35A-46EE-B03C-096C44E01D67}" srcOrd="1" destOrd="0" presId="urn:microsoft.com/office/officeart/2005/8/layout/list1"/>
    <dgm:cxn modelId="{1431B993-1A45-4C6F-A630-165EE8CF739D}" type="presParOf" srcId="{29DB8A16-94F0-4C2C-A34C-B161B8B7EAD6}" destId="{EB46C4A4-D471-48F3-A532-0976F45A341D}" srcOrd="9" destOrd="0" presId="urn:microsoft.com/office/officeart/2005/8/layout/list1"/>
    <dgm:cxn modelId="{D7E15F9E-8A45-44BE-965E-9DD5D50E4B2E}" type="presParOf" srcId="{29DB8A16-94F0-4C2C-A34C-B161B8B7EAD6}" destId="{43512F2A-DD9A-400C-BF06-650030A7A282}" srcOrd="10" destOrd="0" presId="urn:microsoft.com/office/officeart/2005/8/layout/list1"/>
    <dgm:cxn modelId="{C92F4118-FC1A-4A78-8F5D-1790D71195A7}" type="presParOf" srcId="{29DB8A16-94F0-4C2C-A34C-B161B8B7EAD6}" destId="{3CDDEE06-84A7-458A-8902-A0F0C0AF4577}" srcOrd="11" destOrd="0" presId="urn:microsoft.com/office/officeart/2005/8/layout/list1"/>
    <dgm:cxn modelId="{AA916BDD-739F-47C5-A44A-653D705B3AE2}" type="presParOf" srcId="{29DB8A16-94F0-4C2C-A34C-B161B8B7EAD6}" destId="{C9C7E8A3-2C08-4D08-A5EE-585F15FFF9FB}" srcOrd="12" destOrd="0" presId="urn:microsoft.com/office/officeart/2005/8/layout/list1"/>
    <dgm:cxn modelId="{DDA8B61A-8690-4A9A-9642-B9A08A3D3B7D}" type="presParOf" srcId="{C9C7E8A3-2C08-4D08-A5EE-585F15FFF9FB}" destId="{4D719A24-4120-4673-8685-FF4D29EADB22}" srcOrd="0" destOrd="0" presId="urn:microsoft.com/office/officeart/2005/8/layout/list1"/>
    <dgm:cxn modelId="{9ECB5C39-C3E3-461B-B87F-C6D4540BF550}" type="presParOf" srcId="{C9C7E8A3-2C08-4D08-A5EE-585F15FFF9FB}" destId="{BB30B135-B13B-4F3D-A13E-374933757834}" srcOrd="1" destOrd="0" presId="urn:microsoft.com/office/officeart/2005/8/layout/list1"/>
    <dgm:cxn modelId="{CE1E7BDD-5C48-44C0-BE8E-5E5954C26E08}" type="presParOf" srcId="{29DB8A16-94F0-4C2C-A34C-B161B8B7EAD6}" destId="{C46BA05F-3EDA-40E8-843B-60C90532242D}" srcOrd="13" destOrd="0" presId="urn:microsoft.com/office/officeart/2005/8/layout/list1"/>
    <dgm:cxn modelId="{E4C05972-6487-494E-AC00-7378D9373232}" type="presParOf" srcId="{29DB8A16-94F0-4C2C-A34C-B161B8B7EAD6}" destId="{4CCC67EE-E7BF-4898-AD02-0F7039F057B7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FA66E8-9D38-4303-B025-9F31A70DB2D3}" type="doc">
      <dgm:prSet loTypeId="urn:microsoft.com/office/officeart/2005/8/layout/target3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93C42171-8D5E-4D0C-9F33-5C083C607CE5}">
      <dgm:prSet phldrT="[Text]" custT="1"/>
      <dgm:spPr/>
      <dgm:t>
        <a:bodyPr/>
        <a:lstStyle/>
        <a:p>
          <a:r>
            <a:rPr lang="en-GB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Event Management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887900-1B04-405D-95CB-C909390F0387}" type="parTrans" cxnId="{D81589B2-62B2-493C-85DF-90D4C3782E63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6772306-2AF2-4857-9BF0-07EDEF989E8D}" type="sibTrans" cxnId="{D81589B2-62B2-493C-85DF-90D4C3782E63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517D283-2E9D-4062-B679-7D961CE82692}">
      <dgm:prSet phldrT="[Text]"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Coordination</a:t>
          </a:r>
        </a:p>
      </dgm:t>
    </dgm:pt>
    <dgm:pt modelId="{BE8CEBD9-FFD8-42B9-92D9-6BE69CEBD2B7}" type="parTrans" cxnId="{148F2051-A616-4DA2-B3F9-1C0B3B125916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22E9983-506B-4772-9651-6A9FD4351221}" type="sibTrans" cxnId="{148F2051-A616-4DA2-B3F9-1C0B3B125916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2FFDEA-3F61-46F6-8936-E4B2267F50F7}">
      <dgm:prSet phldrT="[Text]" custT="1"/>
      <dgm:spPr/>
      <dgm:t>
        <a:bodyPr/>
        <a:lstStyle/>
        <a:p>
          <a:r>
            <a:rPr lang="en-GB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Skilled Artisans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FFEC761-5064-4F92-BDA2-134649FA4980}" type="parTrans" cxnId="{40FC1810-EC76-4D3A-9127-3AA869060C10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A5DF3F-367E-4B2F-8092-C217A3F1A0C4}" type="sibTrans" cxnId="{40FC1810-EC76-4D3A-9127-3AA869060C10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B31C32-FFB1-4D07-9562-54B2270F3680}">
      <dgm:prSet phldrT="[Text]"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Weavers (O’Toole, 2011)</a:t>
          </a:r>
        </a:p>
      </dgm:t>
    </dgm:pt>
    <dgm:pt modelId="{2ADFA360-A5CB-444F-8A57-4C7D43283F83}" type="parTrans" cxnId="{D9A8522B-6AA4-4A06-9DF9-152C7B4DBFA1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4389AD-3FD6-4266-98E8-FBF883BFA594}" type="sibTrans" cxnId="{D9A8522B-6AA4-4A06-9DF9-152C7B4DBFA1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8B0A5A-32C7-41FF-9B16-19799A267712}">
      <dgm:prSet phldrT="[Text]" custT="1"/>
      <dgm:spPr/>
      <dgm:t>
        <a:bodyPr/>
        <a:lstStyle/>
        <a:p>
          <a:r>
            <a:rPr lang="en-GB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Marketing Experts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6C82F7D-8EF7-4145-A903-0D000F809C84}" type="parTrans" cxnId="{BB737193-A96D-4D7A-BF36-0A02C267E75B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715E5ED-A311-4B74-A756-31A31506DB80}" type="sibTrans" cxnId="{BB737193-A96D-4D7A-BF36-0A02C267E75B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2F132C6-F47F-48C0-8282-D042A4DE3785}">
      <dgm:prSet phldrT="[Text]"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marketing</a:t>
          </a:r>
        </a:p>
      </dgm:t>
    </dgm:pt>
    <dgm:pt modelId="{B5D08E2B-13A4-44F3-B1A8-5ACAD90653FB}" type="parTrans" cxnId="{8761E3B0-5D83-4F6C-8A99-7F3A662B430F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DD4AD1C-527D-47E0-943A-135C725A46AB}" type="sibTrans" cxnId="{8761E3B0-5D83-4F6C-8A99-7F3A662B430F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7FEDB4A-CF11-4703-BF4F-7FE08214C46A}">
      <dgm:prSet phldrT="[Text]" custT="1"/>
      <dgm:spPr/>
      <dgm:t>
        <a:bodyPr/>
        <a:lstStyle/>
        <a:p>
          <a:r>
            <a:rPr lang="en-GB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Technical Staff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71852B9-8A55-42C3-842C-DC8770324B02}" type="parTrans" cxnId="{27F42692-508F-4737-80B3-4B3AF0B3C884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2943788-4985-4EE0-A688-F114D1E5A5DE}" type="sibTrans" cxnId="{27F42692-508F-4737-80B3-4B3AF0B3C884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BF33B53-56A4-4965-9B93-B37C36515BAE}">
      <dgm:prSet phldrT="[Text]" custT="1"/>
      <dgm:spPr/>
      <dgm:t>
        <a:bodyPr/>
        <a:lstStyle/>
        <a:p>
          <a:r>
            <a:rPr lang="en-GB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Volunteers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F5DC8FD-1FE5-4AE1-8129-3ACF548948A3}" type="parTrans" cxnId="{345B327B-807F-41BC-82FB-7DD2B254CD91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D9D9D7-2E58-4BC6-BB81-6AAD4D1D7B20}" type="sibTrans" cxnId="{345B327B-807F-41BC-82FB-7DD2B254CD91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4A97A8-B309-4D5F-A79F-27BC93F57CF3}">
      <dgm:prSet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Scheduling</a:t>
          </a:r>
        </a:p>
      </dgm:t>
    </dgm:pt>
    <dgm:pt modelId="{64BBD958-0802-485B-8202-A5DF099FBC4A}" type="parTrans" cxnId="{45ACB664-8671-4772-BEBE-98E47B62B4E4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EA4641B-030B-44A9-BE9A-8A1ADBF07BB3}" type="sibTrans" cxnId="{45ACB664-8671-4772-BEBE-98E47B62B4E4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86ED9B3-B37D-4E51-BCFF-6B4212CE9A04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Security</a:t>
          </a:r>
        </a:p>
      </dgm:t>
    </dgm:pt>
    <dgm:pt modelId="{69CB5DE9-3C09-4E51-A64B-10D4FF83E800}" type="parTrans" cxnId="{A3531534-C497-49C8-9553-2D59CC0D73CC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9CB694-2417-46BB-AE68-6A1F22FDFF65}" type="sibTrans" cxnId="{A3531534-C497-49C8-9553-2D59CC0D73CC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25ECD9-753A-4823-8D7C-A0BF6FB0F3C0}">
      <dgm:prSet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logistics</a:t>
          </a:r>
        </a:p>
      </dgm:t>
    </dgm:pt>
    <dgm:pt modelId="{F11BDE9B-82A2-45B1-BA6F-0535DCA22325}" type="parTrans" cxnId="{748E646F-A5D4-49A1-B405-F56F5575ED94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CFE3FF-AB06-41DA-8F87-0DAC82194ADE}" type="sibTrans" cxnId="{748E646F-A5D4-49A1-B405-F56F5575ED94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6FC1DD-9FF7-49B1-8B91-4ED5457E629C}">
      <dgm:prSet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Designers</a:t>
          </a:r>
        </a:p>
      </dgm:t>
    </dgm:pt>
    <dgm:pt modelId="{99DB6E73-3594-43EC-9388-7A4FA8F63134}" type="parTrans" cxnId="{F3C9F4FC-7F57-4F0F-869B-E40C7BC05E22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2B65B4-982A-45B3-8C6F-F868E42A392A}" type="sibTrans" cxnId="{F3C9F4FC-7F57-4F0F-869B-E40C7BC05E22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A82F9E-E273-4413-84E5-B749B4C903FE}">
      <dgm:prSet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Sustainable fashion experts</a:t>
          </a:r>
        </a:p>
      </dgm:t>
    </dgm:pt>
    <dgm:pt modelId="{7DF46F6A-CD35-4B6C-A4E9-E6FBEFA4C0C2}" type="parTrans" cxnId="{734CCD5F-B39D-4F95-912C-27B89C36151E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50E6875-F853-43E1-809A-86CEB1B511BA}" type="sibTrans" cxnId="{734CCD5F-B39D-4F95-912C-27B89C36151E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7A9E54-2F42-4E8F-9FF3-620960C843D2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Social media campaigns</a:t>
          </a:r>
        </a:p>
      </dgm:t>
    </dgm:pt>
    <dgm:pt modelId="{537C3F36-6FE1-439B-A0A0-8C529246DC91}" type="parTrans" cxnId="{6C0C8D6B-BAC4-4EF0-9D3C-0BBF6DA53FE9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BADDB49-90D3-4A42-80B1-7E7205D917CE}" type="sibTrans" cxnId="{6C0C8D6B-BAC4-4EF0-9D3C-0BBF6DA53FE9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C594C2F-5250-47FF-B685-4527FA14231E}">
      <dgm:prSet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PR outreach</a:t>
          </a:r>
        </a:p>
      </dgm:t>
    </dgm:pt>
    <dgm:pt modelId="{5CCAAC7E-1DC0-4B18-A5AC-032F3A7CBAA0}" type="parTrans" cxnId="{A94C8B03-BFC2-4731-A5F6-452A4C1479EF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5F9899-B5F4-47F9-A3DD-D1E118E6A1BF}" type="sibTrans" cxnId="{A94C8B03-BFC2-4731-A5F6-452A4C1479EF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FA6297-A5F0-474E-951A-B20C4566EF00}">
      <dgm:prSet phldrT="[Text]"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AV equipment setup for runway shows and presentations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88D19C-BC98-4FBD-BE18-613F8777433C}" type="parTrans" cxnId="{AD86CB34-B4B0-45FF-B6B0-9EA352661256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2F11FFB-2F57-44AF-BAEB-26D86325B8E2}" type="sibTrans" cxnId="{AD86CB34-B4B0-45FF-B6B0-9EA352661256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B182D9D-E4F6-4407-B6D3-782203C73D56}">
      <dgm:prSet phldrT="[Text]"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Hospitality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1AFC31-80F8-45AD-A45B-DD53A2796220}" type="parTrans" cxnId="{47901C1B-7F75-4A3D-9F35-C8C8399FCA43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CCE1AFC-2FE7-4D87-B6A2-D3FE0FBB53C0}" type="sibTrans" cxnId="{47901C1B-7F75-4A3D-9F35-C8C8399FCA43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889F66-7017-468A-8CC1-3B5AEB66DA47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Ticketing (Mousa et al., 2025)</a:t>
          </a:r>
        </a:p>
      </dgm:t>
    </dgm:pt>
    <dgm:pt modelId="{6F71769E-DD20-438B-95FD-B657D7C5E36F}" type="parTrans" cxnId="{63B0CBC8-2DC1-44C3-BA77-A96E7FF52DD3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5F29E9F-F4C7-40D7-B545-496B355106C0}" type="sibTrans" cxnId="{63B0CBC8-2DC1-44C3-BA77-A96E7FF52DD3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450111D-BC3A-46B6-8576-25550DAD762B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Event support roles</a:t>
          </a:r>
        </a:p>
      </dgm:t>
    </dgm:pt>
    <dgm:pt modelId="{C676EF06-2B27-4C40-864B-40594E2C60BB}" type="parTrans" cxnId="{6A5ABD3B-ACC4-40AD-AA84-D7D90739AD63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52E0469-3DD4-4558-9E97-6BB7D5693696}" type="sibTrans" cxnId="{6A5ABD3B-ACC4-40AD-AA84-D7D90739AD63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A13089-7730-4ABF-8EF2-23FCB19C66FB}" type="pres">
      <dgm:prSet presAssocID="{55FA66E8-9D38-4303-B025-9F31A70DB2D3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B4CE0123-5F01-4CBD-B6CE-9BB19901E669}" type="pres">
      <dgm:prSet presAssocID="{93C42171-8D5E-4D0C-9F33-5C083C607CE5}" presName="circle1" presStyleLbl="node1" presStyleIdx="0" presStyleCnt="5"/>
      <dgm:spPr/>
    </dgm:pt>
    <dgm:pt modelId="{852D6C60-F351-45F2-858F-A82FD984B538}" type="pres">
      <dgm:prSet presAssocID="{93C42171-8D5E-4D0C-9F33-5C083C607CE5}" presName="space" presStyleCnt="0"/>
      <dgm:spPr/>
    </dgm:pt>
    <dgm:pt modelId="{4149DF50-21D4-4524-82A1-5328789E7E5B}" type="pres">
      <dgm:prSet presAssocID="{93C42171-8D5E-4D0C-9F33-5C083C607CE5}" presName="rect1" presStyleLbl="alignAcc1" presStyleIdx="0" presStyleCnt="5"/>
      <dgm:spPr/>
    </dgm:pt>
    <dgm:pt modelId="{F5284382-570E-41BF-9969-C02FA7CB5D93}" type="pres">
      <dgm:prSet presAssocID="{042FFDEA-3F61-46F6-8936-E4B2267F50F7}" presName="vertSpace2" presStyleLbl="node1" presStyleIdx="0" presStyleCnt="5"/>
      <dgm:spPr/>
    </dgm:pt>
    <dgm:pt modelId="{85F0FE89-14B1-470C-BC04-E505A599B791}" type="pres">
      <dgm:prSet presAssocID="{042FFDEA-3F61-46F6-8936-E4B2267F50F7}" presName="circle2" presStyleLbl="node1" presStyleIdx="1" presStyleCnt="5"/>
      <dgm:spPr/>
    </dgm:pt>
    <dgm:pt modelId="{11F89392-F573-471A-921A-3BE1AE48E44E}" type="pres">
      <dgm:prSet presAssocID="{042FFDEA-3F61-46F6-8936-E4B2267F50F7}" presName="rect2" presStyleLbl="alignAcc1" presStyleIdx="1" presStyleCnt="5"/>
      <dgm:spPr/>
    </dgm:pt>
    <dgm:pt modelId="{2873E95F-3B8F-4413-838C-236CC13971EB}" type="pres">
      <dgm:prSet presAssocID="{B28B0A5A-32C7-41FF-9B16-19799A267712}" presName="vertSpace3" presStyleLbl="node1" presStyleIdx="1" presStyleCnt="5"/>
      <dgm:spPr/>
    </dgm:pt>
    <dgm:pt modelId="{94DBDAF3-200F-4DCF-BB66-729ACD8548EA}" type="pres">
      <dgm:prSet presAssocID="{B28B0A5A-32C7-41FF-9B16-19799A267712}" presName="circle3" presStyleLbl="node1" presStyleIdx="2" presStyleCnt="5"/>
      <dgm:spPr/>
    </dgm:pt>
    <dgm:pt modelId="{EB567420-FCFE-4EC5-8053-C61AD5C4D942}" type="pres">
      <dgm:prSet presAssocID="{B28B0A5A-32C7-41FF-9B16-19799A267712}" presName="rect3" presStyleLbl="alignAcc1" presStyleIdx="2" presStyleCnt="5"/>
      <dgm:spPr/>
    </dgm:pt>
    <dgm:pt modelId="{3417152F-B344-45F6-93FF-59C29A6D1166}" type="pres">
      <dgm:prSet presAssocID="{97FEDB4A-CF11-4703-BF4F-7FE08214C46A}" presName="vertSpace4" presStyleLbl="node1" presStyleIdx="2" presStyleCnt="5"/>
      <dgm:spPr/>
    </dgm:pt>
    <dgm:pt modelId="{35E98644-F421-4097-8D2E-E7C3DB166040}" type="pres">
      <dgm:prSet presAssocID="{97FEDB4A-CF11-4703-BF4F-7FE08214C46A}" presName="circle4" presStyleLbl="node1" presStyleIdx="3" presStyleCnt="5"/>
      <dgm:spPr/>
    </dgm:pt>
    <dgm:pt modelId="{E7693147-9A6E-49F8-B304-F6BACE8CDC5A}" type="pres">
      <dgm:prSet presAssocID="{97FEDB4A-CF11-4703-BF4F-7FE08214C46A}" presName="rect4" presStyleLbl="alignAcc1" presStyleIdx="3" presStyleCnt="5"/>
      <dgm:spPr/>
    </dgm:pt>
    <dgm:pt modelId="{6928A8C7-E7EC-45C6-A6C5-1902D1874064}" type="pres">
      <dgm:prSet presAssocID="{ABF33B53-56A4-4965-9B93-B37C36515BAE}" presName="vertSpace5" presStyleLbl="node1" presStyleIdx="3" presStyleCnt="5"/>
      <dgm:spPr/>
    </dgm:pt>
    <dgm:pt modelId="{24D69B3A-F586-4C04-B626-788664638807}" type="pres">
      <dgm:prSet presAssocID="{ABF33B53-56A4-4965-9B93-B37C36515BAE}" presName="circle5" presStyleLbl="node1" presStyleIdx="4" presStyleCnt="5"/>
      <dgm:spPr/>
    </dgm:pt>
    <dgm:pt modelId="{C5F3DC85-D15B-4EF1-8BF7-EB45073ABC34}" type="pres">
      <dgm:prSet presAssocID="{ABF33B53-56A4-4965-9B93-B37C36515BAE}" presName="rect5" presStyleLbl="alignAcc1" presStyleIdx="4" presStyleCnt="5"/>
      <dgm:spPr/>
    </dgm:pt>
    <dgm:pt modelId="{8700803F-6EA4-4C65-BC89-1463AADCF8E4}" type="pres">
      <dgm:prSet presAssocID="{93C42171-8D5E-4D0C-9F33-5C083C607CE5}" presName="rect1ParTx" presStyleLbl="alignAcc1" presStyleIdx="4" presStyleCnt="5">
        <dgm:presLayoutVars>
          <dgm:chMax val="1"/>
          <dgm:bulletEnabled val="1"/>
        </dgm:presLayoutVars>
      </dgm:prSet>
      <dgm:spPr/>
    </dgm:pt>
    <dgm:pt modelId="{2E0FB4CA-2A04-452B-9865-70381F5996FE}" type="pres">
      <dgm:prSet presAssocID="{93C42171-8D5E-4D0C-9F33-5C083C607CE5}" presName="rect1ChTx" presStyleLbl="alignAcc1" presStyleIdx="4" presStyleCnt="5">
        <dgm:presLayoutVars>
          <dgm:bulletEnabled val="1"/>
        </dgm:presLayoutVars>
      </dgm:prSet>
      <dgm:spPr/>
    </dgm:pt>
    <dgm:pt modelId="{ACF219A8-482D-4E59-8B9A-12F10EE144CD}" type="pres">
      <dgm:prSet presAssocID="{042FFDEA-3F61-46F6-8936-E4B2267F50F7}" presName="rect2ParTx" presStyleLbl="alignAcc1" presStyleIdx="4" presStyleCnt="5">
        <dgm:presLayoutVars>
          <dgm:chMax val="1"/>
          <dgm:bulletEnabled val="1"/>
        </dgm:presLayoutVars>
      </dgm:prSet>
      <dgm:spPr/>
    </dgm:pt>
    <dgm:pt modelId="{C1694CAA-9E4D-40F6-955C-E31816BA1DD9}" type="pres">
      <dgm:prSet presAssocID="{042FFDEA-3F61-46F6-8936-E4B2267F50F7}" presName="rect2ChTx" presStyleLbl="alignAcc1" presStyleIdx="4" presStyleCnt="5">
        <dgm:presLayoutVars>
          <dgm:bulletEnabled val="1"/>
        </dgm:presLayoutVars>
      </dgm:prSet>
      <dgm:spPr/>
    </dgm:pt>
    <dgm:pt modelId="{A4CE40F2-1195-4140-8A70-918199819966}" type="pres">
      <dgm:prSet presAssocID="{B28B0A5A-32C7-41FF-9B16-19799A267712}" presName="rect3ParTx" presStyleLbl="alignAcc1" presStyleIdx="4" presStyleCnt="5">
        <dgm:presLayoutVars>
          <dgm:chMax val="1"/>
          <dgm:bulletEnabled val="1"/>
        </dgm:presLayoutVars>
      </dgm:prSet>
      <dgm:spPr/>
    </dgm:pt>
    <dgm:pt modelId="{31BD21EA-4832-4BA3-AE2C-95440A4ACADA}" type="pres">
      <dgm:prSet presAssocID="{B28B0A5A-32C7-41FF-9B16-19799A267712}" presName="rect3ChTx" presStyleLbl="alignAcc1" presStyleIdx="4" presStyleCnt="5">
        <dgm:presLayoutVars>
          <dgm:bulletEnabled val="1"/>
        </dgm:presLayoutVars>
      </dgm:prSet>
      <dgm:spPr/>
    </dgm:pt>
    <dgm:pt modelId="{015382A0-FFEC-4A27-B6A8-7D564D26999A}" type="pres">
      <dgm:prSet presAssocID="{97FEDB4A-CF11-4703-BF4F-7FE08214C46A}" presName="rect4ParTx" presStyleLbl="alignAcc1" presStyleIdx="4" presStyleCnt="5">
        <dgm:presLayoutVars>
          <dgm:chMax val="1"/>
          <dgm:bulletEnabled val="1"/>
        </dgm:presLayoutVars>
      </dgm:prSet>
      <dgm:spPr/>
    </dgm:pt>
    <dgm:pt modelId="{563FDA44-71B5-4F54-A583-C754B4731757}" type="pres">
      <dgm:prSet presAssocID="{97FEDB4A-CF11-4703-BF4F-7FE08214C46A}" presName="rect4ChTx" presStyleLbl="alignAcc1" presStyleIdx="4" presStyleCnt="5">
        <dgm:presLayoutVars>
          <dgm:bulletEnabled val="1"/>
        </dgm:presLayoutVars>
      </dgm:prSet>
      <dgm:spPr/>
    </dgm:pt>
    <dgm:pt modelId="{C2A2E450-8A57-4B7B-B5E9-D0DAA0480BB7}" type="pres">
      <dgm:prSet presAssocID="{ABF33B53-56A4-4965-9B93-B37C36515BAE}" presName="rect5ParTx" presStyleLbl="alignAcc1" presStyleIdx="4" presStyleCnt="5">
        <dgm:presLayoutVars>
          <dgm:chMax val="1"/>
          <dgm:bulletEnabled val="1"/>
        </dgm:presLayoutVars>
      </dgm:prSet>
      <dgm:spPr/>
    </dgm:pt>
    <dgm:pt modelId="{DBFF9546-0502-43A0-886D-5279E88118C6}" type="pres">
      <dgm:prSet presAssocID="{ABF33B53-56A4-4965-9B93-B37C36515BAE}" presName="rect5ChTx" presStyleLbl="alignAcc1" presStyleIdx="4" presStyleCnt="5">
        <dgm:presLayoutVars>
          <dgm:bulletEnabled val="1"/>
        </dgm:presLayoutVars>
      </dgm:prSet>
      <dgm:spPr/>
    </dgm:pt>
  </dgm:ptLst>
  <dgm:cxnLst>
    <dgm:cxn modelId="{1E56C300-7287-4BC7-9B4E-A482EC855862}" type="presOf" srcId="{506FC1DD-9FF7-49B1-8B91-4ED5457E629C}" destId="{C1694CAA-9E4D-40F6-955C-E31816BA1DD9}" srcOrd="0" destOrd="1" presId="urn:microsoft.com/office/officeart/2005/8/layout/target3"/>
    <dgm:cxn modelId="{A94C8B03-BFC2-4731-A5F6-452A4C1479EF}" srcId="{B28B0A5A-32C7-41FF-9B16-19799A267712}" destId="{1C594C2F-5250-47FF-B685-4527FA14231E}" srcOrd="2" destOrd="0" parTransId="{5CCAAC7E-1DC0-4B18-A5AC-032F3A7CBAA0}" sibTransId="{505F9899-B5F4-47F9-A3DD-D1E118E6A1BF}"/>
    <dgm:cxn modelId="{16FC150E-6B44-4AF8-B57E-5970D5EBA743}" type="presOf" srcId="{0FFA6297-A5F0-474E-951A-B20C4566EF00}" destId="{563FDA44-71B5-4F54-A583-C754B4731757}" srcOrd="0" destOrd="0" presId="urn:microsoft.com/office/officeart/2005/8/layout/target3"/>
    <dgm:cxn modelId="{40FC1810-EC76-4D3A-9127-3AA869060C10}" srcId="{55FA66E8-9D38-4303-B025-9F31A70DB2D3}" destId="{042FFDEA-3F61-46F6-8936-E4B2267F50F7}" srcOrd="1" destOrd="0" parTransId="{7FFEC761-5064-4F92-BDA2-134649FA4980}" sibTransId="{27A5DF3F-367E-4B2F-8092-C217A3F1A0C4}"/>
    <dgm:cxn modelId="{E2956516-5BCC-4DCC-A453-89C3C9AF756E}" type="presOf" srcId="{042FFDEA-3F61-46F6-8936-E4B2267F50F7}" destId="{ACF219A8-482D-4E59-8B9A-12F10EE144CD}" srcOrd="1" destOrd="0" presId="urn:microsoft.com/office/officeart/2005/8/layout/target3"/>
    <dgm:cxn modelId="{47901C1B-7F75-4A3D-9F35-C8C8399FCA43}" srcId="{ABF33B53-56A4-4965-9B93-B37C36515BAE}" destId="{CB182D9D-E4F6-4407-B6D3-782203C73D56}" srcOrd="0" destOrd="0" parTransId="{AD1AFC31-80F8-45AD-A45B-DD53A2796220}" sibTransId="{ECCE1AFC-2FE7-4D87-B6A2-D3FE0FBB53C0}"/>
    <dgm:cxn modelId="{D9A8522B-6AA4-4A06-9DF9-152C7B4DBFA1}" srcId="{042FFDEA-3F61-46F6-8936-E4B2267F50F7}" destId="{65B31C32-FFB1-4D07-9562-54B2270F3680}" srcOrd="0" destOrd="0" parTransId="{2ADFA360-A5CB-444F-8A57-4C7D43283F83}" sibTransId="{B24389AD-3FD6-4266-98E8-FBF883BFA594}"/>
    <dgm:cxn modelId="{BB4DAA32-76DD-4EF3-AE5A-B4312447824F}" type="presOf" srcId="{ABF33B53-56A4-4965-9B93-B37C36515BAE}" destId="{C5F3DC85-D15B-4EF1-8BF7-EB45073ABC34}" srcOrd="0" destOrd="0" presId="urn:microsoft.com/office/officeart/2005/8/layout/target3"/>
    <dgm:cxn modelId="{A3531534-C497-49C8-9553-2D59CC0D73CC}" srcId="{93C42171-8D5E-4D0C-9F33-5C083C607CE5}" destId="{C86ED9B3-B37D-4E51-BCFF-6B4212CE9A04}" srcOrd="2" destOrd="0" parTransId="{69CB5DE9-3C09-4E51-A64B-10D4FF83E800}" sibTransId="{B99CB694-2417-46BB-AE68-6A1F22FDFF65}"/>
    <dgm:cxn modelId="{AD86CB34-B4B0-45FF-B6B0-9EA352661256}" srcId="{97FEDB4A-CF11-4703-BF4F-7FE08214C46A}" destId="{0FFA6297-A5F0-474E-951A-B20C4566EF00}" srcOrd="0" destOrd="0" parTransId="{CC88D19C-BC98-4FBD-BE18-613F8777433C}" sibTransId="{C2F11FFB-2F57-44AF-BAEB-26D86325B8E2}"/>
    <dgm:cxn modelId="{70243C3A-12AB-438D-99BF-FEA221696AA6}" type="presOf" srcId="{B28B0A5A-32C7-41FF-9B16-19799A267712}" destId="{A4CE40F2-1195-4140-8A70-918199819966}" srcOrd="1" destOrd="0" presId="urn:microsoft.com/office/officeart/2005/8/layout/target3"/>
    <dgm:cxn modelId="{6A5ABD3B-ACC4-40AD-AA84-D7D90739AD63}" srcId="{ABF33B53-56A4-4965-9B93-B37C36515BAE}" destId="{4450111D-BC3A-46B6-8576-25550DAD762B}" srcOrd="2" destOrd="0" parTransId="{C676EF06-2B27-4C40-864B-40594E2C60BB}" sibTransId="{152E0469-3DD4-4558-9E97-6BB7D5693696}"/>
    <dgm:cxn modelId="{45ADCC3B-CAC6-4A20-9E67-6FF2511A242F}" type="presOf" srcId="{CB182D9D-E4F6-4407-B6D3-782203C73D56}" destId="{DBFF9546-0502-43A0-886D-5279E88118C6}" srcOrd="0" destOrd="0" presId="urn:microsoft.com/office/officeart/2005/8/layout/target3"/>
    <dgm:cxn modelId="{734CCD5F-B39D-4F95-912C-27B89C36151E}" srcId="{042FFDEA-3F61-46F6-8936-E4B2267F50F7}" destId="{B4A82F9E-E273-4413-84E5-B749B4C903FE}" srcOrd="2" destOrd="0" parTransId="{7DF46F6A-CD35-4B6C-A4E9-E6FBEFA4C0C2}" sibTransId="{F50E6875-F853-43E1-809A-86CEB1B511BA}"/>
    <dgm:cxn modelId="{8CC5E563-CC65-4089-A476-CC1519C7772D}" type="presOf" srcId="{4450111D-BC3A-46B6-8576-25550DAD762B}" destId="{DBFF9546-0502-43A0-886D-5279E88118C6}" srcOrd="0" destOrd="2" presId="urn:microsoft.com/office/officeart/2005/8/layout/target3"/>
    <dgm:cxn modelId="{32C64764-B481-42A2-AF2E-DEE61CD7AF50}" type="presOf" srcId="{6425ECD9-753A-4823-8D7C-A0BF6FB0F3C0}" destId="{2E0FB4CA-2A04-452B-9865-70381F5996FE}" srcOrd="0" destOrd="3" presId="urn:microsoft.com/office/officeart/2005/8/layout/target3"/>
    <dgm:cxn modelId="{45ACB664-8671-4772-BEBE-98E47B62B4E4}" srcId="{93C42171-8D5E-4D0C-9F33-5C083C607CE5}" destId="{5A4A97A8-B309-4D5F-A79F-27BC93F57CF3}" srcOrd="1" destOrd="0" parTransId="{64BBD958-0802-485B-8202-A5DF099FBC4A}" sibTransId="{6EA4641B-030B-44A9-BE9A-8A1ADBF07BB3}"/>
    <dgm:cxn modelId="{6C0C8D6B-BAC4-4EF0-9D3C-0BBF6DA53FE9}" srcId="{B28B0A5A-32C7-41FF-9B16-19799A267712}" destId="{3C7A9E54-2F42-4E8F-9FF3-620960C843D2}" srcOrd="1" destOrd="0" parTransId="{537C3F36-6FE1-439B-A0A0-8C529246DC91}" sibTransId="{3BADDB49-90D3-4A42-80B1-7E7205D917CE}"/>
    <dgm:cxn modelId="{748E646F-A5D4-49A1-B405-F56F5575ED94}" srcId="{93C42171-8D5E-4D0C-9F33-5C083C607CE5}" destId="{6425ECD9-753A-4823-8D7C-A0BF6FB0F3C0}" srcOrd="3" destOrd="0" parTransId="{F11BDE9B-82A2-45B1-BA6F-0535DCA22325}" sibTransId="{F7CFE3FF-AB06-41DA-8F87-0DAC82194ADE}"/>
    <dgm:cxn modelId="{A359F66F-9422-46D6-BE89-36FB3A451493}" type="presOf" srcId="{ABF33B53-56A4-4965-9B93-B37C36515BAE}" destId="{C2A2E450-8A57-4B7B-B5E9-D0DAA0480BB7}" srcOrd="1" destOrd="0" presId="urn:microsoft.com/office/officeart/2005/8/layout/target3"/>
    <dgm:cxn modelId="{148F2051-A616-4DA2-B3F9-1C0B3B125916}" srcId="{93C42171-8D5E-4D0C-9F33-5C083C607CE5}" destId="{8517D283-2E9D-4062-B679-7D961CE82692}" srcOrd="0" destOrd="0" parTransId="{BE8CEBD9-FFD8-42B9-92D9-6BE69CEBD2B7}" sibTransId="{922E9983-506B-4772-9651-6A9FD4351221}"/>
    <dgm:cxn modelId="{2DD07A55-564E-4E01-BDCC-20F8CEC8307C}" type="presOf" srcId="{D2F132C6-F47F-48C0-8282-D042A4DE3785}" destId="{31BD21EA-4832-4BA3-AE2C-95440A4ACADA}" srcOrd="0" destOrd="0" presId="urn:microsoft.com/office/officeart/2005/8/layout/target3"/>
    <dgm:cxn modelId="{345B327B-807F-41BC-82FB-7DD2B254CD91}" srcId="{55FA66E8-9D38-4303-B025-9F31A70DB2D3}" destId="{ABF33B53-56A4-4965-9B93-B37C36515BAE}" srcOrd="4" destOrd="0" parTransId="{4F5DC8FD-1FE5-4AE1-8129-3ACF548948A3}" sibTransId="{B9D9D9D7-2E58-4BC6-BB81-6AAD4D1D7B20}"/>
    <dgm:cxn modelId="{2032FA82-5144-499B-8367-B6C448A41EDF}" type="presOf" srcId="{042FFDEA-3F61-46F6-8936-E4B2267F50F7}" destId="{11F89392-F573-471A-921A-3BE1AE48E44E}" srcOrd="0" destOrd="0" presId="urn:microsoft.com/office/officeart/2005/8/layout/target3"/>
    <dgm:cxn modelId="{8B6BE586-9791-4F58-860F-1FF627C912E9}" type="presOf" srcId="{C86ED9B3-B37D-4E51-BCFF-6B4212CE9A04}" destId="{2E0FB4CA-2A04-452B-9865-70381F5996FE}" srcOrd="0" destOrd="2" presId="urn:microsoft.com/office/officeart/2005/8/layout/target3"/>
    <dgm:cxn modelId="{10DE0590-A94C-4519-ACA2-EBE54CCA130C}" type="presOf" srcId="{97FEDB4A-CF11-4703-BF4F-7FE08214C46A}" destId="{015382A0-FFEC-4A27-B6A8-7D564D26999A}" srcOrd="1" destOrd="0" presId="urn:microsoft.com/office/officeart/2005/8/layout/target3"/>
    <dgm:cxn modelId="{D3608490-1DA6-432E-9060-F1FF553A6C83}" type="presOf" srcId="{3C7A9E54-2F42-4E8F-9FF3-620960C843D2}" destId="{31BD21EA-4832-4BA3-AE2C-95440A4ACADA}" srcOrd="0" destOrd="1" presId="urn:microsoft.com/office/officeart/2005/8/layout/target3"/>
    <dgm:cxn modelId="{027ACC90-469F-4A7E-8E1A-7BA37828C57C}" type="presOf" srcId="{8517D283-2E9D-4062-B679-7D961CE82692}" destId="{2E0FB4CA-2A04-452B-9865-70381F5996FE}" srcOrd="0" destOrd="0" presId="urn:microsoft.com/office/officeart/2005/8/layout/target3"/>
    <dgm:cxn modelId="{27F42692-508F-4737-80B3-4B3AF0B3C884}" srcId="{55FA66E8-9D38-4303-B025-9F31A70DB2D3}" destId="{97FEDB4A-CF11-4703-BF4F-7FE08214C46A}" srcOrd="3" destOrd="0" parTransId="{771852B9-8A55-42C3-842C-DC8770324B02}" sibTransId="{E2943788-4985-4EE0-A688-F114D1E5A5DE}"/>
    <dgm:cxn modelId="{BB737193-A96D-4D7A-BF36-0A02C267E75B}" srcId="{55FA66E8-9D38-4303-B025-9F31A70DB2D3}" destId="{B28B0A5A-32C7-41FF-9B16-19799A267712}" srcOrd="2" destOrd="0" parTransId="{F6C82F7D-8EF7-4145-A903-0D000F809C84}" sibTransId="{1715E5ED-A311-4B74-A756-31A31506DB80}"/>
    <dgm:cxn modelId="{27E21D99-413E-48DA-B81B-23E689B7438B}" type="presOf" srcId="{B4A82F9E-E273-4413-84E5-B749B4C903FE}" destId="{C1694CAA-9E4D-40F6-955C-E31816BA1DD9}" srcOrd="0" destOrd="2" presId="urn:microsoft.com/office/officeart/2005/8/layout/target3"/>
    <dgm:cxn modelId="{A1394BAD-48E3-4C86-AAEA-9D78465654A7}" type="presOf" srcId="{5A4A97A8-B309-4D5F-A79F-27BC93F57CF3}" destId="{2E0FB4CA-2A04-452B-9865-70381F5996FE}" srcOrd="0" destOrd="1" presId="urn:microsoft.com/office/officeart/2005/8/layout/target3"/>
    <dgm:cxn modelId="{8761E3B0-5D83-4F6C-8A99-7F3A662B430F}" srcId="{B28B0A5A-32C7-41FF-9B16-19799A267712}" destId="{D2F132C6-F47F-48C0-8282-D042A4DE3785}" srcOrd="0" destOrd="0" parTransId="{B5D08E2B-13A4-44F3-B1A8-5ACAD90653FB}" sibTransId="{7DD4AD1C-527D-47E0-943A-135C725A46AB}"/>
    <dgm:cxn modelId="{D81589B2-62B2-493C-85DF-90D4C3782E63}" srcId="{55FA66E8-9D38-4303-B025-9F31A70DB2D3}" destId="{93C42171-8D5E-4D0C-9F33-5C083C607CE5}" srcOrd="0" destOrd="0" parTransId="{72887900-1B04-405D-95CB-C909390F0387}" sibTransId="{56772306-2AF2-4857-9BF0-07EDEF989E8D}"/>
    <dgm:cxn modelId="{5027CCC7-97E7-495E-83FD-A0F382F97DEE}" type="presOf" srcId="{B28B0A5A-32C7-41FF-9B16-19799A267712}" destId="{EB567420-FCFE-4EC5-8053-C61AD5C4D942}" srcOrd="0" destOrd="0" presId="urn:microsoft.com/office/officeart/2005/8/layout/target3"/>
    <dgm:cxn modelId="{63B0CBC8-2DC1-44C3-BA77-A96E7FF52DD3}" srcId="{ABF33B53-56A4-4965-9B93-B37C36515BAE}" destId="{4E889F66-7017-468A-8CC1-3B5AEB66DA47}" srcOrd="1" destOrd="0" parTransId="{6F71769E-DD20-438B-95FD-B657D7C5E36F}" sibTransId="{25F29E9F-F4C7-40D7-B545-496B355106C0}"/>
    <dgm:cxn modelId="{75972BCB-80A7-48A5-B989-B6CD02917CB5}" type="presOf" srcId="{4E889F66-7017-468A-8CC1-3B5AEB66DA47}" destId="{DBFF9546-0502-43A0-886D-5279E88118C6}" srcOrd="0" destOrd="1" presId="urn:microsoft.com/office/officeart/2005/8/layout/target3"/>
    <dgm:cxn modelId="{B39E1AD0-2078-4516-982E-1E3C6880C6C7}" type="presOf" srcId="{1C594C2F-5250-47FF-B685-4527FA14231E}" destId="{31BD21EA-4832-4BA3-AE2C-95440A4ACADA}" srcOrd="0" destOrd="2" presId="urn:microsoft.com/office/officeart/2005/8/layout/target3"/>
    <dgm:cxn modelId="{D665CCE0-08B0-4449-9DAF-4D6618273FA6}" type="presOf" srcId="{97FEDB4A-CF11-4703-BF4F-7FE08214C46A}" destId="{E7693147-9A6E-49F8-B304-F6BACE8CDC5A}" srcOrd="0" destOrd="0" presId="urn:microsoft.com/office/officeart/2005/8/layout/target3"/>
    <dgm:cxn modelId="{64DDDDE3-0F29-4B2C-9516-3C26121C468D}" type="presOf" srcId="{55FA66E8-9D38-4303-B025-9F31A70DB2D3}" destId="{AAA13089-7730-4ABF-8EF2-23FCB19C66FB}" srcOrd="0" destOrd="0" presId="urn:microsoft.com/office/officeart/2005/8/layout/target3"/>
    <dgm:cxn modelId="{ACFF2CE7-6508-4F40-BF3E-F29FA8F28749}" type="presOf" srcId="{65B31C32-FFB1-4D07-9562-54B2270F3680}" destId="{C1694CAA-9E4D-40F6-955C-E31816BA1DD9}" srcOrd="0" destOrd="0" presId="urn:microsoft.com/office/officeart/2005/8/layout/target3"/>
    <dgm:cxn modelId="{AC676FED-0881-4C1F-8C49-8C540C84D6A3}" type="presOf" srcId="{93C42171-8D5E-4D0C-9F33-5C083C607CE5}" destId="{8700803F-6EA4-4C65-BC89-1463AADCF8E4}" srcOrd="1" destOrd="0" presId="urn:microsoft.com/office/officeart/2005/8/layout/target3"/>
    <dgm:cxn modelId="{6D3179EF-6D28-49E7-A4A0-85698F1A6CC9}" type="presOf" srcId="{93C42171-8D5E-4D0C-9F33-5C083C607CE5}" destId="{4149DF50-21D4-4524-82A1-5328789E7E5B}" srcOrd="0" destOrd="0" presId="urn:microsoft.com/office/officeart/2005/8/layout/target3"/>
    <dgm:cxn modelId="{F3C9F4FC-7F57-4F0F-869B-E40C7BC05E22}" srcId="{042FFDEA-3F61-46F6-8936-E4B2267F50F7}" destId="{506FC1DD-9FF7-49B1-8B91-4ED5457E629C}" srcOrd="1" destOrd="0" parTransId="{99DB6E73-3594-43EC-9388-7A4FA8F63134}" sibTransId="{722B65B4-982A-45B3-8C6F-F868E42A392A}"/>
    <dgm:cxn modelId="{A1F99ECD-C8BC-4F13-ACE4-B8E9563A36AA}" type="presParOf" srcId="{AAA13089-7730-4ABF-8EF2-23FCB19C66FB}" destId="{B4CE0123-5F01-4CBD-B6CE-9BB19901E669}" srcOrd="0" destOrd="0" presId="urn:microsoft.com/office/officeart/2005/8/layout/target3"/>
    <dgm:cxn modelId="{2E5C5F35-FED0-4362-B271-CF8B6F4AA2FD}" type="presParOf" srcId="{AAA13089-7730-4ABF-8EF2-23FCB19C66FB}" destId="{852D6C60-F351-45F2-858F-A82FD984B538}" srcOrd="1" destOrd="0" presId="urn:microsoft.com/office/officeart/2005/8/layout/target3"/>
    <dgm:cxn modelId="{81D2C77F-ACE5-4E0A-BE9A-1EFB9E431C86}" type="presParOf" srcId="{AAA13089-7730-4ABF-8EF2-23FCB19C66FB}" destId="{4149DF50-21D4-4524-82A1-5328789E7E5B}" srcOrd="2" destOrd="0" presId="urn:microsoft.com/office/officeart/2005/8/layout/target3"/>
    <dgm:cxn modelId="{22B351B1-FB58-4639-A348-5351DF49AAFC}" type="presParOf" srcId="{AAA13089-7730-4ABF-8EF2-23FCB19C66FB}" destId="{F5284382-570E-41BF-9969-C02FA7CB5D93}" srcOrd="3" destOrd="0" presId="urn:microsoft.com/office/officeart/2005/8/layout/target3"/>
    <dgm:cxn modelId="{8FCE343D-A5E9-4941-935E-1617EF31592E}" type="presParOf" srcId="{AAA13089-7730-4ABF-8EF2-23FCB19C66FB}" destId="{85F0FE89-14B1-470C-BC04-E505A599B791}" srcOrd="4" destOrd="0" presId="urn:microsoft.com/office/officeart/2005/8/layout/target3"/>
    <dgm:cxn modelId="{DDDB1018-BB42-45CB-9894-F7EBCB93FD64}" type="presParOf" srcId="{AAA13089-7730-4ABF-8EF2-23FCB19C66FB}" destId="{11F89392-F573-471A-921A-3BE1AE48E44E}" srcOrd="5" destOrd="0" presId="urn:microsoft.com/office/officeart/2005/8/layout/target3"/>
    <dgm:cxn modelId="{AD0263A5-A94B-467D-BF62-FC639BD755DE}" type="presParOf" srcId="{AAA13089-7730-4ABF-8EF2-23FCB19C66FB}" destId="{2873E95F-3B8F-4413-838C-236CC13971EB}" srcOrd="6" destOrd="0" presId="urn:microsoft.com/office/officeart/2005/8/layout/target3"/>
    <dgm:cxn modelId="{5C754C79-1C19-4D6A-BA18-8DF1EEDD371E}" type="presParOf" srcId="{AAA13089-7730-4ABF-8EF2-23FCB19C66FB}" destId="{94DBDAF3-200F-4DCF-BB66-729ACD8548EA}" srcOrd="7" destOrd="0" presId="urn:microsoft.com/office/officeart/2005/8/layout/target3"/>
    <dgm:cxn modelId="{D086CB46-9589-47CC-A72B-B60D3D438C20}" type="presParOf" srcId="{AAA13089-7730-4ABF-8EF2-23FCB19C66FB}" destId="{EB567420-FCFE-4EC5-8053-C61AD5C4D942}" srcOrd="8" destOrd="0" presId="urn:microsoft.com/office/officeart/2005/8/layout/target3"/>
    <dgm:cxn modelId="{71D374E4-6BCD-4F68-B000-7DFE68E39265}" type="presParOf" srcId="{AAA13089-7730-4ABF-8EF2-23FCB19C66FB}" destId="{3417152F-B344-45F6-93FF-59C29A6D1166}" srcOrd="9" destOrd="0" presId="urn:microsoft.com/office/officeart/2005/8/layout/target3"/>
    <dgm:cxn modelId="{BD1327E4-A260-40C8-BE20-77B6100749FA}" type="presParOf" srcId="{AAA13089-7730-4ABF-8EF2-23FCB19C66FB}" destId="{35E98644-F421-4097-8D2E-E7C3DB166040}" srcOrd="10" destOrd="0" presId="urn:microsoft.com/office/officeart/2005/8/layout/target3"/>
    <dgm:cxn modelId="{32918449-404D-4971-9B7C-4127EDE5A70A}" type="presParOf" srcId="{AAA13089-7730-4ABF-8EF2-23FCB19C66FB}" destId="{E7693147-9A6E-49F8-B304-F6BACE8CDC5A}" srcOrd="11" destOrd="0" presId="urn:microsoft.com/office/officeart/2005/8/layout/target3"/>
    <dgm:cxn modelId="{38DBFCB5-BC5D-40DC-A5B8-1EE92DFCE540}" type="presParOf" srcId="{AAA13089-7730-4ABF-8EF2-23FCB19C66FB}" destId="{6928A8C7-E7EC-45C6-A6C5-1902D1874064}" srcOrd="12" destOrd="0" presId="urn:microsoft.com/office/officeart/2005/8/layout/target3"/>
    <dgm:cxn modelId="{01D0D91F-926E-4BC0-83D3-979538EC528F}" type="presParOf" srcId="{AAA13089-7730-4ABF-8EF2-23FCB19C66FB}" destId="{24D69B3A-F586-4C04-B626-788664638807}" srcOrd="13" destOrd="0" presId="urn:microsoft.com/office/officeart/2005/8/layout/target3"/>
    <dgm:cxn modelId="{A48569B5-8FC2-4C54-97E7-EA6D8D10423A}" type="presParOf" srcId="{AAA13089-7730-4ABF-8EF2-23FCB19C66FB}" destId="{C5F3DC85-D15B-4EF1-8BF7-EB45073ABC34}" srcOrd="14" destOrd="0" presId="urn:microsoft.com/office/officeart/2005/8/layout/target3"/>
    <dgm:cxn modelId="{A90CEAF2-4EB8-4CEC-BE23-37EBD13FA0D0}" type="presParOf" srcId="{AAA13089-7730-4ABF-8EF2-23FCB19C66FB}" destId="{8700803F-6EA4-4C65-BC89-1463AADCF8E4}" srcOrd="15" destOrd="0" presId="urn:microsoft.com/office/officeart/2005/8/layout/target3"/>
    <dgm:cxn modelId="{64AD2FC6-2574-4EE6-AF0B-2A74DF842AD6}" type="presParOf" srcId="{AAA13089-7730-4ABF-8EF2-23FCB19C66FB}" destId="{2E0FB4CA-2A04-452B-9865-70381F5996FE}" srcOrd="16" destOrd="0" presId="urn:microsoft.com/office/officeart/2005/8/layout/target3"/>
    <dgm:cxn modelId="{E351F59C-E69D-40DC-A376-1A2CA346B72B}" type="presParOf" srcId="{AAA13089-7730-4ABF-8EF2-23FCB19C66FB}" destId="{ACF219A8-482D-4E59-8B9A-12F10EE144CD}" srcOrd="17" destOrd="0" presId="urn:microsoft.com/office/officeart/2005/8/layout/target3"/>
    <dgm:cxn modelId="{EFF3FD4F-29F6-4F57-9C9E-3ACF839D5A64}" type="presParOf" srcId="{AAA13089-7730-4ABF-8EF2-23FCB19C66FB}" destId="{C1694CAA-9E4D-40F6-955C-E31816BA1DD9}" srcOrd="18" destOrd="0" presId="urn:microsoft.com/office/officeart/2005/8/layout/target3"/>
    <dgm:cxn modelId="{B04394EA-AA46-4FD1-87C8-755D34F6BD14}" type="presParOf" srcId="{AAA13089-7730-4ABF-8EF2-23FCB19C66FB}" destId="{A4CE40F2-1195-4140-8A70-918199819966}" srcOrd="19" destOrd="0" presId="urn:microsoft.com/office/officeart/2005/8/layout/target3"/>
    <dgm:cxn modelId="{7FB63E9B-77D6-4296-9985-818F55122464}" type="presParOf" srcId="{AAA13089-7730-4ABF-8EF2-23FCB19C66FB}" destId="{31BD21EA-4832-4BA3-AE2C-95440A4ACADA}" srcOrd="20" destOrd="0" presId="urn:microsoft.com/office/officeart/2005/8/layout/target3"/>
    <dgm:cxn modelId="{1157EE41-3EB5-4C65-B793-B0B73F6B0426}" type="presParOf" srcId="{AAA13089-7730-4ABF-8EF2-23FCB19C66FB}" destId="{015382A0-FFEC-4A27-B6A8-7D564D26999A}" srcOrd="21" destOrd="0" presId="urn:microsoft.com/office/officeart/2005/8/layout/target3"/>
    <dgm:cxn modelId="{5E42EE5E-2B77-4187-8501-97745B9071B8}" type="presParOf" srcId="{AAA13089-7730-4ABF-8EF2-23FCB19C66FB}" destId="{563FDA44-71B5-4F54-A583-C754B4731757}" srcOrd="22" destOrd="0" presId="urn:microsoft.com/office/officeart/2005/8/layout/target3"/>
    <dgm:cxn modelId="{173BD3C0-0839-44FD-BB1B-ECA3BB46B66F}" type="presParOf" srcId="{AAA13089-7730-4ABF-8EF2-23FCB19C66FB}" destId="{C2A2E450-8A57-4B7B-B5E9-D0DAA0480BB7}" srcOrd="23" destOrd="0" presId="urn:microsoft.com/office/officeart/2005/8/layout/target3"/>
    <dgm:cxn modelId="{DC8CFE44-D4BC-4398-B337-505EE63CF3E4}" type="presParOf" srcId="{AAA13089-7730-4ABF-8EF2-23FCB19C66FB}" destId="{DBFF9546-0502-43A0-886D-5279E88118C6}" srcOrd="2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9DB482-5839-4565-96AF-C088C0CF715B}" type="doc">
      <dgm:prSet loTypeId="urn:microsoft.com/office/officeart/2009/3/layout/StepUpProcess" loCatId="process" qsTypeId="urn:microsoft.com/office/officeart/2005/8/quickstyle/simple5" qsCatId="simple" csTypeId="urn:microsoft.com/office/officeart/2005/8/colors/accent0_1" csCatId="mainScheme" phldr="1"/>
      <dgm:spPr/>
    </dgm:pt>
    <dgm:pt modelId="{E4936A69-342F-4B93-AF9B-5E5B675D9690}">
      <dgm:prSet phldrT="[Text]" custT="1"/>
      <dgm:spPr/>
      <dgm:t>
        <a:bodyPr/>
        <a:lstStyle/>
        <a:p>
          <a:pPr algn="ctr"/>
          <a:r>
            <a:rPr lang="en-GB" sz="3600">
              <a:latin typeface="Times New Roman" panose="02020603050405020304" pitchFamily="18" charset="0"/>
              <a:cs typeface="Times New Roman" panose="02020603050405020304" pitchFamily="18" charset="0"/>
            </a:rPr>
            <a:t>Total revenue = £98,000</a:t>
          </a:r>
        </a:p>
      </dgm:t>
    </dgm:pt>
    <dgm:pt modelId="{C0C93AB7-5CE8-4C74-8569-A9A063F8D8C1}" type="parTrans" cxnId="{11ADEBA5-6D8F-441B-B990-230B9D1B0802}">
      <dgm:prSet/>
      <dgm:spPr/>
      <dgm:t>
        <a:bodyPr/>
        <a:lstStyle/>
        <a:p>
          <a:pPr algn="ctr"/>
          <a:endParaRPr lang="en-GB" sz="3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6F3731B-C677-404B-8C78-A0D2763F91BC}" type="sibTrans" cxnId="{11ADEBA5-6D8F-441B-B990-230B9D1B0802}">
      <dgm:prSet custT="1"/>
      <dgm:spPr/>
      <dgm:t>
        <a:bodyPr/>
        <a:lstStyle/>
        <a:p>
          <a:pPr algn="ctr"/>
          <a:endParaRPr lang="en-GB" sz="3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FC7F81A-5092-4F43-8CD9-0CFDAE42C790}">
      <dgm:prSet custT="1"/>
      <dgm:spPr/>
      <dgm:t>
        <a:bodyPr/>
        <a:lstStyle/>
        <a:p>
          <a:pPr algn="ctr"/>
          <a:r>
            <a:rPr lang="en-GB" sz="3600">
              <a:latin typeface="Times New Roman" panose="02020603050405020304" pitchFamily="18" charset="0"/>
              <a:cs typeface="Times New Roman" panose="02020603050405020304" pitchFamily="18" charset="0"/>
            </a:rPr>
            <a:t>Total costs = £49,500</a:t>
          </a:r>
        </a:p>
      </dgm:t>
    </dgm:pt>
    <dgm:pt modelId="{0A9584AC-B528-4F9E-902F-A1F490EB184A}" type="parTrans" cxnId="{761BFBC5-68BF-45FB-876F-007689A69CA8}">
      <dgm:prSet/>
      <dgm:spPr/>
      <dgm:t>
        <a:bodyPr/>
        <a:lstStyle/>
        <a:p>
          <a:pPr algn="ctr"/>
          <a:endParaRPr lang="en-GB" sz="3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2FF73EA-98B7-4877-A97F-F7916D7EA05D}" type="sibTrans" cxnId="{761BFBC5-68BF-45FB-876F-007689A69CA8}">
      <dgm:prSet custT="1"/>
      <dgm:spPr/>
      <dgm:t>
        <a:bodyPr/>
        <a:lstStyle/>
        <a:p>
          <a:pPr algn="ctr"/>
          <a:endParaRPr lang="en-GB" sz="3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9972F5B-3A16-454E-B5B0-3D7F9B560129}">
      <dgm:prSet custT="1"/>
      <dgm:spPr/>
      <dgm:t>
        <a:bodyPr/>
        <a:lstStyle/>
        <a:p>
          <a:pPr algn="ctr"/>
          <a:r>
            <a:rPr lang="en-GB" sz="3600">
              <a:latin typeface="Times New Roman" panose="02020603050405020304" pitchFamily="18" charset="0"/>
              <a:cs typeface="Times New Roman" panose="02020603050405020304" pitchFamily="18" charset="0"/>
            </a:rPr>
            <a:t>Predicted surplus = £48,500</a:t>
          </a:r>
        </a:p>
      </dgm:t>
    </dgm:pt>
    <dgm:pt modelId="{F7895B94-A58C-47AF-BAFA-AD8BB4D934D5}" type="parTrans" cxnId="{68AACB66-C912-4D5A-B86A-3DC6CCF33447}">
      <dgm:prSet/>
      <dgm:spPr/>
      <dgm:t>
        <a:bodyPr/>
        <a:lstStyle/>
        <a:p>
          <a:pPr algn="ctr"/>
          <a:endParaRPr lang="en-GB" sz="3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4114C7-30A4-4A4C-B959-7D69DF0A46BB}" type="sibTrans" cxnId="{68AACB66-C912-4D5A-B86A-3DC6CCF33447}">
      <dgm:prSet/>
      <dgm:spPr/>
      <dgm:t>
        <a:bodyPr/>
        <a:lstStyle/>
        <a:p>
          <a:pPr algn="ctr"/>
          <a:endParaRPr lang="en-GB" sz="3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48A015-2430-493D-B0E2-4D0B20988F1E}" type="pres">
      <dgm:prSet presAssocID="{C49DB482-5839-4565-96AF-C088C0CF715B}" presName="rootnode" presStyleCnt="0">
        <dgm:presLayoutVars>
          <dgm:chMax/>
          <dgm:chPref/>
          <dgm:dir/>
          <dgm:animLvl val="lvl"/>
        </dgm:presLayoutVars>
      </dgm:prSet>
      <dgm:spPr/>
    </dgm:pt>
    <dgm:pt modelId="{CE7A584C-356B-4F92-ABEE-AE4EA3A1CF0D}" type="pres">
      <dgm:prSet presAssocID="{E4936A69-342F-4B93-AF9B-5E5B675D9690}" presName="composite" presStyleCnt="0"/>
      <dgm:spPr/>
    </dgm:pt>
    <dgm:pt modelId="{FA631F1E-8D0E-447D-8984-FE953B7471B9}" type="pres">
      <dgm:prSet presAssocID="{E4936A69-342F-4B93-AF9B-5E5B675D9690}" presName="LShape" presStyleLbl="alignNode1" presStyleIdx="0" presStyleCnt="5"/>
      <dgm:spPr/>
    </dgm:pt>
    <dgm:pt modelId="{EE31BB80-978F-4806-8AC8-9FFFB8B89972}" type="pres">
      <dgm:prSet presAssocID="{E4936A69-342F-4B93-AF9B-5E5B675D9690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4A676EA3-A926-473B-98C5-71BDC126B6AE}" type="pres">
      <dgm:prSet presAssocID="{E4936A69-342F-4B93-AF9B-5E5B675D9690}" presName="Triangle" presStyleLbl="alignNode1" presStyleIdx="1" presStyleCnt="5"/>
      <dgm:spPr/>
    </dgm:pt>
    <dgm:pt modelId="{6F1AF9F7-1BC2-4F0E-AFD6-2FB4FB3B6B0D}" type="pres">
      <dgm:prSet presAssocID="{A6F3731B-C677-404B-8C78-A0D2763F91BC}" presName="sibTrans" presStyleCnt="0"/>
      <dgm:spPr/>
    </dgm:pt>
    <dgm:pt modelId="{8E697206-5DCA-45A4-9F5E-D86F49FC6529}" type="pres">
      <dgm:prSet presAssocID="{A6F3731B-C677-404B-8C78-A0D2763F91BC}" presName="space" presStyleCnt="0"/>
      <dgm:spPr/>
    </dgm:pt>
    <dgm:pt modelId="{D96D225C-8464-470D-B54A-2B30184A96B0}" type="pres">
      <dgm:prSet presAssocID="{AFC7F81A-5092-4F43-8CD9-0CFDAE42C790}" presName="composite" presStyleCnt="0"/>
      <dgm:spPr/>
    </dgm:pt>
    <dgm:pt modelId="{5FC7CC2C-58E6-48F5-987C-FDF9A70B0D28}" type="pres">
      <dgm:prSet presAssocID="{AFC7F81A-5092-4F43-8CD9-0CFDAE42C790}" presName="LShape" presStyleLbl="alignNode1" presStyleIdx="2" presStyleCnt="5"/>
      <dgm:spPr/>
    </dgm:pt>
    <dgm:pt modelId="{6D8B36E4-C777-4813-B753-DB60DAE64250}" type="pres">
      <dgm:prSet presAssocID="{AFC7F81A-5092-4F43-8CD9-0CFDAE42C790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AB87BB39-C3BA-47A1-9CEC-9E9CD06ED5B2}" type="pres">
      <dgm:prSet presAssocID="{AFC7F81A-5092-4F43-8CD9-0CFDAE42C790}" presName="Triangle" presStyleLbl="alignNode1" presStyleIdx="3" presStyleCnt="5"/>
      <dgm:spPr/>
    </dgm:pt>
    <dgm:pt modelId="{831FF99E-FE63-4108-8E42-1FCB31791264}" type="pres">
      <dgm:prSet presAssocID="{92FF73EA-98B7-4877-A97F-F7916D7EA05D}" presName="sibTrans" presStyleCnt="0"/>
      <dgm:spPr/>
    </dgm:pt>
    <dgm:pt modelId="{7714FBB5-705D-4028-845F-B5FD0783FE78}" type="pres">
      <dgm:prSet presAssocID="{92FF73EA-98B7-4877-A97F-F7916D7EA05D}" presName="space" presStyleCnt="0"/>
      <dgm:spPr/>
    </dgm:pt>
    <dgm:pt modelId="{2A738EA1-38A9-4A72-BF87-F8BA57290CB9}" type="pres">
      <dgm:prSet presAssocID="{89972F5B-3A16-454E-B5B0-3D7F9B560129}" presName="composite" presStyleCnt="0"/>
      <dgm:spPr/>
    </dgm:pt>
    <dgm:pt modelId="{42C4EE0B-BEB4-4717-B8CB-35DD862D67AD}" type="pres">
      <dgm:prSet presAssocID="{89972F5B-3A16-454E-B5B0-3D7F9B560129}" presName="LShape" presStyleLbl="alignNode1" presStyleIdx="4" presStyleCnt="5"/>
      <dgm:spPr/>
    </dgm:pt>
    <dgm:pt modelId="{D0DEDC28-F8AF-49FA-AE66-13A3E60BFC21}" type="pres">
      <dgm:prSet presAssocID="{89972F5B-3A16-454E-B5B0-3D7F9B560129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093FBB15-8F9B-489D-8DD8-D35611B33B28}" type="presOf" srcId="{89972F5B-3A16-454E-B5B0-3D7F9B560129}" destId="{D0DEDC28-F8AF-49FA-AE66-13A3E60BFC21}" srcOrd="0" destOrd="0" presId="urn:microsoft.com/office/officeart/2009/3/layout/StepUpProcess"/>
    <dgm:cxn modelId="{68AACB66-C912-4D5A-B86A-3DC6CCF33447}" srcId="{C49DB482-5839-4565-96AF-C088C0CF715B}" destId="{89972F5B-3A16-454E-B5B0-3D7F9B560129}" srcOrd="2" destOrd="0" parTransId="{F7895B94-A58C-47AF-BAFA-AD8BB4D934D5}" sibTransId="{F24114C7-30A4-4A4C-B959-7D69DF0A46BB}"/>
    <dgm:cxn modelId="{3F43BD58-202C-489C-8CCC-531D91B95D85}" type="presOf" srcId="{E4936A69-342F-4B93-AF9B-5E5B675D9690}" destId="{EE31BB80-978F-4806-8AC8-9FFFB8B89972}" srcOrd="0" destOrd="0" presId="urn:microsoft.com/office/officeart/2009/3/layout/StepUpProcess"/>
    <dgm:cxn modelId="{11ADEBA5-6D8F-441B-B990-230B9D1B0802}" srcId="{C49DB482-5839-4565-96AF-C088C0CF715B}" destId="{E4936A69-342F-4B93-AF9B-5E5B675D9690}" srcOrd="0" destOrd="0" parTransId="{C0C93AB7-5CE8-4C74-8569-A9A063F8D8C1}" sibTransId="{A6F3731B-C677-404B-8C78-A0D2763F91BC}"/>
    <dgm:cxn modelId="{DDEA8AAC-C255-43BF-B413-BD4755F186C1}" type="presOf" srcId="{C49DB482-5839-4565-96AF-C088C0CF715B}" destId="{0448A015-2430-493D-B0E2-4D0B20988F1E}" srcOrd="0" destOrd="0" presId="urn:microsoft.com/office/officeart/2009/3/layout/StepUpProcess"/>
    <dgm:cxn modelId="{761BFBC5-68BF-45FB-876F-007689A69CA8}" srcId="{C49DB482-5839-4565-96AF-C088C0CF715B}" destId="{AFC7F81A-5092-4F43-8CD9-0CFDAE42C790}" srcOrd="1" destOrd="0" parTransId="{0A9584AC-B528-4F9E-902F-A1F490EB184A}" sibTransId="{92FF73EA-98B7-4877-A97F-F7916D7EA05D}"/>
    <dgm:cxn modelId="{DFEABFDB-CC09-4483-848B-4B1EA1381858}" type="presOf" srcId="{AFC7F81A-5092-4F43-8CD9-0CFDAE42C790}" destId="{6D8B36E4-C777-4813-B753-DB60DAE64250}" srcOrd="0" destOrd="0" presId="urn:microsoft.com/office/officeart/2009/3/layout/StepUpProcess"/>
    <dgm:cxn modelId="{759A15E1-5426-4B35-B9DE-2C608E598C1E}" type="presParOf" srcId="{0448A015-2430-493D-B0E2-4D0B20988F1E}" destId="{CE7A584C-356B-4F92-ABEE-AE4EA3A1CF0D}" srcOrd="0" destOrd="0" presId="urn:microsoft.com/office/officeart/2009/3/layout/StepUpProcess"/>
    <dgm:cxn modelId="{853934D4-0F0D-40F1-9FE9-6AFB8437634E}" type="presParOf" srcId="{CE7A584C-356B-4F92-ABEE-AE4EA3A1CF0D}" destId="{FA631F1E-8D0E-447D-8984-FE953B7471B9}" srcOrd="0" destOrd="0" presId="urn:microsoft.com/office/officeart/2009/3/layout/StepUpProcess"/>
    <dgm:cxn modelId="{FC4423BE-8D7F-46AC-99E6-BD6854042D50}" type="presParOf" srcId="{CE7A584C-356B-4F92-ABEE-AE4EA3A1CF0D}" destId="{EE31BB80-978F-4806-8AC8-9FFFB8B89972}" srcOrd="1" destOrd="0" presId="urn:microsoft.com/office/officeart/2009/3/layout/StepUpProcess"/>
    <dgm:cxn modelId="{A0C7D3DF-E749-4257-8EBC-63BC560DBBBB}" type="presParOf" srcId="{CE7A584C-356B-4F92-ABEE-AE4EA3A1CF0D}" destId="{4A676EA3-A926-473B-98C5-71BDC126B6AE}" srcOrd="2" destOrd="0" presId="urn:microsoft.com/office/officeart/2009/3/layout/StepUpProcess"/>
    <dgm:cxn modelId="{400E2FAF-DBB6-4A54-B09E-3F9E358D7E8A}" type="presParOf" srcId="{0448A015-2430-493D-B0E2-4D0B20988F1E}" destId="{6F1AF9F7-1BC2-4F0E-AFD6-2FB4FB3B6B0D}" srcOrd="1" destOrd="0" presId="urn:microsoft.com/office/officeart/2009/3/layout/StepUpProcess"/>
    <dgm:cxn modelId="{C3DFD4B6-783E-415C-8E2F-FE7A5089CF45}" type="presParOf" srcId="{6F1AF9F7-1BC2-4F0E-AFD6-2FB4FB3B6B0D}" destId="{8E697206-5DCA-45A4-9F5E-D86F49FC6529}" srcOrd="0" destOrd="0" presId="urn:microsoft.com/office/officeart/2009/3/layout/StepUpProcess"/>
    <dgm:cxn modelId="{F967BB97-8649-4EE9-B97B-FCBB8B8337BD}" type="presParOf" srcId="{0448A015-2430-493D-B0E2-4D0B20988F1E}" destId="{D96D225C-8464-470D-B54A-2B30184A96B0}" srcOrd="2" destOrd="0" presId="urn:microsoft.com/office/officeart/2009/3/layout/StepUpProcess"/>
    <dgm:cxn modelId="{4966FCDC-5A6F-4A95-862E-9A10E0BE9E92}" type="presParOf" srcId="{D96D225C-8464-470D-B54A-2B30184A96B0}" destId="{5FC7CC2C-58E6-48F5-987C-FDF9A70B0D28}" srcOrd="0" destOrd="0" presId="urn:microsoft.com/office/officeart/2009/3/layout/StepUpProcess"/>
    <dgm:cxn modelId="{75BA1603-6BBC-49F1-B21D-3C85B3912F41}" type="presParOf" srcId="{D96D225C-8464-470D-B54A-2B30184A96B0}" destId="{6D8B36E4-C777-4813-B753-DB60DAE64250}" srcOrd="1" destOrd="0" presId="urn:microsoft.com/office/officeart/2009/3/layout/StepUpProcess"/>
    <dgm:cxn modelId="{B531C431-B380-4A0E-B846-2E24B30E44CD}" type="presParOf" srcId="{D96D225C-8464-470D-B54A-2B30184A96B0}" destId="{AB87BB39-C3BA-47A1-9CEC-9E9CD06ED5B2}" srcOrd="2" destOrd="0" presId="urn:microsoft.com/office/officeart/2009/3/layout/StepUpProcess"/>
    <dgm:cxn modelId="{8F350A4E-55F3-4E99-8245-8D883236D1BD}" type="presParOf" srcId="{0448A015-2430-493D-B0E2-4D0B20988F1E}" destId="{831FF99E-FE63-4108-8E42-1FCB31791264}" srcOrd="3" destOrd="0" presId="urn:microsoft.com/office/officeart/2009/3/layout/StepUpProcess"/>
    <dgm:cxn modelId="{4029F48B-DD2A-4518-9838-079C0B1E00DF}" type="presParOf" srcId="{831FF99E-FE63-4108-8E42-1FCB31791264}" destId="{7714FBB5-705D-4028-845F-B5FD0783FE78}" srcOrd="0" destOrd="0" presId="urn:microsoft.com/office/officeart/2009/3/layout/StepUpProcess"/>
    <dgm:cxn modelId="{D9020A69-94F4-415F-A994-78E42BED35D5}" type="presParOf" srcId="{0448A015-2430-493D-B0E2-4D0B20988F1E}" destId="{2A738EA1-38A9-4A72-BF87-F8BA57290CB9}" srcOrd="4" destOrd="0" presId="urn:microsoft.com/office/officeart/2009/3/layout/StepUpProcess"/>
    <dgm:cxn modelId="{377F42A8-F3FD-45D9-8BDF-0171C85D1AFC}" type="presParOf" srcId="{2A738EA1-38A9-4A72-BF87-F8BA57290CB9}" destId="{42C4EE0B-BEB4-4717-B8CB-35DD862D67AD}" srcOrd="0" destOrd="0" presId="urn:microsoft.com/office/officeart/2009/3/layout/StepUpProcess"/>
    <dgm:cxn modelId="{B7CBEEE4-1AA1-48DD-B648-F9829AAD73F1}" type="presParOf" srcId="{2A738EA1-38A9-4A72-BF87-F8BA57290CB9}" destId="{D0DEDC28-F8AF-49FA-AE66-13A3E60BFC21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53B53C-F4F7-438E-8142-C540D02523E1}">
      <dsp:nvSpPr>
        <dsp:cNvPr id="0" name=""/>
        <dsp:cNvSpPr/>
      </dsp:nvSpPr>
      <dsp:spPr>
        <a:xfrm>
          <a:off x="1134" y="0"/>
          <a:ext cx="2950517" cy="6974374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Llandudno Victorian Extravaganza </a:t>
          </a:r>
        </a:p>
      </dsp:txBody>
      <dsp:txXfrm>
        <a:off x="1134" y="0"/>
        <a:ext cx="2950517" cy="2092312"/>
      </dsp:txXfrm>
    </dsp:sp>
    <dsp:sp modelId="{B5C6CA42-606E-49D5-AD26-124F6C3DDE0E}">
      <dsp:nvSpPr>
        <dsp:cNvPr id="0" name=""/>
        <dsp:cNvSpPr/>
      </dsp:nvSpPr>
      <dsp:spPr>
        <a:xfrm>
          <a:off x="296186" y="2092312"/>
          <a:ext cx="2360414" cy="45333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Times New Roman" panose="02020603050405020304" pitchFamily="18" charset="0"/>
              <a:cs typeface="Times New Roman" panose="02020603050405020304" pitchFamily="18" charset="0"/>
            </a:rPr>
            <a:t>A cultural celebration attracting tourists with heritage elements.</a:t>
          </a:r>
        </a:p>
      </dsp:txBody>
      <dsp:txXfrm>
        <a:off x="365320" y="2161446"/>
        <a:ext cx="2222146" cy="4395075"/>
      </dsp:txXfrm>
    </dsp:sp>
    <dsp:sp modelId="{1BE7AB7B-BA76-454C-8DA7-F24497DCFFB3}">
      <dsp:nvSpPr>
        <dsp:cNvPr id="0" name=""/>
        <dsp:cNvSpPr/>
      </dsp:nvSpPr>
      <dsp:spPr>
        <a:xfrm>
          <a:off x="3172941" y="0"/>
          <a:ext cx="2950517" cy="6974374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Aberystwyth Arts Festival </a:t>
          </a:r>
        </a:p>
      </dsp:txBody>
      <dsp:txXfrm>
        <a:off x="3172941" y="0"/>
        <a:ext cx="2950517" cy="2092312"/>
      </dsp:txXfrm>
    </dsp:sp>
    <dsp:sp modelId="{0506C788-BB4F-481D-BAA8-099422B2A3E6}">
      <dsp:nvSpPr>
        <dsp:cNvPr id="0" name=""/>
        <dsp:cNvSpPr/>
      </dsp:nvSpPr>
      <dsp:spPr>
        <a:xfrm>
          <a:off x="3467992" y="2092312"/>
          <a:ext cx="2360414" cy="45333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Showcases local art and culture, appealing to regional creatives and visitors.</a:t>
          </a:r>
        </a:p>
      </dsp:txBody>
      <dsp:txXfrm>
        <a:off x="3537126" y="2161446"/>
        <a:ext cx="2222146" cy="4395075"/>
      </dsp:txXfrm>
    </dsp:sp>
    <dsp:sp modelId="{7F5006C8-EF39-4AC3-AEDC-1FC2A2FE7534}">
      <dsp:nvSpPr>
        <dsp:cNvPr id="0" name=""/>
        <dsp:cNvSpPr/>
      </dsp:nvSpPr>
      <dsp:spPr>
        <a:xfrm>
          <a:off x="6344747" y="0"/>
          <a:ext cx="2950517" cy="6974374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International Eisteddfod (Llangollen) </a:t>
          </a:r>
        </a:p>
      </dsp:txBody>
      <dsp:txXfrm>
        <a:off x="6344747" y="0"/>
        <a:ext cx="2950517" cy="2092312"/>
      </dsp:txXfrm>
    </dsp:sp>
    <dsp:sp modelId="{2787E2E3-A7D7-4D4C-82BB-CB69B6C34CBB}">
      <dsp:nvSpPr>
        <dsp:cNvPr id="0" name=""/>
        <dsp:cNvSpPr/>
      </dsp:nvSpPr>
      <dsp:spPr>
        <a:xfrm>
          <a:off x="6639799" y="2092312"/>
          <a:ext cx="2360414" cy="45333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global event featuring Welsh culture with strong international appeal (</a:t>
          </a:r>
          <a:r>
            <a:rPr lang="en-GB" sz="32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Kulakova</a:t>
          </a:r>
          <a:r>
            <a:rPr lang="en-GB" sz="3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2021).</a:t>
          </a:r>
        </a:p>
      </dsp:txBody>
      <dsp:txXfrm>
        <a:off x="6708933" y="2161446"/>
        <a:ext cx="2222146" cy="43950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905EED-08CA-4990-A928-B681ADD77337}">
      <dsp:nvSpPr>
        <dsp:cNvPr id="0" name=""/>
        <dsp:cNvSpPr/>
      </dsp:nvSpPr>
      <dsp:spPr>
        <a:xfrm>
          <a:off x="0" y="658075"/>
          <a:ext cx="7696200" cy="10584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F1AEE0-535D-4A54-B6EE-AD442988460E}">
      <dsp:nvSpPr>
        <dsp:cNvPr id="0" name=""/>
        <dsp:cNvSpPr/>
      </dsp:nvSpPr>
      <dsp:spPr>
        <a:xfrm>
          <a:off x="384810" y="38155"/>
          <a:ext cx="6873222" cy="12398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629" tIns="0" rIns="203629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Aberystwyth Arts Centre is available in June-July 2025, aligning with event dates.</a:t>
          </a:r>
        </a:p>
      </dsp:txBody>
      <dsp:txXfrm>
        <a:off x="445334" y="98679"/>
        <a:ext cx="6752174" cy="1118792"/>
      </dsp:txXfrm>
    </dsp:sp>
    <dsp:sp modelId="{7C734F73-3E54-40DF-9AA9-0B896C02BADD}">
      <dsp:nvSpPr>
        <dsp:cNvPr id="0" name=""/>
        <dsp:cNvSpPr/>
      </dsp:nvSpPr>
      <dsp:spPr>
        <a:xfrm>
          <a:off x="0" y="2563195"/>
          <a:ext cx="7696200" cy="10584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E3E2F-E2A0-41C2-8EE3-7DB158097A93}">
      <dsp:nvSpPr>
        <dsp:cNvPr id="0" name=""/>
        <dsp:cNvSpPr/>
      </dsp:nvSpPr>
      <dsp:spPr>
        <a:xfrm>
          <a:off x="384810" y="1943275"/>
          <a:ext cx="6873222" cy="12398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629" tIns="0" rIns="203629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Llandudno offers multiple venues for fashion shows, including outdoor spaces for summer events.</a:t>
          </a:r>
        </a:p>
      </dsp:txBody>
      <dsp:txXfrm>
        <a:off x="445334" y="2003799"/>
        <a:ext cx="6752174" cy="1118792"/>
      </dsp:txXfrm>
    </dsp:sp>
    <dsp:sp modelId="{43512F2A-DD9A-400C-BF06-650030A7A282}">
      <dsp:nvSpPr>
        <dsp:cNvPr id="0" name=""/>
        <dsp:cNvSpPr/>
      </dsp:nvSpPr>
      <dsp:spPr>
        <a:xfrm>
          <a:off x="0" y="4468316"/>
          <a:ext cx="7696200" cy="10584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E87BD-A35A-46EE-B03C-096C44E01D67}">
      <dsp:nvSpPr>
        <dsp:cNvPr id="0" name=""/>
        <dsp:cNvSpPr/>
      </dsp:nvSpPr>
      <dsp:spPr>
        <a:xfrm>
          <a:off x="384810" y="3848396"/>
          <a:ext cx="6873222" cy="12398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629" tIns="0" rIns="203629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Both locations are accessible by public transport, catering to domestic and international audiences.</a:t>
          </a:r>
        </a:p>
      </dsp:txBody>
      <dsp:txXfrm>
        <a:off x="445334" y="3908920"/>
        <a:ext cx="6752174" cy="1118792"/>
      </dsp:txXfrm>
    </dsp:sp>
    <dsp:sp modelId="{4CCC67EE-E7BF-4898-AD02-0F7039F057B7}">
      <dsp:nvSpPr>
        <dsp:cNvPr id="0" name=""/>
        <dsp:cNvSpPr/>
      </dsp:nvSpPr>
      <dsp:spPr>
        <a:xfrm>
          <a:off x="0" y="6373436"/>
          <a:ext cx="7696200" cy="10584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0B135-B13B-4F3D-A13E-374933757834}">
      <dsp:nvSpPr>
        <dsp:cNvPr id="0" name=""/>
        <dsp:cNvSpPr/>
      </dsp:nvSpPr>
      <dsp:spPr>
        <a:xfrm>
          <a:off x="384810" y="5753516"/>
          <a:ext cx="6873222" cy="12398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629" tIns="0" rIns="203629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Venue booking requires early scheduling due to high demand during the “Year of </a:t>
          </a:r>
          <a:r>
            <a:rPr lang="en-GB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Croeso</a:t>
          </a: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2025.”</a:t>
          </a:r>
        </a:p>
      </dsp:txBody>
      <dsp:txXfrm>
        <a:off x="445334" y="5814040"/>
        <a:ext cx="6752174" cy="11187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CE0123-5F01-4CBD-B6CE-9BB19901E669}">
      <dsp:nvSpPr>
        <dsp:cNvPr id="0" name=""/>
        <dsp:cNvSpPr/>
      </dsp:nvSpPr>
      <dsp:spPr>
        <a:xfrm>
          <a:off x="0" y="0"/>
          <a:ext cx="8599899" cy="85998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49DF50-21D4-4524-82A1-5328789E7E5B}">
      <dsp:nvSpPr>
        <dsp:cNvPr id="0" name=""/>
        <dsp:cNvSpPr/>
      </dsp:nvSpPr>
      <dsp:spPr>
        <a:xfrm>
          <a:off x="4299949" y="0"/>
          <a:ext cx="12540250" cy="8599899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Event Management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99949" y="0"/>
        <a:ext cx="6270125" cy="1375983"/>
      </dsp:txXfrm>
    </dsp:sp>
    <dsp:sp modelId="{85F0FE89-14B1-470C-BC04-E505A599B791}">
      <dsp:nvSpPr>
        <dsp:cNvPr id="0" name=""/>
        <dsp:cNvSpPr/>
      </dsp:nvSpPr>
      <dsp:spPr>
        <a:xfrm>
          <a:off x="902989" y="1375983"/>
          <a:ext cx="6793920" cy="67939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F89392-F573-471A-921A-3BE1AE48E44E}">
      <dsp:nvSpPr>
        <dsp:cNvPr id="0" name=""/>
        <dsp:cNvSpPr/>
      </dsp:nvSpPr>
      <dsp:spPr>
        <a:xfrm>
          <a:off x="4299949" y="1375983"/>
          <a:ext cx="12540250" cy="679392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Skilled Artisans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99949" y="1375983"/>
        <a:ext cx="6270125" cy="1375983"/>
      </dsp:txXfrm>
    </dsp:sp>
    <dsp:sp modelId="{94DBDAF3-200F-4DCF-BB66-729ACD8548EA}">
      <dsp:nvSpPr>
        <dsp:cNvPr id="0" name=""/>
        <dsp:cNvSpPr/>
      </dsp:nvSpPr>
      <dsp:spPr>
        <a:xfrm>
          <a:off x="1805978" y="2751967"/>
          <a:ext cx="4987941" cy="498794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567420-FCFE-4EC5-8053-C61AD5C4D942}">
      <dsp:nvSpPr>
        <dsp:cNvPr id="0" name=""/>
        <dsp:cNvSpPr/>
      </dsp:nvSpPr>
      <dsp:spPr>
        <a:xfrm>
          <a:off x="4299949" y="2751967"/>
          <a:ext cx="12540250" cy="4987941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Marketing Experts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99949" y="2751967"/>
        <a:ext cx="6270125" cy="1375983"/>
      </dsp:txXfrm>
    </dsp:sp>
    <dsp:sp modelId="{35E98644-F421-4097-8D2E-E7C3DB166040}">
      <dsp:nvSpPr>
        <dsp:cNvPr id="0" name=""/>
        <dsp:cNvSpPr/>
      </dsp:nvSpPr>
      <dsp:spPr>
        <a:xfrm>
          <a:off x="2708968" y="4127951"/>
          <a:ext cx="3181962" cy="31819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693147-9A6E-49F8-B304-F6BACE8CDC5A}">
      <dsp:nvSpPr>
        <dsp:cNvPr id="0" name=""/>
        <dsp:cNvSpPr/>
      </dsp:nvSpPr>
      <dsp:spPr>
        <a:xfrm>
          <a:off x="4299949" y="4127951"/>
          <a:ext cx="12540250" cy="3181962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Technical Staff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99949" y="4127951"/>
        <a:ext cx="6270125" cy="1375983"/>
      </dsp:txXfrm>
    </dsp:sp>
    <dsp:sp modelId="{24D69B3A-F586-4C04-B626-788664638807}">
      <dsp:nvSpPr>
        <dsp:cNvPr id="0" name=""/>
        <dsp:cNvSpPr/>
      </dsp:nvSpPr>
      <dsp:spPr>
        <a:xfrm>
          <a:off x="3611957" y="5503935"/>
          <a:ext cx="1375983" cy="13759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F3DC85-D15B-4EF1-8BF7-EB45073ABC34}">
      <dsp:nvSpPr>
        <dsp:cNvPr id="0" name=""/>
        <dsp:cNvSpPr/>
      </dsp:nvSpPr>
      <dsp:spPr>
        <a:xfrm>
          <a:off x="4299949" y="5503935"/>
          <a:ext cx="12540250" cy="1375983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Volunteers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99949" y="5503935"/>
        <a:ext cx="6270125" cy="1375983"/>
      </dsp:txXfrm>
    </dsp:sp>
    <dsp:sp modelId="{2E0FB4CA-2A04-452B-9865-70381F5996FE}">
      <dsp:nvSpPr>
        <dsp:cNvPr id="0" name=""/>
        <dsp:cNvSpPr/>
      </dsp:nvSpPr>
      <dsp:spPr>
        <a:xfrm>
          <a:off x="10570074" y="0"/>
          <a:ext cx="6270125" cy="1375983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Coordination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Scheduling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Security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logistics</a:t>
          </a:r>
        </a:p>
      </dsp:txBody>
      <dsp:txXfrm>
        <a:off x="10570074" y="0"/>
        <a:ext cx="6270125" cy="1375983"/>
      </dsp:txXfrm>
    </dsp:sp>
    <dsp:sp modelId="{C1694CAA-9E4D-40F6-955C-E31816BA1DD9}">
      <dsp:nvSpPr>
        <dsp:cNvPr id="0" name=""/>
        <dsp:cNvSpPr/>
      </dsp:nvSpPr>
      <dsp:spPr>
        <a:xfrm>
          <a:off x="10570074" y="1375983"/>
          <a:ext cx="6270125" cy="1375983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Weavers (O’Toole, 2011)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Designers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Sustainable fashion experts</a:t>
          </a:r>
        </a:p>
      </dsp:txBody>
      <dsp:txXfrm>
        <a:off x="10570074" y="1375983"/>
        <a:ext cx="6270125" cy="1375983"/>
      </dsp:txXfrm>
    </dsp:sp>
    <dsp:sp modelId="{31BD21EA-4832-4BA3-AE2C-95440A4ACADA}">
      <dsp:nvSpPr>
        <dsp:cNvPr id="0" name=""/>
        <dsp:cNvSpPr/>
      </dsp:nvSpPr>
      <dsp:spPr>
        <a:xfrm>
          <a:off x="10570074" y="2751967"/>
          <a:ext cx="6270125" cy="1375983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marketing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Social media campaigns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 outreach</a:t>
          </a:r>
        </a:p>
      </dsp:txBody>
      <dsp:txXfrm>
        <a:off x="10570074" y="2751967"/>
        <a:ext cx="6270125" cy="1375983"/>
      </dsp:txXfrm>
    </dsp:sp>
    <dsp:sp modelId="{563FDA44-71B5-4F54-A583-C754B4731757}">
      <dsp:nvSpPr>
        <dsp:cNvPr id="0" name=""/>
        <dsp:cNvSpPr/>
      </dsp:nvSpPr>
      <dsp:spPr>
        <a:xfrm>
          <a:off x="10570074" y="4127951"/>
          <a:ext cx="6270125" cy="1375983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AV equipment setup for runway shows and presentations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570074" y="4127951"/>
        <a:ext cx="6270125" cy="1375983"/>
      </dsp:txXfrm>
    </dsp:sp>
    <dsp:sp modelId="{DBFF9546-0502-43A0-886D-5279E88118C6}">
      <dsp:nvSpPr>
        <dsp:cNvPr id="0" name=""/>
        <dsp:cNvSpPr/>
      </dsp:nvSpPr>
      <dsp:spPr>
        <a:xfrm>
          <a:off x="10570074" y="5503935"/>
          <a:ext cx="6270125" cy="1375983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Hospitality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Ticketing (Mousa et al., 2025)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Event support roles</a:t>
          </a:r>
        </a:p>
      </dsp:txBody>
      <dsp:txXfrm>
        <a:off x="10570074" y="5503935"/>
        <a:ext cx="6270125" cy="13759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631F1E-8D0E-447D-8984-FE953B7471B9}">
      <dsp:nvSpPr>
        <dsp:cNvPr id="0" name=""/>
        <dsp:cNvSpPr/>
      </dsp:nvSpPr>
      <dsp:spPr>
        <a:xfrm rot="5400000">
          <a:off x="465664" y="3201592"/>
          <a:ext cx="1395683" cy="2322386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E31BB80-978F-4806-8AC8-9FFFB8B89972}">
      <dsp:nvSpPr>
        <dsp:cNvPr id="0" name=""/>
        <dsp:cNvSpPr/>
      </dsp:nvSpPr>
      <dsp:spPr>
        <a:xfrm>
          <a:off x="232690" y="3895485"/>
          <a:ext cx="2096663" cy="1837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latin typeface="Times New Roman" panose="02020603050405020304" pitchFamily="18" charset="0"/>
              <a:cs typeface="Times New Roman" panose="02020603050405020304" pitchFamily="18" charset="0"/>
            </a:rPr>
            <a:t>Total revenue = £98,000</a:t>
          </a:r>
        </a:p>
      </dsp:txBody>
      <dsp:txXfrm>
        <a:off x="232690" y="3895485"/>
        <a:ext cx="2096663" cy="1837848"/>
      </dsp:txXfrm>
    </dsp:sp>
    <dsp:sp modelId="{4A676EA3-A926-473B-98C5-71BDC126B6AE}">
      <dsp:nvSpPr>
        <dsp:cNvPr id="0" name=""/>
        <dsp:cNvSpPr/>
      </dsp:nvSpPr>
      <dsp:spPr>
        <a:xfrm>
          <a:off x="1933756" y="3030615"/>
          <a:ext cx="395596" cy="395596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C7CC2C-58E6-48F5-987C-FDF9A70B0D28}">
      <dsp:nvSpPr>
        <dsp:cNvPr id="0" name=""/>
        <dsp:cNvSpPr/>
      </dsp:nvSpPr>
      <dsp:spPr>
        <a:xfrm rot="5400000">
          <a:off x="3032390" y="2566453"/>
          <a:ext cx="1395683" cy="2322386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D8B36E4-C777-4813-B753-DB60DAE64250}">
      <dsp:nvSpPr>
        <dsp:cNvPr id="0" name=""/>
        <dsp:cNvSpPr/>
      </dsp:nvSpPr>
      <dsp:spPr>
        <a:xfrm>
          <a:off x="2799416" y="3260346"/>
          <a:ext cx="2096663" cy="1837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latin typeface="Times New Roman" panose="02020603050405020304" pitchFamily="18" charset="0"/>
              <a:cs typeface="Times New Roman" panose="02020603050405020304" pitchFamily="18" charset="0"/>
            </a:rPr>
            <a:t>Total costs = £49,500</a:t>
          </a:r>
        </a:p>
      </dsp:txBody>
      <dsp:txXfrm>
        <a:off x="2799416" y="3260346"/>
        <a:ext cx="2096663" cy="1837848"/>
      </dsp:txXfrm>
    </dsp:sp>
    <dsp:sp modelId="{AB87BB39-C3BA-47A1-9CEC-9E9CD06ED5B2}">
      <dsp:nvSpPr>
        <dsp:cNvPr id="0" name=""/>
        <dsp:cNvSpPr/>
      </dsp:nvSpPr>
      <dsp:spPr>
        <a:xfrm>
          <a:off x="4500482" y="2395476"/>
          <a:ext cx="395596" cy="395596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2C4EE0B-BEB4-4717-B8CB-35DD862D67AD}">
      <dsp:nvSpPr>
        <dsp:cNvPr id="0" name=""/>
        <dsp:cNvSpPr/>
      </dsp:nvSpPr>
      <dsp:spPr>
        <a:xfrm rot="5400000">
          <a:off x="5599116" y="1931314"/>
          <a:ext cx="1395683" cy="2322386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DEDC28-F8AF-49FA-AE66-13A3E60BFC21}">
      <dsp:nvSpPr>
        <dsp:cNvPr id="0" name=""/>
        <dsp:cNvSpPr/>
      </dsp:nvSpPr>
      <dsp:spPr>
        <a:xfrm>
          <a:off x="5366142" y="2625207"/>
          <a:ext cx="2096663" cy="1837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latin typeface="Times New Roman" panose="02020603050405020304" pitchFamily="18" charset="0"/>
              <a:cs typeface="Times New Roman" panose="02020603050405020304" pitchFamily="18" charset="0"/>
            </a:rPr>
            <a:t>Predicted surplus = £48,500</a:t>
          </a:r>
        </a:p>
      </dsp:txBody>
      <dsp:txXfrm>
        <a:off x="5366142" y="2625207"/>
        <a:ext cx="2096663" cy="1837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01FFEC-B0E1-453D-A27A-1F9F02FE46C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0A8D60-5987-4C88-8381-DECD4E8DF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893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4234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8661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3681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109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7571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0990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742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7943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988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304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7353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9200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A8D60-5987-4C88-8381-DECD4E8DF81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3311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13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14.png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298899/united-kingdom-uk-public-sector-expenditure-cultural-services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tatista.com/topics/9543/sustainable-fashion-worldwide/" TargetMode="External"/><Relationship Id="rId4" Type="http://schemas.openxmlformats.org/officeDocument/2006/relationships/hyperlink" Target="https://www.statista.com/statistics/598093/travel-and-tourism-gdp-total-contribution-united-kingdom-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81000" y="1281779"/>
            <a:ext cx="6705600" cy="82988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endParaRPr lang="en-US" sz="6600" dirty="0">
              <a:solidFill>
                <a:srgbClr val="2A1B10"/>
              </a:solidFill>
              <a:latin typeface="Times New Roman" panose="02020603050405020304" pitchFamily="18" charset="0"/>
              <a:ea typeface="Playfair Display"/>
              <a:cs typeface="Times New Roman" panose="02020603050405020304" pitchFamily="18" charset="0"/>
              <a:sym typeface="Playfair Display"/>
            </a:endParaRP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Event: </a:t>
            </a:r>
            <a:r>
              <a:rPr kumimoji="0" lang="en-US" sz="3200" b="1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Wales’</a:t>
            </a:r>
            <a:r>
              <a:rPr kumimoji="0" lang="en-US" sz="32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Fashion and Textile Heritage Showcase</a:t>
            </a:r>
            <a:endParaRPr kumimoji="0" lang="en-US" sz="3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 BMIH6007 </a:t>
            </a:r>
            <a:endParaRPr kumimoji="0" lang="en-US" sz="3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Meetings Management</a:t>
            </a:r>
            <a:endParaRPr kumimoji="0" lang="en-US" sz="3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Viorica </a:t>
            </a:r>
            <a:r>
              <a:rPr kumimoji="0" lang="en-US" sz="3200" b="1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Stavinschi</a:t>
            </a:r>
            <a:endParaRPr kumimoji="0" lang="en-US" sz="3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2243598</a:t>
            </a:r>
            <a:endParaRPr kumimoji="0" lang="en-US" sz="6600" b="0" i="0" u="none" strike="noStrike" kern="1200" cap="none" spc="0" normalizeH="0" baseline="0" noProof="0" dirty="0">
              <a:ln>
                <a:noFill/>
              </a:ln>
              <a:solidFill>
                <a:srgbClr val="2A1B10"/>
              </a:solidFill>
              <a:effectLst/>
              <a:uLnTx/>
              <a:uFillTx/>
              <a:latin typeface="Times New Roman" panose="02020603050405020304" pitchFamily="18" charset="0"/>
              <a:ea typeface="Playfair Display"/>
              <a:cs typeface="Times New Roman" panose="02020603050405020304" pitchFamily="18" charset="0"/>
              <a:sym typeface="Playfair Display"/>
            </a:endParaRPr>
          </a:p>
          <a:p>
            <a:pPr algn="ctr">
              <a:lnSpc>
                <a:spcPct val="150000"/>
              </a:lnSpc>
            </a:pPr>
            <a:br>
              <a:rPr lang="en-US" sz="66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</a:br>
            <a:endParaRPr lang="en-US" sz="6600" dirty="0">
              <a:solidFill>
                <a:srgbClr val="2A1B10"/>
              </a:solidFill>
              <a:latin typeface="Times New Roman" panose="02020603050405020304" pitchFamily="18" charset="0"/>
              <a:ea typeface="Playfair Display"/>
              <a:cs typeface="Times New Roman" panose="02020603050405020304" pitchFamily="18" charset="0"/>
              <a:sym typeface="Playfair Display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1400" y="190500"/>
            <a:ext cx="9525000" cy="961042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14DFFBF-01CF-A83C-7BF6-8D9009E5D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0" y="1714500"/>
            <a:ext cx="4873083" cy="1371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538278-6BAC-5871-4C09-24EFD3EE81A4}"/>
              </a:ext>
            </a:extLst>
          </p:cNvPr>
          <p:cNvSpPr txBox="1"/>
          <p:nvPr/>
        </p:nvSpPr>
        <p:spPr>
          <a:xfrm>
            <a:off x="1981200" y="3194788"/>
            <a:ext cx="12801600" cy="33499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Declaration: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AI-generated materials as my work. I confirm I have copies of my drafts, notes, and other resources I used, which I may be asked to provide as evidence.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 also confirm that many of the images attached to the work are AI-generated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based on text prompts I provided,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to demonstrate the event and show a better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3940721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305800" y="0"/>
            <a:ext cx="9982200" cy="10287000"/>
          </a:xfrm>
          <a:prstGeom prst="rect">
            <a:avLst/>
          </a:prstGeom>
          <a:solidFill>
            <a:srgbClr val="C8C9BE"/>
          </a:solidFill>
        </p:spPr>
        <p:txBody>
          <a:bodyPr/>
          <a:lstStyle/>
          <a:p>
            <a:endParaRPr lang="aa-ET"/>
          </a:p>
        </p:txBody>
      </p:sp>
      <p:sp>
        <p:nvSpPr>
          <p:cNvPr id="4" name="TextBox 4"/>
          <p:cNvSpPr txBox="1"/>
          <p:nvPr/>
        </p:nvSpPr>
        <p:spPr>
          <a:xfrm>
            <a:off x="8686800" y="1028700"/>
            <a:ext cx="5153828" cy="30008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840"/>
              </a:lnSpc>
            </a:pPr>
            <a:r>
              <a:rPr lang="en-US" sz="72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Event Content and Context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686799" y="4229100"/>
            <a:ext cx="9390213" cy="51706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The event celebrates Welsh textile craftsmanship, blending tradition with modern fashion.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It promotes sustainability and ethical practices within the global fashion industry (</a:t>
            </a:r>
            <a:r>
              <a:rPr lang="en-US" sz="2800" spc="47" dirty="0" err="1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Rzyczycki</a:t>
            </a:r>
            <a:r>
              <a:rPr lang="en-US" sz="2800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, 2023).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Visitors will experience storytelling, workshops, and exhibitions showcasing Wales’ heritage.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The event combines cultural preservation with innovative, contemporary design.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219200"/>
            <a:ext cx="7902357" cy="78486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793072" y="9075420"/>
            <a:ext cx="4773422" cy="74892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US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Wales’ Fashion and Textile Heritage Showcase</a:t>
            </a:r>
          </a:p>
          <a:p>
            <a:pPr algn="ctr"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(Source: Self-Created)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651915" y="1028700"/>
            <a:ext cx="8607385" cy="8229600"/>
          </a:xfrm>
          <a:prstGeom prst="rect">
            <a:avLst/>
          </a:prstGeom>
          <a:solidFill>
            <a:srgbClr val="C8C9BE"/>
          </a:solidFill>
        </p:spPr>
        <p:txBody>
          <a:bodyPr/>
          <a:lstStyle/>
          <a:p>
            <a:endParaRPr lang="aa-ET"/>
          </a:p>
        </p:txBody>
      </p:sp>
      <p:sp>
        <p:nvSpPr>
          <p:cNvPr id="4" name="TextBox 4"/>
          <p:cNvSpPr txBox="1"/>
          <p:nvPr/>
        </p:nvSpPr>
        <p:spPr>
          <a:xfrm>
            <a:off x="762000" y="495300"/>
            <a:ext cx="5638800" cy="2000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840"/>
              </a:lnSpc>
            </a:pPr>
            <a:r>
              <a:rPr lang="en-US" sz="72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Event Content and Context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9025" y="3467100"/>
            <a:ext cx="4057650" cy="408622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" y="3467100"/>
            <a:ext cx="4360112" cy="4086225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8993146" y="1131119"/>
            <a:ext cx="7924922" cy="8024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20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Traditional weaving and wool production techniques will be key highlights.</a:t>
            </a:r>
          </a:p>
          <a:p>
            <a:pPr marL="457200" indent="-457200" algn="just">
              <a:lnSpc>
                <a:spcPct val="20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Fashion runway shows will present collections inspired by Welsh textile heritage.</a:t>
            </a:r>
          </a:p>
          <a:p>
            <a:pPr marL="457200" indent="-457200" algn="just">
              <a:lnSpc>
                <a:spcPct val="20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Interactive workshops will engage visitors in hands-on sustainable design activities.</a:t>
            </a:r>
          </a:p>
          <a:p>
            <a:pPr marL="457200" indent="-457200" algn="just">
              <a:lnSpc>
                <a:spcPct val="20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event aims to position Wales as a global leader, sustainably and culturally (</a:t>
            </a:r>
            <a:r>
              <a:rPr lang="en-GB" sz="28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Mazzarella</a:t>
            </a: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and Black, 2023).</a:t>
            </a:r>
            <a:endParaRPr lang="en-GB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179357" y="8051502"/>
            <a:ext cx="2268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(Source: Self-Created)</a:t>
            </a:r>
          </a:p>
        </p:txBody>
      </p:sp>
      <p:sp>
        <p:nvSpPr>
          <p:cNvPr id="3" name="Rectangle 2"/>
          <p:cNvSpPr/>
          <p:nvPr/>
        </p:nvSpPr>
        <p:spPr>
          <a:xfrm>
            <a:off x="2192314" y="7617747"/>
            <a:ext cx="47734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US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Wales’ Fashion and Textile Heritage Showcase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4191000" y="723900"/>
            <a:ext cx="5883084" cy="19188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40"/>
              </a:lnSpc>
            </a:pPr>
            <a:r>
              <a:rPr lang="en-US" sz="56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Market Factors (Target Market)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r="11194"/>
          <a:stretch/>
        </p:blipFill>
        <p:spPr>
          <a:xfrm>
            <a:off x="10759884" y="1028700"/>
            <a:ext cx="7375716" cy="8382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4490942" y="3090466"/>
            <a:ext cx="5283200" cy="6320234"/>
            <a:chOff x="8534399" y="1893093"/>
            <a:chExt cx="5283200" cy="6320234"/>
          </a:xfrm>
        </p:grpSpPr>
        <p:sp>
          <p:nvSpPr>
            <p:cNvPr id="12" name="Freeform 11"/>
            <p:cNvSpPr/>
            <p:nvPr/>
          </p:nvSpPr>
          <p:spPr>
            <a:xfrm>
              <a:off x="8534399" y="1893093"/>
              <a:ext cx="5283200" cy="1444624"/>
            </a:xfrm>
            <a:custGeom>
              <a:avLst/>
              <a:gdLst>
                <a:gd name="connsiteX0" fmla="*/ 0 w 5283200"/>
                <a:gd name="connsiteY0" fmla="*/ 240775 h 1444624"/>
                <a:gd name="connsiteX1" fmla="*/ 240775 w 5283200"/>
                <a:gd name="connsiteY1" fmla="*/ 0 h 1444624"/>
                <a:gd name="connsiteX2" fmla="*/ 5042425 w 5283200"/>
                <a:gd name="connsiteY2" fmla="*/ 0 h 1444624"/>
                <a:gd name="connsiteX3" fmla="*/ 5283200 w 5283200"/>
                <a:gd name="connsiteY3" fmla="*/ 240775 h 1444624"/>
                <a:gd name="connsiteX4" fmla="*/ 5283200 w 5283200"/>
                <a:gd name="connsiteY4" fmla="*/ 1203849 h 1444624"/>
                <a:gd name="connsiteX5" fmla="*/ 5042425 w 5283200"/>
                <a:gd name="connsiteY5" fmla="*/ 1444624 h 1444624"/>
                <a:gd name="connsiteX6" fmla="*/ 240775 w 5283200"/>
                <a:gd name="connsiteY6" fmla="*/ 1444624 h 1444624"/>
                <a:gd name="connsiteX7" fmla="*/ 0 w 5283200"/>
                <a:gd name="connsiteY7" fmla="*/ 1203849 h 1444624"/>
                <a:gd name="connsiteX8" fmla="*/ 0 w 5283200"/>
                <a:gd name="connsiteY8" fmla="*/ 240775 h 144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83200" h="1444624">
                  <a:moveTo>
                    <a:pt x="0" y="240775"/>
                  </a:moveTo>
                  <a:cubicBezTo>
                    <a:pt x="0" y="107799"/>
                    <a:pt x="107799" y="0"/>
                    <a:pt x="240775" y="0"/>
                  </a:cubicBezTo>
                  <a:lnTo>
                    <a:pt x="5042425" y="0"/>
                  </a:lnTo>
                  <a:cubicBezTo>
                    <a:pt x="5175401" y="0"/>
                    <a:pt x="5283200" y="107799"/>
                    <a:pt x="5283200" y="240775"/>
                  </a:cubicBezTo>
                  <a:lnTo>
                    <a:pt x="5283200" y="1203849"/>
                  </a:lnTo>
                  <a:cubicBezTo>
                    <a:pt x="5283200" y="1336825"/>
                    <a:pt x="5175401" y="1444624"/>
                    <a:pt x="5042425" y="1444624"/>
                  </a:cubicBezTo>
                  <a:lnTo>
                    <a:pt x="240775" y="1444624"/>
                  </a:lnTo>
                  <a:cubicBezTo>
                    <a:pt x="107799" y="1444624"/>
                    <a:pt x="0" y="1336825"/>
                    <a:pt x="0" y="1203849"/>
                  </a:cubicBezTo>
                  <a:lnTo>
                    <a:pt x="0" y="240775"/>
                  </a:lnTo>
                  <a:close/>
                </a:path>
              </a:pathLst>
            </a:custGeom>
          </p:spPr>
          <p:style>
            <a:lnRef idx="2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dk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dk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5771" tIns="165771" rIns="165771" bIns="165771" numCol="1" spcCol="1270" anchor="ctr" anchorCtr="0">
              <a:noAutofit/>
            </a:bodyPr>
            <a:lstStyle/>
            <a:p>
              <a:pPr lvl="0" algn="just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00" kern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The event targets eco-conscious individuals interested in sustainable fashion.</a:t>
              </a:r>
            </a:p>
          </p:txBody>
        </p:sp>
        <p:sp>
          <p:nvSpPr>
            <p:cNvPr id="13" name="Freeform 12"/>
            <p:cNvSpPr/>
            <p:nvPr/>
          </p:nvSpPr>
          <p:spPr>
            <a:xfrm>
              <a:off x="8534399" y="3518296"/>
              <a:ext cx="5283200" cy="1444624"/>
            </a:xfrm>
            <a:custGeom>
              <a:avLst/>
              <a:gdLst>
                <a:gd name="connsiteX0" fmla="*/ 0 w 5283200"/>
                <a:gd name="connsiteY0" fmla="*/ 240775 h 1444624"/>
                <a:gd name="connsiteX1" fmla="*/ 240775 w 5283200"/>
                <a:gd name="connsiteY1" fmla="*/ 0 h 1444624"/>
                <a:gd name="connsiteX2" fmla="*/ 5042425 w 5283200"/>
                <a:gd name="connsiteY2" fmla="*/ 0 h 1444624"/>
                <a:gd name="connsiteX3" fmla="*/ 5283200 w 5283200"/>
                <a:gd name="connsiteY3" fmla="*/ 240775 h 1444624"/>
                <a:gd name="connsiteX4" fmla="*/ 5283200 w 5283200"/>
                <a:gd name="connsiteY4" fmla="*/ 1203849 h 1444624"/>
                <a:gd name="connsiteX5" fmla="*/ 5042425 w 5283200"/>
                <a:gd name="connsiteY5" fmla="*/ 1444624 h 1444624"/>
                <a:gd name="connsiteX6" fmla="*/ 240775 w 5283200"/>
                <a:gd name="connsiteY6" fmla="*/ 1444624 h 1444624"/>
                <a:gd name="connsiteX7" fmla="*/ 0 w 5283200"/>
                <a:gd name="connsiteY7" fmla="*/ 1203849 h 1444624"/>
                <a:gd name="connsiteX8" fmla="*/ 0 w 5283200"/>
                <a:gd name="connsiteY8" fmla="*/ 240775 h 144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83200" h="1444624">
                  <a:moveTo>
                    <a:pt x="0" y="240775"/>
                  </a:moveTo>
                  <a:cubicBezTo>
                    <a:pt x="0" y="107799"/>
                    <a:pt x="107799" y="0"/>
                    <a:pt x="240775" y="0"/>
                  </a:cubicBezTo>
                  <a:lnTo>
                    <a:pt x="5042425" y="0"/>
                  </a:lnTo>
                  <a:cubicBezTo>
                    <a:pt x="5175401" y="0"/>
                    <a:pt x="5283200" y="107799"/>
                    <a:pt x="5283200" y="240775"/>
                  </a:cubicBezTo>
                  <a:lnTo>
                    <a:pt x="5283200" y="1203849"/>
                  </a:lnTo>
                  <a:cubicBezTo>
                    <a:pt x="5283200" y="1336825"/>
                    <a:pt x="5175401" y="1444624"/>
                    <a:pt x="5042425" y="1444624"/>
                  </a:cubicBezTo>
                  <a:lnTo>
                    <a:pt x="240775" y="1444624"/>
                  </a:lnTo>
                  <a:cubicBezTo>
                    <a:pt x="107799" y="1444624"/>
                    <a:pt x="0" y="1336825"/>
                    <a:pt x="0" y="1203849"/>
                  </a:cubicBezTo>
                  <a:lnTo>
                    <a:pt x="0" y="240775"/>
                  </a:lnTo>
                  <a:close/>
                </a:path>
              </a:pathLst>
            </a:custGeom>
          </p:spPr>
          <p:style>
            <a:lnRef idx="2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dk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dk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5771" tIns="165771" rIns="165771" bIns="165771" numCol="1" spcCol="1270" anchor="ctr" anchorCtr="0">
              <a:noAutofit/>
            </a:bodyPr>
            <a:lstStyle/>
            <a:p>
              <a:pPr lvl="0" algn="just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00" kern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It appeals to international tourists seeking authentic cultural experiences.</a:t>
              </a:r>
            </a:p>
          </p:txBody>
        </p:sp>
        <p:sp>
          <p:nvSpPr>
            <p:cNvPr id="14" name="Freeform 13"/>
            <p:cNvSpPr/>
            <p:nvPr/>
          </p:nvSpPr>
          <p:spPr>
            <a:xfrm>
              <a:off x="8534399" y="5143500"/>
              <a:ext cx="5283200" cy="1444624"/>
            </a:xfrm>
            <a:custGeom>
              <a:avLst/>
              <a:gdLst>
                <a:gd name="connsiteX0" fmla="*/ 0 w 5283200"/>
                <a:gd name="connsiteY0" fmla="*/ 240775 h 1444624"/>
                <a:gd name="connsiteX1" fmla="*/ 240775 w 5283200"/>
                <a:gd name="connsiteY1" fmla="*/ 0 h 1444624"/>
                <a:gd name="connsiteX2" fmla="*/ 5042425 w 5283200"/>
                <a:gd name="connsiteY2" fmla="*/ 0 h 1444624"/>
                <a:gd name="connsiteX3" fmla="*/ 5283200 w 5283200"/>
                <a:gd name="connsiteY3" fmla="*/ 240775 h 1444624"/>
                <a:gd name="connsiteX4" fmla="*/ 5283200 w 5283200"/>
                <a:gd name="connsiteY4" fmla="*/ 1203849 h 1444624"/>
                <a:gd name="connsiteX5" fmla="*/ 5042425 w 5283200"/>
                <a:gd name="connsiteY5" fmla="*/ 1444624 h 1444624"/>
                <a:gd name="connsiteX6" fmla="*/ 240775 w 5283200"/>
                <a:gd name="connsiteY6" fmla="*/ 1444624 h 1444624"/>
                <a:gd name="connsiteX7" fmla="*/ 0 w 5283200"/>
                <a:gd name="connsiteY7" fmla="*/ 1203849 h 1444624"/>
                <a:gd name="connsiteX8" fmla="*/ 0 w 5283200"/>
                <a:gd name="connsiteY8" fmla="*/ 240775 h 144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83200" h="1444624">
                  <a:moveTo>
                    <a:pt x="0" y="240775"/>
                  </a:moveTo>
                  <a:cubicBezTo>
                    <a:pt x="0" y="107799"/>
                    <a:pt x="107799" y="0"/>
                    <a:pt x="240775" y="0"/>
                  </a:cubicBezTo>
                  <a:lnTo>
                    <a:pt x="5042425" y="0"/>
                  </a:lnTo>
                  <a:cubicBezTo>
                    <a:pt x="5175401" y="0"/>
                    <a:pt x="5283200" y="107799"/>
                    <a:pt x="5283200" y="240775"/>
                  </a:cubicBezTo>
                  <a:lnTo>
                    <a:pt x="5283200" y="1203849"/>
                  </a:lnTo>
                  <a:cubicBezTo>
                    <a:pt x="5283200" y="1336825"/>
                    <a:pt x="5175401" y="1444624"/>
                    <a:pt x="5042425" y="1444624"/>
                  </a:cubicBezTo>
                  <a:lnTo>
                    <a:pt x="240775" y="1444624"/>
                  </a:lnTo>
                  <a:cubicBezTo>
                    <a:pt x="107799" y="1444624"/>
                    <a:pt x="0" y="1336825"/>
                    <a:pt x="0" y="1203849"/>
                  </a:cubicBezTo>
                  <a:lnTo>
                    <a:pt x="0" y="240775"/>
                  </a:lnTo>
                  <a:close/>
                </a:path>
              </a:pathLst>
            </a:custGeom>
          </p:spPr>
          <p:style>
            <a:lnRef idx="2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dk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dk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5771" tIns="165771" rIns="165771" bIns="165771" numCol="1" spcCol="1270" anchor="ctr" anchorCtr="0">
              <a:noAutofit/>
            </a:bodyPr>
            <a:lstStyle/>
            <a:p>
              <a:pPr lvl="0" algn="just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00" kern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Fashion enthusiasts and professionals will be drawn to innovative design showcases (Ataoğlu, 2023).</a:t>
              </a:r>
            </a:p>
          </p:txBody>
        </p:sp>
        <p:sp>
          <p:nvSpPr>
            <p:cNvPr id="15" name="Freeform 14"/>
            <p:cNvSpPr/>
            <p:nvPr/>
          </p:nvSpPr>
          <p:spPr>
            <a:xfrm>
              <a:off x="8534399" y="6768703"/>
              <a:ext cx="5283200" cy="1444624"/>
            </a:xfrm>
            <a:custGeom>
              <a:avLst/>
              <a:gdLst>
                <a:gd name="connsiteX0" fmla="*/ 0 w 5283200"/>
                <a:gd name="connsiteY0" fmla="*/ 240775 h 1444624"/>
                <a:gd name="connsiteX1" fmla="*/ 240775 w 5283200"/>
                <a:gd name="connsiteY1" fmla="*/ 0 h 1444624"/>
                <a:gd name="connsiteX2" fmla="*/ 5042425 w 5283200"/>
                <a:gd name="connsiteY2" fmla="*/ 0 h 1444624"/>
                <a:gd name="connsiteX3" fmla="*/ 5283200 w 5283200"/>
                <a:gd name="connsiteY3" fmla="*/ 240775 h 1444624"/>
                <a:gd name="connsiteX4" fmla="*/ 5283200 w 5283200"/>
                <a:gd name="connsiteY4" fmla="*/ 1203849 h 1444624"/>
                <a:gd name="connsiteX5" fmla="*/ 5042425 w 5283200"/>
                <a:gd name="connsiteY5" fmla="*/ 1444624 h 1444624"/>
                <a:gd name="connsiteX6" fmla="*/ 240775 w 5283200"/>
                <a:gd name="connsiteY6" fmla="*/ 1444624 h 1444624"/>
                <a:gd name="connsiteX7" fmla="*/ 0 w 5283200"/>
                <a:gd name="connsiteY7" fmla="*/ 1203849 h 1444624"/>
                <a:gd name="connsiteX8" fmla="*/ 0 w 5283200"/>
                <a:gd name="connsiteY8" fmla="*/ 240775 h 144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83200" h="1444624">
                  <a:moveTo>
                    <a:pt x="0" y="240775"/>
                  </a:moveTo>
                  <a:cubicBezTo>
                    <a:pt x="0" y="107799"/>
                    <a:pt x="107799" y="0"/>
                    <a:pt x="240775" y="0"/>
                  </a:cubicBezTo>
                  <a:lnTo>
                    <a:pt x="5042425" y="0"/>
                  </a:lnTo>
                  <a:cubicBezTo>
                    <a:pt x="5175401" y="0"/>
                    <a:pt x="5283200" y="107799"/>
                    <a:pt x="5283200" y="240775"/>
                  </a:cubicBezTo>
                  <a:lnTo>
                    <a:pt x="5283200" y="1203849"/>
                  </a:lnTo>
                  <a:cubicBezTo>
                    <a:pt x="5283200" y="1336825"/>
                    <a:pt x="5175401" y="1444624"/>
                    <a:pt x="5042425" y="1444624"/>
                  </a:cubicBezTo>
                  <a:lnTo>
                    <a:pt x="240775" y="1444624"/>
                  </a:lnTo>
                  <a:cubicBezTo>
                    <a:pt x="107799" y="1444624"/>
                    <a:pt x="0" y="1336825"/>
                    <a:pt x="0" y="1203849"/>
                  </a:cubicBezTo>
                  <a:lnTo>
                    <a:pt x="0" y="240775"/>
                  </a:lnTo>
                  <a:close/>
                </a:path>
              </a:pathLst>
            </a:custGeom>
          </p:spPr>
          <p:style>
            <a:lnRef idx="2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dk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dk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5771" tIns="165771" rIns="165771" bIns="165771" numCol="1" spcCol="1270" anchor="ctr" anchorCtr="0">
              <a:noAutofit/>
            </a:bodyPr>
            <a:lstStyle/>
            <a:p>
              <a:pPr lvl="0" algn="just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00" kern="1200">
                  <a:latin typeface="Times New Roman" panose="02020603050405020304" pitchFamily="18" charset="0"/>
                  <a:cs typeface="Times New Roman" panose="02020603050405020304" pitchFamily="18" charset="0"/>
                </a:rPr>
                <a:t>Local communities and the Welsh diaspora will engage with the celebration of heritage.</a:t>
              </a:r>
            </a:p>
          </p:txBody>
        </p:sp>
      </p:grpSp>
      <p:sp>
        <p:nvSpPr>
          <p:cNvPr id="11" name="Rectangle 10"/>
          <p:cNvSpPr/>
          <p:nvPr/>
        </p:nvSpPr>
        <p:spPr>
          <a:xfrm>
            <a:off x="13749225" y="9689386"/>
            <a:ext cx="2268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(Source: Self-Created)</a:t>
            </a:r>
          </a:p>
        </p:txBody>
      </p:sp>
      <p:sp>
        <p:nvSpPr>
          <p:cNvPr id="2" name="Rectangle 1"/>
          <p:cNvSpPr/>
          <p:nvPr/>
        </p:nvSpPr>
        <p:spPr>
          <a:xfrm>
            <a:off x="12496800" y="9398000"/>
            <a:ext cx="47734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US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Wales’ Fashion and Textile Heritage Showcase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b="30565"/>
          <a:stretch/>
        </p:blipFill>
        <p:spPr>
          <a:xfrm>
            <a:off x="10039082" y="76200"/>
            <a:ext cx="8248918" cy="4914900"/>
          </a:xfrm>
          <a:prstGeom prst="rect">
            <a:avLst/>
          </a:prstGeom>
        </p:spPr>
      </p:pic>
      <p:sp>
        <p:nvSpPr>
          <p:cNvPr id="2" name="AutoShape 2"/>
          <p:cNvSpPr/>
          <p:nvPr/>
        </p:nvSpPr>
        <p:spPr>
          <a:xfrm>
            <a:off x="0" y="0"/>
            <a:ext cx="9906000" cy="10287000"/>
          </a:xfrm>
          <a:prstGeom prst="rect">
            <a:avLst/>
          </a:prstGeom>
          <a:solidFill>
            <a:srgbClr val="C8C9BE"/>
          </a:solidFill>
        </p:spPr>
        <p:txBody>
          <a:bodyPr/>
          <a:lstStyle/>
          <a:p>
            <a:endParaRPr lang="aa-ET"/>
          </a:p>
        </p:txBody>
      </p:sp>
      <p:sp>
        <p:nvSpPr>
          <p:cNvPr id="6" name="TextBox 6"/>
          <p:cNvSpPr txBox="1"/>
          <p:nvPr/>
        </p:nvSpPr>
        <p:spPr>
          <a:xfrm>
            <a:off x="1578625" y="266700"/>
            <a:ext cx="6748750" cy="2000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40"/>
              </a:lnSpc>
            </a:pPr>
            <a:r>
              <a:rPr lang="en-US" sz="54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Market Factors (Competitor Analysis)</a:t>
            </a:r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87679035"/>
              </p:ext>
            </p:extLst>
          </p:nvPr>
        </p:nvGraphicFramePr>
        <p:xfrm>
          <a:off x="304800" y="2822957"/>
          <a:ext cx="9296400" cy="69743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9"/>
          <a:srcRect t="12951"/>
          <a:stretch/>
        </p:blipFill>
        <p:spPr>
          <a:xfrm>
            <a:off x="10054122" y="5653420"/>
            <a:ext cx="8248918" cy="39624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2749636" y="9623440"/>
            <a:ext cx="363432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Eisteddfod (Llangollen)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Kulakova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3106400" y="5058440"/>
            <a:ext cx="29208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Aberystwyth Arts Festival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Kulakova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35409" y="0"/>
            <a:ext cx="8052591" cy="10287000"/>
          </a:xfrm>
          <a:prstGeom prst="rect">
            <a:avLst/>
          </a:prstGeom>
          <a:solidFill>
            <a:srgbClr val="C8C9BE"/>
          </a:solidFill>
        </p:spPr>
        <p:txBody>
          <a:bodyPr/>
          <a:lstStyle/>
          <a:p>
            <a:endParaRPr lang="aa-ET"/>
          </a:p>
        </p:txBody>
      </p:sp>
      <p:sp>
        <p:nvSpPr>
          <p:cNvPr id="3" name="TextBox 3"/>
          <p:cNvSpPr txBox="1"/>
          <p:nvPr/>
        </p:nvSpPr>
        <p:spPr>
          <a:xfrm>
            <a:off x="457200" y="473337"/>
            <a:ext cx="4800600" cy="30008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840"/>
              </a:lnSpc>
            </a:pPr>
            <a:r>
              <a:rPr lang="en-US" sz="56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Market Factors (Market Demand)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89750" y="1762061"/>
            <a:ext cx="7143907" cy="67628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800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Growing global interest sustainably and ethically practices (Wang et al., 2025).</a:t>
            </a: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800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Increased demand for authentic cultural tourism experiences.</a:t>
            </a: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800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Rising appreciation for traditional craftsmanship and heritage preservation.</a:t>
            </a: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800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Opportunity to position Wales as a unique, eco-conscious fashion destination.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504" y="4997496"/>
            <a:ext cx="9778206" cy="43199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9486" y="151130"/>
            <a:ext cx="4200525" cy="417195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85799" y="9474193"/>
            <a:ext cx="8964211" cy="7489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Sustainable fashion worldwide - statistics &amp;amp; facts</a:t>
            </a:r>
          </a:p>
          <a:p>
            <a:pPr algn="ctr"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(Source: Statista, 2025b)</a:t>
            </a:r>
          </a:p>
        </p:txBody>
      </p:sp>
      <p:sp>
        <p:nvSpPr>
          <p:cNvPr id="8" name="Rectangle 7"/>
          <p:cNvSpPr/>
          <p:nvPr/>
        </p:nvSpPr>
        <p:spPr>
          <a:xfrm>
            <a:off x="6415462" y="4500506"/>
            <a:ext cx="2268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(Source: Self-Created)</a:t>
            </a:r>
          </a:p>
        </p:txBody>
      </p:sp>
      <p:sp>
        <p:nvSpPr>
          <p:cNvPr id="9" name="Rectangle 8"/>
          <p:cNvSpPr/>
          <p:nvPr/>
        </p:nvSpPr>
        <p:spPr>
          <a:xfrm>
            <a:off x="5007644" y="4290956"/>
            <a:ext cx="47734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US" spc="47" dirty="0">
                <a:solidFill>
                  <a:srgbClr val="2A1B10"/>
                </a:solidFill>
                <a:latin typeface="Times New Roman" panose="02020603050405020304" pitchFamily="18" charset="0"/>
                <a:ea typeface="Manjari Thin"/>
                <a:cs typeface="Times New Roman" panose="02020603050405020304" pitchFamily="18" charset="0"/>
                <a:sym typeface="Manjari Thin"/>
              </a:rPr>
              <a:t>Wales’ Fashion and Textile Heritage Showcase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228600" y="136385"/>
            <a:ext cx="9005636" cy="2187715"/>
          </a:xfrm>
          <a:prstGeom prst="rect">
            <a:avLst/>
          </a:prstGeom>
          <a:solidFill>
            <a:srgbClr val="C8C9BE"/>
          </a:solidFill>
        </p:spPr>
        <p:txBody>
          <a:bodyPr/>
          <a:lstStyle/>
          <a:p>
            <a:endParaRPr lang="aa-ET"/>
          </a:p>
        </p:txBody>
      </p:sp>
      <p:sp>
        <p:nvSpPr>
          <p:cNvPr id="5" name="TextBox 5"/>
          <p:cNvSpPr txBox="1"/>
          <p:nvPr/>
        </p:nvSpPr>
        <p:spPr>
          <a:xfrm>
            <a:off x="635579" y="773995"/>
            <a:ext cx="8191678" cy="912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40"/>
              </a:lnSpc>
            </a:pPr>
            <a:r>
              <a:rPr lang="en-US" sz="56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SWOT Analysis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7930557"/>
              </p:ext>
            </p:extLst>
          </p:nvPr>
        </p:nvGraphicFramePr>
        <p:xfrm>
          <a:off x="228600" y="2628899"/>
          <a:ext cx="9005636" cy="6492241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45028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028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6200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Strengths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3256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Strong Welsh textile heritage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Limited global recognition of Welsh fashion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3256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Unique blend of tradition and innovation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costs for international marketing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3256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Sustainability focus aligns with global trends.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Dependence on seasonal tourism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3256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Accessible and culturally rich locations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Limited participation from global designers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1997018"/>
              </p:ext>
            </p:extLst>
          </p:nvPr>
        </p:nvGraphicFramePr>
        <p:xfrm>
          <a:off x="9448800" y="2628899"/>
          <a:ext cx="8458200" cy="6492242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4229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29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323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Opportunities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1830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Appeal to eco-conscious tourists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Competition from established cultural events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1830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Growing global demand for sustainable fashion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Risk of low international attendance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1830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Potential to boost local designer recognition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 uncertainties impacting travel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049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Partnerships with global fashion organisations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Overlap with other summer events.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35409" y="32984"/>
            <a:ext cx="8052591" cy="10287000"/>
          </a:xfrm>
          <a:prstGeom prst="rect">
            <a:avLst/>
          </a:prstGeom>
          <a:solidFill>
            <a:srgbClr val="C8C9BE"/>
          </a:solidFill>
        </p:spPr>
        <p:txBody>
          <a:bodyPr/>
          <a:lstStyle/>
          <a:p>
            <a:endParaRPr lang="aa-ET"/>
          </a:p>
        </p:txBody>
      </p:sp>
      <p:sp>
        <p:nvSpPr>
          <p:cNvPr id="3" name="TextBox 3"/>
          <p:cNvSpPr txBox="1"/>
          <p:nvPr/>
        </p:nvSpPr>
        <p:spPr>
          <a:xfrm>
            <a:off x="269240" y="32984"/>
            <a:ext cx="6222201" cy="918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840"/>
              </a:lnSpc>
            </a:pPr>
            <a:r>
              <a:rPr lang="en-US" sz="56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PESTLE Analysis</a:t>
            </a:r>
          </a:p>
        </p:txBody>
      </p:sp>
      <p:pic>
        <p:nvPicPr>
          <p:cNvPr id="9" name="Picture 8"/>
          <p:cNvPicPr/>
          <p:nvPr/>
        </p:nvPicPr>
        <p:blipFill>
          <a:blip r:embed="rId3"/>
          <a:stretch>
            <a:fillRect/>
          </a:stretch>
        </p:blipFill>
        <p:spPr>
          <a:xfrm>
            <a:off x="10527903" y="396312"/>
            <a:ext cx="7467600" cy="398103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27903" y="4372570"/>
            <a:ext cx="7467600" cy="10259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Public sector expenditure on cultural services in the United Kingdom from 2009/10 to 2023/24</a:t>
            </a:r>
          </a:p>
          <a:p>
            <a:pPr algn="ctr"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(Source: Statista, 2025)</a:t>
            </a:r>
          </a:p>
        </p:txBody>
      </p:sp>
      <p:pic>
        <p:nvPicPr>
          <p:cNvPr id="11" name="Picture 10"/>
          <p:cNvPicPr/>
          <p:nvPr/>
        </p:nvPicPr>
        <p:blipFill>
          <a:blip r:embed="rId4"/>
          <a:stretch>
            <a:fillRect/>
          </a:stretch>
        </p:blipFill>
        <p:spPr>
          <a:xfrm>
            <a:off x="10548223" y="5521888"/>
            <a:ext cx="7447280" cy="357508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0548223" y="9096970"/>
            <a:ext cx="7447280" cy="9335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Total contribution of travel and tourism to gross domestic product (GDP) in the United Kingdom in 2019 and 2023, with a forecast for 2024 and 2034</a:t>
            </a:r>
          </a:p>
          <a:p>
            <a:pPr algn="ctr"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(Source: Statista, 2025a)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3896243"/>
              </p:ext>
            </p:extLst>
          </p:nvPr>
        </p:nvGraphicFramePr>
        <p:xfrm>
          <a:off x="269240" y="1216587"/>
          <a:ext cx="9638112" cy="8610602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20574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807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437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Details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8748">
                <a:tc row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762000" algn="l"/>
                        </a:tabLst>
                      </a:pPr>
                      <a:r>
                        <a:rPr lang="en-GB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762000" algn="l"/>
                        </a:tabLst>
                      </a:pPr>
                      <a:r>
                        <a:rPr lang="en-GB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 government invests 4.7 billion pounds in arts and heritage, supporting cultural events (Statista, 2025).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874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Wales benefits from devolved cultural funding, promoting local heritage initiatives (</a:t>
                      </a:r>
                      <a:r>
                        <a:rPr lang="en-GB" sz="16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Fahy</a:t>
                      </a:r>
                      <a:r>
                        <a:rPr lang="en-GB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et al., 2023).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8748"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Wales' tourism sector contributed 9.7% to the economy in 2024 (Statista, 2025a). 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437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Sustainable fashion in the UK offers growth opportunities.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8748">
                <a:tc row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Most global consumers prefer sustainable fashion, aligning with the event's eco-conscious focus (Statista, 2025b).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437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There is increased interest in cultural tourism.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48748">
                <a:tc row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Most of the event attendees use digital platforms for ticket purchases and event updates.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74874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Virtual reality and live streaming can expand the event's reach to global audiences (Celuch, 2021).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748748"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Compliance with UK health and safety regulations for public events is mandatory.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74874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Intellectual property laws protect the designs and creations of participating artisans (Hunter et al., 2021).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748748"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Fashion accounts for global carbon emissions; thus, the event needs to promote sustainable practices.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74874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Wales' natural landscapes provide an eco-friendly backdrop, aligning with the event's green goals (Yong et al., 2024).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95" marR="49195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007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687" t="16424" r="504"/>
          <a:stretch/>
        </p:blipFill>
        <p:spPr>
          <a:xfrm>
            <a:off x="0" y="-40640"/>
            <a:ext cx="9497688" cy="402724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3986604"/>
            <a:ext cx="9708051" cy="6272456"/>
          </a:xfrm>
          <a:prstGeom prst="rect">
            <a:avLst/>
          </a:prstGeom>
        </p:spPr>
      </p:pic>
      <p:sp>
        <p:nvSpPr>
          <p:cNvPr id="2" name="AutoShape 2"/>
          <p:cNvSpPr/>
          <p:nvPr/>
        </p:nvSpPr>
        <p:spPr>
          <a:xfrm>
            <a:off x="9448800" y="-27940"/>
            <a:ext cx="8839200" cy="10287000"/>
          </a:xfrm>
          <a:prstGeom prst="rect">
            <a:avLst/>
          </a:prstGeom>
          <a:solidFill>
            <a:srgbClr val="C8C9BE"/>
          </a:solidFill>
        </p:spPr>
        <p:txBody>
          <a:bodyPr/>
          <a:lstStyle/>
          <a:p>
            <a:endParaRPr lang="aa-ET"/>
          </a:p>
        </p:txBody>
      </p:sp>
      <p:sp>
        <p:nvSpPr>
          <p:cNvPr id="6" name="TextBox 6"/>
          <p:cNvSpPr txBox="1"/>
          <p:nvPr/>
        </p:nvSpPr>
        <p:spPr>
          <a:xfrm>
            <a:off x="10494025" y="27940"/>
            <a:ext cx="6748750" cy="19127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40"/>
              </a:lnSpc>
            </a:pPr>
            <a:r>
              <a:rPr lang="en-US" sz="54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Operational Factors (Venue Availability)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233893163"/>
              </p:ext>
            </p:extLst>
          </p:nvPr>
        </p:nvGraphicFramePr>
        <p:xfrm>
          <a:off x="10020300" y="2347108"/>
          <a:ext cx="7696200" cy="7469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Rectangle 6"/>
          <p:cNvSpPr/>
          <p:nvPr/>
        </p:nvSpPr>
        <p:spPr>
          <a:xfrm>
            <a:off x="3352800" y="3595166"/>
            <a:ext cx="2268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(Source: Self-Created)</a:t>
            </a:r>
          </a:p>
        </p:txBody>
      </p:sp>
      <p:sp>
        <p:nvSpPr>
          <p:cNvPr id="8" name="Rectangle 7"/>
          <p:cNvSpPr/>
          <p:nvPr/>
        </p:nvSpPr>
        <p:spPr>
          <a:xfrm>
            <a:off x="2057400" y="4381500"/>
            <a:ext cx="2268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(Source: Self-Created)</a:t>
            </a:r>
          </a:p>
        </p:txBody>
      </p:sp>
      <p:sp>
        <p:nvSpPr>
          <p:cNvPr id="9" name="Rectangle 8"/>
          <p:cNvSpPr/>
          <p:nvPr/>
        </p:nvSpPr>
        <p:spPr>
          <a:xfrm>
            <a:off x="3211703" y="3388394"/>
            <a:ext cx="25507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Aberystwyth Arts Centre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2731476" y="4082395"/>
            <a:ext cx="12426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Llandudno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215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8288000" cy="1211608"/>
          </a:xfrm>
          <a:prstGeom prst="rect">
            <a:avLst/>
          </a:prstGeom>
          <a:solidFill>
            <a:srgbClr val="C8C9BE"/>
          </a:solidFill>
        </p:spPr>
        <p:txBody>
          <a:bodyPr/>
          <a:lstStyle/>
          <a:p>
            <a:endParaRPr lang="aa-ET"/>
          </a:p>
        </p:txBody>
      </p:sp>
      <p:sp>
        <p:nvSpPr>
          <p:cNvPr id="6" name="TextBox 6"/>
          <p:cNvSpPr txBox="1"/>
          <p:nvPr/>
        </p:nvSpPr>
        <p:spPr>
          <a:xfrm>
            <a:off x="-76200" y="211334"/>
            <a:ext cx="18516600" cy="10002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40"/>
              </a:lnSpc>
            </a:pPr>
            <a:r>
              <a:rPr lang="en-US" sz="54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Operational Factors (Skills and Resources Required)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714671464"/>
              </p:ext>
            </p:extLst>
          </p:nvPr>
        </p:nvGraphicFramePr>
        <p:xfrm>
          <a:off x="381000" y="1422942"/>
          <a:ext cx="16840200" cy="8599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25855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35409" y="32984"/>
            <a:ext cx="8052591" cy="10287000"/>
          </a:xfrm>
          <a:prstGeom prst="rect">
            <a:avLst/>
          </a:prstGeom>
          <a:solidFill>
            <a:srgbClr val="C8C9BE"/>
          </a:solidFill>
        </p:spPr>
        <p:txBody>
          <a:bodyPr/>
          <a:lstStyle/>
          <a:p>
            <a:endParaRPr lang="aa-ET"/>
          </a:p>
        </p:txBody>
      </p:sp>
      <p:sp>
        <p:nvSpPr>
          <p:cNvPr id="3" name="TextBox 3"/>
          <p:cNvSpPr txBox="1"/>
          <p:nvPr/>
        </p:nvSpPr>
        <p:spPr>
          <a:xfrm>
            <a:off x="10515601" y="571500"/>
            <a:ext cx="7543800" cy="2000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840"/>
              </a:lnSpc>
            </a:pPr>
            <a:r>
              <a:rPr lang="en-US" sz="56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Financial Factors (Cost and Predicted Revenues)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68119623"/>
              </p:ext>
            </p:extLst>
          </p:nvPr>
        </p:nvGraphicFramePr>
        <p:xfrm>
          <a:off x="10594281" y="1333500"/>
          <a:ext cx="7465119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1717820"/>
              </p:ext>
            </p:extLst>
          </p:nvPr>
        </p:nvGraphicFramePr>
        <p:xfrm>
          <a:off x="381000" y="574040"/>
          <a:ext cx="9372600" cy="9379615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0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962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5264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Item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(£)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Revenue (£)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Notes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5794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Venue Rental (2 locations)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15,000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–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Includes space hire for 2 days in culturally significant Welsh venues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5794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 and Advertising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–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Includes digital, social media, local press, and influencer outreach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5794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Operational Costs (staffing, logistics)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20,000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–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Includes security, volunteers, event managers, and transportation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529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Ticket Sales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–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40,000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Predicted sale of 5,000 tickets at £8 each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0529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Vendor/Exhibitor Fees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–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15,000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 vendors paying an average fee of £500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05794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 Revenue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–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25,000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Support from local fashion brands, heritage orgs, and eco-partners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05794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Merchandise Sales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–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8,000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Branded scarves, totes, postcards, sustainable items (est. 1,000 units at £8 avg)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05794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Government/Cultural Grants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–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Application to the Wales Arts Council and the local tourism board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9098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Contingency (10% of costs)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4,500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–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cover unforeseen expenses</a:t>
                      </a:r>
                      <a:endParaRPr lang="en-GB" sz="16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15508">
                <a:tc>
                  <a:txBody>
                    <a:bodyPr/>
                    <a:lstStyle/>
                    <a:p>
                      <a:endParaRPr lang="en-GB" sz="1400" kern="1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endParaRPr lang="en-GB" sz="1400" kern="1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endParaRPr lang="en-GB" sz="1400" kern="1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endParaRPr lang="en-GB" sz="1400" kern="1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264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 TOTAL</a:t>
                      </a:r>
                      <a:endParaRPr lang="en-GB" sz="1800" b="1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 49,500</a:t>
                      </a:r>
                      <a:endParaRPr lang="en-GB" sz="1800" b="1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 98,000</a:t>
                      </a:r>
                      <a:endParaRPr lang="en-GB" sz="1800" b="1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Surplus: £48,500</a:t>
                      </a:r>
                      <a:endParaRPr lang="en-GB" sz="1800" b="1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180" marR="4418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1857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451704" y="0"/>
            <a:ext cx="8052591" cy="10287000"/>
          </a:xfrm>
          <a:prstGeom prst="rect">
            <a:avLst/>
          </a:prstGeom>
          <a:solidFill>
            <a:srgbClr val="C8C9BE"/>
          </a:solidFill>
        </p:spPr>
        <p:txBody>
          <a:bodyPr/>
          <a:lstStyle/>
          <a:p>
            <a:endParaRPr lang="aa-ET"/>
          </a:p>
        </p:txBody>
      </p:sp>
      <p:sp>
        <p:nvSpPr>
          <p:cNvPr id="3" name="TextBox 3"/>
          <p:cNvSpPr txBox="1"/>
          <p:nvPr/>
        </p:nvSpPr>
        <p:spPr>
          <a:xfrm>
            <a:off x="11658600" y="3771900"/>
            <a:ext cx="5638800" cy="2000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840"/>
              </a:lnSpc>
            </a:pPr>
            <a:r>
              <a:rPr lang="en-US" sz="56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Financial Factors (Funding Sources)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1799065"/>
              </p:ext>
            </p:extLst>
          </p:nvPr>
        </p:nvGraphicFramePr>
        <p:xfrm>
          <a:off x="304800" y="1333500"/>
          <a:ext cx="9448800" cy="7286628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314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8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91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Source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Contribution (£)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Ticket Sales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40,000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Entry fees for public exhibitions, workshops, and fashion shows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Vendor Fees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15,000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Fees from local and sustainable fashion vendors and designers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25,000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Partnering with ethical fashion brands and Welsh textile heritage groups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Merchandise Sales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8,000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Sale of branded eco-friendly products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Government Grants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Cultural funding from the Welsh Government and Arts Council Wales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14643280" y="8443651"/>
            <a:ext cx="2616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889204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462280" y="952500"/>
            <a:ext cx="14554200" cy="9185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840"/>
              </a:lnSpc>
            </a:pPr>
            <a:r>
              <a:rPr lang="en-US" sz="56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Ways to Measure an Event’s Worth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2336507"/>
              </p:ext>
            </p:extLst>
          </p:nvPr>
        </p:nvGraphicFramePr>
        <p:xfrm>
          <a:off x="457200" y="2628741"/>
          <a:ext cx="17068800" cy="6781960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3886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82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1556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Metric</a:t>
                      </a:r>
                      <a:endParaRPr lang="en-GB" sz="3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Measurement Approach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1660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Attendance Numbers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Track ticket sales and on-site registrations; aim for 5,000+ attendees.</a:t>
                      </a:r>
                      <a:endParaRPr lang="en-GB" sz="3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1660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 Impact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Calculate revenue generated through ticket sales, sponsorships, and local business boosts.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1660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Sustainability Metrics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Measure carbon offset initiatives and usage of eco-friendly materials in the event setup.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1660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Audience Feedback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Use post-event surveys, social media sentiment analysis, and reviews for insights.</a:t>
                      </a:r>
                      <a:endParaRPr lang="en-GB" sz="3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76953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" y="114300"/>
            <a:ext cx="18288000" cy="9982200"/>
          </a:xfrm>
          <a:prstGeom prst="rect">
            <a:avLst/>
          </a:prstGeom>
          <a:solidFill>
            <a:srgbClr val="C8C9BE"/>
          </a:solidFill>
        </p:spPr>
        <p:txBody>
          <a:bodyPr/>
          <a:lstStyle/>
          <a:p>
            <a:endParaRPr lang="aa-ET"/>
          </a:p>
        </p:txBody>
      </p:sp>
      <p:sp>
        <p:nvSpPr>
          <p:cNvPr id="3" name="TextBox 3"/>
          <p:cNvSpPr txBox="1"/>
          <p:nvPr/>
        </p:nvSpPr>
        <p:spPr>
          <a:xfrm>
            <a:off x="533400" y="342900"/>
            <a:ext cx="5638800" cy="9185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840"/>
              </a:lnSpc>
            </a:pPr>
            <a:r>
              <a:rPr lang="en-US" sz="5600" dirty="0">
                <a:solidFill>
                  <a:srgbClr val="2A1B10"/>
                </a:solidFill>
                <a:latin typeface="Times New Roman" panose="02020603050405020304" pitchFamily="18" charset="0"/>
                <a:ea typeface="Playfair Display"/>
                <a:cs typeface="Times New Roman" panose="02020603050405020304" pitchFamily="18" charset="0"/>
                <a:sym typeface="Playfair Display"/>
              </a:rPr>
              <a:t>References</a:t>
            </a:r>
          </a:p>
        </p:txBody>
      </p:sp>
      <p:sp>
        <p:nvSpPr>
          <p:cNvPr id="4" name="Rectangle 3"/>
          <p:cNvSpPr/>
          <p:nvPr/>
        </p:nvSpPr>
        <p:spPr>
          <a:xfrm>
            <a:off x="533400" y="1490085"/>
            <a:ext cx="17068800" cy="8402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Ataoğlu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N. C. (2023). Development of fashion museums and fashion exhibitions.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Journal of Architectural Sciences and Applications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8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(2), 877-896.</a:t>
            </a: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Celuch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 (2021). Customers' experience of purchasing event tickets: mining online reviews based on topic 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sentiment analysis. 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Event and Festival Management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36-50.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Dolores, L.,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Macchiaroli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M., and De Mare, G. (2021). Sponsorship’s financial sustainability for cultural conservation and enhancement strategies: An innovative model for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sponsees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and sponsors.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Sustainability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13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(16), 9070.</a:t>
            </a: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Fahy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K., 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Alexiou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Mason, K., Bennett, D., Egan, M., Taylor-Robinson, D., and Barr, B. (2023). Inequalities in local government spending on cultural, environmental and planning services: a time-trend analysis in England, Scotland, and Wales. 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BMC Public Health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408.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  Fox, D. et al. (2014) Doing events research: from theory to practice. Routledge: Oxford.</a:t>
            </a: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Hofmann, K. H., Jacob, A., and Pizzingrilli, M. (2022). Overcoming growth challenges of sustainable ventures in the fashion industry: a multinational exploration.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Sustainability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14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(16), 10275.</a:t>
            </a: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Hunter, R., Shannon, J., 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Lozada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H., and 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Rivolta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 (2021). The dilemma of 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Basia's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pendant: European community design and the protection of an artist's creations and intellectual property. 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Business and Social Science Research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1-12.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Kulakova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O.,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Kostiuchenko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О., and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Tymoshenko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O. (2021). Fashion Industry in the Context of Sustainable Development: Eco-Products, Conscious Consumption and Management.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Socio-Cultural Management Journal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4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(2), 126-142.</a:t>
            </a: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Mazzarella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F., and Black, S. (2023). Fashioning change: Fashion activism and its outcomes on local communities.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Fashion Practice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15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(2), 230-255.</a:t>
            </a:r>
          </a:p>
          <a:p>
            <a:pPr marL="285750" indent="-28575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  Meredith, J. (2022) Project management: a managerial approach.</a:t>
            </a: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Mousa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M.,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Arslan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A., and Lange, T. (2025). When extreme events become the norm: how do artisan entrepreneurs adapt identity?.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Organizational Analysis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O’Toole, W. (2011) Events feasibility and development: from strategy to operations. Elsevier: Oxford.</a:t>
            </a: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Rzyczycki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A. (2023). Sustainability in the fashion industry.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Journal of Multidisciplinary Research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15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(1), 33-39.</a:t>
            </a: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Statista, (2025). Public sector expenditure on cultural services in the United Kingdom from 2009/10 to 2023/24. [Online] Available at </a:t>
            </a:r>
            <a:r>
              <a:rPr lang="en-GB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https://www.statista.com/statistics/298899/united-kingdom-uk-public-sector-expenditure-cultural-services/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on 9</a:t>
            </a:r>
            <a:r>
              <a:rPr lang="en-GB" baseline="30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May 2025].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Statista, (2025a). Total contribution of travel and tourism to gross domestic product (GDP) in the United Kingdom in 2019 and 2023, with a forecast for 2024 and 2034. [Online] Available at </a:t>
            </a:r>
            <a:r>
              <a:rPr lang="en-GB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https://www.statista.com/statistics/598093/travel-and-tourism-gdp-total-contribution-united-kingdom-uk/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on 12</a:t>
            </a:r>
            <a:r>
              <a:rPr lang="en-GB" baseline="30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May 2025].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Statista, (2025b). Sustainable fashion worldwide - statistics &amp; facts. [Online] Available at </a:t>
            </a:r>
            <a:r>
              <a:rPr lang="en-GB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https://www.statista.com/topics/9543/sustainable-fashion-worldwide/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</a:t>
            </a:r>
            <a:r>
              <a:rPr lang="en-GB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12</a:t>
            </a:r>
            <a:r>
              <a:rPr lang="en-GB" baseline="3000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May 2025].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Wang, M., Murphy, R., and Christie, I. (2025). Bringing Sustainable Practices, Fashion Shows, and Sociological Insights Together to Reinvigorate Sustainable Fashion Education.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Sustainability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17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(2), 631.</a:t>
            </a: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Yong, R. Y. M., Chua, B. L.,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Fakfare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P., and Han, H. (2024). Sustainability à la carte: A systematic review of green restaurant research (2010-2023).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Journal of Travel &amp; Tourism Marketing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41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(4), 508-537.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70344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2006</Words>
  <Application>Microsoft Office PowerPoint</Application>
  <PresentationFormat>Custom</PresentationFormat>
  <Paragraphs>243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Wingdings</vt:lpstr>
      <vt:lpstr>Times New Roman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 Fashion Brand Presentation</dc:title>
  <dc:creator>abc</dc:creator>
  <cp:lastModifiedBy>Danu Mihalachi</cp:lastModifiedBy>
  <cp:revision>22</cp:revision>
  <dcterms:created xsi:type="dcterms:W3CDTF">2006-08-16T00:00:00Z</dcterms:created>
  <dcterms:modified xsi:type="dcterms:W3CDTF">2025-05-19T12:02:59Z</dcterms:modified>
  <dc:identifier>DAGm8d2dzZ8</dc:identifier>
</cp:coreProperties>
</file>