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rts/chart2.xml" ContentType="application/vnd.openxmlformats-officedocument.drawingml.chart+xml"/>
  <Override PartName="/ppt/drawings/drawing2.xml" ContentType="application/vnd.openxmlformats-officedocument.drawingml.chartshapes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sldIdLst>
    <p:sldId id="256" r:id="rId5"/>
    <p:sldId id="289" r:id="rId6"/>
    <p:sldId id="290" r:id="rId7"/>
    <p:sldId id="291" r:id="rId8"/>
    <p:sldId id="292" r:id="rId9"/>
    <p:sldId id="321" r:id="rId10"/>
    <p:sldId id="322" r:id="rId11"/>
    <p:sldId id="293" r:id="rId12"/>
    <p:sldId id="294" r:id="rId13"/>
    <p:sldId id="296" r:id="rId14"/>
    <p:sldId id="300" r:id="rId15"/>
    <p:sldId id="302" r:id="rId16"/>
    <p:sldId id="297" r:id="rId17"/>
    <p:sldId id="298" r:id="rId18"/>
    <p:sldId id="299" r:id="rId19"/>
    <p:sldId id="301" r:id="rId20"/>
    <p:sldId id="320" r:id="rId21"/>
    <p:sldId id="303" r:id="rId22"/>
    <p:sldId id="304" r:id="rId23"/>
    <p:sldId id="305" r:id="rId24"/>
    <p:sldId id="308" r:id="rId25"/>
    <p:sldId id="309" r:id="rId26"/>
    <p:sldId id="306" r:id="rId27"/>
    <p:sldId id="307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8387729658792656"/>
          <c:y val="5.1400554097404488E-2"/>
          <c:w val="0.44033005249343826"/>
          <c:h val="0.8326195683872849"/>
        </c:manualLayout>
      </c:layout>
      <c:lineChart>
        <c:grouping val="standard"/>
        <c:varyColors val="0"/>
        <c:ser>
          <c:idx val="1"/>
          <c:order val="0"/>
          <c:tx>
            <c:v>Direct + Indirect costs</c:v>
          </c:tx>
          <c:marker>
            <c:symbol val="none"/>
          </c:marker>
          <c:val>
            <c:numRef>
              <c:f>Sheet1!$B$3:$B$12</c:f>
              <c:numCache>
                <c:formatCode>General</c:formatCode>
                <c:ptCount val="10"/>
                <c:pt idx="0">
                  <c:v>15000</c:v>
                </c:pt>
                <c:pt idx="1">
                  <c:v>25000</c:v>
                </c:pt>
                <c:pt idx="2">
                  <c:v>35000</c:v>
                </c:pt>
                <c:pt idx="3">
                  <c:v>45000</c:v>
                </c:pt>
                <c:pt idx="4">
                  <c:v>55000</c:v>
                </c:pt>
                <c:pt idx="5">
                  <c:v>65000</c:v>
                </c:pt>
                <c:pt idx="6">
                  <c:v>75000</c:v>
                </c:pt>
                <c:pt idx="7">
                  <c:v>85000</c:v>
                </c:pt>
                <c:pt idx="8">
                  <c:v>95000</c:v>
                </c:pt>
                <c:pt idx="9">
                  <c:v>105000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648-4000-9981-C71EB1F1C883}"/>
            </c:ext>
          </c:extLst>
        </c:ser>
        <c:ser>
          <c:idx val="2"/>
          <c:order val="1"/>
          <c:tx>
            <c:v>Sales</c:v>
          </c:tx>
          <c:marker>
            <c:symbol val="none"/>
          </c:marker>
          <c:val>
            <c:numRef>
              <c:f>Sheet1!$C$3:$C$12</c:f>
              <c:numCache>
                <c:formatCode>General</c:formatCode>
                <c:ptCount val="10"/>
                <c:pt idx="0">
                  <c:v>11000</c:v>
                </c:pt>
                <c:pt idx="1">
                  <c:v>22000</c:v>
                </c:pt>
                <c:pt idx="2">
                  <c:v>33000</c:v>
                </c:pt>
                <c:pt idx="3">
                  <c:v>44000</c:v>
                </c:pt>
                <c:pt idx="4">
                  <c:v>55000</c:v>
                </c:pt>
                <c:pt idx="5">
                  <c:v>66000</c:v>
                </c:pt>
                <c:pt idx="6">
                  <c:v>77000</c:v>
                </c:pt>
                <c:pt idx="7">
                  <c:v>88000</c:v>
                </c:pt>
                <c:pt idx="8">
                  <c:v>99000</c:v>
                </c:pt>
                <c:pt idx="9">
                  <c:v>110000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648-4000-9981-C71EB1F1C8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83454280"/>
        <c:axId val="283451144"/>
      </c:lineChart>
      <c:catAx>
        <c:axId val="283454280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800"/>
            </a:pPr>
            <a:endParaRPr lang="en-US"/>
          </a:p>
        </c:txPr>
        <c:crossAx val="283451144"/>
        <c:crosses val="autoZero"/>
        <c:auto val="1"/>
        <c:lblAlgn val="ctr"/>
        <c:lblOffset val="100"/>
        <c:noMultiLvlLbl val="0"/>
      </c:catAx>
      <c:valAx>
        <c:axId val="28345114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800"/>
            </a:pPr>
            <a:endParaRPr lang="en-US"/>
          </a:p>
        </c:txPr>
        <c:crossAx val="28345428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577261006087043"/>
          <c:y val="0.36308307013506441"/>
          <c:w val="0.4115998807150083"/>
          <c:h val="0.2738338597298714"/>
        </c:manualLayout>
      </c:layout>
      <c:overlay val="0"/>
      <c:txPr>
        <a:bodyPr/>
        <a:lstStyle/>
        <a:p>
          <a:pPr>
            <a:defRPr sz="2000"/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externalData r:id="rId1">
    <c:autoUpdate val="0"/>
  </c:externalData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8387729658792656"/>
          <c:y val="5.1400554097404488E-2"/>
          <c:w val="0.44033005249343821"/>
          <c:h val="0.8326195683872849"/>
        </c:manualLayout>
      </c:layout>
      <c:lineChart>
        <c:grouping val="standard"/>
        <c:varyColors val="0"/>
        <c:ser>
          <c:idx val="1"/>
          <c:order val="0"/>
          <c:tx>
            <c:v>Direct + Indirect costs</c:v>
          </c:tx>
          <c:marker>
            <c:symbol val="none"/>
          </c:marker>
          <c:val>
            <c:numRef>
              <c:f>Sheet1!$B$3:$B$12</c:f>
              <c:numCache>
                <c:formatCode>General</c:formatCode>
                <c:ptCount val="10"/>
                <c:pt idx="0">
                  <c:v>15000</c:v>
                </c:pt>
                <c:pt idx="1">
                  <c:v>25000</c:v>
                </c:pt>
                <c:pt idx="2">
                  <c:v>35000</c:v>
                </c:pt>
                <c:pt idx="3">
                  <c:v>45000</c:v>
                </c:pt>
                <c:pt idx="4">
                  <c:v>55000</c:v>
                </c:pt>
                <c:pt idx="5">
                  <c:v>65000</c:v>
                </c:pt>
                <c:pt idx="6">
                  <c:v>75000</c:v>
                </c:pt>
                <c:pt idx="7">
                  <c:v>85000</c:v>
                </c:pt>
                <c:pt idx="8">
                  <c:v>95000</c:v>
                </c:pt>
                <c:pt idx="9">
                  <c:v>105000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121-4C05-93D4-24530F0845B5}"/>
            </c:ext>
          </c:extLst>
        </c:ser>
        <c:ser>
          <c:idx val="2"/>
          <c:order val="1"/>
          <c:tx>
            <c:v>Sales</c:v>
          </c:tx>
          <c:marker>
            <c:symbol val="none"/>
          </c:marker>
          <c:val>
            <c:numRef>
              <c:f>Sheet1!$C$3:$C$12</c:f>
              <c:numCache>
                <c:formatCode>General</c:formatCode>
                <c:ptCount val="10"/>
                <c:pt idx="0">
                  <c:v>11000</c:v>
                </c:pt>
                <c:pt idx="1">
                  <c:v>23000</c:v>
                </c:pt>
                <c:pt idx="2">
                  <c:v>34000</c:v>
                </c:pt>
                <c:pt idx="3">
                  <c:v>45000</c:v>
                </c:pt>
                <c:pt idx="4">
                  <c:v>56000</c:v>
                </c:pt>
                <c:pt idx="5">
                  <c:v>67000</c:v>
                </c:pt>
                <c:pt idx="6">
                  <c:v>78000</c:v>
                </c:pt>
                <c:pt idx="7">
                  <c:v>89000</c:v>
                </c:pt>
                <c:pt idx="8">
                  <c:v>100000</c:v>
                </c:pt>
                <c:pt idx="9">
                  <c:v>111000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121-4C05-93D4-24530F0845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83451928"/>
        <c:axId val="283452320"/>
      </c:lineChart>
      <c:catAx>
        <c:axId val="283451928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800"/>
            </a:pPr>
            <a:endParaRPr lang="en-US"/>
          </a:p>
        </c:txPr>
        <c:crossAx val="283452320"/>
        <c:crosses val="autoZero"/>
        <c:auto val="1"/>
        <c:lblAlgn val="ctr"/>
        <c:lblOffset val="100"/>
        <c:noMultiLvlLbl val="0"/>
      </c:catAx>
      <c:valAx>
        <c:axId val="28345232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800"/>
            </a:pPr>
            <a:endParaRPr lang="en-US"/>
          </a:p>
        </c:txPr>
        <c:crossAx val="283451928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57681645941285242"/>
          <c:y val="0.36039203786867346"/>
          <c:w val="0.41227230492121075"/>
          <c:h val="0.27921592426265335"/>
        </c:manualLayout>
      </c:layout>
      <c:overlay val="0"/>
      <c:txPr>
        <a:bodyPr/>
        <a:lstStyle/>
        <a:p>
          <a:pPr>
            <a:defRPr sz="2000"/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0.04167</cdr:x>
      <cdr:y>0.09375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-971600" y="-1340768"/>
          <a:ext cx="285055" cy="47255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800" b="1" dirty="0"/>
            <a:t>£</a:t>
          </a:r>
        </a:p>
      </cdr:txBody>
    </cdr:sp>
  </cdr:relSizeAnchor>
  <cdr:relSizeAnchor xmlns:cdr="http://schemas.openxmlformats.org/drawingml/2006/chartDrawing">
    <cdr:from>
      <cdr:x>0.63958</cdr:x>
      <cdr:y>0.91146</cdr:y>
    </cdr:from>
    <cdr:to>
      <cdr:x>0.9875</cdr:x>
      <cdr:y>0.9809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924175" y="2500313"/>
          <a:ext cx="1590675" cy="1905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800" b="1" dirty="0"/>
            <a:t>WORKED</a:t>
          </a:r>
          <a:r>
            <a:rPr lang="en-GB" sz="1800" b="1" baseline="0" dirty="0"/>
            <a:t> DEVELOPED</a:t>
          </a:r>
          <a:endParaRPr lang="en-GB" sz="1800" b="1" dirty="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0.02046</cdr:x>
      <cdr:y>0.00239</cdr:y>
    </cdr:from>
    <cdr:to>
      <cdr:x>0.06213</cdr:x>
      <cdr:y>0.09614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42867" y="11832"/>
          <a:ext cx="291008" cy="46344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800" b="1" dirty="0"/>
            <a:t>£</a:t>
          </a:r>
        </a:p>
      </cdr:txBody>
    </cdr:sp>
  </cdr:relSizeAnchor>
  <cdr:relSizeAnchor xmlns:cdr="http://schemas.openxmlformats.org/drawingml/2006/chartDrawing">
    <cdr:from>
      <cdr:x>0.63958</cdr:x>
      <cdr:y>0.91146</cdr:y>
    </cdr:from>
    <cdr:to>
      <cdr:x>0.9875</cdr:x>
      <cdr:y>0.9809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2924175" y="2500313"/>
          <a:ext cx="1590675" cy="1905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800" b="1"/>
            <a:t>WORKED</a:t>
          </a:r>
          <a:r>
            <a:rPr lang="en-GB" sz="1800" b="1" baseline="0"/>
            <a:t> DEVELOPED</a:t>
          </a:r>
          <a:endParaRPr lang="en-GB" sz="1800" b="1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96D5E-221F-44AD-A3BF-A379B3923725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88708-EA38-4DA2-885C-B8C0B6C5A0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89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75867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3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13322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4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27270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5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0171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6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03442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7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40115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8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67300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9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63983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10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12899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11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88787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12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6892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13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13931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14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04074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15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1012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16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632430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17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889150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18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5079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19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1234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20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82357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21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35485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22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55686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23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01533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24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561997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25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27955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26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19556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27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263115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28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72339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29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843524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30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868565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31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492275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32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007024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33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208852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fld id="{C7CE99EC-8CD4-4AD3-95C7-45C677137D1E}" type="slidenum">
              <a:rPr lang="es-ES" altLang="en-US" sz="1200"/>
              <a:pPr algn="r" eaLnBrk="1" hangingPunct="1"/>
              <a:t>34</a:t>
            </a:fld>
            <a:endParaRPr lang="es-ES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4910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098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73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574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586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999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863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75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93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681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7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65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0DC4C3-332D-4A6F-A677-3F4292BAE6DD}" type="datetimeFigureOut">
              <a:rPr lang="en-GB" smtClean="0"/>
              <a:pPr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94F32-A43D-44EC-9F2F-8FA14DEAF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844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1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9248" y="2708920"/>
            <a:ext cx="8087150" cy="153888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COST ANALYSIS</a:t>
            </a:r>
          </a:p>
          <a:p>
            <a:pPr algn="ctr"/>
            <a:r>
              <a:rPr lang="en-US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COSTING AND BREAK EVEN ANALYSIS</a:t>
            </a:r>
            <a:endParaRPr lang="en-US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5" name="4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/>
              <a:t>Juan Antonio Ferriz-Papi</a:t>
            </a:r>
            <a:endParaRPr lang="es-ES" b="1" dirty="0"/>
          </a:p>
        </p:txBody>
      </p:sp>
      <p:sp>
        <p:nvSpPr>
          <p:cNvPr id="7" name="Rectangle 6"/>
          <p:cNvSpPr/>
          <p:nvPr/>
        </p:nvSpPr>
        <p:spPr>
          <a:xfrm>
            <a:off x="751602" y="764704"/>
            <a:ext cx="771440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21304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FIXED (INDIRECT) COSTS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Periodic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remains</a:t>
            </a:r>
            <a:r>
              <a:rPr lang="es-ES" altLang="en-US" sz="2000" dirty="0"/>
              <a:t> more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less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unchanged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irrespective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output </a:t>
            </a:r>
            <a:r>
              <a:rPr lang="es-ES" altLang="en-US" sz="2000" dirty="0" err="1"/>
              <a:t>level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sales </a:t>
            </a:r>
            <a:r>
              <a:rPr lang="es-ES" altLang="en-US" sz="2000" dirty="0" err="1"/>
              <a:t>revenue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116013" y="3573016"/>
            <a:ext cx="33119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Insurance</a:t>
            </a:r>
          </a:p>
          <a:p>
            <a:pPr marL="285750" indent="-285750">
              <a:buFontTx/>
              <a:buChar char="-"/>
            </a:pPr>
            <a:r>
              <a:rPr lang="en-GB" dirty="0"/>
              <a:t>Interest</a:t>
            </a:r>
          </a:p>
          <a:p>
            <a:pPr marL="285750" indent="-285750">
              <a:buFontTx/>
              <a:buChar char="-"/>
            </a:pPr>
            <a:r>
              <a:rPr lang="en-GB" dirty="0"/>
              <a:t>Rent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Salaries</a:t>
            </a:r>
          </a:p>
          <a:p>
            <a:pPr marL="285750" indent="-285750">
              <a:buFontTx/>
              <a:buChar char="-"/>
            </a:pPr>
            <a:r>
              <a:rPr lang="en-GB" dirty="0"/>
              <a:t>Permanent services required by the company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508104" y="422108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considers short term cost accounting</a:t>
            </a:r>
          </a:p>
        </p:txBody>
      </p:sp>
    </p:spTree>
    <p:extLst>
      <p:ext uri="{BB962C8B-B14F-4D97-AF65-F5344CB8AC3E}">
        <p14:creationId xmlns:p14="http://schemas.microsoft.com/office/powerpoint/2010/main" val="1511629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VARIABLE (DIRECT) COSTS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Periodic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varies</a:t>
            </a:r>
            <a:r>
              <a:rPr lang="es-ES" altLang="en-US" sz="2000" dirty="0"/>
              <a:t> in </a:t>
            </a:r>
            <a:r>
              <a:rPr lang="es-ES" altLang="en-US" sz="2000" dirty="0" err="1"/>
              <a:t>step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output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sales </a:t>
            </a:r>
            <a:r>
              <a:rPr lang="es-ES" altLang="en-US" sz="2000" dirty="0" err="1"/>
              <a:t>revenue</a:t>
            </a:r>
            <a:r>
              <a:rPr lang="es-ES" altLang="en-US" sz="2000" dirty="0"/>
              <a:t> of a </a:t>
            </a:r>
            <a:r>
              <a:rPr lang="es-ES" altLang="en-US" sz="2000" dirty="0" err="1"/>
              <a:t>company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116013" y="3573016"/>
            <a:ext cx="36002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Raw material</a:t>
            </a:r>
          </a:p>
          <a:p>
            <a:pPr marL="285750" indent="-285750">
              <a:buFontTx/>
              <a:buChar char="-"/>
            </a:pPr>
            <a:r>
              <a:rPr lang="en-GB" dirty="0"/>
              <a:t>Energy</a:t>
            </a:r>
          </a:p>
          <a:p>
            <a:pPr marL="285750" indent="-285750">
              <a:buFontTx/>
              <a:buChar char="-"/>
            </a:pPr>
            <a:r>
              <a:rPr lang="en-GB" dirty="0"/>
              <a:t>Subcontractors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Distribution costs (moving goods from the  point of production to the point of consumption)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508104" y="422108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considers short term cost accounting</a:t>
            </a:r>
          </a:p>
        </p:txBody>
      </p:sp>
    </p:spTree>
    <p:extLst>
      <p:ext uri="{BB962C8B-B14F-4D97-AF65-F5344CB8AC3E}">
        <p14:creationId xmlns:p14="http://schemas.microsoft.com/office/powerpoint/2010/main" val="1999553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UNIT (AVERAGE) COSTS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Expenditure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incurred</a:t>
            </a:r>
            <a:r>
              <a:rPr lang="es-ES" altLang="en-US" sz="2000" dirty="0"/>
              <a:t> in </a:t>
            </a:r>
            <a:r>
              <a:rPr lang="es-ES" altLang="en-US" sz="2000" dirty="0" err="1"/>
              <a:t>producing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one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unit</a:t>
            </a:r>
            <a:r>
              <a:rPr lang="es-ES" altLang="en-US" sz="2000" dirty="0"/>
              <a:t> of a </a:t>
            </a:r>
            <a:r>
              <a:rPr lang="es-ES" altLang="en-US" sz="2000" dirty="0" err="1"/>
              <a:t>good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service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" name="Group 11"/>
          <p:cNvGrpSpPr/>
          <p:nvPr/>
        </p:nvGrpSpPr>
        <p:grpSpPr>
          <a:xfrm>
            <a:off x="2555776" y="3861048"/>
            <a:ext cx="3600201" cy="923330"/>
            <a:chOff x="2555776" y="3861048"/>
            <a:chExt cx="3600201" cy="923330"/>
          </a:xfrm>
        </p:grpSpPr>
        <p:sp>
          <p:nvSpPr>
            <p:cNvPr id="2" name="TextBox 1"/>
            <p:cNvSpPr txBox="1"/>
            <p:nvPr/>
          </p:nvSpPr>
          <p:spPr>
            <a:xfrm>
              <a:off x="2555776" y="3861048"/>
              <a:ext cx="360020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Fixed costs + Variable costs</a:t>
              </a:r>
            </a:p>
            <a:p>
              <a:pPr algn="ctr"/>
              <a:endParaRPr lang="en-GB" dirty="0"/>
            </a:p>
            <a:p>
              <a:pPr algn="ctr"/>
              <a:r>
                <a:rPr lang="en-GB" dirty="0"/>
                <a:t>Total Output</a:t>
              </a:r>
            </a:p>
          </p:txBody>
        </p:sp>
        <p:cxnSp>
          <p:nvCxnSpPr>
            <p:cNvPr id="11" name="Straight Connector 10"/>
            <p:cNvCxnSpPr/>
            <p:nvPr/>
          </p:nvCxnSpPr>
          <p:spPr>
            <a:xfrm>
              <a:off x="2987824" y="4322713"/>
              <a:ext cx="273630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16194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4390" y="1772816"/>
            <a:ext cx="7200403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/>
              <a:t>EXAMPLE</a:t>
            </a:r>
          </a:p>
          <a:p>
            <a:pPr>
              <a:spcBef>
                <a:spcPct val="50000"/>
              </a:spcBef>
            </a:pPr>
            <a:r>
              <a:rPr lang="es-ES" altLang="en-US" sz="2000" dirty="0"/>
              <a:t>In 2 </a:t>
            </a:r>
            <a:r>
              <a:rPr lang="es-ES" altLang="en-US" sz="2000" dirty="0" err="1"/>
              <a:t>weeks</a:t>
            </a:r>
            <a:r>
              <a:rPr lang="es-ES" altLang="en-US" sz="2000" dirty="0"/>
              <a:t> (5 </a:t>
            </a:r>
            <a:r>
              <a:rPr lang="es-ES" altLang="en-US" sz="2000" dirty="0" err="1"/>
              <a:t>days</a:t>
            </a:r>
            <a:r>
              <a:rPr lang="es-ES" altLang="en-US" sz="2000" dirty="0"/>
              <a:t>/</a:t>
            </a:r>
            <a:r>
              <a:rPr lang="es-ES" altLang="en-US" sz="2000" dirty="0" err="1"/>
              <a:t>week</a:t>
            </a:r>
            <a:r>
              <a:rPr lang="es-ES" altLang="en-US" sz="2000" dirty="0"/>
              <a:t>, 8 </a:t>
            </a:r>
            <a:r>
              <a:rPr lang="es-ES" altLang="en-US" sz="2000" dirty="0" err="1"/>
              <a:t>hours</a:t>
            </a:r>
            <a:r>
              <a:rPr lang="es-ES" altLang="en-US" sz="2000" dirty="0"/>
              <a:t>/</a:t>
            </a:r>
            <a:r>
              <a:rPr lang="es-ES" altLang="en-US" sz="2000" dirty="0" err="1"/>
              <a:t>day</a:t>
            </a:r>
            <a:r>
              <a:rPr lang="es-ES" altLang="en-US" sz="2000" dirty="0"/>
              <a:t>),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company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achieves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finish</a:t>
            </a:r>
            <a:r>
              <a:rPr lang="es-ES" altLang="en-US" sz="2000" dirty="0"/>
              <a:t> 900 m</a:t>
            </a:r>
            <a:r>
              <a:rPr lang="es-ES" altLang="en-US" sz="2000" baseline="30000" dirty="0"/>
              <a:t>2</a:t>
            </a:r>
            <a:r>
              <a:rPr lang="es-ES" altLang="en-US" sz="2000" dirty="0"/>
              <a:t> of concrete </a:t>
            </a:r>
            <a:r>
              <a:rPr lang="es-ES" altLang="en-US" sz="2000" dirty="0" err="1"/>
              <a:t>slab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site</a:t>
            </a:r>
            <a:r>
              <a:rPr lang="es-ES" altLang="en-US" sz="2000" dirty="0"/>
              <a:t>.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are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following</a:t>
            </a:r>
            <a:r>
              <a:rPr lang="es-ES" altLang="en-US" sz="2000" dirty="0"/>
              <a:t>: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2"/>
          <p:cNvSpPr txBox="1"/>
          <p:nvPr/>
        </p:nvSpPr>
        <p:spPr>
          <a:xfrm>
            <a:off x="1114390" y="3284984"/>
            <a:ext cx="662596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Labour: 5 workers. £16/hour each</a:t>
            </a:r>
          </a:p>
          <a:p>
            <a:r>
              <a:rPr lang="en-GB" sz="2000" dirty="0"/>
              <a:t>Materials: £40,950</a:t>
            </a:r>
          </a:p>
          <a:p>
            <a:r>
              <a:rPr lang="en-GB" sz="2000" dirty="0"/>
              <a:t>Plant: £1,200/week</a:t>
            </a:r>
          </a:p>
          <a:p>
            <a:r>
              <a:rPr lang="en-GB" sz="2000" dirty="0"/>
              <a:t>Administration: £1,200</a:t>
            </a:r>
          </a:p>
          <a:p>
            <a:endParaRPr lang="en-GB" sz="2000" dirty="0"/>
          </a:p>
          <a:p>
            <a:r>
              <a:rPr lang="en-GB" sz="2000" dirty="0"/>
              <a:t>1.- Determine which are fixed or variable costing</a:t>
            </a:r>
          </a:p>
          <a:p>
            <a:endParaRPr lang="en-GB" sz="2000" dirty="0"/>
          </a:p>
          <a:p>
            <a:r>
              <a:rPr lang="en-GB" sz="2000" dirty="0"/>
              <a:t>2.- Calculate the unit cost for one m</a:t>
            </a:r>
            <a:r>
              <a:rPr lang="en-GB" sz="2000" baseline="30000" dirty="0"/>
              <a:t>2</a:t>
            </a:r>
            <a:r>
              <a:rPr lang="en-GB" sz="2000" dirty="0"/>
              <a:t> of this concrete slab.</a:t>
            </a:r>
          </a:p>
        </p:txBody>
      </p:sp>
    </p:spTree>
    <p:extLst>
      <p:ext uri="{BB962C8B-B14F-4D97-AF65-F5344CB8AC3E}">
        <p14:creationId xmlns:p14="http://schemas.microsoft.com/office/powerpoint/2010/main" val="4204317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4390" y="1772816"/>
            <a:ext cx="7200403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/>
              <a:t>EXAMPLE</a:t>
            </a:r>
          </a:p>
          <a:p>
            <a:pPr>
              <a:spcBef>
                <a:spcPct val="50000"/>
              </a:spcBef>
            </a:pPr>
            <a:r>
              <a:rPr lang="es-ES" altLang="en-US" sz="2000" dirty="0"/>
              <a:t>In 2 </a:t>
            </a:r>
            <a:r>
              <a:rPr lang="es-ES" altLang="en-US" sz="2000" dirty="0" err="1"/>
              <a:t>weeks</a:t>
            </a:r>
            <a:r>
              <a:rPr lang="es-ES" altLang="en-US" sz="2000" dirty="0"/>
              <a:t> (5 </a:t>
            </a:r>
            <a:r>
              <a:rPr lang="es-ES" altLang="en-US" sz="2000" dirty="0" err="1"/>
              <a:t>days</a:t>
            </a:r>
            <a:r>
              <a:rPr lang="es-ES" altLang="en-US" sz="2000" dirty="0"/>
              <a:t>/</a:t>
            </a:r>
            <a:r>
              <a:rPr lang="es-ES" altLang="en-US" sz="2000" dirty="0" err="1"/>
              <a:t>week</a:t>
            </a:r>
            <a:r>
              <a:rPr lang="es-ES" altLang="en-US" sz="2000" dirty="0"/>
              <a:t>, 8 </a:t>
            </a:r>
            <a:r>
              <a:rPr lang="es-ES" altLang="en-US" sz="2000" dirty="0" err="1"/>
              <a:t>hours</a:t>
            </a:r>
            <a:r>
              <a:rPr lang="es-ES" altLang="en-US" sz="2000" dirty="0"/>
              <a:t>/</a:t>
            </a:r>
            <a:r>
              <a:rPr lang="es-ES" altLang="en-US" sz="2000" dirty="0" err="1"/>
              <a:t>day</a:t>
            </a:r>
            <a:r>
              <a:rPr lang="es-ES" altLang="en-US" sz="2000" dirty="0"/>
              <a:t>),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company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achieves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finish</a:t>
            </a:r>
            <a:r>
              <a:rPr lang="es-ES" altLang="en-US" sz="2000" dirty="0"/>
              <a:t> 900 m</a:t>
            </a:r>
            <a:r>
              <a:rPr lang="es-ES" altLang="en-US" sz="2000" baseline="30000" dirty="0"/>
              <a:t>2</a:t>
            </a:r>
            <a:r>
              <a:rPr lang="es-ES" altLang="en-US" sz="2000" dirty="0"/>
              <a:t> of concrete </a:t>
            </a:r>
            <a:r>
              <a:rPr lang="es-ES" altLang="en-US" sz="2000" dirty="0" err="1"/>
              <a:t>slab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site</a:t>
            </a:r>
            <a:r>
              <a:rPr lang="es-ES" altLang="en-US" sz="2000" dirty="0"/>
              <a:t>.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are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following</a:t>
            </a:r>
            <a:r>
              <a:rPr lang="es-ES" altLang="en-US" sz="2000" dirty="0"/>
              <a:t>: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2"/>
          <p:cNvSpPr txBox="1"/>
          <p:nvPr/>
        </p:nvSpPr>
        <p:spPr>
          <a:xfrm>
            <a:off x="1114390" y="3284984"/>
            <a:ext cx="72740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/>
                </a:solidFill>
              </a:rPr>
              <a:t>Labour: 10days x 8hrs/day x 5 workers x £16/hour = £6,400 (fixed)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Materials: £40,950 (variable)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Plant: £1,200/week x 2 weeks = £2,400 (fixed)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Administration: £1,200 (fixed)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1547664" y="5373216"/>
                <a:ext cx="5014514" cy="40049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dirty="0">
                    <a:solidFill>
                      <a:schemeClr val="accent1"/>
                    </a:solidFill>
                  </a:rPr>
                  <a:t>Unit cost</a:t>
                </a:r>
                <a14:m>
                  <m:oMath xmlns:m="http://schemas.openxmlformats.org/officeDocument/2006/math">
                    <m:r>
                      <a:rPr lang="en-GB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£6,400+£40,950+£2,400+£1,200</m:t>
                        </m:r>
                      </m:num>
                      <m:den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900</m:t>
                        </m:r>
                        <m:r>
                          <a:rPr lang="en-GB" b="0" i="1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baseline="30000" smtClean="0">
                            <a:solidFill>
                              <a:schemeClr val="accent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=£56.61/</m:t>
                    </m:r>
                    <m:r>
                      <a:rPr lang="en-GB" b="0" i="1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  <m:r>
                      <a:rPr lang="en-GB" b="0" i="1" baseline="30000" smtClean="0">
                        <a:solidFill>
                          <a:schemeClr val="accent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2</m:t>
                    </m:r>
                  </m:oMath>
                </a14:m>
                <a:endParaRPr lang="en-GB" baseline="30000" dirty="0">
                  <a:solidFill>
                    <a:schemeClr val="accent1"/>
                  </a:solidFill>
                </a:endParaRPr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5373216"/>
                <a:ext cx="5014514" cy="400494"/>
              </a:xfrm>
              <a:prstGeom prst="rect">
                <a:avLst/>
              </a:prstGeom>
              <a:blipFill>
                <a:blip r:embed="rId5"/>
                <a:stretch>
                  <a:fillRect l="-2920" t="-3030" b="-212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54969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4390" y="1772816"/>
            <a:ext cx="7200403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/>
              <a:t>EXAMPLE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How</a:t>
            </a:r>
            <a:r>
              <a:rPr lang="es-ES" altLang="en-US" sz="2000" dirty="0"/>
              <a:t> can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reduce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time to </a:t>
            </a:r>
            <a:r>
              <a:rPr lang="es-ES" altLang="en-US" sz="2000" dirty="0" err="1"/>
              <a:t>half</a:t>
            </a:r>
            <a:r>
              <a:rPr lang="es-ES" altLang="en-US" sz="2000" dirty="0"/>
              <a:t>?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1114390" y="3371800"/>
            <a:ext cx="7200403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dirty="0" err="1"/>
              <a:t>If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double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number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gangs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does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increase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unit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?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118321" y="4509120"/>
            <a:ext cx="720040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dirty="0" err="1"/>
              <a:t>What</a:t>
            </a:r>
            <a:r>
              <a:rPr lang="es-ES" altLang="en-US" sz="2000" dirty="0"/>
              <a:t> can </a:t>
            </a:r>
            <a:r>
              <a:rPr lang="es-ES" altLang="en-US" sz="2000" dirty="0" err="1"/>
              <a:t>happen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if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increase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number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labourers</a:t>
            </a:r>
            <a:r>
              <a:rPr lang="es-ES" altLang="en-US" sz="2000" dirty="0"/>
              <a:t> per </a:t>
            </a:r>
            <a:r>
              <a:rPr lang="es-ES" altLang="en-US" sz="2000" dirty="0" err="1"/>
              <a:t>gang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example</a:t>
            </a:r>
            <a:r>
              <a:rPr lang="es-ES" altLang="en-US" sz="2000" dirty="0"/>
              <a:t> 6 </a:t>
            </a:r>
            <a:r>
              <a:rPr lang="es-ES" altLang="en-US" sz="2000" dirty="0" err="1"/>
              <a:t>labourers</a:t>
            </a:r>
            <a:r>
              <a:rPr lang="es-ES" altLang="en-US" sz="2000" dirty="0"/>
              <a:t> per </a:t>
            </a:r>
            <a:r>
              <a:rPr lang="es-ES" altLang="en-US" sz="2000" dirty="0" err="1"/>
              <a:t>gang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instead</a:t>
            </a:r>
            <a:r>
              <a:rPr lang="es-ES" altLang="en-US" sz="2000" dirty="0"/>
              <a:t> of 5?</a:t>
            </a:r>
          </a:p>
        </p:txBody>
      </p:sp>
    </p:spTree>
    <p:extLst>
      <p:ext uri="{BB962C8B-B14F-4D97-AF65-F5344CB8AC3E}">
        <p14:creationId xmlns:p14="http://schemas.microsoft.com/office/powerpoint/2010/main" val="252596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  <a:p>
            <a:pPr>
              <a:spcBef>
                <a:spcPct val="50000"/>
              </a:spcBef>
            </a:pPr>
            <a:r>
              <a:rPr lang="es-ES" altLang="en-US" sz="2000" b="1" dirty="0" err="1"/>
              <a:t>Increase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or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decrease</a:t>
            </a:r>
            <a:r>
              <a:rPr lang="es-ES" altLang="en-US" sz="2000" b="1" dirty="0"/>
              <a:t> </a:t>
            </a:r>
            <a:r>
              <a:rPr lang="es-ES" altLang="en-US" sz="2000" dirty="0"/>
              <a:t>in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b="1" dirty="0"/>
              <a:t>total </a:t>
            </a:r>
            <a:r>
              <a:rPr lang="es-ES" altLang="en-US" sz="2000" b="1" dirty="0" err="1"/>
              <a:t>cost</a:t>
            </a:r>
            <a:r>
              <a:rPr lang="es-ES" altLang="en-US" sz="2000" b="1" dirty="0"/>
              <a:t> </a:t>
            </a:r>
            <a:r>
              <a:rPr lang="es-ES" altLang="en-US" sz="2000" dirty="0"/>
              <a:t>of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production</a:t>
            </a:r>
            <a:r>
              <a:rPr lang="es-ES" altLang="en-US" sz="2000" dirty="0"/>
              <a:t> run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b="1" dirty="0" err="1"/>
              <a:t>making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one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additional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unit</a:t>
            </a:r>
            <a:r>
              <a:rPr lang="es-ES" altLang="en-US" sz="2000" b="1" dirty="0"/>
              <a:t> </a:t>
            </a:r>
            <a:r>
              <a:rPr lang="es-ES" altLang="en-US" sz="2000" dirty="0"/>
              <a:t>of </a:t>
            </a:r>
            <a:r>
              <a:rPr lang="es-ES" altLang="en-US" sz="2000" dirty="0" err="1"/>
              <a:t>an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item</a:t>
            </a:r>
            <a:r>
              <a:rPr lang="es-ES" altLang="en-US" sz="2000" dirty="0"/>
              <a:t>.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116013" y="3573016"/>
            <a:ext cx="72004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an estimate of how economic cost would change if output changed</a:t>
            </a:r>
          </a:p>
          <a:p>
            <a:r>
              <a:rPr lang="en-GB" dirty="0"/>
              <a:t>It depends on the market</a:t>
            </a:r>
          </a:p>
          <a:p>
            <a:r>
              <a:rPr lang="en-GB" dirty="0"/>
              <a:t>It is due to variable costs</a:t>
            </a:r>
          </a:p>
          <a:p>
            <a:endParaRPr lang="en-GB" dirty="0"/>
          </a:p>
          <a:p>
            <a:r>
              <a:rPr lang="en-GB" dirty="0"/>
              <a:t>Major problem: fluctuation in the short term period</a:t>
            </a:r>
          </a:p>
          <a:p>
            <a:r>
              <a:rPr lang="en-GB" dirty="0"/>
              <a:t>These marginal costing have big influence in tenders</a:t>
            </a:r>
          </a:p>
        </p:txBody>
      </p:sp>
    </p:spTree>
    <p:extLst>
      <p:ext uri="{BB962C8B-B14F-4D97-AF65-F5344CB8AC3E}">
        <p14:creationId xmlns:p14="http://schemas.microsoft.com/office/powerpoint/2010/main" val="3987658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Examples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/>
              <a:t>In </a:t>
            </a:r>
            <a:r>
              <a:rPr lang="es-ES" altLang="en-US" sz="2000" dirty="0" err="1"/>
              <a:t>production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making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one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additional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unit</a:t>
            </a:r>
            <a:r>
              <a:rPr lang="es-ES" altLang="en-US" sz="2000" dirty="0"/>
              <a:t>.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When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buy</a:t>
            </a:r>
            <a:r>
              <a:rPr lang="es-ES" altLang="en-US" sz="2000" dirty="0"/>
              <a:t> a car, marginal </a:t>
            </a:r>
            <a:r>
              <a:rPr lang="es-ES" altLang="en-US" sz="2000" dirty="0" err="1"/>
              <a:t>costing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increase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decrease</a:t>
            </a:r>
            <a:r>
              <a:rPr lang="es-ES" altLang="en-US" sz="2000" dirty="0"/>
              <a:t> of fuel in </a:t>
            </a:r>
            <a:r>
              <a:rPr lang="es-ES" altLang="en-US" sz="2000" dirty="0" err="1"/>
              <a:t>future</a:t>
            </a:r>
            <a:r>
              <a:rPr lang="es-ES" altLang="en-US" sz="2000" dirty="0"/>
              <a:t>.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When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calculate</a:t>
            </a:r>
            <a:r>
              <a:rPr lang="es-ES" altLang="en-US" sz="2000" dirty="0"/>
              <a:t> a </a:t>
            </a:r>
            <a:r>
              <a:rPr lang="es-ES" altLang="en-US" sz="2000" dirty="0" err="1"/>
              <a:t>budget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a </a:t>
            </a:r>
            <a:r>
              <a:rPr lang="es-ES" altLang="en-US" sz="2000" dirty="0" err="1"/>
              <a:t>bid</a:t>
            </a:r>
            <a:r>
              <a:rPr lang="es-ES" altLang="en-US" sz="2000" dirty="0"/>
              <a:t>, marginal </a:t>
            </a:r>
            <a:r>
              <a:rPr lang="es-ES" altLang="en-US" sz="2000" dirty="0" err="1"/>
              <a:t>costing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possible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variation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price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materials</a:t>
            </a:r>
            <a:r>
              <a:rPr lang="es-ES" altLang="en-US" sz="2000" dirty="0"/>
              <a:t> and </a:t>
            </a:r>
            <a:r>
              <a:rPr lang="es-ES" altLang="en-US" sz="2000" dirty="0" err="1"/>
              <a:t>labour</a:t>
            </a:r>
            <a:r>
              <a:rPr lang="es-ES" altLang="en-US" sz="2000" dirty="0"/>
              <a:t> in </a:t>
            </a:r>
            <a:r>
              <a:rPr lang="es-ES" altLang="en-US" sz="2000" dirty="0" err="1"/>
              <a:t>future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02773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2000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  <a:p>
            <a:pPr>
              <a:spcBef>
                <a:spcPct val="50000"/>
              </a:spcBef>
            </a:pPr>
            <a:r>
              <a:rPr lang="es-ES" altLang="en-US" sz="2000" b="1" dirty="0"/>
              <a:t>EXAMPLE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One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labourer</a:t>
            </a:r>
            <a:r>
              <a:rPr lang="es-ES" altLang="en-US" sz="2000" dirty="0"/>
              <a:t> can </a:t>
            </a:r>
            <a:r>
              <a:rPr lang="es-ES" altLang="en-US" sz="2000" dirty="0" err="1"/>
              <a:t>finish</a:t>
            </a:r>
            <a:r>
              <a:rPr lang="es-ES" altLang="en-US" sz="2000" dirty="0"/>
              <a:t> 10 m</a:t>
            </a:r>
            <a:r>
              <a:rPr lang="es-ES" altLang="en-US" sz="2000" baseline="30000" dirty="0"/>
              <a:t>2</a:t>
            </a:r>
            <a:r>
              <a:rPr lang="es-ES" altLang="en-US" sz="2000" dirty="0"/>
              <a:t> of a </a:t>
            </a:r>
            <a:r>
              <a:rPr lang="es-ES" altLang="en-US" sz="2000" dirty="0" err="1"/>
              <a:t>brickwall</a:t>
            </a:r>
            <a:r>
              <a:rPr lang="es-ES" altLang="en-US" sz="2000" dirty="0"/>
              <a:t> in </a:t>
            </a:r>
            <a:r>
              <a:rPr lang="es-ES" altLang="en-US" sz="2000" dirty="0" err="1"/>
              <a:t>one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day</a:t>
            </a:r>
            <a:r>
              <a:rPr lang="es-ES" altLang="en-US" sz="2000" dirty="0"/>
              <a:t> (8 </a:t>
            </a:r>
            <a:r>
              <a:rPr lang="es-ES" altLang="en-US" sz="2000" dirty="0" err="1"/>
              <a:t>hours</a:t>
            </a:r>
            <a:r>
              <a:rPr lang="es-ES" altLang="en-US" sz="2000" dirty="0"/>
              <a:t>/</a:t>
            </a:r>
            <a:r>
              <a:rPr lang="es-ES" altLang="en-US" sz="2000" dirty="0" err="1"/>
              <a:t>day</a:t>
            </a:r>
            <a:r>
              <a:rPr lang="es-ES" altLang="en-US" sz="2000" dirty="0"/>
              <a:t>). He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now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earning</a:t>
            </a:r>
            <a:r>
              <a:rPr lang="es-ES" altLang="en-US" sz="2000" dirty="0"/>
              <a:t> £500 a </a:t>
            </a:r>
            <a:r>
              <a:rPr lang="es-ES" altLang="en-US" sz="2000" dirty="0" err="1"/>
              <a:t>week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but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next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year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will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earn</a:t>
            </a:r>
            <a:r>
              <a:rPr lang="es-ES" altLang="en-US" sz="2000" dirty="0"/>
              <a:t> £540. </a:t>
            </a:r>
            <a:r>
              <a:rPr lang="es-ES" altLang="en-US" sz="2000" dirty="0" err="1"/>
              <a:t>Which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marginal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? 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1116013" y="4725144"/>
            <a:ext cx="68403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£540 - £500 = £40 a week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10 m</a:t>
            </a:r>
            <a:r>
              <a:rPr lang="en-GB" sz="2000" baseline="30000" dirty="0"/>
              <a:t>2</a:t>
            </a:r>
            <a:r>
              <a:rPr lang="en-GB" sz="2000" dirty="0"/>
              <a:t> x 5 days a week = 50 m</a:t>
            </a:r>
            <a:r>
              <a:rPr lang="en-GB" sz="2000" baseline="30000" dirty="0"/>
              <a:t>2</a:t>
            </a:r>
            <a:r>
              <a:rPr lang="en-GB" sz="2000" dirty="0"/>
              <a:t>/week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£40/50 = £0.8 marginal cost per m</a:t>
            </a:r>
            <a:r>
              <a:rPr lang="en-GB" sz="2000" baseline="30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85687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1538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obtain</a:t>
            </a:r>
            <a:r>
              <a:rPr lang="es-ES" altLang="en-US" sz="2000" dirty="0"/>
              <a:t> marginal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difference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between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previous</a:t>
            </a:r>
            <a:r>
              <a:rPr lang="es-ES" altLang="en-US" sz="2000" dirty="0"/>
              <a:t> and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last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, and </a:t>
            </a:r>
            <a:r>
              <a:rPr lang="es-ES" altLang="en-US" sz="2000" dirty="0" err="1"/>
              <a:t>dividing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result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into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additional</a:t>
            </a:r>
            <a:r>
              <a:rPr lang="es-ES" altLang="en-US" sz="2000" dirty="0"/>
              <a:t> output </a:t>
            </a:r>
            <a:r>
              <a:rPr lang="es-ES" altLang="en-US" sz="2000" dirty="0" err="1"/>
              <a:t>produced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last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unit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1" name="Group 10"/>
          <p:cNvGrpSpPr/>
          <p:nvPr/>
        </p:nvGrpSpPr>
        <p:grpSpPr>
          <a:xfrm>
            <a:off x="1295636" y="4509120"/>
            <a:ext cx="6840363" cy="1169551"/>
            <a:chOff x="1116013" y="4725144"/>
            <a:chExt cx="6840363" cy="1169551"/>
          </a:xfrm>
        </p:grpSpPr>
        <p:sp>
          <p:nvSpPr>
            <p:cNvPr id="3" name="TextBox 2"/>
            <p:cNvSpPr txBox="1"/>
            <p:nvPr/>
          </p:nvSpPr>
          <p:spPr>
            <a:xfrm>
              <a:off x="1116013" y="4725144"/>
              <a:ext cx="6840363" cy="11695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GB" sz="2000" dirty="0"/>
                <a:t>Change in total cost</a:t>
              </a:r>
            </a:p>
            <a:p>
              <a:pPr>
                <a:spcAft>
                  <a:spcPts val="600"/>
                </a:spcAft>
              </a:pPr>
              <a:r>
                <a:rPr lang="en-GB" sz="2000" dirty="0"/>
                <a:t>     Marginal cost =</a:t>
              </a:r>
            </a:p>
            <a:p>
              <a:pPr algn="ctr">
                <a:spcAft>
                  <a:spcPts val="600"/>
                </a:spcAft>
              </a:pPr>
              <a:r>
                <a:rPr lang="en-GB" sz="2000" dirty="0"/>
                <a:t>Change in output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3347864" y="5309919"/>
              <a:ext cx="237626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478734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  <a:p>
            <a:pPr>
              <a:spcBef>
                <a:spcPct val="50000"/>
              </a:spcBef>
            </a:pPr>
            <a:r>
              <a:rPr lang="es-ES" altLang="en-US" sz="2000" b="1" dirty="0"/>
              <a:t>EXAMPLE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One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labourer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earns</a:t>
            </a:r>
            <a:r>
              <a:rPr lang="es-ES" altLang="en-US" sz="2000" dirty="0"/>
              <a:t> £500 a </a:t>
            </a:r>
            <a:r>
              <a:rPr lang="es-ES" altLang="en-US" sz="2000" dirty="0" err="1"/>
              <a:t>week</a:t>
            </a:r>
            <a:r>
              <a:rPr lang="es-ES" altLang="en-US" sz="2000" dirty="0"/>
              <a:t> (38 </a:t>
            </a:r>
            <a:r>
              <a:rPr lang="es-ES" altLang="en-US" sz="2000" dirty="0" err="1"/>
              <a:t>hours</a:t>
            </a:r>
            <a:r>
              <a:rPr lang="es-ES" altLang="en-US" sz="2000" dirty="0"/>
              <a:t> a </a:t>
            </a:r>
            <a:r>
              <a:rPr lang="es-ES" altLang="en-US" sz="2000" dirty="0" err="1"/>
              <a:t>week</a:t>
            </a:r>
            <a:r>
              <a:rPr lang="es-ES" altLang="en-US" sz="2000" dirty="0"/>
              <a:t>), and can </a:t>
            </a:r>
            <a:r>
              <a:rPr lang="es-ES" altLang="en-US" sz="2000" dirty="0" err="1"/>
              <a:t>put</a:t>
            </a:r>
            <a:r>
              <a:rPr lang="es-ES" altLang="en-US" sz="2000" dirty="0"/>
              <a:t> 3 m</a:t>
            </a:r>
            <a:r>
              <a:rPr lang="es-ES" altLang="en-US" sz="2000" baseline="30000" dirty="0"/>
              <a:t>2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ceramic</a:t>
            </a:r>
            <a:r>
              <a:rPr lang="es-ES" altLang="en-US" sz="2000" dirty="0"/>
              <a:t> tiles per </a:t>
            </a:r>
            <a:r>
              <a:rPr lang="es-ES" altLang="en-US" sz="2000" dirty="0" err="1"/>
              <a:t>hour</a:t>
            </a:r>
            <a:r>
              <a:rPr lang="es-ES" altLang="en-US" sz="2000" dirty="0"/>
              <a:t>. </a:t>
            </a: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help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another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labourer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they</a:t>
            </a:r>
            <a:r>
              <a:rPr lang="es-ES" altLang="en-US" sz="2000" dirty="0"/>
              <a:t> can </a:t>
            </a:r>
            <a:r>
              <a:rPr lang="es-ES" altLang="en-US" sz="2000" dirty="0" err="1"/>
              <a:t>put</a:t>
            </a:r>
            <a:r>
              <a:rPr lang="es-ES" altLang="en-US" sz="2000" dirty="0"/>
              <a:t> 8 m</a:t>
            </a:r>
            <a:r>
              <a:rPr lang="es-ES" altLang="en-US" sz="2000" baseline="30000" dirty="0"/>
              <a:t>2</a:t>
            </a:r>
            <a:r>
              <a:rPr lang="es-ES" altLang="en-US" sz="2000" dirty="0"/>
              <a:t>.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Calculate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resulting</a:t>
            </a:r>
            <a:r>
              <a:rPr lang="es-ES" altLang="en-US" sz="2000" dirty="0"/>
              <a:t> marginal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. 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683568" y="4725144"/>
            <a:ext cx="77768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Change in total cost: £1,000 - £500 = £500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Change in production: 304m</a:t>
            </a:r>
            <a:r>
              <a:rPr lang="en-GB" sz="2000" baseline="30000" dirty="0"/>
              <a:t>2</a:t>
            </a:r>
            <a:r>
              <a:rPr lang="en-GB" sz="2000" dirty="0"/>
              <a:t> - 114m</a:t>
            </a:r>
            <a:r>
              <a:rPr lang="en-GB" sz="2000" baseline="30000" dirty="0"/>
              <a:t>2</a:t>
            </a:r>
            <a:r>
              <a:rPr lang="en-GB" sz="2000" dirty="0"/>
              <a:t> per week = 190 m</a:t>
            </a:r>
            <a:r>
              <a:rPr lang="en-GB" sz="2000" baseline="30000" dirty="0"/>
              <a:t>2</a:t>
            </a:r>
            <a:r>
              <a:rPr lang="en-GB" sz="2000" dirty="0"/>
              <a:t> per week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Marginal cost = £500/190m</a:t>
            </a:r>
            <a:r>
              <a:rPr lang="en-GB" sz="2000" baseline="30000" dirty="0"/>
              <a:t>2</a:t>
            </a:r>
            <a:r>
              <a:rPr lang="en-GB" sz="2000" dirty="0"/>
              <a:t> = £2.63/m</a:t>
            </a:r>
            <a:r>
              <a:rPr lang="en-GB" sz="2000" baseline="30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174664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06075" y="1412776"/>
            <a:ext cx="4186006" cy="461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  <a:p>
            <a:pPr>
              <a:spcBef>
                <a:spcPct val="50000"/>
              </a:spcBef>
            </a:pPr>
            <a:r>
              <a:rPr lang="es-ES" altLang="en-US" sz="2000" b="1" dirty="0"/>
              <a:t>EXAMPLE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want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study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unit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construction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an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element</a:t>
            </a:r>
            <a:r>
              <a:rPr lang="es-ES" altLang="en-US" sz="2000" dirty="0"/>
              <a:t> in </a:t>
            </a:r>
            <a:r>
              <a:rPr lang="es-ES" altLang="en-US" sz="2000" dirty="0" err="1"/>
              <a:t>building</a:t>
            </a:r>
            <a:r>
              <a:rPr lang="es-ES" altLang="en-US" sz="2000" dirty="0"/>
              <a:t>, and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establish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different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combinations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depending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quantity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labourers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are </a:t>
            </a:r>
            <a:r>
              <a:rPr lang="es-ES" altLang="en-US" sz="2000" dirty="0" err="1"/>
              <a:t>dedicated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this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job</a:t>
            </a:r>
            <a:r>
              <a:rPr lang="es-ES" altLang="en-US" sz="2000" dirty="0"/>
              <a:t>.</a:t>
            </a:r>
          </a:p>
          <a:p>
            <a:pPr>
              <a:spcBef>
                <a:spcPct val="50000"/>
              </a:spcBef>
            </a:pPr>
            <a:r>
              <a:rPr lang="es-ES" altLang="en-US" sz="2000" dirty="0"/>
              <a:t>In </a:t>
            </a:r>
            <a:r>
              <a:rPr lang="es-ES" altLang="en-US" sz="2000" dirty="0" err="1"/>
              <a:t>this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table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can </a:t>
            </a:r>
            <a:r>
              <a:rPr lang="es-ES" altLang="en-US" sz="2000" dirty="0" err="1"/>
              <a:t>see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square</a:t>
            </a:r>
            <a:r>
              <a:rPr lang="es-ES" altLang="en-US" sz="2000" dirty="0"/>
              <a:t> metres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can be </a:t>
            </a:r>
            <a:r>
              <a:rPr lang="es-ES" altLang="en-US" sz="2000" dirty="0" err="1"/>
              <a:t>achieved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every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combination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workers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every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week</a:t>
            </a:r>
            <a:r>
              <a:rPr lang="es-ES" altLang="en-US" sz="2000" dirty="0"/>
              <a:t>. </a:t>
            </a:r>
            <a:r>
              <a:rPr lang="es-ES" altLang="en-US" sz="2000" dirty="0" err="1"/>
              <a:t>Everyone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them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earns</a:t>
            </a:r>
            <a:r>
              <a:rPr lang="es-ES" altLang="en-US" sz="2000" dirty="0"/>
              <a:t> £500/</a:t>
            </a:r>
            <a:r>
              <a:rPr lang="es-ES" altLang="en-US" sz="2000" dirty="0" err="1"/>
              <a:t>week</a:t>
            </a:r>
            <a:r>
              <a:rPr lang="es-ES" altLang="en-US" sz="2000" dirty="0"/>
              <a:t>.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854866"/>
              </p:ext>
            </p:extLst>
          </p:nvPr>
        </p:nvGraphicFramePr>
        <p:xfrm>
          <a:off x="5580112" y="1628800"/>
          <a:ext cx="3221666" cy="33663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108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108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Labourers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 made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96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31597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06074" y="1412776"/>
            <a:ext cx="3753813" cy="3385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  <a:p>
            <a:pPr>
              <a:spcBef>
                <a:spcPct val="50000"/>
              </a:spcBef>
            </a:pPr>
            <a:r>
              <a:rPr lang="es-ES" altLang="en-US" sz="2000" b="1" dirty="0"/>
              <a:t>EXAMPLE</a:t>
            </a:r>
          </a:p>
          <a:p>
            <a:pPr>
              <a:spcBef>
                <a:spcPct val="50000"/>
              </a:spcBef>
            </a:pPr>
            <a:r>
              <a:rPr lang="es-ES" altLang="en-US" sz="2000" dirty="0"/>
              <a:t>In </a:t>
            </a:r>
            <a:r>
              <a:rPr lang="es-ES" altLang="en-US" sz="2000" dirty="0" err="1"/>
              <a:t>this</a:t>
            </a:r>
            <a:r>
              <a:rPr lang="es-ES" altLang="en-US" sz="2000" dirty="0"/>
              <a:t> case,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labour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(variable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) </a:t>
            </a:r>
            <a:r>
              <a:rPr lang="es-ES" altLang="en-US" sz="2000" dirty="0" err="1"/>
              <a:t>depends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number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labourers</a:t>
            </a:r>
            <a:r>
              <a:rPr lang="es-ES" altLang="en-US" sz="2000" dirty="0"/>
              <a:t>.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calculate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marginal </a:t>
            </a:r>
            <a:r>
              <a:rPr lang="es-ES" altLang="en-US" sz="2000" dirty="0" err="1"/>
              <a:t>physical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product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difference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between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total </a:t>
            </a:r>
            <a:r>
              <a:rPr lang="es-ES" altLang="en-US" sz="2000" dirty="0" err="1"/>
              <a:t>production</a:t>
            </a:r>
            <a:r>
              <a:rPr lang="es-ES" altLang="en-US" sz="2000" dirty="0"/>
              <a:t> and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production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one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labourer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less</a:t>
            </a:r>
            <a:r>
              <a:rPr lang="es-ES" altLang="en-US" sz="2000" dirty="0"/>
              <a:t>)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7087385"/>
              </p:ext>
            </p:extLst>
          </p:nvPr>
        </p:nvGraphicFramePr>
        <p:xfrm>
          <a:off x="5148064" y="1628800"/>
          <a:ext cx="3653715" cy="41842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79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79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79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Labourers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 made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Marginal physical product (m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 made)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96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863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06075" y="1412776"/>
            <a:ext cx="2817854" cy="2616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  <a:p>
            <a:pPr>
              <a:spcBef>
                <a:spcPct val="50000"/>
              </a:spcBef>
            </a:pPr>
            <a:r>
              <a:rPr lang="es-ES" altLang="en-US" sz="2000" b="1" dirty="0"/>
              <a:t>EXAMPLE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But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variable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are more, as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have</a:t>
            </a:r>
            <a:r>
              <a:rPr lang="es-ES" altLang="en-US" sz="2000" dirty="0"/>
              <a:t> more </a:t>
            </a:r>
            <a:r>
              <a:rPr lang="es-ES" altLang="en-US" sz="2000" dirty="0" err="1"/>
              <a:t>labourers</a:t>
            </a:r>
            <a:r>
              <a:rPr lang="es-ES" altLang="en-US" sz="2000" dirty="0"/>
              <a:t>. So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calculate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unit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in </a:t>
            </a:r>
            <a:r>
              <a:rPr lang="es-ES" altLang="en-US" sz="2000" dirty="0" err="1"/>
              <a:t>every</a:t>
            </a:r>
            <a:r>
              <a:rPr lang="es-ES" altLang="en-US" sz="2000" dirty="0"/>
              <a:t> case.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5648687"/>
              </p:ext>
            </p:extLst>
          </p:nvPr>
        </p:nvGraphicFramePr>
        <p:xfrm>
          <a:off x="3923930" y="1628800"/>
          <a:ext cx="4877852" cy="41842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4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94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94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94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Labourers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m2 made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Marginal physical product (m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 made)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Unit cost (£/m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16.67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96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14.29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16.67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21.21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24.54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44898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06075" y="1412776"/>
            <a:ext cx="281785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527858"/>
              </p:ext>
            </p:extLst>
          </p:nvPr>
        </p:nvGraphicFramePr>
        <p:xfrm>
          <a:off x="2627785" y="1936753"/>
          <a:ext cx="6173995" cy="41842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4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47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47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47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347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Labourers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 made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Marginal physical product (m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 made)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Unit cost (£/m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Marginal cost (£/m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16.67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96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8.33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14.29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16.67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18.75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21.21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24.54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-250.00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83568" y="2636912"/>
            <a:ext cx="183143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 finally, the marginal cost is calculated with the total cost increase of labour work divided into the variation of production in each case</a:t>
            </a:r>
          </a:p>
        </p:txBody>
      </p:sp>
    </p:spTree>
    <p:extLst>
      <p:ext uri="{BB962C8B-B14F-4D97-AF65-F5344CB8AC3E}">
        <p14:creationId xmlns:p14="http://schemas.microsoft.com/office/powerpoint/2010/main" val="26132628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06075" y="1412776"/>
            <a:ext cx="281785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MARGINAL COSTING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UNIT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TextBox 9"/>
          <p:cNvSpPr txBox="1"/>
          <p:nvPr/>
        </p:nvSpPr>
        <p:spPr>
          <a:xfrm>
            <a:off x="683568" y="2204864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If we represent marginal cost, we can see that this is a U-shaped function.</a:t>
            </a:r>
          </a:p>
          <a:p>
            <a:r>
              <a:rPr lang="en-GB" sz="2000" dirty="0"/>
              <a:t>We can see the optimum solution in which we have less expenses for production.</a:t>
            </a:r>
          </a:p>
        </p:txBody>
      </p:sp>
      <p:pic>
        <p:nvPicPr>
          <p:cNvPr id="1026" name="Picture 2" descr="https://upload.wikimedia.org/wikipedia/commons/thumb/f/fd/Costcurve_-_Marginal_Cost_2.svg/250px-Costcurve_-_Marginal_Cost_2.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266277"/>
            <a:ext cx="4297146" cy="307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7473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2616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STANDARD (NORMAL) COST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An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estimated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predetermined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performing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operation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producing</a:t>
            </a:r>
            <a:r>
              <a:rPr lang="es-ES" altLang="en-US" sz="2000" dirty="0"/>
              <a:t> a </a:t>
            </a:r>
            <a:r>
              <a:rPr lang="es-ES" altLang="en-US" sz="2000" dirty="0" err="1"/>
              <a:t>good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service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under</a:t>
            </a:r>
            <a:r>
              <a:rPr lang="es-ES" altLang="en-US" sz="2000" dirty="0"/>
              <a:t> normal </a:t>
            </a:r>
            <a:r>
              <a:rPr lang="es-ES" altLang="en-US" sz="2000" dirty="0" err="1"/>
              <a:t>conditions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Used</a:t>
            </a:r>
            <a:r>
              <a:rPr lang="es-ES" altLang="en-US" sz="2000" dirty="0"/>
              <a:t> as target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basis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comparison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actual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)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Developed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from</a:t>
            </a:r>
            <a:r>
              <a:rPr lang="es-ES" altLang="en-US" sz="2000" dirty="0"/>
              <a:t> </a:t>
            </a:r>
            <a:r>
              <a:rPr lang="es-ES" altLang="en-US" sz="2000" dirty="0" err="1"/>
              <a:t>historical</a:t>
            </a:r>
            <a:r>
              <a:rPr lang="es-ES" altLang="en-US" sz="2000" dirty="0"/>
              <a:t> data </a:t>
            </a:r>
            <a:r>
              <a:rPr lang="es-ES" altLang="en-US" sz="2000" dirty="0" err="1"/>
              <a:t>analysis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They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vary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from</a:t>
            </a:r>
            <a:r>
              <a:rPr lang="es-ES" altLang="en-US" sz="2000" dirty="0"/>
              <a:t> actual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unpredictable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factors</a:t>
            </a:r>
            <a:r>
              <a:rPr lang="es-ES" altLang="en-US" sz="2000" dirty="0"/>
              <a:t>)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STANDARD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235866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7501" y="0"/>
            <a:ext cx="47089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0257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430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ABSORPTION COSTING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of a </a:t>
            </a:r>
            <a:r>
              <a:rPr lang="es-ES" altLang="en-US" sz="2000" dirty="0" err="1"/>
              <a:t>good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service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will</a:t>
            </a:r>
            <a:r>
              <a:rPr lang="es-ES" altLang="en-US" sz="2000" dirty="0"/>
              <a:t> be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sum of: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s-ES" altLang="en-US" sz="2000" dirty="0"/>
              <a:t>Variable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per </a:t>
            </a:r>
            <a:r>
              <a:rPr lang="es-ES" altLang="en-US" sz="2000" dirty="0" err="1"/>
              <a:t>unit</a:t>
            </a:r>
            <a:endParaRPr lang="es-ES" altLang="en-US" sz="2000" dirty="0"/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s-ES" altLang="en-US" sz="2000" dirty="0" err="1"/>
              <a:t>Proportion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fixed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per </a:t>
            </a:r>
            <a:r>
              <a:rPr lang="es-ES" altLang="en-US" sz="2000" dirty="0" err="1"/>
              <a:t>unit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overheads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which</a:t>
            </a:r>
            <a:r>
              <a:rPr lang="es-ES" altLang="en-US" sz="2000" dirty="0"/>
              <a:t> can be </a:t>
            </a:r>
            <a:r>
              <a:rPr lang="es-ES" altLang="en-US" sz="2000" dirty="0" err="1"/>
              <a:t>specifically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identified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good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service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direct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)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s-ES" altLang="en-US" sz="2000" dirty="0" err="1"/>
              <a:t>Proportion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fixed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per </a:t>
            </a:r>
            <a:r>
              <a:rPr lang="es-ES" altLang="en-US" sz="2000" dirty="0" err="1"/>
              <a:t>unit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overheads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which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cannot</a:t>
            </a:r>
            <a:r>
              <a:rPr lang="es-ES" altLang="en-US" sz="2000" dirty="0"/>
              <a:t> be </a:t>
            </a:r>
            <a:r>
              <a:rPr lang="es-ES" altLang="en-US" sz="2000" dirty="0" err="1"/>
              <a:t>attributable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any</a:t>
            </a:r>
            <a:r>
              <a:rPr lang="es-ES" altLang="en-US" sz="2000" dirty="0"/>
              <a:t> particular </a:t>
            </a:r>
            <a:r>
              <a:rPr lang="es-ES" altLang="en-US" sz="2000" dirty="0" err="1"/>
              <a:t>good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service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indirect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)</a:t>
            </a:r>
          </a:p>
          <a:p>
            <a:pPr marL="342900" indent="-342900">
              <a:spcBef>
                <a:spcPct val="50000"/>
              </a:spcBef>
              <a:buFontTx/>
              <a:buChar char="-"/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But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how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allocate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overheads</a:t>
            </a:r>
            <a:r>
              <a:rPr lang="es-ES" altLang="en-US" sz="2000" dirty="0"/>
              <a:t>? 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calculate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percentages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ABSORPTION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64773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ABSORPTION COSTING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Indirect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:</a:t>
            </a:r>
          </a:p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es-ES" altLang="en-US" sz="2000" dirty="0"/>
              <a:t>Office expense (</a:t>
            </a:r>
            <a:r>
              <a:rPr lang="es-ES" altLang="en-US" sz="2000" dirty="0" err="1"/>
              <a:t>rent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lease</a:t>
            </a:r>
            <a:r>
              <a:rPr lang="es-ES" altLang="en-US" sz="2000" dirty="0"/>
              <a:t>, office </a:t>
            </a:r>
            <a:r>
              <a:rPr lang="es-ES" altLang="en-US" sz="2000" dirty="0" err="1"/>
              <a:t>supplies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utilities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furniture</a:t>
            </a:r>
            <a:r>
              <a:rPr lang="es-ES" altLang="en-US" sz="2000" dirty="0"/>
              <a:t>, etc.)</a:t>
            </a:r>
          </a:p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es-ES" altLang="en-US" sz="2000" dirty="0"/>
              <a:t>Staff salaries (</a:t>
            </a:r>
            <a:r>
              <a:rPr lang="es-ES" altLang="en-US" sz="2000" dirty="0" err="1"/>
              <a:t>executives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purchasing</a:t>
            </a:r>
            <a:r>
              <a:rPr lang="es-ES" altLang="en-US" sz="2000" dirty="0"/>
              <a:t> staff, </a:t>
            </a:r>
            <a:r>
              <a:rPr lang="es-ES" altLang="en-US" sz="2000" dirty="0" err="1"/>
              <a:t>estimators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administrative</a:t>
            </a:r>
            <a:r>
              <a:rPr lang="es-ES" altLang="en-US" sz="2000" dirty="0"/>
              <a:t>, etc.)</a:t>
            </a:r>
          </a:p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es-ES" altLang="en-US" sz="2000" dirty="0" err="1"/>
              <a:t>Miscellaneous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travel</a:t>
            </a:r>
            <a:r>
              <a:rPr lang="es-ES" altLang="en-US" sz="2000" dirty="0"/>
              <a:t> expenses, legal </a:t>
            </a:r>
            <a:r>
              <a:rPr lang="es-ES" altLang="en-US" sz="2000" dirty="0" err="1"/>
              <a:t>fees</a:t>
            </a:r>
            <a:r>
              <a:rPr lang="es-ES" altLang="en-US" sz="2000" dirty="0"/>
              <a:t>, marketing, </a:t>
            </a:r>
            <a:r>
              <a:rPr lang="es-ES" altLang="en-US" sz="2000" dirty="0" err="1"/>
              <a:t>auditors</a:t>
            </a:r>
            <a:r>
              <a:rPr lang="es-ES" altLang="en-US" sz="2000" dirty="0"/>
              <a:t>, club </a:t>
            </a:r>
            <a:r>
              <a:rPr lang="es-ES" altLang="en-US" sz="2000" dirty="0" err="1"/>
              <a:t>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assotiation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dues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charitable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donations</a:t>
            </a:r>
            <a:r>
              <a:rPr lang="es-ES" altLang="en-US" sz="2000" dirty="0"/>
              <a:t>, etc.)</a:t>
            </a:r>
          </a:p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es-ES" altLang="en-US" sz="2000" dirty="0" err="1"/>
              <a:t>Depreciation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percentage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written</a:t>
            </a:r>
            <a:r>
              <a:rPr lang="es-ES" altLang="en-US" sz="2000" dirty="0"/>
              <a:t> off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any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equipment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used</a:t>
            </a:r>
            <a:r>
              <a:rPr lang="es-ES" altLang="en-US" sz="2000" dirty="0"/>
              <a:t>)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ABSORPTION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292556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200403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ABSORPTION COSTING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Indirect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: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One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contractor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does</a:t>
            </a:r>
            <a:r>
              <a:rPr lang="es-ES" altLang="en-US" sz="2000" dirty="0"/>
              <a:t> £1,000,000 in </a:t>
            </a:r>
            <a:r>
              <a:rPr lang="es-ES" altLang="en-US" sz="2000" dirty="0" err="1"/>
              <a:t>business</a:t>
            </a:r>
            <a:r>
              <a:rPr lang="es-ES" altLang="en-US" sz="2000" dirty="0"/>
              <a:t> per </a:t>
            </a:r>
            <a:r>
              <a:rPr lang="es-ES" altLang="en-US" sz="2000" dirty="0" err="1"/>
              <a:t>year</a:t>
            </a:r>
            <a:r>
              <a:rPr lang="es-ES" altLang="en-US" sz="2000" dirty="0"/>
              <a:t>. He </a:t>
            </a:r>
            <a:r>
              <a:rPr lang="es-ES" altLang="en-US" sz="2000" dirty="0" err="1"/>
              <a:t>calculates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his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annual</a:t>
            </a:r>
            <a:r>
              <a:rPr lang="es-ES" altLang="en-US" sz="2000" dirty="0"/>
              <a:t> expenses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operating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business</a:t>
            </a:r>
            <a:r>
              <a:rPr lang="es-ES" altLang="en-US" sz="2000" dirty="0"/>
              <a:t> to be £40,000.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/>
              <a:t>As a </a:t>
            </a:r>
            <a:r>
              <a:rPr lang="es-ES" altLang="en-US" sz="2000" dirty="0" err="1"/>
              <a:t>percentage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his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indirect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overhead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are 4%.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ABSORPTION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159966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2133600"/>
            <a:ext cx="7776467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>
                <a:solidFill>
                  <a:schemeClr val="accent1"/>
                </a:solidFill>
              </a:rPr>
              <a:t>ABSORPTION COSTING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ts val="600"/>
              </a:spcBef>
            </a:pPr>
            <a:r>
              <a:rPr lang="es-ES" altLang="en-US" sz="2000" dirty="0" err="1"/>
              <a:t>Direct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: </a:t>
            </a:r>
          </a:p>
          <a:p>
            <a:pPr>
              <a:spcBef>
                <a:spcPts val="600"/>
              </a:spcBef>
            </a:pPr>
            <a:r>
              <a:rPr lang="es-ES" altLang="en-US" sz="2000" dirty="0" err="1"/>
              <a:t>Known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too</a:t>
            </a:r>
            <a:r>
              <a:rPr lang="es-ES" altLang="en-US" sz="2000" dirty="0"/>
              <a:t> as Job </a:t>
            </a:r>
            <a:r>
              <a:rPr lang="es-ES" altLang="en-US" sz="2000" dirty="0" err="1"/>
              <a:t>overhead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endParaRPr lang="es-ES" altLang="en-US" sz="2000" dirty="0"/>
          </a:p>
          <a:p>
            <a:pPr>
              <a:spcBef>
                <a:spcPts val="600"/>
              </a:spcBef>
            </a:pPr>
            <a:r>
              <a:rPr lang="es-ES" altLang="en-US" sz="2000" dirty="0" err="1"/>
              <a:t>They</a:t>
            </a:r>
            <a:r>
              <a:rPr lang="es-ES" altLang="en-US" sz="2000" dirty="0"/>
              <a:t> are </a:t>
            </a:r>
            <a:r>
              <a:rPr lang="es-ES" altLang="en-US" sz="2000" dirty="0" err="1"/>
              <a:t>charged</a:t>
            </a:r>
            <a:r>
              <a:rPr lang="es-ES" altLang="en-US" sz="2000" dirty="0"/>
              <a:t> to a </a:t>
            </a:r>
            <a:r>
              <a:rPr lang="es-ES" altLang="en-US" sz="2000" dirty="0" err="1"/>
              <a:t>specific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project</a:t>
            </a:r>
            <a:endParaRPr lang="es-ES" altLang="en-US" sz="2000" dirty="0"/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s-ES" altLang="en-US" sz="2000" dirty="0"/>
              <a:t>Project </a:t>
            </a:r>
            <a:r>
              <a:rPr lang="es-ES" altLang="en-US" sz="2000" dirty="0" err="1"/>
              <a:t>specific</a:t>
            </a:r>
            <a:r>
              <a:rPr lang="es-ES" altLang="en-US" sz="2000" dirty="0"/>
              <a:t> salaries (</a:t>
            </a:r>
            <a:r>
              <a:rPr lang="es-ES" altLang="en-US" sz="2000" dirty="0" err="1"/>
              <a:t>wages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payroll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taxes</a:t>
            </a:r>
            <a:r>
              <a:rPr lang="es-ES" altLang="en-US" sz="2000" dirty="0"/>
              <a:t> and incentive </a:t>
            </a:r>
            <a:r>
              <a:rPr lang="es-ES" altLang="en-US" sz="2000" dirty="0" err="1"/>
              <a:t>benefits</a:t>
            </a:r>
            <a:r>
              <a:rPr lang="es-ES" altLang="en-US" sz="2000" dirty="0"/>
              <a:t>, etc.)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s-ES" altLang="en-US" sz="2000" dirty="0" err="1"/>
              <a:t>Temporary</a:t>
            </a:r>
            <a:r>
              <a:rPr lang="es-ES" altLang="en-US" sz="2000" dirty="0"/>
              <a:t> office </a:t>
            </a:r>
            <a:r>
              <a:rPr lang="es-ES" altLang="en-US" sz="2000" dirty="0" err="1"/>
              <a:t>facilities</a:t>
            </a:r>
            <a:endParaRPr lang="es-ES" altLang="en-US" sz="2000" dirty="0"/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s-ES" altLang="en-US" sz="2000" dirty="0" err="1"/>
              <a:t>Other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temporary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enclosures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site</a:t>
            </a:r>
            <a:r>
              <a:rPr lang="es-ES" altLang="en-US" sz="2000" dirty="0"/>
              <a:t> expenses </a:t>
            </a:r>
            <a:r>
              <a:rPr lang="es-ES" altLang="en-US" sz="2000" dirty="0" err="1"/>
              <a:t>like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tool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sheds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container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storage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ramps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protections</a:t>
            </a:r>
            <a:r>
              <a:rPr lang="es-ES" altLang="en-US" sz="2000" dirty="0"/>
              <a:t>, etc.)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s-ES" altLang="en-US" sz="2000" dirty="0" err="1"/>
              <a:t>Temporary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utilities</a:t>
            </a:r>
            <a:r>
              <a:rPr lang="es-ES" altLang="en-US" sz="2000" dirty="0"/>
              <a:t> (</a:t>
            </a:r>
            <a:r>
              <a:rPr lang="es-ES" altLang="en-US" sz="2000" dirty="0" err="1"/>
              <a:t>water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heat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electricity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generators</a:t>
            </a:r>
            <a:r>
              <a:rPr lang="es-ES" altLang="en-US" sz="2000" dirty="0"/>
              <a:t>, etc.)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s-ES" altLang="en-US" sz="2000" dirty="0" err="1"/>
              <a:t>Sanitation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facilities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ABSORPTION COSTING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361427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1116013" y="1844824"/>
            <a:ext cx="7200403" cy="2708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dirty="0" err="1"/>
              <a:t>Bottom</a:t>
            </a:r>
            <a:r>
              <a:rPr lang="es-ES" altLang="en-US" sz="2000" dirty="0"/>
              <a:t>-up </a:t>
            </a:r>
            <a:r>
              <a:rPr lang="es-ES" altLang="en-US" sz="2000" dirty="0" err="1"/>
              <a:t>budgeting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This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approach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begins</a:t>
            </a:r>
            <a:r>
              <a:rPr lang="es-ES" altLang="en-US" sz="2000" dirty="0"/>
              <a:t> at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bottom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income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statement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What</a:t>
            </a:r>
            <a:r>
              <a:rPr lang="es-ES" altLang="en-US" sz="2000" dirty="0"/>
              <a:t> net </a:t>
            </a:r>
            <a:r>
              <a:rPr lang="es-ES" altLang="en-US" sz="2000" dirty="0" err="1"/>
              <a:t>income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necessary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earn</a:t>
            </a:r>
            <a:r>
              <a:rPr lang="es-ES" altLang="en-US" sz="2000" dirty="0"/>
              <a:t> to produce £0 </a:t>
            </a:r>
            <a:r>
              <a:rPr lang="es-ES" altLang="en-US" sz="2000" dirty="0" err="1"/>
              <a:t>profit</a:t>
            </a:r>
            <a:r>
              <a:rPr lang="es-ES" altLang="en-US" sz="2000" dirty="0"/>
              <a:t>?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have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find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breakeven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point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544129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14805" y="1556792"/>
            <a:ext cx="7200403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err="1"/>
              <a:t>Calculation</a:t>
            </a:r>
            <a:r>
              <a:rPr lang="es-ES" altLang="en-US" sz="2400" b="1" dirty="0"/>
              <a:t> of </a:t>
            </a:r>
            <a:r>
              <a:rPr lang="es-ES" altLang="en-US" sz="2400" b="1" dirty="0" err="1"/>
              <a:t>Breakeven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point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have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know</a:t>
            </a:r>
            <a:r>
              <a:rPr lang="es-ES" altLang="en-US" sz="2000" dirty="0"/>
              <a:t> variable and </a:t>
            </a:r>
            <a:r>
              <a:rPr lang="es-ES" altLang="en-US" sz="2000" dirty="0" err="1"/>
              <a:t>fixed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example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have</a:t>
            </a:r>
            <a:r>
              <a:rPr lang="es-ES" altLang="en-US" sz="2000" dirty="0"/>
              <a:t> a </a:t>
            </a:r>
            <a:r>
              <a:rPr lang="es-ES" altLang="en-US" sz="2000" dirty="0" err="1"/>
              <a:t>work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develop</a:t>
            </a:r>
            <a:r>
              <a:rPr lang="es-ES" altLang="en-US" sz="2000" dirty="0"/>
              <a:t>, and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know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</a:t>
            </a:r>
          </a:p>
          <a:p>
            <a:pPr>
              <a:spcBef>
                <a:spcPct val="50000"/>
              </a:spcBef>
            </a:pPr>
            <a:r>
              <a:rPr lang="es-ES" altLang="en-US" sz="2000" dirty="0"/>
              <a:t>Variable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: £10,000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Fixed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: 5% of variable </a:t>
            </a:r>
            <a:r>
              <a:rPr lang="es-ES" altLang="en-US" sz="2000" dirty="0" err="1"/>
              <a:t>costs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/>
              <a:t>Total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: £10,500 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466555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14805" y="1556792"/>
            <a:ext cx="7200403" cy="2616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err="1"/>
              <a:t>Calculation</a:t>
            </a:r>
            <a:r>
              <a:rPr lang="es-ES" altLang="en-US" sz="2400" b="1" dirty="0"/>
              <a:t> of </a:t>
            </a:r>
            <a:r>
              <a:rPr lang="es-ES" altLang="en-US" sz="2400" b="1" dirty="0" err="1"/>
              <a:t>Breakeven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point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also</a:t>
            </a:r>
            <a:r>
              <a:rPr lang="es-ES" altLang="en-US" sz="2000" dirty="0"/>
              <a:t> </a:t>
            </a:r>
            <a:r>
              <a:rPr lang="es-ES" altLang="en-US" sz="2000" dirty="0" err="1"/>
              <a:t>know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total </a:t>
            </a:r>
            <a:r>
              <a:rPr lang="es-ES" altLang="en-US" sz="2000" dirty="0" err="1"/>
              <a:t>fixed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company</a:t>
            </a:r>
            <a:r>
              <a:rPr lang="es-ES" altLang="en-US" sz="2000" dirty="0"/>
              <a:t> are £5,000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/>
              <a:t>To </a:t>
            </a:r>
            <a:r>
              <a:rPr lang="es-ES" altLang="en-US" sz="2000" dirty="0" err="1"/>
              <a:t>absorb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quantity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need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develop</a:t>
            </a:r>
            <a:r>
              <a:rPr lang="es-ES" altLang="en-US" sz="2000" dirty="0"/>
              <a:t> 10 </a:t>
            </a:r>
            <a:r>
              <a:rPr lang="es-ES" altLang="en-US" sz="2000" dirty="0" err="1"/>
              <a:t>works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like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this</a:t>
            </a:r>
            <a:r>
              <a:rPr lang="es-ES" altLang="en-US" sz="2000" dirty="0"/>
              <a:t>, and so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achieve</a:t>
            </a:r>
            <a:r>
              <a:rPr lang="es-ES" altLang="en-US" sz="2000" dirty="0"/>
              <a:t> £0 </a:t>
            </a:r>
            <a:r>
              <a:rPr lang="es-ES" altLang="en-US" sz="2000" dirty="0" err="1"/>
              <a:t>profit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721919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14805" y="1556792"/>
            <a:ext cx="7200403" cy="2154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err="1"/>
              <a:t>Calculation</a:t>
            </a:r>
            <a:r>
              <a:rPr lang="es-ES" altLang="en-US" sz="2400" b="1" dirty="0"/>
              <a:t> of </a:t>
            </a:r>
            <a:r>
              <a:rPr lang="es-ES" altLang="en-US" sz="2400" b="1" dirty="0" err="1"/>
              <a:t>Breakeven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point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this</a:t>
            </a:r>
            <a:r>
              <a:rPr lang="es-ES" altLang="en-US" sz="2000" dirty="0"/>
              <a:t> balance,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can </a:t>
            </a:r>
            <a:r>
              <a:rPr lang="es-ES" altLang="en-US" sz="2000" dirty="0" err="1"/>
              <a:t>start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analyse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prices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work</a:t>
            </a:r>
            <a:r>
              <a:rPr lang="es-ES" altLang="en-US" sz="2000" dirty="0"/>
              <a:t>.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main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objective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with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absorb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and to </a:t>
            </a:r>
            <a:r>
              <a:rPr lang="es-ES" altLang="en-US" sz="2000" dirty="0" err="1"/>
              <a:t>know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range</a:t>
            </a:r>
            <a:r>
              <a:rPr lang="es-ES" altLang="en-US" sz="2000" dirty="0"/>
              <a:t> in </a:t>
            </a:r>
            <a:r>
              <a:rPr lang="es-ES" altLang="en-US" sz="2000" dirty="0" err="1"/>
              <a:t>which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are </a:t>
            </a:r>
            <a:r>
              <a:rPr lang="es-ES" altLang="en-US" sz="2000" dirty="0" err="1"/>
              <a:t>going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start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have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income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45988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14805" y="1556792"/>
            <a:ext cx="7200403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err="1"/>
              <a:t>Calculation</a:t>
            </a:r>
            <a:r>
              <a:rPr lang="es-ES" altLang="en-US" sz="2400" b="1" dirty="0"/>
              <a:t> of </a:t>
            </a:r>
            <a:r>
              <a:rPr lang="es-ES" altLang="en-US" sz="2400" b="1" dirty="0" err="1"/>
              <a:t>Breakeven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point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think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about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increasing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price</a:t>
            </a:r>
            <a:r>
              <a:rPr lang="es-ES" altLang="en-US" sz="2000" dirty="0"/>
              <a:t> 10%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/>
              <a:t>£10,000 x 10% = £11,000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If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do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,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can </a:t>
            </a:r>
            <a:r>
              <a:rPr lang="es-ES" altLang="en-US" sz="2000" dirty="0" err="1"/>
              <a:t>know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breakeven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point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when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obtain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again</a:t>
            </a:r>
            <a:r>
              <a:rPr lang="es-ES" altLang="en-US" sz="2000" dirty="0"/>
              <a:t> £0 </a:t>
            </a:r>
            <a:r>
              <a:rPr lang="es-ES" altLang="en-US" sz="2000" dirty="0" err="1"/>
              <a:t>profit</a:t>
            </a:r>
            <a:endParaRPr lang="es-ES" altLang="en-US" sz="2000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742187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16" name="Chart 1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51758245"/>
              </p:ext>
            </p:extLst>
          </p:nvPr>
        </p:nvGraphicFramePr>
        <p:xfrm>
          <a:off x="899592" y="1221904"/>
          <a:ext cx="6840760" cy="5040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5" name="Oval 14"/>
          <p:cNvSpPr/>
          <p:nvPr/>
        </p:nvSpPr>
        <p:spPr>
          <a:xfrm>
            <a:off x="3347864" y="3573016"/>
            <a:ext cx="288032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8838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14805" y="1556792"/>
            <a:ext cx="7200403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err="1"/>
              <a:t>Calculation</a:t>
            </a:r>
            <a:r>
              <a:rPr lang="es-ES" altLang="en-US" sz="2400" b="1" dirty="0"/>
              <a:t> of </a:t>
            </a:r>
            <a:r>
              <a:rPr lang="es-ES" altLang="en-US" sz="2400" b="1" dirty="0" err="1"/>
              <a:t>Breakeven</a:t>
            </a:r>
            <a:r>
              <a:rPr lang="es-ES" altLang="en-US" sz="2400" b="1" dirty="0"/>
              <a:t> </a:t>
            </a:r>
            <a:r>
              <a:rPr lang="es-ES" altLang="en-US" sz="2400" b="1" dirty="0" err="1"/>
              <a:t>point</a:t>
            </a:r>
            <a:endParaRPr lang="es-ES" altLang="en-US" sz="2400" b="1" dirty="0"/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think</a:t>
            </a:r>
            <a:r>
              <a:rPr lang="es-ES" altLang="en-US" sz="2000" dirty="0"/>
              <a:t> NOW </a:t>
            </a:r>
            <a:r>
              <a:rPr lang="es-ES" altLang="en-US" sz="2000" dirty="0" err="1"/>
              <a:t>about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increasing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price</a:t>
            </a:r>
            <a:r>
              <a:rPr lang="es-ES" altLang="en-US" sz="2000" dirty="0"/>
              <a:t> 20%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/>
              <a:t>£10,000 </a:t>
            </a:r>
            <a:r>
              <a:rPr lang="es-ES" altLang="en-US" sz="2000"/>
              <a:t>x 20% </a:t>
            </a:r>
            <a:r>
              <a:rPr lang="es-ES" altLang="en-US" sz="2000" dirty="0"/>
              <a:t>= £12,000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669963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10" name="Chart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40361716"/>
              </p:ext>
            </p:extLst>
          </p:nvPr>
        </p:nvGraphicFramePr>
        <p:xfrm>
          <a:off x="684717" y="1221904"/>
          <a:ext cx="6983627" cy="4943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1" name="Oval 10"/>
          <p:cNvSpPr/>
          <p:nvPr/>
        </p:nvSpPr>
        <p:spPr>
          <a:xfrm>
            <a:off x="2915816" y="3753036"/>
            <a:ext cx="288032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825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26245" y="1474585"/>
            <a:ext cx="7200403" cy="4001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EXERCISE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are a </a:t>
            </a:r>
            <a:r>
              <a:rPr lang="es-ES" altLang="en-US" sz="2000" dirty="0" err="1"/>
              <a:t>subcontractor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produce concrete </a:t>
            </a:r>
            <a:r>
              <a:rPr lang="es-ES" altLang="en-US" sz="2000" dirty="0" err="1"/>
              <a:t>slabs</a:t>
            </a:r>
            <a:r>
              <a:rPr lang="es-ES" altLang="en-US" sz="2000" dirty="0"/>
              <a:t>.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unit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</a:t>
            </a:r>
            <a:r>
              <a:rPr lang="es-ES" altLang="en-US" sz="2000" dirty="0"/>
              <a:t> per m2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£60/m</a:t>
            </a:r>
            <a:r>
              <a:rPr lang="es-ES" altLang="en-US" sz="2000" baseline="30000" dirty="0"/>
              <a:t>2</a:t>
            </a:r>
            <a:r>
              <a:rPr lang="es-ES" altLang="en-US" sz="2000" dirty="0"/>
              <a:t>. </a:t>
            </a:r>
            <a:r>
              <a:rPr lang="es-ES" altLang="en-US" sz="2000" dirty="0" err="1"/>
              <a:t>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is</a:t>
            </a:r>
            <a:r>
              <a:rPr lang="es-ES" altLang="en-US" sz="2000" dirty="0"/>
              <a:t> </a:t>
            </a:r>
            <a:r>
              <a:rPr lang="es-ES" altLang="en-US" sz="2000" dirty="0" err="1"/>
              <a:t>split</a:t>
            </a:r>
            <a:r>
              <a:rPr lang="es-ES" altLang="en-US" sz="2000" dirty="0"/>
              <a:t> as </a:t>
            </a:r>
            <a:r>
              <a:rPr lang="es-ES" altLang="en-US" sz="2000" dirty="0" err="1"/>
              <a:t>follows</a:t>
            </a:r>
            <a:r>
              <a:rPr lang="es-ES" altLang="en-US" sz="2000" dirty="0"/>
              <a:t>:</a:t>
            </a:r>
          </a:p>
          <a:p>
            <a:endParaRPr lang="es-ES" altLang="en-US" sz="2000" dirty="0"/>
          </a:p>
          <a:p>
            <a:r>
              <a:rPr lang="es-ES" altLang="en-US" sz="2000" dirty="0"/>
              <a:t>£55 variable </a:t>
            </a:r>
            <a:r>
              <a:rPr lang="es-ES" altLang="en-US" sz="2000" dirty="0" err="1"/>
              <a:t>costs</a:t>
            </a:r>
            <a:endParaRPr lang="es-ES" altLang="en-US" sz="2000" dirty="0"/>
          </a:p>
          <a:p>
            <a:r>
              <a:rPr lang="es-ES" altLang="en-US" sz="2000" dirty="0"/>
              <a:t>£3 </a:t>
            </a:r>
            <a:r>
              <a:rPr lang="es-ES" altLang="en-US" sz="2000" dirty="0" err="1"/>
              <a:t>fixed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endParaRPr lang="es-ES" altLang="en-US" sz="2000" dirty="0"/>
          </a:p>
          <a:p>
            <a:r>
              <a:rPr lang="es-ES" altLang="en-US" sz="2000" dirty="0"/>
              <a:t>£2 </a:t>
            </a:r>
            <a:r>
              <a:rPr lang="es-ES" altLang="en-US" sz="2000" dirty="0" err="1"/>
              <a:t>profit</a:t>
            </a:r>
            <a:r>
              <a:rPr lang="es-ES" altLang="en-US" sz="2000" dirty="0"/>
              <a:t> 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also</a:t>
            </a:r>
            <a:r>
              <a:rPr lang="es-ES" altLang="en-US" sz="2000" dirty="0"/>
              <a:t> </a:t>
            </a:r>
            <a:r>
              <a:rPr lang="es-ES" altLang="en-US" sz="2000" dirty="0" err="1"/>
              <a:t>know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total </a:t>
            </a:r>
            <a:r>
              <a:rPr lang="es-ES" altLang="en-US" sz="2000" dirty="0" err="1"/>
              <a:t>annual</a:t>
            </a:r>
            <a:r>
              <a:rPr lang="es-ES" altLang="en-US" sz="2000" dirty="0"/>
              <a:t> </a:t>
            </a:r>
            <a:r>
              <a:rPr lang="es-ES" altLang="en-US" sz="2000" dirty="0" err="1"/>
              <a:t>fixed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costs</a:t>
            </a:r>
            <a:r>
              <a:rPr lang="es-ES" altLang="en-US" sz="2000" dirty="0"/>
              <a:t> of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company</a:t>
            </a:r>
            <a:r>
              <a:rPr lang="es-ES" altLang="en-US" sz="2000" dirty="0"/>
              <a:t> are £10,000 per </a:t>
            </a:r>
            <a:r>
              <a:rPr lang="es-ES" altLang="en-US" sz="2000" dirty="0" err="1"/>
              <a:t>month</a:t>
            </a:r>
            <a:r>
              <a:rPr lang="es-ES" altLang="en-US" sz="2000" dirty="0"/>
              <a:t>. </a:t>
            </a:r>
          </a:p>
          <a:p>
            <a:pPr>
              <a:spcBef>
                <a:spcPct val="50000"/>
              </a:spcBef>
            </a:pPr>
            <a:r>
              <a:rPr lang="es-ES" altLang="en-US" sz="2000" b="1" dirty="0" err="1"/>
              <a:t>How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many</a:t>
            </a:r>
            <a:r>
              <a:rPr lang="es-ES" altLang="en-US" sz="2000" b="1" dirty="0"/>
              <a:t> m</a:t>
            </a:r>
            <a:r>
              <a:rPr lang="es-ES" altLang="en-US" sz="2000" b="1" baseline="30000" dirty="0"/>
              <a:t>2</a:t>
            </a:r>
            <a:r>
              <a:rPr lang="es-ES" altLang="en-US" sz="2000" b="1" dirty="0"/>
              <a:t> of concrete </a:t>
            </a:r>
            <a:r>
              <a:rPr lang="es-ES" altLang="en-US" sz="2000" b="1" dirty="0" err="1"/>
              <a:t>slab</a:t>
            </a:r>
            <a:r>
              <a:rPr lang="es-ES" altLang="en-US" sz="2000" b="1" dirty="0"/>
              <a:t> do </a:t>
            </a:r>
            <a:r>
              <a:rPr lang="es-ES" altLang="en-US" sz="2000" b="1" dirty="0" err="1"/>
              <a:t>we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have</a:t>
            </a:r>
            <a:r>
              <a:rPr lang="es-ES" altLang="en-US" sz="2000" b="1" dirty="0"/>
              <a:t> to </a:t>
            </a:r>
            <a:r>
              <a:rPr lang="es-ES" altLang="en-US" sz="2000" b="1" dirty="0" err="1"/>
              <a:t>build</a:t>
            </a:r>
            <a:r>
              <a:rPr lang="es-ES" altLang="en-US" sz="2000" b="1" dirty="0"/>
              <a:t> per </a:t>
            </a:r>
            <a:r>
              <a:rPr lang="es-ES" altLang="en-US" sz="2000" b="1" dirty="0" err="1"/>
              <a:t>month</a:t>
            </a:r>
            <a:r>
              <a:rPr lang="es-ES" altLang="en-US" sz="2000" b="1" dirty="0"/>
              <a:t> to </a:t>
            </a:r>
            <a:r>
              <a:rPr lang="es-ES" altLang="en-US" sz="2000" b="1" dirty="0" err="1"/>
              <a:t>have</a:t>
            </a:r>
            <a:r>
              <a:rPr lang="es-ES" altLang="en-US" sz="2000" b="1" dirty="0"/>
              <a:t> £0 </a:t>
            </a:r>
            <a:r>
              <a:rPr lang="es-ES" altLang="en-US" sz="2000" b="1" dirty="0" err="1"/>
              <a:t>profit</a:t>
            </a:r>
            <a:r>
              <a:rPr lang="es-ES" altLang="en-US" sz="2000" b="1" dirty="0"/>
              <a:t>?</a:t>
            </a:r>
            <a:endParaRPr lang="es-ES" altLang="en-US" sz="2400" b="1" dirty="0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726245" y="5703837"/>
            <a:ext cx="67375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£60-</a:t>
            </a:r>
            <a:r>
              <a:rPr lang="en-GB" sz="2000" dirty="0" smtClean="0"/>
              <a:t>£5 </a:t>
            </a:r>
            <a:r>
              <a:rPr lang="en-GB" sz="2000" dirty="0"/>
              <a:t>= £</a:t>
            </a:r>
            <a:r>
              <a:rPr lang="en-GB" sz="2000" dirty="0" smtClean="0"/>
              <a:t>55</a:t>
            </a:r>
            <a:endParaRPr lang="en-GB" sz="2000" dirty="0"/>
          </a:p>
          <a:p>
            <a:r>
              <a:rPr lang="en-GB" sz="2000" dirty="0"/>
              <a:t>£10,000/£5 = </a:t>
            </a:r>
            <a:r>
              <a:rPr lang="en-GB" sz="2000" b="1" dirty="0"/>
              <a:t>2,000 m</a:t>
            </a:r>
            <a:r>
              <a:rPr lang="en-GB" sz="2000" b="1" baseline="30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54907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14805" y="1556792"/>
            <a:ext cx="7200403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EXERCISE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We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want</a:t>
            </a:r>
            <a:r>
              <a:rPr lang="es-ES" altLang="en-US" sz="2000" dirty="0"/>
              <a:t> to </a:t>
            </a:r>
            <a:r>
              <a:rPr lang="es-ES" altLang="en-US" sz="2000" dirty="0" err="1"/>
              <a:t>increase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profit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by</a:t>
            </a:r>
            <a:r>
              <a:rPr lang="es-ES" altLang="en-US" sz="2000" dirty="0"/>
              <a:t> £1 more. </a:t>
            </a:r>
            <a:r>
              <a:rPr lang="es-ES" altLang="en-US" sz="2000" dirty="0" err="1"/>
              <a:t>If</a:t>
            </a:r>
            <a:r>
              <a:rPr lang="es-ES" altLang="en-US" sz="2000" dirty="0"/>
              <a:t> </a:t>
            </a:r>
            <a:r>
              <a:rPr lang="es-ES" altLang="en-US" sz="2000" dirty="0" err="1"/>
              <a:t>we</a:t>
            </a:r>
            <a:r>
              <a:rPr lang="es-ES" altLang="en-US" sz="2000" dirty="0"/>
              <a:t> do </a:t>
            </a:r>
            <a:r>
              <a:rPr lang="es-ES" altLang="en-US" sz="2000" dirty="0" err="1"/>
              <a:t>that</a:t>
            </a:r>
            <a:r>
              <a:rPr lang="es-ES" altLang="en-US" sz="2000" dirty="0"/>
              <a:t>, </a:t>
            </a:r>
            <a:r>
              <a:rPr lang="es-ES" altLang="en-US" sz="2000" b="1" dirty="0" err="1"/>
              <a:t>how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many</a:t>
            </a:r>
            <a:r>
              <a:rPr lang="es-ES" altLang="en-US" sz="2000" b="1" dirty="0"/>
              <a:t> m</a:t>
            </a:r>
            <a:r>
              <a:rPr lang="es-ES" altLang="en-US" sz="2000" b="1" baseline="30000" dirty="0"/>
              <a:t>2</a:t>
            </a:r>
            <a:r>
              <a:rPr lang="es-ES" altLang="en-US" sz="2000" b="1" dirty="0"/>
              <a:t> do </a:t>
            </a:r>
            <a:r>
              <a:rPr lang="es-ES" altLang="en-US" sz="2000" b="1" dirty="0" err="1"/>
              <a:t>we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have</a:t>
            </a:r>
            <a:r>
              <a:rPr lang="es-ES" altLang="en-US" sz="2000" b="1" dirty="0"/>
              <a:t> to </a:t>
            </a:r>
            <a:r>
              <a:rPr lang="es-ES" altLang="en-US" sz="2000" b="1" dirty="0" err="1"/>
              <a:t>build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for</a:t>
            </a:r>
            <a:r>
              <a:rPr lang="es-ES" altLang="en-US" sz="2000" b="1" dirty="0"/>
              <a:t> a £0 balance</a:t>
            </a:r>
            <a:r>
              <a:rPr lang="es-ES" altLang="en-US" sz="2000" dirty="0"/>
              <a:t>?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910480" y="3356992"/>
            <a:ext cx="67375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£10,000/£6 = </a:t>
            </a:r>
            <a:r>
              <a:rPr lang="en-GB" sz="2000" b="1" dirty="0"/>
              <a:t>1,666.7 m</a:t>
            </a:r>
            <a:r>
              <a:rPr lang="en-GB" sz="2000" b="1" baseline="30000" dirty="0"/>
              <a:t>2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14805" y="4149080"/>
            <a:ext cx="6933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Which will my profit be if I build 2,200m</a:t>
            </a:r>
            <a:r>
              <a:rPr lang="en-GB" sz="2000" b="1" baseline="30000" dirty="0"/>
              <a:t>2 </a:t>
            </a:r>
            <a:r>
              <a:rPr lang="en-GB" sz="2000" b="1" dirty="0"/>
              <a:t>per month?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608" y="5013176"/>
            <a:ext cx="38170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2,200 m</a:t>
            </a:r>
            <a:r>
              <a:rPr lang="en-GB" sz="2000" baseline="30000" dirty="0"/>
              <a:t>2</a:t>
            </a:r>
            <a:r>
              <a:rPr lang="en-GB" sz="2000" dirty="0"/>
              <a:t> – 1,666.7 m</a:t>
            </a:r>
            <a:r>
              <a:rPr lang="en-GB" sz="2000" baseline="30000" dirty="0"/>
              <a:t>2</a:t>
            </a:r>
            <a:r>
              <a:rPr lang="en-GB" sz="2000" dirty="0"/>
              <a:t> = 533.3 m</a:t>
            </a:r>
            <a:r>
              <a:rPr lang="en-GB" sz="2000" baseline="30000" dirty="0"/>
              <a:t>2</a:t>
            </a:r>
          </a:p>
          <a:p>
            <a:r>
              <a:rPr lang="en-GB" sz="2000" dirty="0"/>
              <a:t>533.3 m</a:t>
            </a:r>
            <a:r>
              <a:rPr lang="en-GB" sz="2000" baseline="30000" dirty="0"/>
              <a:t>2</a:t>
            </a:r>
            <a:r>
              <a:rPr lang="en-GB" sz="2000" dirty="0"/>
              <a:t> x £6 = </a:t>
            </a:r>
            <a:r>
              <a:rPr lang="en-GB" sz="2000" b="1" dirty="0"/>
              <a:t>£3,199.8</a:t>
            </a:r>
          </a:p>
        </p:txBody>
      </p:sp>
    </p:spTree>
    <p:extLst>
      <p:ext uri="{BB962C8B-B14F-4D97-AF65-F5344CB8AC3E}">
        <p14:creationId xmlns:p14="http://schemas.microsoft.com/office/powerpoint/2010/main" val="389741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14805" y="1556792"/>
            <a:ext cx="7200403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EXERCISE</a:t>
            </a:r>
          </a:p>
          <a:p>
            <a:pPr>
              <a:spcBef>
                <a:spcPct val="50000"/>
              </a:spcBef>
            </a:pPr>
            <a:r>
              <a:rPr lang="es-ES" altLang="en-US" sz="2000" dirty="0" err="1"/>
              <a:t>The</a:t>
            </a:r>
            <a:r>
              <a:rPr lang="es-ES" altLang="en-US" sz="2000" dirty="0"/>
              <a:t> </a:t>
            </a:r>
            <a:r>
              <a:rPr lang="es-ES" altLang="en-US" sz="2000" dirty="0" err="1"/>
              <a:t>market</a:t>
            </a:r>
            <a:r>
              <a:rPr lang="es-ES" altLang="en-US" sz="2000" dirty="0"/>
              <a:t> </a:t>
            </a:r>
            <a:r>
              <a:rPr lang="es-ES" altLang="en-US" sz="2000" dirty="0" err="1"/>
              <a:t>price</a:t>
            </a:r>
            <a:r>
              <a:rPr lang="es-ES" altLang="en-US" sz="2000" dirty="0"/>
              <a:t> obligues to reduce </a:t>
            </a:r>
            <a:r>
              <a:rPr lang="es-ES" altLang="en-US" sz="2000" dirty="0" err="1"/>
              <a:t>the</a:t>
            </a:r>
            <a:r>
              <a:rPr lang="es-ES" altLang="en-US" sz="2000" dirty="0"/>
              <a:t> total Price to £59. </a:t>
            </a:r>
            <a:r>
              <a:rPr lang="es-ES" altLang="en-US" sz="2000" b="1" dirty="0"/>
              <a:t>Can I </a:t>
            </a:r>
            <a:r>
              <a:rPr lang="es-ES" altLang="en-US" sz="2000" b="1" dirty="0" err="1"/>
              <a:t>work</a:t>
            </a:r>
            <a:r>
              <a:rPr lang="es-ES" altLang="en-US" sz="2000" b="1" dirty="0"/>
              <a:t> to </a:t>
            </a:r>
            <a:r>
              <a:rPr lang="es-ES" altLang="en-US" sz="2000" b="1" dirty="0" err="1"/>
              <a:t>this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price</a:t>
            </a:r>
            <a:r>
              <a:rPr lang="es-ES" altLang="en-US" sz="2000" b="1" dirty="0"/>
              <a:t>?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683568" y="764704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/>
              <a:t>BREAK EVEN ANALYSIS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COST ANALYSIS. COSTING AND BREAK EVEN ANALYSIS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946248" y="4221088"/>
            <a:ext cx="67375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£10,000/£4 = </a:t>
            </a:r>
            <a:r>
              <a:rPr lang="en-GB" sz="2000" b="1" dirty="0"/>
              <a:t>2,500 m</a:t>
            </a:r>
            <a:r>
              <a:rPr lang="en-GB" sz="2000" b="1" baseline="30000" dirty="0"/>
              <a:t>2</a:t>
            </a:r>
          </a:p>
          <a:p>
            <a:endParaRPr lang="en-GB" sz="2000" b="1" dirty="0"/>
          </a:p>
        </p:txBody>
      </p:sp>
      <p:sp>
        <p:nvSpPr>
          <p:cNvPr id="3" name="Rectangle 2"/>
          <p:cNvSpPr/>
          <p:nvPr/>
        </p:nvSpPr>
        <p:spPr>
          <a:xfrm>
            <a:off x="714805" y="3105835"/>
            <a:ext cx="774562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 err="1"/>
              <a:t>How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many</a:t>
            </a:r>
            <a:r>
              <a:rPr lang="es-ES" altLang="en-US" sz="2000" b="1" dirty="0"/>
              <a:t> m</a:t>
            </a:r>
            <a:r>
              <a:rPr lang="es-ES" altLang="en-US" sz="2000" b="1" baseline="30000" dirty="0"/>
              <a:t>2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should</a:t>
            </a:r>
            <a:r>
              <a:rPr lang="es-ES" altLang="en-US" sz="2000" b="1" dirty="0"/>
              <a:t> I </a:t>
            </a:r>
            <a:r>
              <a:rPr lang="es-ES" altLang="en-US" sz="2000" b="1" dirty="0" err="1"/>
              <a:t>make</a:t>
            </a:r>
            <a:r>
              <a:rPr lang="es-ES" altLang="en-US" sz="2000" b="1" dirty="0"/>
              <a:t> </a:t>
            </a:r>
            <a:r>
              <a:rPr lang="es-ES" altLang="en-US" sz="2000" b="1" dirty="0" err="1"/>
              <a:t>annually</a:t>
            </a:r>
            <a:r>
              <a:rPr lang="es-ES" altLang="en-US" sz="2000" b="1" dirty="0"/>
              <a:t> to </a:t>
            </a:r>
            <a:r>
              <a:rPr lang="es-ES" altLang="en-US" sz="2000" b="1" dirty="0" err="1"/>
              <a:t>achieve</a:t>
            </a:r>
            <a:r>
              <a:rPr lang="es-ES" altLang="en-US" sz="2000" b="1" dirty="0"/>
              <a:t> at </a:t>
            </a:r>
            <a:r>
              <a:rPr lang="es-ES" altLang="en-US" sz="2000" b="1" dirty="0" err="1"/>
              <a:t>least</a:t>
            </a:r>
            <a:r>
              <a:rPr lang="es-ES" altLang="en-US" sz="2000" b="1" dirty="0"/>
              <a:t> a £0 </a:t>
            </a:r>
            <a:r>
              <a:rPr lang="es-ES" altLang="en-US" sz="2000" b="1" dirty="0" err="1"/>
              <a:t>profit</a:t>
            </a:r>
            <a:r>
              <a:rPr lang="es-ES" altLang="en-US" sz="20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46695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EA8A5D7-9552-4C48-A44B-D60647955E9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4199657-CEB8-4EC4-AD57-230B935549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04788E-8E29-4B6F-ABF8-5AF76CECBED2}">
  <ds:schemaRefs>
    <ds:schemaRef ds:uri="http://schemas.microsoft.com/office/2006/metadata/properties"/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9c361958-d63d-4444-9986-5debd40b8faa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1180</TotalTime>
  <Words>2087</Words>
  <Application>Microsoft Office PowerPoint</Application>
  <PresentationFormat>On-screen Show (4:3)</PresentationFormat>
  <Paragraphs>410</Paragraphs>
  <Slides>34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69</cp:revision>
  <dcterms:created xsi:type="dcterms:W3CDTF">2015-02-12T10:52:35Z</dcterms:created>
  <dcterms:modified xsi:type="dcterms:W3CDTF">2019-12-09T18:05:14Z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