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165" autoAdjust="0"/>
  </p:normalViewPr>
  <p:slideViewPr>
    <p:cSldViewPr>
      <p:cViewPr varScale="1">
        <p:scale>
          <a:sx n="83" d="100"/>
          <a:sy n="83" d="100"/>
        </p:scale>
        <p:origin x="102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2C23D5-6F70-4CFE-AF60-B92A0EBD095E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3A2CC9-6CB7-42FB-A8E8-A36D197CD5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272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Differentiation</a:t>
            </a:r>
            <a:r>
              <a:rPr lang="en-GB" baseline="0" dirty="0"/>
              <a:t> ideas:  pupils can decide the labels for the axes for themselves, pupils can write their own statements, some statements can be given to limit lower ability pupils to just match 3 statements.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A2CC9-6CB7-42FB-A8E8-A36D197CD5C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734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Differentiation</a:t>
            </a:r>
            <a:r>
              <a:rPr lang="en-GB" baseline="0" dirty="0"/>
              <a:t> ideas:  pupils can decide the labels for the axes for themselves, pupils can write their own statements, some statements can be given to limit lower ability pupils to just match 3 statements.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A2CC9-6CB7-42FB-A8E8-A36D197CD5C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6788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</a:t>
            </a:r>
            <a:r>
              <a:rPr lang="en-GB" baseline="0" dirty="0"/>
              <a:t> slide could be printed off and made into a matching cards activity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A2CC9-6CB7-42FB-A8E8-A36D197CD5C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1215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Teachers can decide whether or not to give learners the labelled</a:t>
            </a:r>
            <a:r>
              <a:rPr lang="en-GB" baseline="0" dirty="0"/>
              <a:t> axes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A2CC9-6CB7-42FB-A8E8-A36D197CD5C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388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Teacher can decide whether to give learners the levelled</a:t>
            </a:r>
            <a:r>
              <a:rPr lang="en-GB" baseline="0" dirty="0"/>
              <a:t> axes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A2CC9-6CB7-42FB-A8E8-A36D197CD5C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3599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162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372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483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78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850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207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97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317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245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33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9365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370C99-BEF9-4176-AC23-E93C207812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8746176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FAD8A8-49CA-47CD-AF47-C94837C850EB}" type="datetimeFigureOut">
              <a:rPr lang="en-GB" smtClean="0"/>
              <a:t>01/03/2023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70493-484A-48D7-9FBD-F05844F0A7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06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image" Target="../media/image3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Real-life graphs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Interpretation and construction of graphs that describe real-life situations.</a:t>
            </a:r>
          </a:p>
          <a:p>
            <a:endParaRPr lang="en-GB" dirty="0"/>
          </a:p>
        </p:txBody>
      </p:sp>
      <p:sp>
        <p:nvSpPr>
          <p:cNvPr id="4" name="Rectangle 104"/>
          <p:cNvSpPr>
            <a:spLocks noChangeArrowheads="1"/>
          </p:cNvSpPr>
          <p:nvPr/>
        </p:nvSpPr>
        <p:spPr bwMode="auto">
          <a:xfrm>
            <a:off x="0" y="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" name="Rectangle 105"/>
          <p:cNvSpPr>
            <a:spLocks noChangeArrowheads="1"/>
          </p:cNvSpPr>
          <p:nvPr/>
        </p:nvSpPr>
        <p:spPr bwMode="auto">
          <a:xfrm>
            <a:off x="0" y="676275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" name="Rectangle 106"/>
          <p:cNvSpPr>
            <a:spLocks noChangeArrowheads="1"/>
          </p:cNvSpPr>
          <p:nvPr/>
        </p:nvSpPr>
        <p:spPr bwMode="auto">
          <a:xfrm>
            <a:off x="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" name="Rectangle 107"/>
          <p:cNvSpPr>
            <a:spLocks noChangeArrowheads="1"/>
          </p:cNvSpPr>
          <p:nvPr/>
        </p:nvSpPr>
        <p:spPr bwMode="auto">
          <a:xfrm>
            <a:off x="905510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190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85"/>
          <p:cNvSpPr>
            <a:spLocks noGrp="1" noChangeArrowheads="1"/>
          </p:cNvSpPr>
          <p:nvPr>
            <p:ph type="title" idx="4294967295"/>
          </p:nvPr>
        </p:nvSpPr>
        <p:spPr>
          <a:xfrm>
            <a:off x="5962650" y="5570538"/>
            <a:ext cx="2743200" cy="895350"/>
          </a:xfrm>
        </p:spPr>
        <p:txBody>
          <a:bodyPr/>
          <a:lstStyle/>
          <a:p>
            <a:pPr eaLnBrk="1" hangingPunct="1"/>
            <a:r>
              <a:rPr lang="en-GB" sz="4000" dirty="0">
                <a:solidFill>
                  <a:schemeClr val="bg1"/>
                </a:solidFill>
              </a:rPr>
              <a:t>Experiment</a:t>
            </a:r>
          </a:p>
        </p:txBody>
      </p:sp>
      <p:grpSp>
        <p:nvGrpSpPr>
          <p:cNvPr id="28756" name="Group 84"/>
          <p:cNvGrpSpPr>
            <a:grpSpLocks/>
          </p:cNvGrpSpPr>
          <p:nvPr/>
        </p:nvGrpSpPr>
        <p:grpSpPr bwMode="auto">
          <a:xfrm>
            <a:off x="781050" y="742950"/>
            <a:ext cx="7900988" cy="3567113"/>
            <a:chOff x="492" y="468"/>
            <a:chExt cx="4977" cy="2247"/>
          </a:xfrm>
        </p:grpSpPr>
        <p:grpSp>
          <p:nvGrpSpPr>
            <p:cNvPr id="5171" name="Group 83"/>
            <p:cNvGrpSpPr>
              <a:grpSpLocks/>
            </p:cNvGrpSpPr>
            <p:nvPr/>
          </p:nvGrpSpPr>
          <p:grpSpPr bwMode="auto">
            <a:xfrm>
              <a:off x="508" y="910"/>
              <a:ext cx="4961" cy="1805"/>
              <a:chOff x="508" y="910"/>
              <a:chExt cx="4961" cy="1805"/>
            </a:xfrm>
          </p:grpSpPr>
          <p:pic>
            <p:nvPicPr>
              <p:cNvPr id="5173" name="Picture 4" descr="Chemistry - Test Tubes 2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32" y="910"/>
                <a:ext cx="737" cy="9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pic>
          <p:sp>
            <p:nvSpPr>
              <p:cNvPr id="5174" name="Text Box 9"/>
              <p:cNvSpPr txBox="1">
                <a:spLocks noChangeArrowheads="1"/>
              </p:cNvSpPr>
              <p:nvPr/>
            </p:nvSpPr>
            <p:spPr bwMode="auto">
              <a:xfrm>
                <a:off x="4692" y="2484"/>
                <a:ext cx="228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dirty="0"/>
                  <a:t>t</a:t>
                </a:r>
              </a:p>
            </p:txBody>
          </p:sp>
          <p:sp>
            <p:nvSpPr>
              <p:cNvPr id="5175" name="Text Box 10"/>
              <p:cNvSpPr txBox="1">
                <a:spLocks noChangeArrowheads="1"/>
              </p:cNvSpPr>
              <p:nvPr/>
            </p:nvSpPr>
            <p:spPr bwMode="auto">
              <a:xfrm>
                <a:off x="508" y="1060"/>
                <a:ext cx="228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dirty="0"/>
                  <a:t>d</a:t>
                </a:r>
              </a:p>
            </p:txBody>
          </p:sp>
          <p:grpSp>
            <p:nvGrpSpPr>
              <p:cNvPr id="5176" name="Group 6"/>
              <p:cNvGrpSpPr>
                <a:grpSpLocks/>
              </p:cNvGrpSpPr>
              <p:nvPr/>
            </p:nvGrpSpPr>
            <p:grpSpPr bwMode="auto">
              <a:xfrm>
                <a:off x="780" y="1047"/>
                <a:ext cx="4216" cy="1433"/>
                <a:chOff x="1152" y="1755"/>
                <a:chExt cx="1192" cy="1101"/>
              </a:xfrm>
            </p:grpSpPr>
            <p:sp>
              <p:nvSpPr>
                <p:cNvPr id="5177" name="Line 7"/>
                <p:cNvSpPr>
                  <a:spLocks noChangeShapeType="1"/>
                </p:cNvSpPr>
                <p:nvPr/>
              </p:nvSpPr>
              <p:spPr bwMode="auto">
                <a:xfrm>
                  <a:off x="1152" y="1755"/>
                  <a:ext cx="0" cy="109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 type="triangle" w="med" len="med"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 dirty="0"/>
                </a:p>
              </p:txBody>
            </p:sp>
            <p:sp>
              <p:nvSpPr>
                <p:cNvPr id="5178" name="Line 8"/>
                <p:cNvSpPr>
                  <a:spLocks noChangeShapeType="1"/>
                </p:cNvSpPr>
                <p:nvPr/>
              </p:nvSpPr>
              <p:spPr bwMode="auto">
                <a:xfrm>
                  <a:off x="1155" y="2856"/>
                  <a:ext cx="1189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 dirty="0"/>
                </a:p>
              </p:txBody>
            </p:sp>
          </p:grpSp>
        </p:grpSp>
        <p:sp>
          <p:nvSpPr>
            <p:cNvPr id="5172" name="Text Box 18"/>
            <p:cNvSpPr txBox="1">
              <a:spLocks noChangeArrowheads="1"/>
            </p:cNvSpPr>
            <p:nvPr/>
          </p:nvSpPr>
          <p:spPr bwMode="auto">
            <a:xfrm>
              <a:off x="492" y="468"/>
              <a:ext cx="4836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A test tube containing a chemical liquid is used in an experiment. During the experiment the </a:t>
              </a:r>
              <a:r>
                <a:rPr lang="en-GB" dirty="0">
                  <a:solidFill>
                    <a:srgbClr val="0000CC"/>
                  </a:solidFill>
                </a:rPr>
                <a:t>depth d</a:t>
              </a:r>
              <a:r>
                <a:rPr lang="en-GB" dirty="0"/>
                <a:t> of the liquid changes with </a:t>
              </a:r>
              <a:r>
                <a:rPr lang="en-GB" dirty="0">
                  <a:solidFill>
                    <a:srgbClr val="0000CC"/>
                  </a:solidFill>
                </a:rPr>
                <a:t>time t</a:t>
              </a:r>
              <a:r>
                <a:rPr lang="en-GB" dirty="0"/>
                <a:t>. Match the different parts of the graph to the statements below.</a:t>
              </a:r>
            </a:p>
          </p:txBody>
        </p:sp>
      </p:grpSp>
      <p:grpSp>
        <p:nvGrpSpPr>
          <p:cNvPr id="28746" name="Group 74"/>
          <p:cNvGrpSpPr>
            <a:grpSpLocks/>
          </p:cNvGrpSpPr>
          <p:nvPr/>
        </p:nvGrpSpPr>
        <p:grpSpPr bwMode="auto">
          <a:xfrm>
            <a:off x="1238250" y="1828800"/>
            <a:ext cx="6391275" cy="2105025"/>
            <a:chOff x="780" y="1152"/>
            <a:chExt cx="4026" cy="1326"/>
          </a:xfrm>
        </p:grpSpPr>
        <p:sp>
          <p:nvSpPr>
            <p:cNvPr id="5166" name="Line 51"/>
            <p:cNvSpPr>
              <a:spLocks noChangeShapeType="1"/>
            </p:cNvSpPr>
            <p:nvPr/>
          </p:nvSpPr>
          <p:spPr bwMode="auto">
            <a:xfrm flipV="1">
              <a:off x="780" y="1524"/>
              <a:ext cx="1164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167" name="Line 52"/>
            <p:cNvSpPr>
              <a:spLocks noChangeShapeType="1"/>
            </p:cNvSpPr>
            <p:nvPr/>
          </p:nvSpPr>
          <p:spPr bwMode="auto">
            <a:xfrm>
              <a:off x="1941" y="1524"/>
              <a:ext cx="8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168" name="Freeform 53"/>
            <p:cNvSpPr>
              <a:spLocks/>
            </p:cNvSpPr>
            <p:nvPr/>
          </p:nvSpPr>
          <p:spPr bwMode="auto">
            <a:xfrm>
              <a:off x="2793" y="1524"/>
              <a:ext cx="87" cy="783"/>
            </a:xfrm>
            <a:custGeom>
              <a:avLst/>
              <a:gdLst>
                <a:gd name="T0" fmla="*/ 0 w 87"/>
                <a:gd name="T1" fmla="*/ 0 h 783"/>
                <a:gd name="T2" fmla="*/ 87 w 87"/>
                <a:gd name="T3" fmla="*/ 783 h 783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87" h="783">
                  <a:moveTo>
                    <a:pt x="0" y="0"/>
                  </a:moveTo>
                  <a:lnTo>
                    <a:pt x="87" y="783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169" name="Line 54"/>
            <p:cNvSpPr>
              <a:spLocks noChangeShapeType="1"/>
            </p:cNvSpPr>
            <p:nvPr/>
          </p:nvSpPr>
          <p:spPr bwMode="auto">
            <a:xfrm flipV="1">
              <a:off x="2880" y="1152"/>
              <a:ext cx="660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170" name="Freeform 55"/>
            <p:cNvSpPr>
              <a:spLocks/>
            </p:cNvSpPr>
            <p:nvPr/>
          </p:nvSpPr>
          <p:spPr bwMode="auto">
            <a:xfrm>
              <a:off x="3543" y="1152"/>
              <a:ext cx="1263" cy="1326"/>
            </a:xfrm>
            <a:custGeom>
              <a:avLst/>
              <a:gdLst>
                <a:gd name="T0" fmla="*/ 0 w 1263"/>
                <a:gd name="T1" fmla="*/ 0 h 1326"/>
                <a:gd name="T2" fmla="*/ 1263 w 1263"/>
                <a:gd name="T3" fmla="*/ 1326 h 1326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63" h="1326">
                  <a:moveTo>
                    <a:pt x="0" y="0"/>
                  </a:moveTo>
                  <a:lnTo>
                    <a:pt x="1263" y="1326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8748" name="Group 76"/>
          <p:cNvGrpSpPr>
            <a:grpSpLocks/>
          </p:cNvGrpSpPr>
          <p:nvPr/>
        </p:nvGrpSpPr>
        <p:grpSpPr bwMode="auto">
          <a:xfrm>
            <a:off x="760413" y="1982788"/>
            <a:ext cx="8007350" cy="4576762"/>
            <a:chOff x="479" y="1249"/>
            <a:chExt cx="5044" cy="2883"/>
          </a:xfrm>
        </p:grpSpPr>
        <p:grpSp>
          <p:nvGrpSpPr>
            <p:cNvPr id="5146" name="Group 20"/>
            <p:cNvGrpSpPr>
              <a:grpSpLocks/>
            </p:cNvGrpSpPr>
            <p:nvPr/>
          </p:nvGrpSpPr>
          <p:grpSpPr bwMode="auto">
            <a:xfrm>
              <a:off x="1125" y="1500"/>
              <a:ext cx="252" cy="255"/>
              <a:chOff x="1413" y="2280"/>
              <a:chExt cx="252" cy="255"/>
            </a:xfrm>
          </p:grpSpPr>
          <p:sp>
            <p:nvSpPr>
              <p:cNvPr id="5164" name="Oval 21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5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5165" name="Text Box 22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1</a:t>
                </a:r>
              </a:p>
            </p:txBody>
          </p:sp>
        </p:grpSp>
        <p:grpSp>
          <p:nvGrpSpPr>
            <p:cNvPr id="5147" name="Group 23"/>
            <p:cNvGrpSpPr>
              <a:grpSpLocks/>
            </p:cNvGrpSpPr>
            <p:nvPr/>
          </p:nvGrpSpPr>
          <p:grpSpPr bwMode="auto">
            <a:xfrm>
              <a:off x="2200" y="1249"/>
              <a:ext cx="252" cy="255"/>
              <a:chOff x="1413" y="2280"/>
              <a:chExt cx="252" cy="255"/>
            </a:xfrm>
          </p:grpSpPr>
          <p:sp>
            <p:nvSpPr>
              <p:cNvPr id="5162" name="Oval 24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5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5163" name="Text Box 25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2</a:t>
                </a:r>
              </a:p>
            </p:txBody>
          </p:sp>
        </p:grpSp>
        <p:grpSp>
          <p:nvGrpSpPr>
            <p:cNvPr id="5148" name="Group 26"/>
            <p:cNvGrpSpPr>
              <a:grpSpLocks/>
            </p:cNvGrpSpPr>
            <p:nvPr/>
          </p:nvGrpSpPr>
          <p:grpSpPr bwMode="auto">
            <a:xfrm>
              <a:off x="2552" y="1745"/>
              <a:ext cx="252" cy="255"/>
              <a:chOff x="1413" y="2280"/>
              <a:chExt cx="252" cy="255"/>
            </a:xfrm>
          </p:grpSpPr>
          <p:sp>
            <p:nvSpPr>
              <p:cNvPr id="5160" name="Oval 27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5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5161" name="Text Box 28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3</a:t>
                </a:r>
              </a:p>
            </p:txBody>
          </p:sp>
        </p:grpSp>
        <p:grpSp>
          <p:nvGrpSpPr>
            <p:cNvPr id="5149" name="Group 29"/>
            <p:cNvGrpSpPr>
              <a:grpSpLocks/>
            </p:cNvGrpSpPr>
            <p:nvPr/>
          </p:nvGrpSpPr>
          <p:grpSpPr bwMode="auto">
            <a:xfrm>
              <a:off x="3252" y="1653"/>
              <a:ext cx="252" cy="255"/>
              <a:chOff x="1413" y="2280"/>
              <a:chExt cx="252" cy="255"/>
            </a:xfrm>
          </p:grpSpPr>
          <p:sp>
            <p:nvSpPr>
              <p:cNvPr id="5158" name="Oval 30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5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5159" name="Text Box 31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4</a:t>
                </a:r>
              </a:p>
            </p:txBody>
          </p:sp>
        </p:grpSp>
        <p:grpSp>
          <p:nvGrpSpPr>
            <p:cNvPr id="5150" name="Group 32"/>
            <p:cNvGrpSpPr>
              <a:grpSpLocks/>
            </p:cNvGrpSpPr>
            <p:nvPr/>
          </p:nvGrpSpPr>
          <p:grpSpPr bwMode="auto">
            <a:xfrm>
              <a:off x="4204" y="1573"/>
              <a:ext cx="252" cy="255"/>
              <a:chOff x="1413" y="2280"/>
              <a:chExt cx="252" cy="255"/>
            </a:xfrm>
          </p:grpSpPr>
          <p:sp>
            <p:nvSpPr>
              <p:cNvPr id="5156" name="Oval 33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5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5157" name="Text Box 34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5</a:t>
                </a:r>
              </a:p>
            </p:txBody>
          </p:sp>
        </p:grpSp>
        <p:sp>
          <p:nvSpPr>
            <p:cNvPr id="5151" name="Text Box 44"/>
            <p:cNvSpPr txBox="1">
              <a:spLocks noChangeArrowheads="1"/>
            </p:cNvSpPr>
            <p:nvPr/>
          </p:nvSpPr>
          <p:spPr bwMode="auto">
            <a:xfrm>
              <a:off x="2423" y="2917"/>
              <a:ext cx="2796" cy="231"/>
            </a:xfrm>
            <a:prstGeom prst="rect">
              <a:avLst/>
            </a:prstGeom>
            <a:gradFill rotWithShape="1">
              <a:gsLst>
                <a:gs pos="0">
                  <a:srgbClr val="2265A9"/>
                </a:gs>
                <a:gs pos="50000">
                  <a:srgbClr val="3399FF"/>
                </a:gs>
                <a:gs pos="100000">
                  <a:srgbClr val="2265A9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dirty="0">
                  <a:solidFill>
                    <a:srgbClr val="FAFFC9"/>
                  </a:solidFill>
                </a:rPr>
                <a:t>Liquid is added slowly to the test tube.</a:t>
              </a:r>
            </a:p>
          </p:txBody>
        </p:sp>
        <p:sp>
          <p:nvSpPr>
            <p:cNvPr id="5152" name="Text Box 50"/>
            <p:cNvSpPr txBox="1">
              <a:spLocks noChangeArrowheads="1"/>
            </p:cNvSpPr>
            <p:nvPr/>
          </p:nvSpPr>
          <p:spPr bwMode="auto">
            <a:xfrm>
              <a:off x="2451" y="3581"/>
              <a:ext cx="3072" cy="231"/>
            </a:xfrm>
            <a:prstGeom prst="rect">
              <a:avLst/>
            </a:prstGeom>
            <a:gradFill rotWithShape="1">
              <a:gsLst>
                <a:gs pos="0">
                  <a:srgbClr val="2265A9"/>
                </a:gs>
                <a:gs pos="50000">
                  <a:srgbClr val="3399FF"/>
                </a:gs>
                <a:gs pos="100000">
                  <a:srgbClr val="2265A9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dirty="0">
                  <a:solidFill>
                    <a:srgbClr val="FAFFC9"/>
                  </a:solidFill>
                </a:rPr>
                <a:t>The level of the liquid remains constant.</a:t>
              </a:r>
            </a:p>
          </p:txBody>
        </p:sp>
        <p:sp>
          <p:nvSpPr>
            <p:cNvPr id="5153" name="Text Box 56"/>
            <p:cNvSpPr txBox="1">
              <a:spLocks noChangeArrowheads="1"/>
            </p:cNvSpPr>
            <p:nvPr/>
          </p:nvSpPr>
          <p:spPr bwMode="auto">
            <a:xfrm>
              <a:off x="511" y="2565"/>
              <a:ext cx="3072" cy="231"/>
            </a:xfrm>
            <a:prstGeom prst="rect">
              <a:avLst/>
            </a:prstGeom>
            <a:gradFill rotWithShape="1">
              <a:gsLst>
                <a:gs pos="0">
                  <a:srgbClr val="2265A9"/>
                </a:gs>
                <a:gs pos="50000">
                  <a:srgbClr val="3399FF"/>
                </a:gs>
                <a:gs pos="100000">
                  <a:srgbClr val="2265A9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dirty="0">
                  <a:solidFill>
                    <a:srgbClr val="FAFFC9"/>
                  </a:solidFill>
                </a:rPr>
                <a:t>Some liquid is poured out quickly.</a:t>
              </a:r>
            </a:p>
          </p:txBody>
        </p:sp>
        <p:sp>
          <p:nvSpPr>
            <p:cNvPr id="5154" name="Text Box 57"/>
            <p:cNvSpPr txBox="1">
              <a:spLocks noChangeArrowheads="1"/>
            </p:cNvSpPr>
            <p:nvPr/>
          </p:nvSpPr>
          <p:spPr bwMode="auto">
            <a:xfrm>
              <a:off x="491" y="3277"/>
              <a:ext cx="3072" cy="231"/>
            </a:xfrm>
            <a:prstGeom prst="rect">
              <a:avLst/>
            </a:prstGeom>
            <a:gradFill rotWithShape="1">
              <a:gsLst>
                <a:gs pos="0">
                  <a:srgbClr val="2265A9"/>
                </a:gs>
                <a:gs pos="50000">
                  <a:srgbClr val="3399FF"/>
                </a:gs>
                <a:gs pos="100000">
                  <a:srgbClr val="2265A9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dirty="0">
                  <a:solidFill>
                    <a:srgbClr val="FAFFC9"/>
                  </a:solidFill>
                </a:rPr>
                <a:t>Some liquid is poured in quite quickly.</a:t>
              </a:r>
            </a:p>
          </p:txBody>
        </p:sp>
        <p:sp>
          <p:nvSpPr>
            <p:cNvPr id="5155" name="Text Box 58"/>
            <p:cNvSpPr txBox="1">
              <a:spLocks noChangeArrowheads="1"/>
            </p:cNvSpPr>
            <p:nvPr/>
          </p:nvSpPr>
          <p:spPr bwMode="auto">
            <a:xfrm>
              <a:off x="479" y="3901"/>
              <a:ext cx="3072" cy="231"/>
            </a:xfrm>
            <a:prstGeom prst="rect">
              <a:avLst/>
            </a:prstGeom>
            <a:gradFill rotWithShape="1">
              <a:gsLst>
                <a:gs pos="0">
                  <a:srgbClr val="2265A9"/>
                </a:gs>
                <a:gs pos="50000">
                  <a:srgbClr val="3399FF"/>
                </a:gs>
                <a:gs pos="100000">
                  <a:srgbClr val="2265A9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dirty="0">
                  <a:solidFill>
                    <a:srgbClr val="FAFFC9"/>
                  </a:solidFill>
                </a:rPr>
                <a:t>The test tube is emptied.</a:t>
              </a:r>
            </a:p>
          </p:txBody>
        </p:sp>
      </p:grpSp>
      <p:grpSp>
        <p:nvGrpSpPr>
          <p:cNvPr id="28731" name="Group 59"/>
          <p:cNvGrpSpPr>
            <a:grpSpLocks/>
          </p:cNvGrpSpPr>
          <p:nvPr/>
        </p:nvGrpSpPr>
        <p:grpSpPr bwMode="auto">
          <a:xfrm>
            <a:off x="3392488" y="4635500"/>
            <a:ext cx="400050" cy="404813"/>
            <a:chOff x="1413" y="2280"/>
            <a:chExt cx="252" cy="255"/>
          </a:xfrm>
        </p:grpSpPr>
        <p:sp>
          <p:nvSpPr>
            <p:cNvPr id="5144" name="Oval 60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145" name="Text Box 61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1</a:t>
              </a:r>
            </a:p>
          </p:txBody>
        </p:sp>
      </p:grpSp>
      <p:grpSp>
        <p:nvGrpSpPr>
          <p:cNvPr id="28734" name="Group 62"/>
          <p:cNvGrpSpPr>
            <a:grpSpLocks/>
          </p:cNvGrpSpPr>
          <p:nvPr/>
        </p:nvGrpSpPr>
        <p:grpSpPr bwMode="auto">
          <a:xfrm>
            <a:off x="3441700" y="5665788"/>
            <a:ext cx="400050" cy="404812"/>
            <a:chOff x="1413" y="2280"/>
            <a:chExt cx="252" cy="255"/>
          </a:xfrm>
        </p:grpSpPr>
        <p:sp>
          <p:nvSpPr>
            <p:cNvPr id="5142" name="Oval 63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143" name="Text Box 64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2</a:t>
              </a:r>
            </a:p>
          </p:txBody>
        </p:sp>
      </p:grpSp>
      <p:grpSp>
        <p:nvGrpSpPr>
          <p:cNvPr id="28737" name="Group 65"/>
          <p:cNvGrpSpPr>
            <a:grpSpLocks/>
          </p:cNvGrpSpPr>
          <p:nvPr/>
        </p:nvGrpSpPr>
        <p:grpSpPr bwMode="auto">
          <a:xfrm>
            <a:off x="381000" y="4052888"/>
            <a:ext cx="400050" cy="404812"/>
            <a:chOff x="1413" y="2280"/>
            <a:chExt cx="252" cy="255"/>
          </a:xfrm>
        </p:grpSpPr>
        <p:sp>
          <p:nvSpPr>
            <p:cNvPr id="5140" name="Oval 66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141" name="Text Box 67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3</a:t>
              </a:r>
            </a:p>
          </p:txBody>
        </p:sp>
      </p:grpSp>
      <p:grpSp>
        <p:nvGrpSpPr>
          <p:cNvPr id="28740" name="Group 68"/>
          <p:cNvGrpSpPr>
            <a:grpSpLocks/>
          </p:cNvGrpSpPr>
          <p:nvPr/>
        </p:nvGrpSpPr>
        <p:grpSpPr bwMode="auto">
          <a:xfrm>
            <a:off x="330200" y="5183188"/>
            <a:ext cx="400050" cy="404812"/>
            <a:chOff x="1413" y="2280"/>
            <a:chExt cx="252" cy="255"/>
          </a:xfrm>
        </p:grpSpPr>
        <p:sp>
          <p:nvSpPr>
            <p:cNvPr id="5138" name="Oval 69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139" name="Text Box 70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4</a:t>
              </a:r>
            </a:p>
          </p:txBody>
        </p:sp>
      </p:grpSp>
      <p:grpSp>
        <p:nvGrpSpPr>
          <p:cNvPr id="28743" name="Group 71"/>
          <p:cNvGrpSpPr>
            <a:grpSpLocks/>
          </p:cNvGrpSpPr>
          <p:nvPr/>
        </p:nvGrpSpPr>
        <p:grpSpPr bwMode="auto">
          <a:xfrm>
            <a:off x="317500" y="6199188"/>
            <a:ext cx="400050" cy="404812"/>
            <a:chOff x="1413" y="2280"/>
            <a:chExt cx="252" cy="255"/>
          </a:xfrm>
        </p:grpSpPr>
        <p:sp>
          <p:nvSpPr>
            <p:cNvPr id="5136" name="Oval 72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5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137" name="Text Box 73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5</a:t>
              </a:r>
            </a:p>
          </p:txBody>
        </p:sp>
      </p:grpSp>
      <p:sp>
        <p:nvSpPr>
          <p:cNvPr id="5131" name="Rectangle 77"/>
          <p:cNvSpPr>
            <a:spLocks noChangeArrowheads="1"/>
          </p:cNvSpPr>
          <p:nvPr/>
        </p:nvSpPr>
        <p:spPr bwMode="auto">
          <a:xfrm>
            <a:off x="0" y="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132" name="Rectangle 78"/>
          <p:cNvSpPr>
            <a:spLocks noChangeArrowheads="1"/>
          </p:cNvSpPr>
          <p:nvPr/>
        </p:nvSpPr>
        <p:spPr bwMode="auto">
          <a:xfrm>
            <a:off x="0" y="676275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133" name="Rectangle 79"/>
          <p:cNvSpPr>
            <a:spLocks noChangeArrowheads="1"/>
          </p:cNvSpPr>
          <p:nvPr/>
        </p:nvSpPr>
        <p:spPr bwMode="auto">
          <a:xfrm>
            <a:off x="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134" name="Rectangle 80"/>
          <p:cNvSpPr>
            <a:spLocks noChangeArrowheads="1"/>
          </p:cNvSpPr>
          <p:nvPr/>
        </p:nvSpPr>
        <p:spPr bwMode="auto">
          <a:xfrm>
            <a:off x="905510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135" name="Text Box 82" descr="White marble"/>
          <p:cNvSpPr txBox="1">
            <a:spLocks noChangeArrowheads="1"/>
          </p:cNvSpPr>
          <p:nvPr/>
        </p:nvSpPr>
        <p:spPr bwMode="auto">
          <a:xfrm>
            <a:off x="2000250" y="285750"/>
            <a:ext cx="523875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1">
                  <a:blip r:embed="rId6"/>
                  <a:srcRect/>
                  <a:tile tx="0" ty="0" sx="100000" sy="100000" flip="none" algn="tl"/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000" dirty="0">
                <a:solidFill>
                  <a:srgbClr val="0000FF"/>
                </a:solidFill>
                <a:latin typeface="Comic Sans MS" pitchFamily="66" charset="0"/>
              </a:rPr>
              <a:t>Graphs of Real-Life Situations</a:t>
            </a:r>
          </a:p>
        </p:txBody>
      </p:sp>
    </p:spTree>
    <p:extLst>
      <p:ext uri="{BB962C8B-B14F-4D97-AF65-F5344CB8AC3E}">
        <p14:creationId xmlns:p14="http://schemas.microsoft.com/office/powerpoint/2010/main" val="410402576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8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28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8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87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87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87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87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87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97"/>
          <p:cNvSpPr>
            <a:spLocks noGrp="1" noChangeArrowheads="1"/>
          </p:cNvSpPr>
          <p:nvPr>
            <p:ph type="title" idx="4294967295"/>
          </p:nvPr>
        </p:nvSpPr>
        <p:spPr>
          <a:xfrm>
            <a:off x="247650" y="6076950"/>
            <a:ext cx="3867150" cy="781050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rgbClr val="B2CBFE"/>
                </a:solidFill>
              </a:rPr>
              <a:t>Archimedes</a:t>
            </a:r>
          </a:p>
        </p:txBody>
      </p:sp>
      <p:pic>
        <p:nvPicPr>
          <p:cNvPr id="7171" name="Picture 77" descr="Parthenon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500" y="5637213"/>
            <a:ext cx="1414463" cy="896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 Box 5" descr="White marble"/>
          <p:cNvSpPr txBox="1">
            <a:spLocks noChangeArrowheads="1"/>
          </p:cNvSpPr>
          <p:nvPr/>
        </p:nvSpPr>
        <p:spPr bwMode="auto">
          <a:xfrm>
            <a:off x="2057400" y="323850"/>
            <a:ext cx="523875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1">
                  <a:blip r:embed="rId5"/>
                  <a:srcRect/>
                  <a:tile tx="0" ty="0" sx="100000" sy="100000" flip="none" algn="tl"/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400" dirty="0">
                <a:solidFill>
                  <a:srgbClr val="0000FF"/>
                </a:solidFill>
                <a:latin typeface="Comic Sans MS" pitchFamily="66" charset="0"/>
              </a:rPr>
              <a:t>Graphs of Real-Life Situations</a:t>
            </a:r>
          </a:p>
        </p:txBody>
      </p:sp>
      <p:sp>
        <p:nvSpPr>
          <p:cNvPr id="22554" name="Text Box 26"/>
          <p:cNvSpPr txBox="1">
            <a:spLocks noChangeArrowheads="1"/>
          </p:cNvSpPr>
          <p:nvPr/>
        </p:nvSpPr>
        <p:spPr bwMode="auto">
          <a:xfrm>
            <a:off x="1123950" y="895350"/>
            <a:ext cx="71628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/>
              <a:t>The graph below shows the variation in the depth of water as Archie takes his early morning bath. Match the different parts of the graph to the statements shown.</a:t>
            </a:r>
          </a:p>
        </p:txBody>
      </p:sp>
      <p:grpSp>
        <p:nvGrpSpPr>
          <p:cNvPr id="22621" name="Group 93"/>
          <p:cNvGrpSpPr>
            <a:grpSpLocks/>
          </p:cNvGrpSpPr>
          <p:nvPr/>
        </p:nvGrpSpPr>
        <p:grpSpPr bwMode="auto">
          <a:xfrm>
            <a:off x="1995488" y="1582738"/>
            <a:ext cx="5815012" cy="2365375"/>
            <a:chOff x="1257" y="997"/>
            <a:chExt cx="3663" cy="1490"/>
          </a:xfrm>
        </p:grpSpPr>
        <p:grpSp>
          <p:nvGrpSpPr>
            <p:cNvPr id="7213" name="Group 30"/>
            <p:cNvGrpSpPr>
              <a:grpSpLocks/>
            </p:cNvGrpSpPr>
            <p:nvPr/>
          </p:nvGrpSpPr>
          <p:grpSpPr bwMode="auto">
            <a:xfrm>
              <a:off x="1257" y="2232"/>
              <a:ext cx="252" cy="255"/>
              <a:chOff x="1413" y="2280"/>
              <a:chExt cx="252" cy="255"/>
            </a:xfrm>
          </p:grpSpPr>
          <p:sp>
            <p:nvSpPr>
              <p:cNvPr id="7232" name="Oval 27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6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33" name="Text Box 28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1</a:t>
                </a:r>
              </a:p>
            </p:txBody>
          </p:sp>
        </p:grpSp>
        <p:grpSp>
          <p:nvGrpSpPr>
            <p:cNvPr id="7214" name="Group 31"/>
            <p:cNvGrpSpPr>
              <a:grpSpLocks/>
            </p:cNvGrpSpPr>
            <p:nvPr/>
          </p:nvGrpSpPr>
          <p:grpSpPr bwMode="auto">
            <a:xfrm>
              <a:off x="1672" y="1705"/>
              <a:ext cx="252" cy="255"/>
              <a:chOff x="1413" y="2280"/>
              <a:chExt cx="252" cy="255"/>
            </a:xfrm>
          </p:grpSpPr>
          <p:sp>
            <p:nvSpPr>
              <p:cNvPr id="7230" name="Oval 32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6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31" name="Text Box 33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2</a:t>
                </a:r>
              </a:p>
            </p:txBody>
          </p:sp>
        </p:grpSp>
        <p:grpSp>
          <p:nvGrpSpPr>
            <p:cNvPr id="7215" name="Group 88"/>
            <p:cNvGrpSpPr>
              <a:grpSpLocks/>
            </p:cNvGrpSpPr>
            <p:nvPr/>
          </p:nvGrpSpPr>
          <p:grpSpPr bwMode="auto">
            <a:xfrm>
              <a:off x="2171" y="1754"/>
              <a:ext cx="252" cy="255"/>
              <a:chOff x="2300" y="1469"/>
              <a:chExt cx="252" cy="255"/>
            </a:xfrm>
          </p:grpSpPr>
          <p:sp>
            <p:nvSpPr>
              <p:cNvPr id="7228" name="Oval 35" descr="Water droplets"/>
              <p:cNvSpPr>
                <a:spLocks noChangeArrowheads="1"/>
              </p:cNvSpPr>
              <p:nvPr/>
            </p:nvSpPr>
            <p:spPr bwMode="auto">
              <a:xfrm>
                <a:off x="2300" y="1472"/>
                <a:ext cx="252" cy="252"/>
              </a:xfrm>
              <a:prstGeom prst="ellipse">
                <a:avLst/>
              </a:prstGeom>
              <a:blipFill dpi="0" rotWithShape="1">
                <a:blip r:embed="rId6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9" name="Text Box 36"/>
              <p:cNvSpPr txBox="1">
                <a:spLocks noChangeArrowheads="1"/>
              </p:cNvSpPr>
              <p:nvPr/>
            </p:nvSpPr>
            <p:spPr bwMode="auto">
              <a:xfrm>
                <a:off x="2324" y="1469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3</a:t>
                </a:r>
              </a:p>
            </p:txBody>
          </p:sp>
        </p:grpSp>
        <p:grpSp>
          <p:nvGrpSpPr>
            <p:cNvPr id="7216" name="Group 37"/>
            <p:cNvGrpSpPr>
              <a:grpSpLocks/>
            </p:cNvGrpSpPr>
            <p:nvPr/>
          </p:nvGrpSpPr>
          <p:grpSpPr bwMode="auto">
            <a:xfrm>
              <a:off x="2478" y="1392"/>
              <a:ext cx="252" cy="255"/>
              <a:chOff x="1413" y="2280"/>
              <a:chExt cx="252" cy="255"/>
            </a:xfrm>
          </p:grpSpPr>
          <p:sp>
            <p:nvSpPr>
              <p:cNvPr id="7226" name="Oval 38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6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7" name="Text Box 39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4</a:t>
                </a:r>
              </a:p>
            </p:txBody>
          </p:sp>
        </p:grpSp>
        <p:grpSp>
          <p:nvGrpSpPr>
            <p:cNvPr id="7217" name="Group 40"/>
            <p:cNvGrpSpPr>
              <a:grpSpLocks/>
            </p:cNvGrpSpPr>
            <p:nvPr/>
          </p:nvGrpSpPr>
          <p:grpSpPr bwMode="auto">
            <a:xfrm>
              <a:off x="3160" y="997"/>
              <a:ext cx="252" cy="255"/>
              <a:chOff x="1413" y="2280"/>
              <a:chExt cx="252" cy="255"/>
            </a:xfrm>
          </p:grpSpPr>
          <p:sp>
            <p:nvSpPr>
              <p:cNvPr id="7224" name="Oval 41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6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5" name="Text Box 42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5</a:t>
                </a:r>
              </a:p>
            </p:txBody>
          </p:sp>
        </p:grpSp>
        <p:grpSp>
          <p:nvGrpSpPr>
            <p:cNvPr id="7218" name="Group 43"/>
            <p:cNvGrpSpPr>
              <a:grpSpLocks/>
            </p:cNvGrpSpPr>
            <p:nvPr/>
          </p:nvGrpSpPr>
          <p:grpSpPr bwMode="auto">
            <a:xfrm>
              <a:off x="4232" y="1457"/>
              <a:ext cx="252" cy="255"/>
              <a:chOff x="1413" y="2280"/>
              <a:chExt cx="252" cy="255"/>
            </a:xfrm>
          </p:grpSpPr>
          <p:sp>
            <p:nvSpPr>
              <p:cNvPr id="7222" name="Oval 44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6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3" name="Text Box 45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6</a:t>
                </a:r>
              </a:p>
            </p:txBody>
          </p:sp>
        </p:grpSp>
        <p:grpSp>
          <p:nvGrpSpPr>
            <p:cNvPr id="7219" name="Group 46"/>
            <p:cNvGrpSpPr>
              <a:grpSpLocks/>
            </p:cNvGrpSpPr>
            <p:nvPr/>
          </p:nvGrpSpPr>
          <p:grpSpPr bwMode="auto">
            <a:xfrm>
              <a:off x="4668" y="2133"/>
              <a:ext cx="252" cy="255"/>
              <a:chOff x="1413" y="2280"/>
              <a:chExt cx="252" cy="255"/>
            </a:xfrm>
          </p:grpSpPr>
          <p:sp>
            <p:nvSpPr>
              <p:cNvPr id="7220" name="Oval 47" descr="Water droplets"/>
              <p:cNvSpPr>
                <a:spLocks noChangeArrowheads="1"/>
              </p:cNvSpPr>
              <p:nvPr/>
            </p:nvSpPr>
            <p:spPr bwMode="auto">
              <a:xfrm>
                <a:off x="1413" y="2283"/>
                <a:ext cx="252" cy="252"/>
              </a:xfrm>
              <a:prstGeom prst="ellipse">
                <a:avLst/>
              </a:prstGeom>
              <a:blipFill dpi="0" rotWithShape="1">
                <a:blip r:embed="rId6"/>
                <a:srcRect/>
                <a:tile tx="0" ty="0" sx="100000" sy="100000" flip="none" algn="tl"/>
              </a:blipFill>
              <a:ln w="3175">
                <a:solidFill>
                  <a:srgbClr val="6AABF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1" name="Text Box 48"/>
              <p:cNvSpPr txBox="1">
                <a:spLocks noChangeArrowheads="1"/>
              </p:cNvSpPr>
              <p:nvPr/>
            </p:nvSpPr>
            <p:spPr bwMode="auto">
              <a:xfrm>
                <a:off x="1437" y="2280"/>
                <a:ext cx="18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sz="2000" dirty="0"/>
                  <a:t>7</a:t>
                </a:r>
              </a:p>
            </p:txBody>
          </p:sp>
        </p:grpSp>
      </p:grpSp>
      <p:grpSp>
        <p:nvGrpSpPr>
          <p:cNvPr id="22627" name="Group 99"/>
          <p:cNvGrpSpPr>
            <a:grpSpLocks/>
          </p:cNvGrpSpPr>
          <p:nvPr/>
        </p:nvGrpSpPr>
        <p:grpSpPr bwMode="auto">
          <a:xfrm>
            <a:off x="165100" y="1593850"/>
            <a:ext cx="8662988" cy="4413250"/>
            <a:chOff x="104" y="1004"/>
            <a:chExt cx="5457" cy="2780"/>
          </a:xfrm>
        </p:grpSpPr>
        <p:sp>
          <p:nvSpPr>
            <p:cNvPr id="7205" name="Text Box 51"/>
            <p:cNvSpPr txBox="1">
              <a:spLocks noChangeArrowheads="1"/>
            </p:cNvSpPr>
            <p:nvPr/>
          </p:nvSpPr>
          <p:spPr bwMode="auto">
            <a:xfrm>
              <a:off x="104" y="2889"/>
              <a:ext cx="1064" cy="231"/>
            </a:xfrm>
            <a:prstGeom prst="rect">
              <a:avLst/>
            </a:prstGeom>
            <a:gradFill rotWithShape="1">
              <a:gsLst>
                <a:gs pos="0">
                  <a:srgbClr val="2265A9"/>
                </a:gs>
                <a:gs pos="50000">
                  <a:srgbClr val="3399FF"/>
                </a:gs>
                <a:gs pos="100000">
                  <a:srgbClr val="2265A9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dirty="0">
                  <a:solidFill>
                    <a:srgbClr val="FAFFC9"/>
                  </a:solidFill>
                </a:rPr>
                <a:t>Gets into bath.</a:t>
              </a:r>
            </a:p>
          </p:txBody>
        </p:sp>
        <p:grpSp>
          <p:nvGrpSpPr>
            <p:cNvPr id="7206" name="Group 98"/>
            <p:cNvGrpSpPr>
              <a:grpSpLocks/>
            </p:cNvGrpSpPr>
            <p:nvPr/>
          </p:nvGrpSpPr>
          <p:grpSpPr bwMode="auto">
            <a:xfrm>
              <a:off x="147" y="1004"/>
              <a:ext cx="5414" cy="2780"/>
              <a:chOff x="147" y="1004"/>
              <a:chExt cx="5414" cy="2780"/>
            </a:xfrm>
          </p:grpSpPr>
          <p:sp>
            <p:nvSpPr>
              <p:cNvPr id="7207" name="Text Box 53"/>
              <p:cNvSpPr txBox="1">
                <a:spLocks noChangeArrowheads="1"/>
              </p:cNvSpPr>
              <p:nvPr/>
            </p:nvSpPr>
            <p:spPr bwMode="auto">
              <a:xfrm>
                <a:off x="147" y="1475"/>
                <a:ext cx="1027" cy="231"/>
              </a:xfrm>
              <a:prstGeom prst="rect">
                <a:avLst/>
              </a:prstGeom>
              <a:gradFill rotWithShape="1">
                <a:gsLst>
                  <a:gs pos="0">
                    <a:srgbClr val="2265A9"/>
                  </a:gs>
                  <a:gs pos="50000">
                    <a:srgbClr val="3399FF"/>
                  </a:gs>
                  <a:gs pos="100000">
                    <a:srgbClr val="2265A9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dirty="0">
                    <a:solidFill>
                      <a:srgbClr val="FAFFC9"/>
                    </a:solidFill>
                  </a:rPr>
                  <a:t>Pulls the plug.</a:t>
                </a:r>
              </a:p>
            </p:txBody>
          </p:sp>
          <p:sp>
            <p:nvSpPr>
              <p:cNvPr id="7208" name="Text Box 49"/>
              <p:cNvSpPr txBox="1">
                <a:spLocks noChangeArrowheads="1"/>
              </p:cNvSpPr>
              <p:nvPr/>
            </p:nvSpPr>
            <p:spPr bwMode="auto">
              <a:xfrm>
                <a:off x="2027" y="3553"/>
                <a:ext cx="2088" cy="231"/>
              </a:xfrm>
              <a:prstGeom prst="rect">
                <a:avLst/>
              </a:prstGeom>
              <a:gradFill rotWithShape="1">
                <a:gsLst>
                  <a:gs pos="0">
                    <a:srgbClr val="2265A9"/>
                  </a:gs>
                  <a:gs pos="50000">
                    <a:srgbClr val="3399FF"/>
                  </a:gs>
                  <a:gs pos="100000">
                    <a:srgbClr val="2265A9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dirty="0">
                    <a:solidFill>
                      <a:srgbClr val="FAFFC9"/>
                    </a:solidFill>
                  </a:rPr>
                  <a:t>Hot and cold taps turned on.</a:t>
                </a:r>
              </a:p>
            </p:txBody>
          </p:sp>
          <p:sp>
            <p:nvSpPr>
              <p:cNvPr id="7209" name="Text Box 50"/>
              <p:cNvSpPr txBox="1">
                <a:spLocks noChangeArrowheads="1"/>
              </p:cNvSpPr>
              <p:nvPr/>
            </p:nvSpPr>
            <p:spPr bwMode="auto">
              <a:xfrm>
                <a:off x="492" y="3438"/>
                <a:ext cx="1374" cy="231"/>
              </a:xfrm>
              <a:prstGeom prst="rect">
                <a:avLst/>
              </a:prstGeom>
              <a:gradFill rotWithShape="1">
                <a:gsLst>
                  <a:gs pos="0">
                    <a:srgbClr val="2265A9"/>
                  </a:gs>
                  <a:gs pos="50000">
                    <a:srgbClr val="3399FF"/>
                  </a:gs>
                  <a:gs pos="100000">
                    <a:srgbClr val="2265A9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dirty="0">
                    <a:solidFill>
                      <a:srgbClr val="FAFFC9"/>
                    </a:solidFill>
                  </a:rPr>
                  <a:t>Turns off hot tap.</a:t>
                </a:r>
              </a:p>
            </p:txBody>
          </p:sp>
          <p:sp>
            <p:nvSpPr>
              <p:cNvPr id="7210" name="Text Box 52"/>
              <p:cNvSpPr txBox="1">
                <a:spLocks noChangeArrowheads="1"/>
              </p:cNvSpPr>
              <p:nvPr/>
            </p:nvSpPr>
            <p:spPr bwMode="auto">
              <a:xfrm>
                <a:off x="2859" y="2752"/>
                <a:ext cx="2593" cy="231"/>
              </a:xfrm>
              <a:prstGeom prst="rect">
                <a:avLst/>
              </a:prstGeom>
              <a:gradFill rotWithShape="1">
                <a:gsLst>
                  <a:gs pos="0">
                    <a:srgbClr val="2265A9"/>
                  </a:gs>
                  <a:gs pos="50000">
                    <a:srgbClr val="3399FF"/>
                  </a:gs>
                  <a:gs pos="100000">
                    <a:srgbClr val="2265A9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dirty="0">
                    <a:solidFill>
                      <a:srgbClr val="FAFFC9"/>
                    </a:solidFill>
                  </a:rPr>
                  <a:t>Cold tap turned off, gets undressed.</a:t>
                </a:r>
              </a:p>
            </p:txBody>
          </p:sp>
          <p:sp>
            <p:nvSpPr>
              <p:cNvPr id="7211" name="Text Box 54"/>
              <p:cNvSpPr txBox="1">
                <a:spLocks noChangeArrowheads="1"/>
              </p:cNvSpPr>
              <p:nvPr/>
            </p:nvSpPr>
            <p:spPr bwMode="auto">
              <a:xfrm>
                <a:off x="4146" y="1004"/>
                <a:ext cx="1374" cy="231"/>
              </a:xfrm>
              <a:prstGeom prst="rect">
                <a:avLst/>
              </a:prstGeom>
              <a:gradFill rotWithShape="1">
                <a:gsLst>
                  <a:gs pos="0">
                    <a:srgbClr val="2265A9"/>
                  </a:gs>
                  <a:gs pos="50000">
                    <a:srgbClr val="3399FF"/>
                  </a:gs>
                  <a:gs pos="100000">
                    <a:srgbClr val="2265A9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dirty="0">
                    <a:solidFill>
                      <a:srgbClr val="FAFFC9"/>
                    </a:solidFill>
                  </a:rPr>
                  <a:t>Relaxes in bath.</a:t>
                </a:r>
              </a:p>
            </p:txBody>
          </p:sp>
          <p:sp>
            <p:nvSpPr>
              <p:cNvPr id="7212" name="Text Box 56"/>
              <p:cNvSpPr txBox="1">
                <a:spLocks noChangeArrowheads="1"/>
              </p:cNvSpPr>
              <p:nvPr/>
            </p:nvSpPr>
            <p:spPr bwMode="auto">
              <a:xfrm>
                <a:off x="4205" y="3213"/>
                <a:ext cx="1356" cy="231"/>
              </a:xfrm>
              <a:prstGeom prst="rect">
                <a:avLst/>
              </a:prstGeom>
              <a:gradFill rotWithShape="1">
                <a:gsLst>
                  <a:gs pos="0">
                    <a:srgbClr val="4465A9"/>
                  </a:gs>
                  <a:gs pos="50000">
                    <a:srgbClr val="6699FF"/>
                  </a:gs>
                  <a:gs pos="100000">
                    <a:srgbClr val="4465A9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</a:pPr>
                <a:r>
                  <a:rPr lang="en-GB" dirty="0">
                    <a:solidFill>
                      <a:srgbClr val="FAFFC9"/>
                    </a:solidFill>
                  </a:rPr>
                  <a:t>Gets out of bath.</a:t>
                </a:r>
              </a:p>
            </p:txBody>
          </p:sp>
        </p:grpSp>
      </p:grpSp>
      <p:sp>
        <p:nvSpPr>
          <p:cNvPr id="22598" name="Line 70"/>
          <p:cNvSpPr>
            <a:spLocks noChangeShapeType="1"/>
          </p:cNvSpPr>
          <p:nvPr/>
        </p:nvSpPr>
        <p:spPr bwMode="auto">
          <a:xfrm>
            <a:off x="2305050" y="3771900"/>
            <a:ext cx="1771650" cy="18669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599" name="Freeform 71"/>
          <p:cNvSpPr>
            <a:spLocks/>
          </p:cNvSpPr>
          <p:nvPr/>
        </p:nvSpPr>
        <p:spPr bwMode="auto">
          <a:xfrm>
            <a:off x="2400300" y="3073400"/>
            <a:ext cx="482600" cy="2336800"/>
          </a:xfrm>
          <a:custGeom>
            <a:avLst/>
            <a:gdLst>
              <a:gd name="T0" fmla="*/ 482600 w 304"/>
              <a:gd name="T1" fmla="*/ 0 h 1472"/>
              <a:gd name="T2" fmla="*/ 0 w 304"/>
              <a:gd name="T3" fmla="*/ 2336800 h 147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304" h="1472">
                <a:moveTo>
                  <a:pt x="304" y="0"/>
                </a:moveTo>
                <a:lnTo>
                  <a:pt x="0" y="1472"/>
                </a:lnTo>
              </a:path>
            </a:pathLst>
          </a:custGeom>
          <a:noFill/>
          <a:ln w="57150" cmpd="sng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600" name="Freeform 72"/>
          <p:cNvSpPr>
            <a:spLocks/>
          </p:cNvSpPr>
          <p:nvPr/>
        </p:nvSpPr>
        <p:spPr bwMode="auto">
          <a:xfrm>
            <a:off x="3721100" y="3155950"/>
            <a:ext cx="2241550" cy="1282700"/>
          </a:xfrm>
          <a:custGeom>
            <a:avLst/>
            <a:gdLst>
              <a:gd name="T0" fmla="*/ 0 w 1412"/>
              <a:gd name="T1" fmla="*/ 0 h 808"/>
              <a:gd name="T2" fmla="*/ 2241550 w 1412"/>
              <a:gd name="T3" fmla="*/ 1282700 h 808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412" h="808">
                <a:moveTo>
                  <a:pt x="0" y="0"/>
                </a:moveTo>
                <a:lnTo>
                  <a:pt x="1412" y="808"/>
                </a:lnTo>
              </a:path>
            </a:pathLst>
          </a:cu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601" name="Freeform 73"/>
          <p:cNvSpPr>
            <a:spLocks/>
          </p:cNvSpPr>
          <p:nvPr/>
        </p:nvSpPr>
        <p:spPr bwMode="auto">
          <a:xfrm>
            <a:off x="1762125" y="2419350"/>
            <a:ext cx="2225675" cy="2209800"/>
          </a:xfrm>
          <a:custGeom>
            <a:avLst/>
            <a:gdLst>
              <a:gd name="T0" fmla="*/ 2225675 w 1402"/>
              <a:gd name="T1" fmla="*/ 0 h 1392"/>
              <a:gd name="T2" fmla="*/ 0 w 1402"/>
              <a:gd name="T3" fmla="*/ 2209800 h 139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1402" h="1392">
                <a:moveTo>
                  <a:pt x="1402" y="0"/>
                </a:moveTo>
                <a:lnTo>
                  <a:pt x="0" y="1392"/>
                </a:lnTo>
              </a:path>
            </a:pathLst>
          </a:cu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602" name="Freeform 74"/>
          <p:cNvSpPr>
            <a:spLocks/>
          </p:cNvSpPr>
          <p:nvPr/>
        </p:nvSpPr>
        <p:spPr bwMode="auto">
          <a:xfrm>
            <a:off x="5422900" y="1816100"/>
            <a:ext cx="1193800" cy="1588"/>
          </a:xfrm>
          <a:custGeom>
            <a:avLst/>
            <a:gdLst>
              <a:gd name="T0" fmla="*/ 0 w 752"/>
              <a:gd name="T1" fmla="*/ 0 h 1"/>
              <a:gd name="T2" fmla="*/ 1193800 w 752"/>
              <a:gd name="T3" fmla="*/ 0 h 1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52" h="1">
                <a:moveTo>
                  <a:pt x="0" y="0"/>
                </a:moveTo>
                <a:lnTo>
                  <a:pt x="752" y="0"/>
                </a:lnTo>
              </a:path>
            </a:pathLst>
          </a:cu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603" name="Freeform 75"/>
          <p:cNvSpPr>
            <a:spLocks/>
          </p:cNvSpPr>
          <p:nvPr/>
        </p:nvSpPr>
        <p:spPr bwMode="auto">
          <a:xfrm>
            <a:off x="7000875" y="2686050"/>
            <a:ext cx="819150" cy="2438400"/>
          </a:xfrm>
          <a:custGeom>
            <a:avLst/>
            <a:gdLst>
              <a:gd name="T0" fmla="*/ 0 w 516"/>
              <a:gd name="T1" fmla="*/ 0 h 1536"/>
              <a:gd name="T2" fmla="*/ 819150 w 516"/>
              <a:gd name="T3" fmla="*/ 2438400 h 153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516" h="1536">
                <a:moveTo>
                  <a:pt x="0" y="0"/>
                </a:moveTo>
                <a:lnTo>
                  <a:pt x="516" y="1536"/>
                </a:lnTo>
              </a:path>
            </a:pathLst>
          </a:cu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604" name="Freeform 76"/>
          <p:cNvSpPr>
            <a:spLocks/>
          </p:cNvSpPr>
          <p:nvPr/>
        </p:nvSpPr>
        <p:spPr bwMode="auto">
          <a:xfrm>
            <a:off x="1409700" y="2724150"/>
            <a:ext cx="6048375" cy="876300"/>
          </a:xfrm>
          <a:custGeom>
            <a:avLst/>
            <a:gdLst>
              <a:gd name="T0" fmla="*/ 6048375 w 3810"/>
              <a:gd name="T1" fmla="*/ 876300 h 552"/>
              <a:gd name="T2" fmla="*/ 0 w 3810"/>
              <a:gd name="T3" fmla="*/ 0 h 552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3810" h="552">
                <a:moveTo>
                  <a:pt x="3810" y="552"/>
                </a:moveTo>
                <a:lnTo>
                  <a:pt x="0" y="0"/>
                </a:lnTo>
              </a:path>
            </a:pathLst>
          </a:cu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83" name="Rectangle 81"/>
          <p:cNvSpPr>
            <a:spLocks noChangeArrowheads="1"/>
          </p:cNvSpPr>
          <p:nvPr/>
        </p:nvSpPr>
        <p:spPr bwMode="auto">
          <a:xfrm>
            <a:off x="0" y="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84" name="Rectangle 82"/>
          <p:cNvSpPr>
            <a:spLocks noChangeArrowheads="1"/>
          </p:cNvSpPr>
          <p:nvPr/>
        </p:nvSpPr>
        <p:spPr bwMode="auto">
          <a:xfrm>
            <a:off x="0" y="676275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85" name="Rectangle 83"/>
          <p:cNvSpPr>
            <a:spLocks noChangeArrowheads="1"/>
          </p:cNvSpPr>
          <p:nvPr/>
        </p:nvSpPr>
        <p:spPr bwMode="auto">
          <a:xfrm>
            <a:off x="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7186" name="Rectangle 84"/>
          <p:cNvSpPr>
            <a:spLocks noChangeArrowheads="1"/>
          </p:cNvSpPr>
          <p:nvPr/>
        </p:nvSpPr>
        <p:spPr bwMode="auto">
          <a:xfrm>
            <a:off x="905510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grpSp>
        <p:nvGrpSpPr>
          <p:cNvPr id="22620" name="Group 92"/>
          <p:cNvGrpSpPr>
            <a:grpSpLocks/>
          </p:cNvGrpSpPr>
          <p:nvPr/>
        </p:nvGrpSpPr>
        <p:grpSpPr bwMode="auto">
          <a:xfrm>
            <a:off x="533400" y="1962150"/>
            <a:ext cx="7996238" cy="3459163"/>
            <a:chOff x="336" y="1236"/>
            <a:chExt cx="5037" cy="2179"/>
          </a:xfrm>
        </p:grpSpPr>
        <p:grpSp>
          <p:nvGrpSpPr>
            <p:cNvPr id="7196" name="Group 91"/>
            <p:cNvGrpSpPr>
              <a:grpSpLocks/>
            </p:cNvGrpSpPr>
            <p:nvPr/>
          </p:nvGrpSpPr>
          <p:grpSpPr bwMode="auto">
            <a:xfrm>
              <a:off x="336" y="1236"/>
              <a:ext cx="5037" cy="2179"/>
              <a:chOff x="336" y="1236"/>
              <a:chExt cx="5037" cy="2179"/>
            </a:xfrm>
          </p:grpSpPr>
          <p:grpSp>
            <p:nvGrpSpPr>
              <p:cNvPr id="7199" name="Group 90"/>
              <p:cNvGrpSpPr>
                <a:grpSpLocks/>
              </p:cNvGrpSpPr>
              <p:nvPr/>
            </p:nvGrpSpPr>
            <p:grpSpPr bwMode="auto">
              <a:xfrm>
                <a:off x="336" y="1236"/>
                <a:ext cx="5037" cy="2179"/>
                <a:chOff x="336" y="1236"/>
                <a:chExt cx="5037" cy="2179"/>
              </a:xfrm>
            </p:grpSpPr>
            <p:sp>
              <p:nvSpPr>
                <p:cNvPr id="7201" name="Line 6"/>
                <p:cNvSpPr>
                  <a:spLocks noChangeShapeType="1"/>
                </p:cNvSpPr>
                <p:nvPr/>
              </p:nvSpPr>
              <p:spPr bwMode="auto">
                <a:xfrm>
                  <a:off x="1224" y="1236"/>
                  <a:ext cx="0" cy="1872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 type="triangle" w="med" len="med"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 dirty="0"/>
                </a:p>
              </p:txBody>
            </p:sp>
            <p:sp>
              <p:nvSpPr>
                <p:cNvPr id="7202" name="Line 7"/>
                <p:cNvSpPr>
                  <a:spLocks noChangeShapeType="1"/>
                </p:cNvSpPr>
                <p:nvPr/>
              </p:nvSpPr>
              <p:spPr bwMode="auto">
                <a:xfrm>
                  <a:off x="1221" y="3111"/>
                  <a:ext cx="4152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 dirty="0"/>
                </a:p>
              </p:txBody>
            </p:sp>
            <p:sp>
              <p:nvSpPr>
                <p:cNvPr id="7203" name="Text Box 9"/>
                <p:cNvSpPr txBox="1">
                  <a:spLocks noChangeArrowheads="1"/>
                </p:cNvSpPr>
                <p:nvPr/>
              </p:nvSpPr>
              <p:spPr bwMode="auto">
                <a:xfrm>
                  <a:off x="336" y="1896"/>
                  <a:ext cx="864" cy="49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algn="ctr" eaLnBrk="1" hangingPunct="1">
                    <a:spcBef>
                      <a:spcPct val="50000"/>
                    </a:spcBef>
                  </a:pPr>
                  <a:r>
                    <a:rPr lang="en-GB" dirty="0"/>
                    <a:t>Depth of </a:t>
                  </a:r>
                </a:p>
                <a:p>
                  <a:pPr algn="ctr" eaLnBrk="1" hangingPunct="1">
                    <a:spcBef>
                      <a:spcPct val="50000"/>
                    </a:spcBef>
                  </a:pPr>
                  <a:r>
                    <a:rPr lang="en-GB" dirty="0"/>
                    <a:t>Water</a:t>
                  </a:r>
                </a:p>
              </p:txBody>
            </p:sp>
            <p:sp>
              <p:nvSpPr>
                <p:cNvPr id="7204" name="Text Box 10"/>
                <p:cNvSpPr txBox="1">
                  <a:spLocks noChangeArrowheads="1"/>
                </p:cNvSpPr>
                <p:nvPr/>
              </p:nvSpPr>
              <p:spPr bwMode="auto">
                <a:xfrm>
                  <a:off x="2824" y="3184"/>
                  <a:ext cx="1128" cy="23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GB" dirty="0"/>
                    <a:t>Time</a:t>
                  </a:r>
                </a:p>
              </p:txBody>
            </p:sp>
          </p:grpSp>
          <p:pic>
            <p:nvPicPr>
              <p:cNvPr id="7200" name="Picture 24" descr="Bathing 1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51" y="1965"/>
                <a:ext cx="1389" cy="93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7197" name="Picture 85" descr="Crown 0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6" y="1836"/>
              <a:ext cx="212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198" name="AutoShape 86"/>
            <p:cNvSpPr>
              <a:spLocks noChangeArrowheads="1"/>
            </p:cNvSpPr>
            <p:nvPr/>
          </p:nvSpPr>
          <p:spPr bwMode="auto">
            <a:xfrm>
              <a:off x="2412" y="1776"/>
              <a:ext cx="462" cy="308"/>
            </a:xfrm>
            <a:prstGeom prst="cloudCallout">
              <a:avLst>
                <a:gd name="adj1" fmla="val -40477"/>
                <a:gd name="adj2" fmla="val 105519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en-US" dirty="0"/>
            </a:p>
          </p:txBody>
        </p:sp>
      </p:grpSp>
      <p:grpSp>
        <p:nvGrpSpPr>
          <p:cNvPr id="22624" name="Group 96"/>
          <p:cNvGrpSpPr>
            <a:grpSpLocks/>
          </p:cNvGrpSpPr>
          <p:nvPr/>
        </p:nvGrpSpPr>
        <p:grpSpPr bwMode="auto">
          <a:xfrm>
            <a:off x="1947863" y="2062163"/>
            <a:ext cx="6434137" cy="2876550"/>
            <a:chOff x="1227" y="1299"/>
            <a:chExt cx="4053" cy="1812"/>
          </a:xfrm>
        </p:grpSpPr>
        <p:sp>
          <p:nvSpPr>
            <p:cNvPr id="7189" name="Line 13"/>
            <p:cNvSpPr>
              <a:spLocks noChangeShapeType="1"/>
            </p:cNvSpPr>
            <p:nvPr/>
          </p:nvSpPr>
          <p:spPr bwMode="auto">
            <a:xfrm flipV="1">
              <a:off x="1227" y="2112"/>
              <a:ext cx="414" cy="9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90" name="Freeform 14"/>
            <p:cNvSpPr>
              <a:spLocks/>
            </p:cNvSpPr>
            <p:nvPr/>
          </p:nvSpPr>
          <p:spPr bwMode="auto">
            <a:xfrm>
              <a:off x="1638" y="1743"/>
              <a:ext cx="534" cy="372"/>
            </a:xfrm>
            <a:custGeom>
              <a:avLst/>
              <a:gdLst>
                <a:gd name="T0" fmla="*/ 0 w 534"/>
                <a:gd name="T1" fmla="*/ 372 h 372"/>
                <a:gd name="T2" fmla="*/ 534 w 534"/>
                <a:gd name="T3" fmla="*/ 0 h 37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534" h="372">
                  <a:moveTo>
                    <a:pt x="0" y="372"/>
                  </a:moveTo>
                  <a:lnTo>
                    <a:pt x="534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91" name="Line 18"/>
            <p:cNvSpPr>
              <a:spLocks noChangeShapeType="1"/>
            </p:cNvSpPr>
            <p:nvPr/>
          </p:nvSpPr>
          <p:spPr bwMode="auto">
            <a:xfrm flipV="1">
              <a:off x="2445" y="1299"/>
              <a:ext cx="24" cy="4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92" name="Freeform 21"/>
            <p:cNvSpPr>
              <a:spLocks/>
            </p:cNvSpPr>
            <p:nvPr/>
          </p:nvSpPr>
          <p:spPr bwMode="auto">
            <a:xfrm>
              <a:off x="4152" y="1299"/>
              <a:ext cx="83" cy="542"/>
            </a:xfrm>
            <a:custGeom>
              <a:avLst/>
              <a:gdLst>
                <a:gd name="T0" fmla="*/ 0 w 83"/>
                <a:gd name="T1" fmla="*/ 0 h 542"/>
                <a:gd name="T2" fmla="*/ 83 w 83"/>
                <a:gd name="T3" fmla="*/ 542 h 54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83" h="542">
                  <a:moveTo>
                    <a:pt x="0" y="0"/>
                  </a:moveTo>
                  <a:lnTo>
                    <a:pt x="83" y="54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93" name="Line 22"/>
            <p:cNvSpPr>
              <a:spLocks noChangeShapeType="1"/>
            </p:cNvSpPr>
            <p:nvPr/>
          </p:nvSpPr>
          <p:spPr bwMode="auto">
            <a:xfrm>
              <a:off x="2175" y="1743"/>
              <a:ext cx="26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94" name="Freeform 23"/>
            <p:cNvSpPr>
              <a:spLocks/>
            </p:cNvSpPr>
            <p:nvPr/>
          </p:nvSpPr>
          <p:spPr bwMode="auto">
            <a:xfrm>
              <a:off x="4236" y="1842"/>
              <a:ext cx="1044" cy="1269"/>
            </a:xfrm>
            <a:custGeom>
              <a:avLst/>
              <a:gdLst>
                <a:gd name="T0" fmla="*/ 0 w 1044"/>
                <a:gd name="T1" fmla="*/ 0 h 1269"/>
                <a:gd name="T2" fmla="*/ 1044 w 1044"/>
                <a:gd name="T3" fmla="*/ 1269 h 1269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044" h="1269">
                  <a:moveTo>
                    <a:pt x="0" y="0"/>
                  </a:moveTo>
                  <a:lnTo>
                    <a:pt x="1044" y="1269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95" name="Line 95"/>
            <p:cNvSpPr>
              <a:spLocks noChangeShapeType="1"/>
            </p:cNvSpPr>
            <p:nvPr/>
          </p:nvSpPr>
          <p:spPr bwMode="auto">
            <a:xfrm>
              <a:off x="2469" y="1299"/>
              <a:ext cx="168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05407723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2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22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2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2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2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25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25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26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26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26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260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500"/>
                                        <p:tgtEl>
                                          <p:spTgt spid="226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54" grpId="0"/>
      <p:bldP spid="22598" grpId="0" animBg="1"/>
      <p:bldP spid="22599" grpId="0" animBg="1"/>
      <p:bldP spid="22600" grpId="0" animBg="1"/>
      <p:bldP spid="22601" grpId="0" animBg="1"/>
      <p:bldP spid="22602" grpId="0" animBg="1"/>
      <p:bldP spid="22603" grpId="0" animBg="1"/>
      <p:bldP spid="2260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9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3009900" cy="819150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chemeClr val="bg1"/>
                </a:solidFill>
              </a:rPr>
              <a:t>Population</a:t>
            </a:r>
          </a:p>
        </p:txBody>
      </p:sp>
      <p:grpSp>
        <p:nvGrpSpPr>
          <p:cNvPr id="6147" name="Group 39"/>
          <p:cNvGrpSpPr>
            <a:grpSpLocks/>
          </p:cNvGrpSpPr>
          <p:nvPr/>
        </p:nvGrpSpPr>
        <p:grpSpPr bwMode="auto">
          <a:xfrm>
            <a:off x="239713" y="1379538"/>
            <a:ext cx="2763837" cy="2457450"/>
            <a:chOff x="215" y="675"/>
            <a:chExt cx="1741" cy="1548"/>
          </a:xfrm>
        </p:grpSpPr>
        <p:grpSp>
          <p:nvGrpSpPr>
            <p:cNvPr id="6199" name="Group 4"/>
            <p:cNvGrpSpPr>
              <a:grpSpLocks/>
            </p:cNvGrpSpPr>
            <p:nvPr/>
          </p:nvGrpSpPr>
          <p:grpSpPr bwMode="auto">
            <a:xfrm>
              <a:off x="468" y="675"/>
              <a:ext cx="1390" cy="1290"/>
              <a:chOff x="1152" y="1755"/>
              <a:chExt cx="1192" cy="1101"/>
            </a:xfrm>
          </p:grpSpPr>
          <p:sp>
            <p:nvSpPr>
              <p:cNvPr id="6203" name="Line 5"/>
              <p:cNvSpPr>
                <a:spLocks noChangeShapeType="1"/>
              </p:cNvSpPr>
              <p:nvPr/>
            </p:nvSpPr>
            <p:spPr bwMode="auto">
              <a:xfrm>
                <a:off x="1152" y="1755"/>
                <a:ext cx="0" cy="10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6204" name="Line 6"/>
              <p:cNvSpPr>
                <a:spLocks noChangeShapeType="1"/>
              </p:cNvSpPr>
              <p:nvPr/>
            </p:nvSpPr>
            <p:spPr bwMode="auto">
              <a:xfrm>
                <a:off x="1155" y="2856"/>
                <a:ext cx="11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6200" name="Text Box 7"/>
            <p:cNvSpPr txBox="1">
              <a:spLocks noChangeArrowheads="1"/>
            </p:cNvSpPr>
            <p:nvPr/>
          </p:nvSpPr>
          <p:spPr bwMode="auto">
            <a:xfrm rot="-5400000">
              <a:off x="-72" y="1281"/>
              <a:ext cx="80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Population</a:t>
              </a:r>
              <a:r>
                <a:rPr lang="en-GB" sz="1400" dirty="0"/>
                <a:t> </a:t>
              </a:r>
            </a:p>
          </p:txBody>
        </p:sp>
        <p:sp>
          <p:nvSpPr>
            <p:cNvPr id="6201" name="Text Box 8"/>
            <p:cNvSpPr txBox="1">
              <a:spLocks noChangeArrowheads="1"/>
            </p:cNvSpPr>
            <p:nvPr/>
          </p:nvSpPr>
          <p:spPr bwMode="auto">
            <a:xfrm>
              <a:off x="296" y="1988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1955</a:t>
              </a:r>
            </a:p>
          </p:txBody>
        </p:sp>
        <p:sp>
          <p:nvSpPr>
            <p:cNvPr id="6202" name="Text Box 9"/>
            <p:cNvSpPr txBox="1">
              <a:spLocks noChangeArrowheads="1"/>
            </p:cNvSpPr>
            <p:nvPr/>
          </p:nvSpPr>
          <p:spPr bwMode="auto">
            <a:xfrm>
              <a:off x="1452" y="1992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2005</a:t>
              </a:r>
            </a:p>
          </p:txBody>
        </p:sp>
      </p:grpSp>
      <p:sp>
        <p:nvSpPr>
          <p:cNvPr id="6148" name="Text Box 32"/>
          <p:cNvSpPr txBox="1">
            <a:spLocks noChangeArrowheads="1"/>
          </p:cNvSpPr>
          <p:nvPr/>
        </p:nvSpPr>
        <p:spPr bwMode="auto">
          <a:xfrm>
            <a:off x="508000" y="727075"/>
            <a:ext cx="81153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/>
              <a:t>The graphs below show how the population of four small African countries changed over a 50 year period. Match each graph to a statement.</a:t>
            </a:r>
          </a:p>
        </p:txBody>
      </p:sp>
      <p:grpSp>
        <p:nvGrpSpPr>
          <p:cNvPr id="6149" name="Group 40"/>
          <p:cNvGrpSpPr>
            <a:grpSpLocks/>
          </p:cNvGrpSpPr>
          <p:nvPr/>
        </p:nvGrpSpPr>
        <p:grpSpPr bwMode="auto">
          <a:xfrm>
            <a:off x="3313113" y="1385888"/>
            <a:ext cx="2763837" cy="2457450"/>
            <a:chOff x="215" y="675"/>
            <a:chExt cx="1741" cy="1548"/>
          </a:xfrm>
        </p:grpSpPr>
        <p:grpSp>
          <p:nvGrpSpPr>
            <p:cNvPr id="6193" name="Group 41"/>
            <p:cNvGrpSpPr>
              <a:grpSpLocks/>
            </p:cNvGrpSpPr>
            <p:nvPr/>
          </p:nvGrpSpPr>
          <p:grpSpPr bwMode="auto">
            <a:xfrm>
              <a:off x="468" y="675"/>
              <a:ext cx="1390" cy="1290"/>
              <a:chOff x="1152" y="1755"/>
              <a:chExt cx="1192" cy="1101"/>
            </a:xfrm>
          </p:grpSpPr>
          <p:sp>
            <p:nvSpPr>
              <p:cNvPr id="6197" name="Line 42"/>
              <p:cNvSpPr>
                <a:spLocks noChangeShapeType="1"/>
              </p:cNvSpPr>
              <p:nvPr/>
            </p:nvSpPr>
            <p:spPr bwMode="auto">
              <a:xfrm>
                <a:off x="1152" y="1755"/>
                <a:ext cx="0" cy="10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6198" name="Line 43"/>
              <p:cNvSpPr>
                <a:spLocks noChangeShapeType="1"/>
              </p:cNvSpPr>
              <p:nvPr/>
            </p:nvSpPr>
            <p:spPr bwMode="auto">
              <a:xfrm>
                <a:off x="1155" y="2856"/>
                <a:ext cx="11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6194" name="Text Box 44"/>
            <p:cNvSpPr txBox="1">
              <a:spLocks noChangeArrowheads="1"/>
            </p:cNvSpPr>
            <p:nvPr/>
          </p:nvSpPr>
          <p:spPr bwMode="auto">
            <a:xfrm rot="-5400000">
              <a:off x="-72" y="1281"/>
              <a:ext cx="80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Population</a:t>
              </a:r>
              <a:r>
                <a:rPr lang="en-GB" sz="1400" dirty="0"/>
                <a:t> </a:t>
              </a:r>
            </a:p>
          </p:txBody>
        </p:sp>
        <p:sp>
          <p:nvSpPr>
            <p:cNvPr id="6195" name="Text Box 45"/>
            <p:cNvSpPr txBox="1">
              <a:spLocks noChangeArrowheads="1"/>
            </p:cNvSpPr>
            <p:nvPr/>
          </p:nvSpPr>
          <p:spPr bwMode="auto">
            <a:xfrm>
              <a:off x="296" y="1988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1955</a:t>
              </a:r>
            </a:p>
          </p:txBody>
        </p:sp>
        <p:sp>
          <p:nvSpPr>
            <p:cNvPr id="6196" name="Text Box 46"/>
            <p:cNvSpPr txBox="1">
              <a:spLocks noChangeArrowheads="1"/>
            </p:cNvSpPr>
            <p:nvPr/>
          </p:nvSpPr>
          <p:spPr bwMode="auto">
            <a:xfrm>
              <a:off x="1452" y="1992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2005</a:t>
              </a:r>
            </a:p>
          </p:txBody>
        </p:sp>
      </p:grpSp>
      <p:grpSp>
        <p:nvGrpSpPr>
          <p:cNvPr id="6150" name="Group 61"/>
          <p:cNvGrpSpPr>
            <a:grpSpLocks/>
          </p:cNvGrpSpPr>
          <p:nvPr/>
        </p:nvGrpSpPr>
        <p:grpSpPr bwMode="auto">
          <a:xfrm>
            <a:off x="322263" y="4205288"/>
            <a:ext cx="2763837" cy="2457450"/>
            <a:chOff x="215" y="675"/>
            <a:chExt cx="1741" cy="1548"/>
          </a:xfrm>
        </p:grpSpPr>
        <p:grpSp>
          <p:nvGrpSpPr>
            <p:cNvPr id="6187" name="Group 62"/>
            <p:cNvGrpSpPr>
              <a:grpSpLocks/>
            </p:cNvGrpSpPr>
            <p:nvPr/>
          </p:nvGrpSpPr>
          <p:grpSpPr bwMode="auto">
            <a:xfrm>
              <a:off x="468" y="675"/>
              <a:ext cx="1390" cy="1290"/>
              <a:chOff x="1152" y="1755"/>
              <a:chExt cx="1192" cy="1101"/>
            </a:xfrm>
          </p:grpSpPr>
          <p:sp>
            <p:nvSpPr>
              <p:cNvPr id="6191" name="Line 63"/>
              <p:cNvSpPr>
                <a:spLocks noChangeShapeType="1"/>
              </p:cNvSpPr>
              <p:nvPr/>
            </p:nvSpPr>
            <p:spPr bwMode="auto">
              <a:xfrm>
                <a:off x="1152" y="1755"/>
                <a:ext cx="0" cy="10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6192" name="Line 64"/>
              <p:cNvSpPr>
                <a:spLocks noChangeShapeType="1"/>
              </p:cNvSpPr>
              <p:nvPr/>
            </p:nvSpPr>
            <p:spPr bwMode="auto">
              <a:xfrm>
                <a:off x="1155" y="2856"/>
                <a:ext cx="11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6188" name="Text Box 65"/>
            <p:cNvSpPr txBox="1">
              <a:spLocks noChangeArrowheads="1"/>
            </p:cNvSpPr>
            <p:nvPr/>
          </p:nvSpPr>
          <p:spPr bwMode="auto">
            <a:xfrm rot="-5400000">
              <a:off x="-72" y="1281"/>
              <a:ext cx="80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Population</a:t>
              </a:r>
              <a:r>
                <a:rPr lang="en-GB" sz="1400" dirty="0"/>
                <a:t> </a:t>
              </a:r>
            </a:p>
          </p:txBody>
        </p:sp>
        <p:sp>
          <p:nvSpPr>
            <p:cNvPr id="6189" name="Text Box 66"/>
            <p:cNvSpPr txBox="1">
              <a:spLocks noChangeArrowheads="1"/>
            </p:cNvSpPr>
            <p:nvPr/>
          </p:nvSpPr>
          <p:spPr bwMode="auto">
            <a:xfrm>
              <a:off x="296" y="1988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1955</a:t>
              </a:r>
            </a:p>
          </p:txBody>
        </p:sp>
        <p:sp>
          <p:nvSpPr>
            <p:cNvPr id="6190" name="Text Box 67"/>
            <p:cNvSpPr txBox="1">
              <a:spLocks noChangeArrowheads="1"/>
            </p:cNvSpPr>
            <p:nvPr/>
          </p:nvSpPr>
          <p:spPr bwMode="auto">
            <a:xfrm>
              <a:off x="1452" y="1992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2005</a:t>
              </a:r>
            </a:p>
          </p:txBody>
        </p:sp>
      </p:grpSp>
      <p:grpSp>
        <p:nvGrpSpPr>
          <p:cNvPr id="6151" name="Group 68"/>
          <p:cNvGrpSpPr>
            <a:grpSpLocks/>
          </p:cNvGrpSpPr>
          <p:nvPr/>
        </p:nvGrpSpPr>
        <p:grpSpPr bwMode="auto">
          <a:xfrm>
            <a:off x="3395663" y="4211638"/>
            <a:ext cx="2763837" cy="2457450"/>
            <a:chOff x="215" y="675"/>
            <a:chExt cx="1741" cy="1548"/>
          </a:xfrm>
        </p:grpSpPr>
        <p:grpSp>
          <p:nvGrpSpPr>
            <p:cNvPr id="6181" name="Group 69"/>
            <p:cNvGrpSpPr>
              <a:grpSpLocks/>
            </p:cNvGrpSpPr>
            <p:nvPr/>
          </p:nvGrpSpPr>
          <p:grpSpPr bwMode="auto">
            <a:xfrm>
              <a:off x="468" y="675"/>
              <a:ext cx="1390" cy="1290"/>
              <a:chOff x="1152" y="1755"/>
              <a:chExt cx="1192" cy="1101"/>
            </a:xfrm>
          </p:grpSpPr>
          <p:sp>
            <p:nvSpPr>
              <p:cNvPr id="6185" name="Line 70"/>
              <p:cNvSpPr>
                <a:spLocks noChangeShapeType="1"/>
              </p:cNvSpPr>
              <p:nvPr/>
            </p:nvSpPr>
            <p:spPr bwMode="auto">
              <a:xfrm>
                <a:off x="1152" y="1755"/>
                <a:ext cx="0" cy="10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6186" name="Line 71"/>
              <p:cNvSpPr>
                <a:spLocks noChangeShapeType="1"/>
              </p:cNvSpPr>
              <p:nvPr/>
            </p:nvSpPr>
            <p:spPr bwMode="auto">
              <a:xfrm>
                <a:off x="1155" y="2856"/>
                <a:ext cx="11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6182" name="Text Box 72"/>
            <p:cNvSpPr txBox="1">
              <a:spLocks noChangeArrowheads="1"/>
            </p:cNvSpPr>
            <p:nvPr/>
          </p:nvSpPr>
          <p:spPr bwMode="auto">
            <a:xfrm rot="-5400000">
              <a:off x="-72" y="1281"/>
              <a:ext cx="80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Population</a:t>
              </a:r>
              <a:r>
                <a:rPr lang="en-GB" sz="1400" dirty="0"/>
                <a:t> </a:t>
              </a:r>
            </a:p>
          </p:txBody>
        </p:sp>
        <p:sp>
          <p:nvSpPr>
            <p:cNvPr id="6183" name="Text Box 73"/>
            <p:cNvSpPr txBox="1">
              <a:spLocks noChangeArrowheads="1"/>
            </p:cNvSpPr>
            <p:nvPr/>
          </p:nvSpPr>
          <p:spPr bwMode="auto">
            <a:xfrm>
              <a:off x="296" y="1988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1955</a:t>
              </a:r>
            </a:p>
          </p:txBody>
        </p:sp>
        <p:sp>
          <p:nvSpPr>
            <p:cNvPr id="6184" name="Text Box 74"/>
            <p:cNvSpPr txBox="1">
              <a:spLocks noChangeArrowheads="1"/>
            </p:cNvSpPr>
            <p:nvPr/>
          </p:nvSpPr>
          <p:spPr bwMode="auto">
            <a:xfrm>
              <a:off x="1452" y="1992"/>
              <a:ext cx="50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dirty="0"/>
                <a:t>2005</a:t>
              </a:r>
            </a:p>
          </p:txBody>
        </p:sp>
      </p:grpSp>
      <p:sp>
        <p:nvSpPr>
          <p:cNvPr id="6152" name="Freeform 78"/>
          <p:cNvSpPr>
            <a:spLocks/>
          </p:cNvSpPr>
          <p:nvPr/>
        </p:nvSpPr>
        <p:spPr bwMode="auto">
          <a:xfrm>
            <a:off x="641350" y="1752600"/>
            <a:ext cx="1955800" cy="1387475"/>
          </a:xfrm>
          <a:custGeom>
            <a:avLst/>
            <a:gdLst>
              <a:gd name="T0" fmla="*/ 0 w 1320"/>
              <a:gd name="T1" fmla="*/ 1387475 h 1144"/>
              <a:gd name="T2" fmla="*/ 462280 w 1320"/>
              <a:gd name="T3" fmla="*/ 1319557 h 1144"/>
              <a:gd name="T4" fmla="*/ 1025313 w 1320"/>
              <a:gd name="T5" fmla="*/ 1091545 h 1144"/>
              <a:gd name="T6" fmla="*/ 1623907 w 1320"/>
              <a:gd name="T7" fmla="*/ 591860 h 1144"/>
              <a:gd name="T8" fmla="*/ 1955800 w 1320"/>
              <a:gd name="T9" fmla="*/ 0 h 114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320" h="1144">
                <a:moveTo>
                  <a:pt x="0" y="1144"/>
                </a:moveTo>
                <a:cubicBezTo>
                  <a:pt x="98" y="1136"/>
                  <a:pt x="197" y="1129"/>
                  <a:pt x="312" y="1088"/>
                </a:cubicBezTo>
                <a:cubicBezTo>
                  <a:pt x="427" y="1047"/>
                  <a:pt x="561" y="1000"/>
                  <a:pt x="692" y="900"/>
                </a:cubicBezTo>
                <a:cubicBezTo>
                  <a:pt x="823" y="800"/>
                  <a:pt x="991" y="638"/>
                  <a:pt x="1096" y="488"/>
                </a:cubicBezTo>
                <a:cubicBezTo>
                  <a:pt x="1201" y="338"/>
                  <a:pt x="1260" y="169"/>
                  <a:pt x="1320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3" name="Line 79"/>
          <p:cNvSpPr>
            <a:spLocks noChangeShapeType="1"/>
          </p:cNvSpPr>
          <p:nvPr/>
        </p:nvSpPr>
        <p:spPr bwMode="auto">
          <a:xfrm>
            <a:off x="3714750" y="1990725"/>
            <a:ext cx="1968500" cy="368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4" name="Line 80"/>
          <p:cNvSpPr>
            <a:spLocks noChangeShapeType="1"/>
          </p:cNvSpPr>
          <p:nvPr/>
        </p:nvSpPr>
        <p:spPr bwMode="auto">
          <a:xfrm flipV="1">
            <a:off x="736600" y="5127625"/>
            <a:ext cx="1828800" cy="62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5" name="Freeform 81"/>
          <p:cNvSpPr>
            <a:spLocks/>
          </p:cNvSpPr>
          <p:nvPr/>
        </p:nvSpPr>
        <p:spPr bwMode="auto">
          <a:xfrm>
            <a:off x="3803650" y="4403725"/>
            <a:ext cx="2047875" cy="1228725"/>
          </a:xfrm>
          <a:custGeom>
            <a:avLst/>
            <a:gdLst>
              <a:gd name="T0" fmla="*/ 0 w 1290"/>
              <a:gd name="T1" fmla="*/ 1228725 h 774"/>
              <a:gd name="T2" fmla="*/ 266700 w 1290"/>
              <a:gd name="T3" fmla="*/ 723900 h 774"/>
              <a:gd name="T4" fmla="*/ 904875 w 1290"/>
              <a:gd name="T5" fmla="*/ 180975 h 774"/>
              <a:gd name="T6" fmla="*/ 2047875 w 1290"/>
              <a:gd name="T7" fmla="*/ 0 h 774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290" h="774">
                <a:moveTo>
                  <a:pt x="0" y="774"/>
                </a:moveTo>
                <a:cubicBezTo>
                  <a:pt x="36" y="670"/>
                  <a:pt x="73" y="566"/>
                  <a:pt x="168" y="456"/>
                </a:cubicBezTo>
                <a:cubicBezTo>
                  <a:pt x="263" y="346"/>
                  <a:pt x="383" y="190"/>
                  <a:pt x="570" y="114"/>
                </a:cubicBezTo>
                <a:cubicBezTo>
                  <a:pt x="757" y="38"/>
                  <a:pt x="1023" y="19"/>
                  <a:pt x="1290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6" name="Text Box 82"/>
          <p:cNvSpPr txBox="1">
            <a:spLocks noChangeArrowheads="1"/>
          </p:cNvSpPr>
          <p:nvPr/>
        </p:nvSpPr>
        <p:spPr bwMode="auto">
          <a:xfrm>
            <a:off x="6261100" y="3965575"/>
            <a:ext cx="2419350" cy="915988"/>
          </a:xfrm>
          <a:prstGeom prst="rect">
            <a:avLst/>
          </a:prstGeom>
          <a:solidFill>
            <a:srgbClr val="33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>
                <a:solidFill>
                  <a:srgbClr val="FFFFCC"/>
                </a:solidFill>
              </a:rPr>
              <a:t>The population declined steadily over the period.</a:t>
            </a:r>
          </a:p>
        </p:txBody>
      </p:sp>
      <p:sp>
        <p:nvSpPr>
          <p:cNvPr id="6157" name="Text Box 83"/>
          <p:cNvSpPr txBox="1">
            <a:spLocks noChangeArrowheads="1"/>
          </p:cNvSpPr>
          <p:nvPr/>
        </p:nvSpPr>
        <p:spPr bwMode="auto">
          <a:xfrm>
            <a:off x="6286500" y="2543175"/>
            <a:ext cx="2571750" cy="1190625"/>
          </a:xfrm>
          <a:prstGeom prst="rect">
            <a:avLst/>
          </a:prstGeom>
          <a:solidFill>
            <a:srgbClr val="33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>
                <a:solidFill>
                  <a:srgbClr val="FFFFCC"/>
                </a:solidFill>
              </a:rPr>
              <a:t>The population increased slowly at first, but then increased more quickly.</a:t>
            </a:r>
          </a:p>
        </p:txBody>
      </p:sp>
      <p:sp>
        <p:nvSpPr>
          <p:cNvPr id="6158" name="Text Box 84"/>
          <p:cNvSpPr txBox="1">
            <a:spLocks noChangeArrowheads="1"/>
          </p:cNvSpPr>
          <p:nvPr/>
        </p:nvSpPr>
        <p:spPr bwMode="auto">
          <a:xfrm>
            <a:off x="6299200" y="1368425"/>
            <a:ext cx="2571750" cy="915988"/>
          </a:xfrm>
          <a:prstGeom prst="rect">
            <a:avLst/>
          </a:prstGeom>
          <a:solidFill>
            <a:srgbClr val="33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>
                <a:solidFill>
                  <a:srgbClr val="FFFFCC"/>
                </a:solidFill>
              </a:rPr>
              <a:t>The population increased steadily over the period.</a:t>
            </a:r>
          </a:p>
        </p:txBody>
      </p:sp>
      <p:sp>
        <p:nvSpPr>
          <p:cNvPr id="6159" name="Text Box 86"/>
          <p:cNvSpPr txBox="1">
            <a:spLocks noChangeArrowheads="1"/>
          </p:cNvSpPr>
          <p:nvPr/>
        </p:nvSpPr>
        <p:spPr bwMode="auto">
          <a:xfrm>
            <a:off x="6273800" y="5197475"/>
            <a:ext cx="2571750" cy="1190625"/>
          </a:xfrm>
          <a:prstGeom prst="rect">
            <a:avLst/>
          </a:prstGeom>
          <a:solidFill>
            <a:srgbClr val="3399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dirty="0">
                <a:solidFill>
                  <a:srgbClr val="FFFFCC"/>
                </a:solidFill>
              </a:rPr>
              <a:t>The population increased quickly at first, but then increased more slowly.</a:t>
            </a:r>
          </a:p>
        </p:txBody>
      </p:sp>
      <p:grpSp>
        <p:nvGrpSpPr>
          <p:cNvPr id="6160" name="Group 87"/>
          <p:cNvGrpSpPr>
            <a:grpSpLocks/>
          </p:cNvGrpSpPr>
          <p:nvPr/>
        </p:nvGrpSpPr>
        <p:grpSpPr bwMode="auto">
          <a:xfrm>
            <a:off x="1455738" y="1774825"/>
            <a:ext cx="400050" cy="404813"/>
            <a:chOff x="1413" y="2280"/>
            <a:chExt cx="252" cy="255"/>
          </a:xfrm>
        </p:grpSpPr>
        <p:sp>
          <p:nvSpPr>
            <p:cNvPr id="6179" name="Oval 88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4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180" name="Text Box 89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1</a:t>
              </a:r>
            </a:p>
          </p:txBody>
        </p:sp>
      </p:grpSp>
      <p:grpSp>
        <p:nvGrpSpPr>
          <p:cNvPr id="6161" name="Group 90"/>
          <p:cNvGrpSpPr>
            <a:grpSpLocks/>
          </p:cNvGrpSpPr>
          <p:nvPr/>
        </p:nvGrpSpPr>
        <p:grpSpPr bwMode="auto">
          <a:xfrm>
            <a:off x="4819650" y="1719263"/>
            <a:ext cx="400050" cy="404812"/>
            <a:chOff x="1413" y="2280"/>
            <a:chExt cx="252" cy="255"/>
          </a:xfrm>
        </p:grpSpPr>
        <p:sp>
          <p:nvSpPr>
            <p:cNvPr id="6177" name="Oval 91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4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178" name="Text Box 92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2</a:t>
              </a:r>
            </a:p>
          </p:txBody>
        </p:sp>
      </p:grpSp>
      <p:grpSp>
        <p:nvGrpSpPr>
          <p:cNvPr id="6162" name="Group 93"/>
          <p:cNvGrpSpPr>
            <a:grpSpLocks/>
          </p:cNvGrpSpPr>
          <p:nvPr/>
        </p:nvGrpSpPr>
        <p:grpSpPr bwMode="auto">
          <a:xfrm>
            <a:off x="1606550" y="4659313"/>
            <a:ext cx="400050" cy="404812"/>
            <a:chOff x="1413" y="2280"/>
            <a:chExt cx="252" cy="255"/>
          </a:xfrm>
        </p:grpSpPr>
        <p:sp>
          <p:nvSpPr>
            <p:cNvPr id="6175" name="Oval 94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4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176" name="Text Box 95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3</a:t>
              </a:r>
            </a:p>
          </p:txBody>
        </p:sp>
      </p:grpSp>
      <p:grpSp>
        <p:nvGrpSpPr>
          <p:cNvPr id="6163" name="Group 96"/>
          <p:cNvGrpSpPr>
            <a:grpSpLocks/>
          </p:cNvGrpSpPr>
          <p:nvPr/>
        </p:nvGrpSpPr>
        <p:grpSpPr bwMode="auto">
          <a:xfrm>
            <a:off x="4679950" y="4722813"/>
            <a:ext cx="400050" cy="404812"/>
            <a:chOff x="1413" y="2280"/>
            <a:chExt cx="252" cy="255"/>
          </a:xfrm>
        </p:grpSpPr>
        <p:sp>
          <p:nvSpPr>
            <p:cNvPr id="6173" name="Oval 97" descr="Water droplets"/>
            <p:cNvSpPr>
              <a:spLocks noChangeArrowheads="1"/>
            </p:cNvSpPr>
            <p:nvPr/>
          </p:nvSpPr>
          <p:spPr bwMode="auto">
            <a:xfrm>
              <a:off x="1413" y="2283"/>
              <a:ext cx="252" cy="252"/>
            </a:xfrm>
            <a:prstGeom prst="ellipse">
              <a:avLst/>
            </a:prstGeom>
            <a:blipFill dpi="0" rotWithShape="1">
              <a:blip r:embed="rId4"/>
              <a:srcRect/>
              <a:tile tx="0" ty="0" sx="100000" sy="100000" flip="none" algn="tl"/>
            </a:blipFill>
            <a:ln w="3175">
              <a:solidFill>
                <a:srgbClr val="6AABF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174" name="Text Box 98"/>
            <p:cNvSpPr txBox="1">
              <a:spLocks noChangeArrowheads="1"/>
            </p:cNvSpPr>
            <p:nvPr/>
          </p:nvSpPr>
          <p:spPr bwMode="auto">
            <a:xfrm>
              <a:off x="1437" y="2280"/>
              <a:ext cx="18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sz="2000" dirty="0"/>
                <a:t>4</a:t>
              </a:r>
            </a:p>
          </p:txBody>
        </p:sp>
      </p:grpSp>
      <p:sp>
        <p:nvSpPr>
          <p:cNvPr id="30819" name="Line 99"/>
          <p:cNvSpPr>
            <a:spLocks noChangeShapeType="1"/>
          </p:cNvSpPr>
          <p:nvPr/>
        </p:nvSpPr>
        <p:spPr bwMode="auto">
          <a:xfrm>
            <a:off x="1822450" y="2022475"/>
            <a:ext cx="4610100" cy="10668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30821" name="Line 101"/>
          <p:cNvSpPr>
            <a:spLocks noChangeShapeType="1"/>
          </p:cNvSpPr>
          <p:nvPr/>
        </p:nvSpPr>
        <p:spPr bwMode="auto">
          <a:xfrm flipV="1">
            <a:off x="1974850" y="2174875"/>
            <a:ext cx="4400550" cy="264795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30822" name="Line 102"/>
          <p:cNvSpPr>
            <a:spLocks noChangeShapeType="1"/>
          </p:cNvSpPr>
          <p:nvPr/>
        </p:nvSpPr>
        <p:spPr bwMode="auto">
          <a:xfrm>
            <a:off x="5137150" y="2079625"/>
            <a:ext cx="1257300" cy="24003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30823" name="Line 103"/>
          <p:cNvSpPr>
            <a:spLocks noChangeShapeType="1"/>
          </p:cNvSpPr>
          <p:nvPr/>
        </p:nvSpPr>
        <p:spPr bwMode="auto">
          <a:xfrm>
            <a:off x="5022850" y="4994275"/>
            <a:ext cx="1466850" cy="6858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68" name="Rectangle 104"/>
          <p:cNvSpPr>
            <a:spLocks noChangeArrowheads="1"/>
          </p:cNvSpPr>
          <p:nvPr/>
        </p:nvSpPr>
        <p:spPr bwMode="auto">
          <a:xfrm>
            <a:off x="0" y="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169" name="Rectangle 105"/>
          <p:cNvSpPr>
            <a:spLocks noChangeArrowheads="1"/>
          </p:cNvSpPr>
          <p:nvPr/>
        </p:nvSpPr>
        <p:spPr bwMode="auto">
          <a:xfrm>
            <a:off x="0" y="676275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170" name="Rectangle 106"/>
          <p:cNvSpPr>
            <a:spLocks noChangeArrowheads="1"/>
          </p:cNvSpPr>
          <p:nvPr/>
        </p:nvSpPr>
        <p:spPr bwMode="auto">
          <a:xfrm>
            <a:off x="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171" name="Rectangle 107"/>
          <p:cNvSpPr>
            <a:spLocks noChangeArrowheads="1"/>
          </p:cNvSpPr>
          <p:nvPr/>
        </p:nvSpPr>
        <p:spPr bwMode="auto">
          <a:xfrm>
            <a:off x="905510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6172" name="Text Box 108" descr="White marble"/>
          <p:cNvSpPr txBox="1">
            <a:spLocks noChangeArrowheads="1"/>
          </p:cNvSpPr>
          <p:nvPr/>
        </p:nvSpPr>
        <p:spPr bwMode="auto">
          <a:xfrm>
            <a:off x="2000250" y="285750"/>
            <a:ext cx="523875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1">
                  <a:blip r:embed="rId5"/>
                  <a:srcRect/>
                  <a:tile tx="0" ty="0" sx="100000" sy="100000" flip="none" algn="tl"/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2000" dirty="0">
                <a:solidFill>
                  <a:srgbClr val="0000FF"/>
                </a:solidFill>
                <a:latin typeface="Comic Sans MS" pitchFamily="66" charset="0"/>
              </a:rPr>
              <a:t>Graphs of Real-Life Situations</a:t>
            </a:r>
          </a:p>
        </p:txBody>
      </p:sp>
    </p:spTree>
    <p:extLst>
      <p:ext uri="{BB962C8B-B14F-4D97-AF65-F5344CB8AC3E}">
        <p14:creationId xmlns:p14="http://schemas.microsoft.com/office/powerpoint/2010/main" val="2117656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8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8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8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8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19" grpId="0" animBg="1"/>
      <p:bldP spid="30821" grpId="0" animBg="1"/>
      <p:bldP spid="30822" grpId="0" animBg="1"/>
      <p:bldP spid="308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Constructing real-life 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 this set of axes to sketch several graphs that best describes each of the following statements: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94" t="59532" r="63637" b="23064"/>
          <a:stretch/>
        </p:blipFill>
        <p:spPr bwMode="auto">
          <a:xfrm>
            <a:off x="0" y="2583513"/>
            <a:ext cx="3718561" cy="3802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491880" y="2348880"/>
            <a:ext cx="54006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A  freshly brewed cup of tea is left standing on a table  for 1 hour.</a:t>
            </a:r>
          </a:p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An ice-cream that has just been brought out of the fridge is left standing on a table for 1 hour</a:t>
            </a:r>
          </a:p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The outside air temperature from 8am to 8pm</a:t>
            </a:r>
          </a:p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The air temperature at midday, every day, for 1 year starting from January in Australia</a:t>
            </a:r>
            <a:r>
              <a:rPr lang="en-GB" sz="2000" dirty="0">
                <a:latin typeface="Century Gothic" panose="020B0502020202020204" pitchFamily="34" charset="0"/>
              </a:rPr>
              <a:t>.</a:t>
            </a:r>
          </a:p>
        </p:txBody>
      </p:sp>
      <p:sp>
        <p:nvSpPr>
          <p:cNvPr id="7" name="Rectangle 77"/>
          <p:cNvSpPr>
            <a:spLocks noChangeArrowheads="1"/>
          </p:cNvSpPr>
          <p:nvPr/>
        </p:nvSpPr>
        <p:spPr bwMode="auto">
          <a:xfrm>
            <a:off x="0" y="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8" name="Rectangle 78"/>
          <p:cNvSpPr>
            <a:spLocks noChangeArrowheads="1"/>
          </p:cNvSpPr>
          <p:nvPr/>
        </p:nvSpPr>
        <p:spPr bwMode="auto">
          <a:xfrm>
            <a:off x="0" y="676275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" name="Rectangle 79"/>
          <p:cNvSpPr>
            <a:spLocks noChangeArrowheads="1"/>
          </p:cNvSpPr>
          <p:nvPr/>
        </p:nvSpPr>
        <p:spPr bwMode="auto">
          <a:xfrm>
            <a:off x="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0" name="Rectangle 80"/>
          <p:cNvSpPr>
            <a:spLocks noChangeArrowheads="1"/>
          </p:cNvSpPr>
          <p:nvPr/>
        </p:nvSpPr>
        <p:spPr bwMode="auto">
          <a:xfrm>
            <a:off x="905510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050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Constructing real-life graphs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96" t="54564" r="28304" b="28589"/>
          <a:stretch/>
        </p:blipFill>
        <p:spPr bwMode="auto">
          <a:xfrm>
            <a:off x="-324543" y="2685083"/>
            <a:ext cx="4424104" cy="4181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3131840" y="2348880"/>
            <a:ext cx="1872208" cy="25922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32048" y="1268760"/>
            <a:ext cx="853244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Use this set of axes to sketch several graphs that illustrates each of the following statements:</a:t>
            </a:r>
          </a:p>
          <a:p>
            <a:r>
              <a:rPr lang="en-GB" dirty="0"/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91880" y="2348880"/>
            <a:ext cx="5400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The climber climbs at a steady rate but stops twice for a break.</a:t>
            </a:r>
          </a:p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The climber climbs at a steady rate all the way to the top.</a:t>
            </a:r>
          </a:p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The climber stops half way up for a long break, then continues steadily up the mountain.</a:t>
            </a:r>
          </a:p>
          <a:p>
            <a:pPr marL="400050" indent="-400050">
              <a:buAutoNum type="romanLcParenR"/>
            </a:pPr>
            <a:r>
              <a:rPr lang="en-GB" sz="2400" dirty="0">
                <a:latin typeface="Century Gothic" panose="020B0502020202020204" pitchFamily="34" charset="0"/>
              </a:rPr>
              <a:t>The climber starts very, very quickly and then gets slower and slower as he approaches the top. He doesn’t have a break.</a:t>
            </a:r>
            <a:endParaRPr lang="en-GB" sz="2000" dirty="0">
              <a:latin typeface="Century Gothic" panose="020B0502020202020204" pitchFamily="34" charset="0"/>
            </a:endParaRPr>
          </a:p>
        </p:txBody>
      </p:sp>
      <p:sp>
        <p:nvSpPr>
          <p:cNvPr id="11" name="Rectangle 104"/>
          <p:cNvSpPr>
            <a:spLocks noChangeArrowheads="1"/>
          </p:cNvSpPr>
          <p:nvPr/>
        </p:nvSpPr>
        <p:spPr bwMode="auto">
          <a:xfrm>
            <a:off x="0" y="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2" name="Rectangle 105"/>
          <p:cNvSpPr>
            <a:spLocks noChangeArrowheads="1"/>
          </p:cNvSpPr>
          <p:nvPr/>
        </p:nvSpPr>
        <p:spPr bwMode="auto">
          <a:xfrm>
            <a:off x="0" y="6762750"/>
            <a:ext cx="9144000" cy="9525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3" name="Rectangle 106"/>
          <p:cNvSpPr>
            <a:spLocks noChangeArrowheads="1"/>
          </p:cNvSpPr>
          <p:nvPr/>
        </p:nvSpPr>
        <p:spPr bwMode="auto">
          <a:xfrm>
            <a:off x="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4" name="Rectangle 107"/>
          <p:cNvSpPr>
            <a:spLocks noChangeArrowheads="1"/>
          </p:cNvSpPr>
          <p:nvPr/>
        </p:nvSpPr>
        <p:spPr bwMode="auto">
          <a:xfrm>
            <a:off x="9055100" y="0"/>
            <a:ext cx="88900" cy="6858000"/>
          </a:xfrm>
          <a:prstGeom prst="rect">
            <a:avLst/>
          </a:prstGeom>
          <a:gradFill rotWithShape="1">
            <a:gsLst>
              <a:gs pos="0">
                <a:srgbClr val="767676"/>
              </a:gs>
              <a:gs pos="50000">
                <a:srgbClr val="FFFFFF"/>
              </a:gs>
              <a:gs pos="100000">
                <a:srgbClr val="767676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355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569</Words>
  <Application>Microsoft Office PowerPoint</Application>
  <PresentationFormat>On-screen Show (4:3)</PresentationFormat>
  <Paragraphs>89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Comic Sans MS</vt:lpstr>
      <vt:lpstr>Office Theme</vt:lpstr>
      <vt:lpstr>Real-life graphs</vt:lpstr>
      <vt:lpstr>Experiment</vt:lpstr>
      <vt:lpstr>Archimedes</vt:lpstr>
      <vt:lpstr>Population</vt:lpstr>
      <vt:lpstr>Constructing real-life graphs</vt:lpstr>
      <vt:lpstr>Constructing real-life graphs </vt:lpstr>
    </vt:vector>
  </TitlesOfParts>
  <Company>RM plc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Real-life graphs</dc:title>
  <dc:creator>JRoberts</dc:creator>
  <cp:lastModifiedBy>Jessica Roberts</cp:lastModifiedBy>
  <cp:revision>5</cp:revision>
  <dcterms:created xsi:type="dcterms:W3CDTF">2016-01-22T11:54:34Z</dcterms:created>
  <dcterms:modified xsi:type="dcterms:W3CDTF">2023-03-01T01:59:06Z</dcterms:modified>
</cp:coreProperties>
</file>