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302" r:id="rId3"/>
    <p:sldId id="269" r:id="rId4"/>
    <p:sldId id="303" r:id="rId5"/>
    <p:sldId id="300" r:id="rId6"/>
    <p:sldId id="258" r:id="rId7"/>
    <p:sldId id="259" r:id="rId8"/>
    <p:sldId id="260" r:id="rId9"/>
    <p:sldId id="261" r:id="rId10"/>
    <p:sldId id="262" r:id="rId11"/>
    <p:sldId id="263" r:id="rId12"/>
    <p:sldId id="264" r:id="rId13"/>
    <p:sldId id="265" r:id="rId14"/>
    <p:sldId id="266" r:id="rId15"/>
    <p:sldId id="267" r:id="rId16"/>
    <p:sldId id="270" r:id="rId17"/>
    <p:sldId id="271" r:id="rId18"/>
    <p:sldId id="301"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8" d="100"/>
          <a:sy n="98"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15E2ABF-F562-44E8-86AE-4E50102C029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8F5F646-068D-4843-8736-3C4DD6F2D2E1}">
      <dgm:prSet/>
      <dgm:spPr/>
      <dgm:t>
        <a:bodyPr/>
        <a:lstStyle/>
        <a:p>
          <a:r>
            <a:rPr lang="en-GB"/>
            <a:t>At the end of this session you should be aware of Trumpenaars’7 Dimensions of culture and their potential impact on business communication.</a:t>
          </a:r>
          <a:endParaRPr lang="en-US"/>
        </a:p>
      </dgm:t>
    </dgm:pt>
    <dgm:pt modelId="{D41AC3A6-4889-4541-9D8E-E03644B13B0C}" type="parTrans" cxnId="{4C73257E-4F11-4214-83AE-0235E11FF739}">
      <dgm:prSet/>
      <dgm:spPr/>
      <dgm:t>
        <a:bodyPr/>
        <a:lstStyle/>
        <a:p>
          <a:endParaRPr lang="en-US"/>
        </a:p>
      </dgm:t>
    </dgm:pt>
    <dgm:pt modelId="{8C832467-ED8E-42A4-83BF-279E20787B04}" type="sibTrans" cxnId="{4C73257E-4F11-4214-83AE-0235E11FF739}">
      <dgm:prSet/>
      <dgm:spPr/>
      <dgm:t>
        <a:bodyPr/>
        <a:lstStyle/>
        <a:p>
          <a:endParaRPr lang="en-US"/>
        </a:p>
      </dgm:t>
    </dgm:pt>
    <dgm:pt modelId="{B996DD47-BBCC-4C5A-AFD4-737FB74B2B23}">
      <dgm:prSet/>
      <dgm:spPr/>
      <dgm:t>
        <a:bodyPr/>
        <a:lstStyle/>
        <a:p>
          <a:r>
            <a:rPr lang="en-GB"/>
            <a:t>You should be familiar with High Context and Low Context Theory</a:t>
          </a:r>
          <a:endParaRPr lang="en-US"/>
        </a:p>
      </dgm:t>
    </dgm:pt>
    <dgm:pt modelId="{FE80C6AC-43E4-4FCA-953B-199BB94AF18C}" type="parTrans" cxnId="{829EE164-01AB-4105-B494-3294C74FEE33}">
      <dgm:prSet/>
      <dgm:spPr/>
      <dgm:t>
        <a:bodyPr/>
        <a:lstStyle/>
        <a:p>
          <a:endParaRPr lang="en-US"/>
        </a:p>
      </dgm:t>
    </dgm:pt>
    <dgm:pt modelId="{8504781D-54B5-4A0B-8D4D-F760B4CF2A4A}" type="sibTrans" cxnId="{829EE164-01AB-4105-B494-3294C74FEE33}">
      <dgm:prSet/>
      <dgm:spPr/>
      <dgm:t>
        <a:bodyPr/>
        <a:lstStyle/>
        <a:p>
          <a:endParaRPr lang="en-US"/>
        </a:p>
      </dgm:t>
    </dgm:pt>
    <dgm:pt modelId="{F36EF108-1FDB-41E2-BECE-F833CC4CC92C}" type="pres">
      <dgm:prSet presAssocID="{015E2ABF-F562-44E8-86AE-4E50102C029D}" presName="root" presStyleCnt="0">
        <dgm:presLayoutVars>
          <dgm:dir/>
          <dgm:resizeHandles val="exact"/>
        </dgm:presLayoutVars>
      </dgm:prSet>
      <dgm:spPr/>
    </dgm:pt>
    <dgm:pt modelId="{35D53FA4-A8DA-4EB0-93FE-D74BD6112711}" type="pres">
      <dgm:prSet presAssocID="{38F5F646-068D-4843-8736-3C4DD6F2D2E1}" presName="compNode" presStyleCnt="0"/>
      <dgm:spPr/>
    </dgm:pt>
    <dgm:pt modelId="{45CC2002-BDAA-4E99-A8A9-D1C6DD1A189F}" type="pres">
      <dgm:prSet presAssocID="{38F5F646-068D-4843-8736-3C4DD6F2D2E1}" presName="bgRect" presStyleLbl="bgShp" presStyleIdx="0" presStyleCnt="2"/>
      <dgm:spPr/>
    </dgm:pt>
    <dgm:pt modelId="{621464EB-F3CD-46D7-BD5F-753EF01B1DF0}" type="pres">
      <dgm:prSet presAssocID="{38F5F646-068D-4843-8736-3C4DD6F2D2E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286D71EE-D7BB-4587-8863-137428F7AD96}" type="pres">
      <dgm:prSet presAssocID="{38F5F646-068D-4843-8736-3C4DD6F2D2E1}" presName="spaceRect" presStyleCnt="0"/>
      <dgm:spPr/>
    </dgm:pt>
    <dgm:pt modelId="{0DEE823F-9AE7-40EC-AB1E-5AAFD995B3AF}" type="pres">
      <dgm:prSet presAssocID="{38F5F646-068D-4843-8736-3C4DD6F2D2E1}" presName="parTx" presStyleLbl="revTx" presStyleIdx="0" presStyleCnt="2">
        <dgm:presLayoutVars>
          <dgm:chMax val="0"/>
          <dgm:chPref val="0"/>
        </dgm:presLayoutVars>
      </dgm:prSet>
      <dgm:spPr/>
    </dgm:pt>
    <dgm:pt modelId="{743ADB66-2D23-46B4-8219-1107BF56CDD8}" type="pres">
      <dgm:prSet presAssocID="{8C832467-ED8E-42A4-83BF-279E20787B04}" presName="sibTrans" presStyleCnt="0"/>
      <dgm:spPr/>
    </dgm:pt>
    <dgm:pt modelId="{FE370F49-760A-4C8D-A8AA-7AC0CFFBF757}" type="pres">
      <dgm:prSet presAssocID="{B996DD47-BBCC-4C5A-AFD4-737FB74B2B23}" presName="compNode" presStyleCnt="0"/>
      <dgm:spPr/>
    </dgm:pt>
    <dgm:pt modelId="{353D6DAA-3902-440E-A24D-B1A1D60C7A4F}" type="pres">
      <dgm:prSet presAssocID="{B996DD47-BBCC-4C5A-AFD4-737FB74B2B23}" presName="bgRect" presStyleLbl="bgShp" presStyleIdx="1" presStyleCnt="2"/>
      <dgm:spPr/>
    </dgm:pt>
    <dgm:pt modelId="{59E609A0-D79A-49D8-B52B-9F9AE309D7F2}" type="pres">
      <dgm:prSet presAssocID="{B996DD47-BBCC-4C5A-AFD4-737FB74B2B2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2358A1E-05D2-416E-854A-0052C4EB5F33}" type="pres">
      <dgm:prSet presAssocID="{B996DD47-BBCC-4C5A-AFD4-737FB74B2B23}" presName="spaceRect" presStyleCnt="0"/>
      <dgm:spPr/>
    </dgm:pt>
    <dgm:pt modelId="{DB1CEBFC-846D-4DD8-A735-A5FD71C68EF1}" type="pres">
      <dgm:prSet presAssocID="{B996DD47-BBCC-4C5A-AFD4-737FB74B2B23}" presName="parTx" presStyleLbl="revTx" presStyleIdx="1" presStyleCnt="2">
        <dgm:presLayoutVars>
          <dgm:chMax val="0"/>
          <dgm:chPref val="0"/>
        </dgm:presLayoutVars>
      </dgm:prSet>
      <dgm:spPr/>
    </dgm:pt>
  </dgm:ptLst>
  <dgm:cxnLst>
    <dgm:cxn modelId="{D72C2E06-A417-492D-AB62-E5F89209E17B}" type="presOf" srcId="{38F5F646-068D-4843-8736-3C4DD6F2D2E1}" destId="{0DEE823F-9AE7-40EC-AB1E-5AAFD995B3AF}" srcOrd="0" destOrd="0" presId="urn:microsoft.com/office/officeart/2018/2/layout/IconVerticalSolidList"/>
    <dgm:cxn modelId="{EA911228-3E89-4CA1-B63F-FF3E141B3816}" type="presOf" srcId="{B996DD47-BBCC-4C5A-AFD4-737FB74B2B23}" destId="{DB1CEBFC-846D-4DD8-A735-A5FD71C68EF1}" srcOrd="0" destOrd="0" presId="urn:microsoft.com/office/officeart/2018/2/layout/IconVerticalSolidList"/>
    <dgm:cxn modelId="{829EE164-01AB-4105-B494-3294C74FEE33}" srcId="{015E2ABF-F562-44E8-86AE-4E50102C029D}" destId="{B996DD47-BBCC-4C5A-AFD4-737FB74B2B23}" srcOrd="1" destOrd="0" parTransId="{FE80C6AC-43E4-4FCA-953B-199BB94AF18C}" sibTransId="{8504781D-54B5-4A0B-8D4D-F760B4CF2A4A}"/>
    <dgm:cxn modelId="{4C73257E-4F11-4214-83AE-0235E11FF739}" srcId="{015E2ABF-F562-44E8-86AE-4E50102C029D}" destId="{38F5F646-068D-4843-8736-3C4DD6F2D2E1}" srcOrd="0" destOrd="0" parTransId="{D41AC3A6-4889-4541-9D8E-E03644B13B0C}" sibTransId="{8C832467-ED8E-42A4-83BF-279E20787B04}"/>
    <dgm:cxn modelId="{5EE955B6-04C2-4E59-B740-552ADC921BB6}" type="presOf" srcId="{015E2ABF-F562-44E8-86AE-4E50102C029D}" destId="{F36EF108-1FDB-41E2-BECE-F833CC4CC92C}" srcOrd="0" destOrd="0" presId="urn:microsoft.com/office/officeart/2018/2/layout/IconVerticalSolidList"/>
    <dgm:cxn modelId="{BE5D66B5-7827-4D80-B907-97D274A6ACCE}" type="presParOf" srcId="{F36EF108-1FDB-41E2-BECE-F833CC4CC92C}" destId="{35D53FA4-A8DA-4EB0-93FE-D74BD6112711}" srcOrd="0" destOrd="0" presId="urn:microsoft.com/office/officeart/2018/2/layout/IconVerticalSolidList"/>
    <dgm:cxn modelId="{B2964F98-B8B6-405C-AA9B-EF8F30316996}" type="presParOf" srcId="{35D53FA4-A8DA-4EB0-93FE-D74BD6112711}" destId="{45CC2002-BDAA-4E99-A8A9-D1C6DD1A189F}" srcOrd="0" destOrd="0" presId="urn:microsoft.com/office/officeart/2018/2/layout/IconVerticalSolidList"/>
    <dgm:cxn modelId="{5BA5E127-DBA2-48DF-A695-ED0A12D77896}" type="presParOf" srcId="{35D53FA4-A8DA-4EB0-93FE-D74BD6112711}" destId="{621464EB-F3CD-46D7-BD5F-753EF01B1DF0}" srcOrd="1" destOrd="0" presId="urn:microsoft.com/office/officeart/2018/2/layout/IconVerticalSolidList"/>
    <dgm:cxn modelId="{DE23E10B-21F3-4CCE-9130-83C353FB48CC}" type="presParOf" srcId="{35D53FA4-A8DA-4EB0-93FE-D74BD6112711}" destId="{286D71EE-D7BB-4587-8863-137428F7AD96}" srcOrd="2" destOrd="0" presId="urn:microsoft.com/office/officeart/2018/2/layout/IconVerticalSolidList"/>
    <dgm:cxn modelId="{CF996EF2-B4AD-4613-90CC-56D070F5033D}" type="presParOf" srcId="{35D53FA4-A8DA-4EB0-93FE-D74BD6112711}" destId="{0DEE823F-9AE7-40EC-AB1E-5AAFD995B3AF}" srcOrd="3" destOrd="0" presId="urn:microsoft.com/office/officeart/2018/2/layout/IconVerticalSolidList"/>
    <dgm:cxn modelId="{8FAC1FBF-CFAE-42BB-8F99-FDD90B21D82F}" type="presParOf" srcId="{F36EF108-1FDB-41E2-BECE-F833CC4CC92C}" destId="{743ADB66-2D23-46B4-8219-1107BF56CDD8}" srcOrd="1" destOrd="0" presId="urn:microsoft.com/office/officeart/2018/2/layout/IconVerticalSolidList"/>
    <dgm:cxn modelId="{C2416E6E-CE3F-4450-9C3D-2FBD6A92C8BF}" type="presParOf" srcId="{F36EF108-1FDB-41E2-BECE-F833CC4CC92C}" destId="{FE370F49-760A-4C8D-A8AA-7AC0CFFBF757}" srcOrd="2" destOrd="0" presId="urn:microsoft.com/office/officeart/2018/2/layout/IconVerticalSolidList"/>
    <dgm:cxn modelId="{E988B5E4-84FF-4980-9076-6A071287B655}" type="presParOf" srcId="{FE370F49-760A-4C8D-A8AA-7AC0CFFBF757}" destId="{353D6DAA-3902-440E-A24D-B1A1D60C7A4F}" srcOrd="0" destOrd="0" presId="urn:microsoft.com/office/officeart/2018/2/layout/IconVerticalSolidList"/>
    <dgm:cxn modelId="{A2E7935D-2FDB-4DBF-9A4D-37D9D3159657}" type="presParOf" srcId="{FE370F49-760A-4C8D-A8AA-7AC0CFFBF757}" destId="{59E609A0-D79A-49D8-B52B-9F9AE309D7F2}" srcOrd="1" destOrd="0" presId="urn:microsoft.com/office/officeart/2018/2/layout/IconVerticalSolidList"/>
    <dgm:cxn modelId="{63AB4F33-68C6-4A9A-BEE7-9899342BA7F4}" type="presParOf" srcId="{FE370F49-760A-4C8D-A8AA-7AC0CFFBF757}" destId="{B2358A1E-05D2-416E-854A-0052C4EB5F33}" srcOrd="2" destOrd="0" presId="urn:microsoft.com/office/officeart/2018/2/layout/IconVerticalSolidList"/>
    <dgm:cxn modelId="{3895266E-71D3-46E8-AE51-EAA460EC1F0B}" type="presParOf" srcId="{FE370F49-760A-4C8D-A8AA-7AC0CFFBF757}" destId="{DB1CEBFC-846D-4DD8-A735-A5FD71C68E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C2002-BDAA-4E99-A8A9-D1C6DD1A189F}">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464EB-F3CD-46D7-BD5F-753EF01B1DF0}">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E823F-9AE7-40EC-AB1E-5AAFD995B3AF}">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a:t>At the end of this session you should be aware of Trumpenaars’7 Dimensions of culture and their potential impact on business communication.</a:t>
          </a:r>
          <a:endParaRPr lang="en-US" sz="2400" kern="1200"/>
        </a:p>
      </dsp:txBody>
      <dsp:txXfrm>
        <a:off x="1509882" y="708097"/>
        <a:ext cx="9005717" cy="1307257"/>
      </dsp:txXfrm>
    </dsp:sp>
    <dsp:sp modelId="{353D6DAA-3902-440E-A24D-B1A1D60C7A4F}">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E609A0-D79A-49D8-B52B-9F9AE309D7F2}">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1CEBFC-846D-4DD8-A735-A5FD71C68EF1}">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kern="1200"/>
            <a:t>You should be familiar with High Context and Low Context Theory</a:t>
          </a:r>
          <a:endParaRPr lang="en-US" sz="2400" kern="1200"/>
        </a:p>
      </dsp:txBody>
      <dsp:txXfrm>
        <a:off x="1509882" y="2342169"/>
        <a:ext cx="9005717" cy="13072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1E2BE-189D-417C-AE09-37A0E7C1443D}" type="datetimeFigureOut">
              <a:rPr lang="en-GB" smtClean="0"/>
              <a:t>16/10/2023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8C456-481E-45C7-8653-3E52B4066F1F}" type="slidenum">
              <a:rPr lang="en-GB" smtClean="0"/>
              <a:t>‹#›</a:t>
            </a:fld>
            <a:endParaRPr lang="en-GB"/>
          </a:p>
        </p:txBody>
      </p:sp>
    </p:spTree>
    <p:extLst>
      <p:ext uri="{BB962C8B-B14F-4D97-AF65-F5344CB8AC3E}">
        <p14:creationId xmlns:p14="http://schemas.microsoft.com/office/powerpoint/2010/main" val="270156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3F43BF6F-1635-4861-BF90-6FE5742D6A9A}" type="slidenum">
              <a:rPr lang="en-US" altLang="en-US" sz="1200"/>
              <a:pPr eaLnBrk="1" hangingPunct="1"/>
              <a:t>6</a:t>
            </a:fld>
            <a:endParaRPr lang="en-US" altLang="en-US" sz="1200"/>
          </a:p>
        </p:txBody>
      </p:sp>
    </p:spTree>
    <p:extLst>
      <p:ext uri="{BB962C8B-B14F-4D97-AF65-F5344CB8AC3E}">
        <p14:creationId xmlns:p14="http://schemas.microsoft.com/office/powerpoint/2010/main" val="299016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2A6A6AF5-4BD9-44A2-A544-822730EAE92C}" type="slidenum">
              <a:rPr lang="en-US" altLang="en-US" sz="1200"/>
              <a:pPr eaLnBrk="1" hangingPunct="1"/>
              <a:t>7</a:t>
            </a:fld>
            <a:endParaRPr lang="en-US" altLang="en-US" sz="1200"/>
          </a:p>
        </p:txBody>
      </p:sp>
    </p:spTree>
    <p:extLst>
      <p:ext uri="{BB962C8B-B14F-4D97-AF65-F5344CB8AC3E}">
        <p14:creationId xmlns:p14="http://schemas.microsoft.com/office/powerpoint/2010/main" val="2395915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BC1D0C88-34FF-42EF-B5A8-B287E670DECF}" type="slidenum">
              <a:rPr lang="en-US" altLang="en-US" sz="1200"/>
              <a:pPr eaLnBrk="1" hangingPunct="1"/>
              <a:t>8</a:t>
            </a:fld>
            <a:endParaRPr lang="en-US" altLang="en-US" sz="1200"/>
          </a:p>
        </p:txBody>
      </p:sp>
    </p:spTree>
    <p:extLst>
      <p:ext uri="{BB962C8B-B14F-4D97-AF65-F5344CB8AC3E}">
        <p14:creationId xmlns:p14="http://schemas.microsoft.com/office/powerpoint/2010/main" val="2350284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81F7803D-A96C-487C-8B9F-6C6AF276C9D8}" type="slidenum">
              <a:rPr lang="en-US" altLang="en-US" sz="1200"/>
              <a:pPr eaLnBrk="1" hangingPunct="1"/>
              <a:t>9</a:t>
            </a:fld>
            <a:endParaRPr lang="en-US" altLang="en-US" sz="1200"/>
          </a:p>
        </p:txBody>
      </p:sp>
    </p:spTree>
    <p:extLst>
      <p:ext uri="{BB962C8B-B14F-4D97-AF65-F5344CB8AC3E}">
        <p14:creationId xmlns:p14="http://schemas.microsoft.com/office/powerpoint/2010/main" val="504592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08F28204-D12C-4D28-9BD6-5BCE7225FC46}" type="slidenum">
              <a:rPr lang="en-US" altLang="en-US" sz="1200"/>
              <a:pPr eaLnBrk="1" hangingPunct="1"/>
              <a:t>10</a:t>
            </a:fld>
            <a:endParaRPr lang="en-US" altLang="en-US" sz="1200"/>
          </a:p>
        </p:txBody>
      </p:sp>
    </p:spTree>
    <p:extLst>
      <p:ext uri="{BB962C8B-B14F-4D97-AF65-F5344CB8AC3E}">
        <p14:creationId xmlns:p14="http://schemas.microsoft.com/office/powerpoint/2010/main" val="1564773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36174D6D-126E-45A5-93F3-C1548CA51178}" type="slidenum">
              <a:rPr lang="en-US" altLang="en-US" sz="1200"/>
              <a:pPr eaLnBrk="1" hangingPunct="1"/>
              <a:t>11</a:t>
            </a:fld>
            <a:endParaRPr lang="en-US" altLang="en-US" sz="1200"/>
          </a:p>
        </p:txBody>
      </p:sp>
    </p:spTree>
    <p:extLst>
      <p:ext uri="{BB962C8B-B14F-4D97-AF65-F5344CB8AC3E}">
        <p14:creationId xmlns:p14="http://schemas.microsoft.com/office/powerpoint/2010/main" val="719653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83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13F912ED-5631-47CB-A5E3-F86E4FE37E28}" type="slidenum">
              <a:rPr lang="en-US" altLang="en-US" sz="1200"/>
              <a:pPr eaLnBrk="1" hangingPunct="1"/>
              <a:t>12</a:t>
            </a:fld>
            <a:endParaRPr lang="en-US" altLang="en-US" sz="1200"/>
          </a:p>
        </p:txBody>
      </p:sp>
    </p:spTree>
    <p:extLst>
      <p:ext uri="{BB962C8B-B14F-4D97-AF65-F5344CB8AC3E}">
        <p14:creationId xmlns:p14="http://schemas.microsoft.com/office/powerpoint/2010/main" val="1379511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3B012DC7-E414-4C20-A57B-04CD0703CE65}" type="slidenum">
              <a:rPr lang="en-US" altLang="en-US" sz="1200"/>
              <a:pPr eaLnBrk="1" hangingPunct="1"/>
              <a:t>13</a:t>
            </a:fld>
            <a:endParaRPr lang="en-US" altLang="en-US" sz="1200"/>
          </a:p>
        </p:txBody>
      </p:sp>
    </p:spTree>
    <p:extLst>
      <p:ext uri="{BB962C8B-B14F-4D97-AF65-F5344CB8AC3E}">
        <p14:creationId xmlns:p14="http://schemas.microsoft.com/office/powerpoint/2010/main" val="13152695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EC58FED2-A82C-437E-8D3E-FB9DDC5CE7DB}" type="slidenum">
              <a:rPr lang="en-US" altLang="en-US" sz="1200"/>
              <a:pPr eaLnBrk="1" hangingPunct="1"/>
              <a:t>14</a:t>
            </a:fld>
            <a:endParaRPr lang="en-US" altLang="en-US" sz="1200"/>
          </a:p>
        </p:txBody>
      </p:sp>
    </p:spTree>
    <p:extLst>
      <p:ext uri="{BB962C8B-B14F-4D97-AF65-F5344CB8AC3E}">
        <p14:creationId xmlns:p14="http://schemas.microsoft.com/office/powerpoint/2010/main" val="282564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fld id="{26051370-5144-4AE1-835E-B8D973EB3713}" type="slidenum">
              <a:rPr lang="en-US" altLang="en-US" sz="1200"/>
              <a:pPr eaLnBrk="1" hangingPunct="1"/>
              <a:t>15</a:t>
            </a:fld>
            <a:endParaRPr lang="en-US" altLang="en-US" sz="1200"/>
          </a:p>
        </p:txBody>
      </p:sp>
    </p:spTree>
    <p:extLst>
      <p:ext uri="{BB962C8B-B14F-4D97-AF65-F5344CB8AC3E}">
        <p14:creationId xmlns:p14="http://schemas.microsoft.com/office/powerpoint/2010/main" val="2607024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04F0-D950-9A02-E93D-8E2C0C18C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BCD010-DB41-12E9-D8BB-3386049AD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1FE7E6-9D00-67E3-DAE4-E2E6753CFABF}"/>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5" name="Footer Placeholder 4">
            <a:extLst>
              <a:ext uri="{FF2B5EF4-FFF2-40B4-BE49-F238E27FC236}">
                <a16:creationId xmlns:a16="http://schemas.microsoft.com/office/drawing/2014/main" id="{7D52B62B-9661-6D41-765E-20CD63819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75822-77AE-7EB1-4BBD-980AFBD45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757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7EAF-617E-A22A-30B7-AD2C6D0D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8B982-B0DE-3CEB-816D-E758BD248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B0C9C-5FCB-446E-0F85-541EB7400163}"/>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5" name="Footer Placeholder 4">
            <a:extLst>
              <a:ext uri="{FF2B5EF4-FFF2-40B4-BE49-F238E27FC236}">
                <a16:creationId xmlns:a16="http://schemas.microsoft.com/office/drawing/2014/main" id="{B61290CE-B08D-8CFF-68CE-7BB879FA2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A2AB-B380-EF49-E891-5FBAEF7EADD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451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09CE-1856-FE4B-2FD4-956F596D7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AB8AE-40BB-E3E9-D445-464F3860E4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727604-252A-F1EA-0A0F-B573EAF6D974}"/>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5" name="Footer Placeholder 4">
            <a:extLst>
              <a:ext uri="{FF2B5EF4-FFF2-40B4-BE49-F238E27FC236}">
                <a16:creationId xmlns:a16="http://schemas.microsoft.com/office/drawing/2014/main" id="{C4D2A553-E4AB-E425-FB7C-71A4596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280D-9EF8-1495-F35A-BCFA2777FC7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47188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0E2-DE2B-727E-6813-74A41541B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7F6EC9-8880-4915-B487-560BC68EDF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BF777E-CA71-BD12-EE91-EA1FCBDAC8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63E9A-9A6A-2547-2356-C03391FD2DFC}"/>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6" name="Footer Placeholder 5">
            <a:extLst>
              <a:ext uri="{FF2B5EF4-FFF2-40B4-BE49-F238E27FC236}">
                <a16:creationId xmlns:a16="http://schemas.microsoft.com/office/drawing/2014/main" id="{3BE57CE0-B61A-7EDD-89BD-2E3680085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5DB2D-4CED-4372-23D1-66935E776DEB}"/>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3225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39D-F900-E65D-DD4B-F33824130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00228-CA94-654A-ED2A-1961D23FF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D7E31-AE3A-8AFA-A3F2-02BA92241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698EE-01E7-BE10-24FE-AC4D290D1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7A4920-CF06-C77B-56DE-8347F37E93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47AFAD-A33D-A6F0-220D-69CEAAA4C1D8}"/>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8" name="Footer Placeholder 7">
            <a:extLst>
              <a:ext uri="{FF2B5EF4-FFF2-40B4-BE49-F238E27FC236}">
                <a16:creationId xmlns:a16="http://schemas.microsoft.com/office/drawing/2014/main" id="{187BFA63-7D2B-1BF5-97EC-B52461D8E1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4B67E4-4A2F-B30B-F6ED-704BA13466E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3364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3A03-5C61-14F0-4097-F7AA28D1C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0C55ED-14D1-D660-700B-E6CA75CAF639}"/>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4" name="Footer Placeholder 3">
            <a:extLst>
              <a:ext uri="{FF2B5EF4-FFF2-40B4-BE49-F238E27FC236}">
                <a16:creationId xmlns:a16="http://schemas.microsoft.com/office/drawing/2014/main" id="{8F20D5B7-33AA-DFFD-5875-A3B38CE96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DB6F5-9834-2D16-844B-4C8D494B5A77}"/>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0644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98771B-A570-E5F9-D6F1-C0A048E9B411}"/>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3" name="Footer Placeholder 2">
            <a:extLst>
              <a:ext uri="{FF2B5EF4-FFF2-40B4-BE49-F238E27FC236}">
                <a16:creationId xmlns:a16="http://schemas.microsoft.com/office/drawing/2014/main" id="{3CC06A7B-3AA2-DCDA-181F-E0A0D382E4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8A567D-B4D1-547F-CA54-D71E4967F00D}"/>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96095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DC8A-5BC9-0AD6-41E2-B3F9EA8C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A7FDF-0B29-1D1E-BFCD-F8042102B0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63C53-01D7-DABB-876F-8CB2E6EBB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BA1DE6-35B6-2634-B0C1-3758978A36D1}"/>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6" name="Footer Placeholder 5">
            <a:extLst>
              <a:ext uri="{FF2B5EF4-FFF2-40B4-BE49-F238E27FC236}">
                <a16:creationId xmlns:a16="http://schemas.microsoft.com/office/drawing/2014/main" id="{8300301B-B471-4498-A39A-801F87E2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C3497-9E6F-F639-64F5-C5F0E16BF9B4}"/>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53631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F74-4860-CC30-C159-576761C0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BEB209-3F99-890C-4484-3ECB773DD9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EA1318-7FAD-7F76-63D3-FC3F17E2A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7C810-1D63-BFF3-EFCD-3D5ECF5AF9AE}"/>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6" name="Footer Placeholder 5">
            <a:extLst>
              <a:ext uri="{FF2B5EF4-FFF2-40B4-BE49-F238E27FC236}">
                <a16:creationId xmlns:a16="http://schemas.microsoft.com/office/drawing/2014/main" id="{AA163D8C-349C-FA83-2ECE-94940C49A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84CE-9512-B8C1-4C9D-EA08A21880D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7645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B5DC-BBA7-E1CF-F2BA-08CCB611A4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C5C720-6C86-F475-BB72-2817C195E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5B3E6-8AD9-07B7-F2B3-2F0A38E22F29}"/>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5" name="Footer Placeholder 4">
            <a:extLst>
              <a:ext uri="{FF2B5EF4-FFF2-40B4-BE49-F238E27FC236}">
                <a16:creationId xmlns:a16="http://schemas.microsoft.com/office/drawing/2014/main" id="{7326EF4D-ED1E-9242-1922-FEAB5539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10BFC-36F4-8231-F3BA-D24C7F12270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1525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B0CAC-A3A6-070B-3ACF-1311E1822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66D51-4602-7C3D-95E5-4543A043B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C0FF4-B3ED-E782-9484-3C109EA90DC2}"/>
              </a:ext>
            </a:extLst>
          </p:cNvPr>
          <p:cNvSpPr>
            <a:spLocks noGrp="1"/>
          </p:cNvSpPr>
          <p:nvPr>
            <p:ph type="dt" sz="half" idx="10"/>
          </p:nvPr>
        </p:nvSpPr>
        <p:spPr/>
        <p:txBody>
          <a:bodyPr/>
          <a:lstStyle/>
          <a:p>
            <a:fld id="{4BAC347D-3EA7-48FD-8CBB-1DE3E43F7D73}" type="datetimeFigureOut">
              <a:rPr lang="en-GB" smtClean="0"/>
              <a:t>16/10/2023</a:t>
            </a:fld>
            <a:endParaRPr lang="en-GB"/>
          </a:p>
        </p:txBody>
      </p:sp>
      <p:sp>
        <p:nvSpPr>
          <p:cNvPr id="5" name="Footer Placeholder 4">
            <a:extLst>
              <a:ext uri="{FF2B5EF4-FFF2-40B4-BE49-F238E27FC236}">
                <a16:creationId xmlns:a16="http://schemas.microsoft.com/office/drawing/2014/main" id="{93FA0947-4E76-13AE-8523-6391BA6B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6659-77F7-CE45-76EF-425AE8374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699359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23D93-9050-9E1B-5D3E-9C6A91C357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73620-924C-F6C4-2592-93C979DC8E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A2BD6-3259-0172-E5EE-775CA65B68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347D-3EA7-48FD-8CBB-1DE3E43F7D73}" type="datetimeFigureOut">
              <a:rPr lang="en-GB" smtClean="0"/>
              <a:t>16/10/2023</a:t>
            </a:fld>
            <a:endParaRPr lang="en-GB"/>
          </a:p>
        </p:txBody>
      </p:sp>
      <p:sp>
        <p:nvSpPr>
          <p:cNvPr id="5" name="Footer Placeholder 4">
            <a:extLst>
              <a:ext uri="{FF2B5EF4-FFF2-40B4-BE49-F238E27FC236}">
                <a16:creationId xmlns:a16="http://schemas.microsoft.com/office/drawing/2014/main" id="{4771A30E-37C4-AE7B-CD33-26AC22498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1D8AF-C1D8-7ACE-035B-CC32F82F9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8910B-04D3-44D4-98D5-A6E4344328E8}" type="slidenum">
              <a:rPr lang="en-GB" smtClean="0"/>
              <a:t>‹#›</a:t>
            </a:fld>
            <a:endParaRPr lang="en-GB"/>
          </a:p>
        </p:txBody>
      </p:sp>
    </p:spTree>
    <p:extLst>
      <p:ext uri="{BB962C8B-B14F-4D97-AF65-F5344CB8AC3E}">
        <p14:creationId xmlns:p14="http://schemas.microsoft.com/office/powerpoint/2010/main" val="218426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mindtools.com/a5ce21r/the-seven-dimensions-of-cultur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LawhbsCWqs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youtu.be/CW7aWKXB5J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RwDDb_h2i0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zs-dPY7gDo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8RE4DmexiiI"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cultureandbusiness.weebly.com/trompenaars-model.html" TargetMode="External"/><Relationship Id="rId2" Type="http://schemas.openxmlformats.org/officeDocument/2006/relationships/hyperlink" Target="https://www.mindtools.com/pages/article/seven-dimension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0249D11-6254-B170-9726-BE5F95AA18BF}"/>
              </a:ext>
            </a:extLst>
          </p:cNvPr>
          <p:cNvSpPr>
            <a:spLocks noGrp="1"/>
          </p:cNvSpPr>
          <p:nvPr>
            <p:ph type="ctrTitle"/>
          </p:nvPr>
        </p:nvSpPr>
        <p:spPr>
          <a:xfrm>
            <a:off x="1870997" y="1607809"/>
            <a:ext cx="9236026" cy="2876680"/>
          </a:xfrm>
        </p:spPr>
        <p:txBody>
          <a:bodyPr anchor="b">
            <a:normAutofit/>
          </a:bodyPr>
          <a:lstStyle/>
          <a:p>
            <a:pPr algn="l"/>
            <a:r>
              <a:rPr lang="en-GB" sz="6600" dirty="0">
                <a:solidFill>
                  <a:srgbClr val="FFFFFF"/>
                </a:solidFill>
              </a:rPr>
              <a:t>Week 3</a:t>
            </a:r>
          </a:p>
        </p:txBody>
      </p:sp>
      <p:sp>
        <p:nvSpPr>
          <p:cNvPr id="3" name="Subtitle 2">
            <a:extLst>
              <a:ext uri="{FF2B5EF4-FFF2-40B4-BE49-F238E27FC236}">
                <a16:creationId xmlns:a16="http://schemas.microsoft.com/office/drawing/2014/main" id="{83CC8C34-0AF6-A90A-DC39-EAE01C2C5195}"/>
              </a:ext>
            </a:extLst>
          </p:cNvPr>
          <p:cNvSpPr>
            <a:spLocks noGrp="1"/>
          </p:cNvSpPr>
          <p:nvPr>
            <p:ph type="subTitle" idx="1"/>
          </p:nvPr>
        </p:nvSpPr>
        <p:spPr>
          <a:xfrm>
            <a:off x="1987499" y="4810308"/>
            <a:ext cx="9003022" cy="1076551"/>
          </a:xfrm>
        </p:spPr>
        <p:txBody>
          <a:bodyPr>
            <a:normAutofit/>
          </a:bodyPr>
          <a:lstStyle/>
          <a:p>
            <a:pPr algn="l"/>
            <a:r>
              <a:rPr lang="en-GB"/>
              <a:t>Welcome</a:t>
            </a:r>
            <a:endParaRPr lang="en-GB" dirty="0"/>
          </a:p>
        </p:txBody>
      </p:sp>
    </p:spTree>
    <p:extLst>
      <p:ext uri="{BB962C8B-B14F-4D97-AF65-F5344CB8AC3E}">
        <p14:creationId xmlns:p14="http://schemas.microsoft.com/office/powerpoint/2010/main" val="157608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F31BC-47F7-F936-80C7-40197D95C461}"/>
              </a:ext>
            </a:extLst>
          </p:cNvPr>
          <p:cNvSpPr>
            <a:spLocks noGrp="1"/>
          </p:cNvSpPr>
          <p:nvPr>
            <p:ph type="title"/>
          </p:nvPr>
        </p:nvSpPr>
        <p:spPr/>
        <p:txBody>
          <a:bodyPr/>
          <a:lstStyle/>
          <a:p>
            <a:r>
              <a:rPr lang="en-GB" b="1" dirty="0"/>
              <a:t>Understanding Cultural Differences</a:t>
            </a:r>
          </a:p>
        </p:txBody>
      </p:sp>
      <p:sp>
        <p:nvSpPr>
          <p:cNvPr id="3" name="Content Placeholder 2">
            <a:extLst>
              <a:ext uri="{FF2B5EF4-FFF2-40B4-BE49-F238E27FC236}">
                <a16:creationId xmlns:a16="http://schemas.microsoft.com/office/drawing/2014/main" id="{A0BA707A-BE74-69DC-62DB-51D1B08EBD6A}"/>
              </a:ext>
            </a:extLst>
          </p:cNvPr>
          <p:cNvSpPr>
            <a:spLocks noGrp="1"/>
          </p:cNvSpPr>
          <p:nvPr>
            <p:ph idx="1"/>
          </p:nvPr>
        </p:nvSpPr>
        <p:spPr>
          <a:xfrm>
            <a:off x="573024" y="1825625"/>
            <a:ext cx="10887456" cy="4351338"/>
          </a:xfrm>
        </p:spPr>
        <p:txBody>
          <a:bodyPr>
            <a:normAutofit lnSpcReduction="10000"/>
          </a:bodyPr>
          <a:lstStyle/>
          <a:p>
            <a:pPr algn="l"/>
            <a:r>
              <a:rPr lang="en-GB" dirty="0">
                <a:latin typeface="Libre Franklin" pitchFamily="2" charset="0"/>
              </a:rPr>
              <a:t>C</a:t>
            </a:r>
            <a:r>
              <a:rPr lang="en-GB" b="0" i="0" dirty="0">
                <a:effectLst/>
                <a:latin typeface="Libre Franklin" pitchFamily="2" charset="0"/>
              </a:rPr>
              <a:t>ultural differences in International business can be interesting and enriching. However, sometimes things go wrong, for reasons that we may not understand.</a:t>
            </a:r>
          </a:p>
          <a:p>
            <a:pPr algn="l"/>
            <a:endParaRPr lang="en-GB" b="0" i="0" dirty="0">
              <a:effectLst/>
              <a:latin typeface="Libre Franklin" pitchFamily="2" charset="0"/>
            </a:endParaRPr>
          </a:p>
          <a:p>
            <a:pPr algn="l"/>
            <a:r>
              <a:rPr lang="en-GB" b="0" i="0" dirty="0">
                <a:effectLst/>
                <a:latin typeface="Libre Franklin" pitchFamily="2" charset="0"/>
              </a:rPr>
              <a:t>This is why it is important to understand the differences between cultures, so that we can work with people more effectively, and prevent misunderstandings.</a:t>
            </a:r>
          </a:p>
          <a:p>
            <a:pPr algn="l"/>
            <a:endParaRPr lang="en-GB" b="0" i="0" dirty="0">
              <a:effectLst/>
              <a:latin typeface="Libre Franklin" pitchFamily="2" charset="0"/>
            </a:endParaRPr>
          </a:p>
          <a:p>
            <a:pPr algn="l"/>
            <a:r>
              <a:rPr lang="en-GB" b="0" i="0" dirty="0">
                <a:effectLst/>
                <a:latin typeface="Libre Franklin" pitchFamily="2" charset="0"/>
              </a:rPr>
              <a:t>Trompenaars and Hampden-Turner's Seven Dimensions of Culture help us do this. </a:t>
            </a:r>
            <a:endParaRPr lang="en-GB" dirty="0"/>
          </a:p>
        </p:txBody>
      </p:sp>
    </p:spTree>
    <p:extLst>
      <p:ext uri="{BB962C8B-B14F-4D97-AF65-F5344CB8AC3E}">
        <p14:creationId xmlns:p14="http://schemas.microsoft.com/office/powerpoint/2010/main" val="3021700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a:ln>
            <a:solidFill>
              <a:schemeClr val="accent1"/>
            </a:solidFill>
          </a:ln>
        </p:spPr>
        <p:txBody>
          <a:bodyPr>
            <a:normAutofit/>
          </a:bodyPr>
          <a:lstStyle/>
          <a:p>
            <a:r>
              <a:rPr lang="en-GB">
                <a:solidFill>
                  <a:srgbClr val="FFFFFF"/>
                </a:solidFill>
              </a:rPr>
              <a:t>Trompenaars and Hampden-Turner’s 7 Dimension of Culture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243191"/>
            <a:ext cx="7511882" cy="5933772"/>
          </a:xfrm>
        </p:spPr>
        <p:txBody>
          <a:bodyPr anchor="ctr">
            <a:normAutofit fontScale="77500" lnSpcReduction="20000"/>
          </a:bodyPr>
          <a:lstStyle/>
          <a:p>
            <a:endParaRPr lang="en-US" altLang="en-US" sz="2000" dirty="0">
              <a:ea typeface="ヒラギノ角ゴ Pro W3" pitchFamily="109" charset="-128"/>
            </a:endParaRPr>
          </a:p>
          <a:p>
            <a:endParaRPr lang="en-US" altLang="en-US" sz="2000" dirty="0">
              <a:ea typeface="ヒラギノ角ゴ Pro W3" pitchFamily="109" charset="-128"/>
            </a:endParaRPr>
          </a:p>
          <a:p>
            <a:r>
              <a:rPr lang="en-US" altLang="en-US" sz="2100" dirty="0">
                <a:ea typeface="ヒラギノ角ゴ Pro W3" pitchFamily="109" charset="-128"/>
              </a:rPr>
              <a:t>Management consultants Fons Trompenaars and Charles Hampden-Turner spent 10 years researching the preferences and values of people in dozens of cultures around the world. As part of this, they sent questionnaires to more than 46,000 managers in 40 countries. Their sample was more balanced on gender and background than Hofstede’s sample.</a:t>
            </a:r>
          </a:p>
          <a:p>
            <a:endParaRPr lang="en-US" altLang="en-US" sz="2100" dirty="0">
              <a:ea typeface="ヒラギノ角ゴ Pro W3" pitchFamily="109" charset="-128"/>
            </a:endParaRPr>
          </a:p>
          <a:p>
            <a:r>
              <a:rPr lang="en-GB" sz="2100" b="0" i="0" dirty="0">
                <a:effectLst/>
              </a:rPr>
              <a:t>They found that people from different cultures aren't just randomly different from one another; they differ in very specific, even predictable, ways. This is because each culture has its own way of thinking, its own values and beliefs, and different preferences placed on a variety of different factors.</a:t>
            </a:r>
          </a:p>
          <a:p>
            <a:endParaRPr lang="en-US" altLang="en-US" sz="2100" dirty="0">
              <a:ea typeface="ヒラギノ角ゴ Pro W3" pitchFamily="109" charset="-128"/>
            </a:endParaRPr>
          </a:p>
          <a:p>
            <a:r>
              <a:rPr lang="en-US" altLang="en-US" sz="2100" dirty="0">
                <a:ea typeface="ヒラギノ角ゴ Pro W3" pitchFamily="109" charset="-128"/>
              </a:rPr>
              <a:t>They concluded that there are seven dimensions in which cultural preferences differ from each other. </a:t>
            </a:r>
            <a:r>
              <a:rPr lang="en-US" sz="2100" dirty="0"/>
              <a:t>The seven value dimensions identified were: </a:t>
            </a:r>
            <a:br>
              <a:rPr lang="en-US" sz="2100" dirty="0"/>
            </a:br>
            <a:r>
              <a:rPr lang="en-US" sz="2100" dirty="0"/>
              <a:t>1)Universalism versus particularism </a:t>
            </a:r>
            <a:br>
              <a:rPr lang="en-US" sz="2100" dirty="0"/>
            </a:br>
            <a:r>
              <a:rPr lang="en-US" sz="2100" dirty="0"/>
              <a:t>2)Communitarianism versus individualism </a:t>
            </a:r>
            <a:br>
              <a:rPr lang="en-US" sz="2100" dirty="0"/>
            </a:br>
            <a:r>
              <a:rPr lang="en-US" sz="2100" dirty="0"/>
              <a:t>3)Neutral versus emotional </a:t>
            </a:r>
            <a:br>
              <a:rPr lang="en-US" sz="2100" dirty="0"/>
            </a:br>
            <a:r>
              <a:rPr lang="en-US" sz="2100" dirty="0"/>
              <a:t>4)Defuse versus specific cultures</a:t>
            </a:r>
            <a:br>
              <a:rPr lang="en-US" sz="2100" dirty="0"/>
            </a:br>
            <a:r>
              <a:rPr lang="en-US" sz="2100" dirty="0"/>
              <a:t>5)Achievement versus ascription </a:t>
            </a:r>
            <a:br>
              <a:rPr lang="en-US" sz="2100" dirty="0"/>
            </a:br>
            <a:r>
              <a:rPr lang="en-US" sz="2100" dirty="0"/>
              <a:t>6)Human-Time relationship and</a:t>
            </a:r>
            <a:br>
              <a:rPr lang="en-US" sz="2100" dirty="0"/>
            </a:br>
            <a:r>
              <a:rPr lang="en-US" sz="2100" dirty="0"/>
              <a:t>7)Human-Nature relationship</a:t>
            </a:r>
            <a:br>
              <a:rPr lang="en-US" sz="2100" dirty="0"/>
            </a:br>
            <a:endParaRPr lang="en-US" sz="2100" dirty="0"/>
          </a:p>
          <a:p>
            <a:r>
              <a:rPr lang="en-US" altLang="en-US" sz="2100" dirty="0">
                <a:ea typeface="ヒラギノ角ゴ Pro W3" pitchFamily="109" charset="-128"/>
              </a:rPr>
              <a:t>They published their work in their 1997 book, "Riding the Waves of Culture.“</a:t>
            </a:r>
          </a:p>
          <a:p>
            <a:endParaRPr lang="en-US" altLang="en-US" sz="1500" dirty="0">
              <a:ea typeface="ヒラギノ角ゴ Pro W3" pitchFamily="109" charset="-128"/>
            </a:endParaRPr>
          </a:p>
          <a:p>
            <a:endParaRPr lang="en-GB" sz="1500" dirty="0"/>
          </a:p>
        </p:txBody>
      </p:sp>
      <p:sp>
        <p:nvSpPr>
          <p:cNvPr id="4" name="Content Placeholder 2"/>
          <p:cNvSpPr txBox="1">
            <a:spLocks/>
          </p:cNvSpPr>
          <p:nvPr/>
        </p:nvSpPr>
        <p:spPr>
          <a:xfrm>
            <a:off x="2589212" y="3191933"/>
            <a:ext cx="7467600" cy="487362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endParaRPr lang="en-US" altLang="en-US" dirty="0">
              <a:ea typeface="ヒラギノ角ゴ Pro W3" pitchFamily="109" charset="-128"/>
            </a:endParaRPr>
          </a:p>
        </p:txBody>
      </p:sp>
    </p:spTree>
    <p:extLst>
      <p:ext uri="{BB962C8B-B14F-4D97-AF65-F5344CB8AC3E}">
        <p14:creationId xmlns:p14="http://schemas.microsoft.com/office/powerpoint/2010/main" val="107625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143A8-14D9-0B7A-35B6-79FC03114AC8}"/>
              </a:ext>
            </a:extLst>
          </p:cNvPr>
          <p:cNvSpPr>
            <a:spLocks noGrp="1"/>
          </p:cNvSpPr>
          <p:nvPr>
            <p:ph type="title"/>
          </p:nvPr>
        </p:nvSpPr>
        <p:spPr>
          <a:xfrm>
            <a:off x="838200" y="365125"/>
            <a:ext cx="10515600" cy="899471"/>
          </a:xfrm>
        </p:spPr>
        <p:txBody>
          <a:bodyPr/>
          <a:lstStyle/>
          <a:p>
            <a:r>
              <a:rPr lang="en-GB" b="1" dirty="0"/>
              <a:t>Using the model</a:t>
            </a:r>
          </a:p>
        </p:txBody>
      </p:sp>
      <p:sp>
        <p:nvSpPr>
          <p:cNvPr id="3" name="Content Placeholder 2">
            <a:extLst>
              <a:ext uri="{FF2B5EF4-FFF2-40B4-BE49-F238E27FC236}">
                <a16:creationId xmlns:a16="http://schemas.microsoft.com/office/drawing/2014/main" id="{AC61EF78-5378-E15D-2196-03747AE2E2FF}"/>
              </a:ext>
            </a:extLst>
          </p:cNvPr>
          <p:cNvSpPr>
            <a:spLocks noGrp="1"/>
          </p:cNvSpPr>
          <p:nvPr>
            <p:ph idx="1"/>
          </p:nvPr>
        </p:nvSpPr>
        <p:spPr>
          <a:xfrm>
            <a:off x="838200" y="1439694"/>
            <a:ext cx="10515600" cy="4737269"/>
          </a:xfrm>
        </p:spPr>
        <p:txBody>
          <a:bodyPr>
            <a:normAutofit lnSpcReduction="10000"/>
          </a:bodyPr>
          <a:lstStyle/>
          <a:p>
            <a:pPr algn="l"/>
            <a:r>
              <a:rPr lang="en-GB" b="0" i="0" dirty="0">
                <a:effectLst/>
                <a:latin typeface="Libre Franklin" pitchFamily="2" charset="0"/>
              </a:rPr>
              <a:t>You can use the model to better understand people from different cultural backgrounds, so that you can prevent misunderstandings and enjoy a better working relationship with them. This is especially useful if you do business with people from around the world, or if you manage a diverse group of people.</a:t>
            </a:r>
          </a:p>
          <a:p>
            <a:pPr algn="l"/>
            <a:endParaRPr lang="en-GB" b="0" i="0" dirty="0">
              <a:effectLst/>
              <a:latin typeface="Libre Franklin" pitchFamily="2" charset="0"/>
            </a:endParaRPr>
          </a:p>
          <a:p>
            <a:pPr algn="l"/>
            <a:r>
              <a:rPr lang="en-GB" b="0" i="0" dirty="0">
                <a:effectLst/>
                <a:latin typeface="Libre Franklin" pitchFamily="2" charset="0"/>
              </a:rPr>
              <a:t>The model also highlights that one culture is not necessarily better or worse than another; people from different cultural backgrounds simply make different choices.</a:t>
            </a:r>
          </a:p>
          <a:p>
            <a:pPr algn="l"/>
            <a:endParaRPr lang="en-GB" b="0" i="0" dirty="0">
              <a:effectLst/>
              <a:latin typeface="Libre Franklin" pitchFamily="2" charset="0"/>
            </a:endParaRPr>
          </a:p>
          <a:p>
            <a:pPr algn="l"/>
            <a:r>
              <a:rPr lang="en-GB" sz="1700" dirty="0">
                <a:hlinkClick r:id="rId2"/>
              </a:rPr>
              <a:t>The Seven Dimensions of Culture - Understanding and Managing Cultural Differences (mindtools.com)</a:t>
            </a:r>
            <a:endParaRPr lang="en-GB" sz="1700" b="0" i="0" dirty="0">
              <a:effectLst/>
              <a:latin typeface="Libre Franklin" pitchFamily="2" charset="0"/>
            </a:endParaRPr>
          </a:p>
          <a:p>
            <a:endParaRPr lang="en-GB" dirty="0"/>
          </a:p>
        </p:txBody>
      </p:sp>
    </p:spTree>
    <p:extLst>
      <p:ext uri="{BB962C8B-B14F-4D97-AF65-F5344CB8AC3E}">
        <p14:creationId xmlns:p14="http://schemas.microsoft.com/office/powerpoint/2010/main" val="2177313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4E428-B69D-F678-5D63-25422CBA6FD2}"/>
              </a:ext>
            </a:extLst>
          </p:cNvPr>
          <p:cNvSpPr>
            <a:spLocks noGrp="1"/>
          </p:cNvSpPr>
          <p:nvPr>
            <p:ph type="title"/>
          </p:nvPr>
        </p:nvSpPr>
        <p:spPr>
          <a:xfrm>
            <a:off x="686834" y="591344"/>
            <a:ext cx="3200400" cy="5585619"/>
          </a:xfrm>
        </p:spPr>
        <p:txBody>
          <a:bodyPr>
            <a:normAutofit/>
          </a:bodyPr>
          <a:lstStyle/>
          <a:p>
            <a:r>
              <a:rPr lang="en-GB">
                <a:solidFill>
                  <a:srgbClr val="FFFFFF"/>
                </a:solidFill>
              </a:rPr>
              <a:t>Activity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EDA49EE-3BF4-1D54-632C-BFD7190A8B4C}"/>
              </a:ext>
            </a:extLst>
          </p:cNvPr>
          <p:cNvSpPr>
            <a:spLocks noGrp="1"/>
          </p:cNvSpPr>
          <p:nvPr>
            <p:ph idx="1"/>
          </p:nvPr>
        </p:nvSpPr>
        <p:spPr>
          <a:xfrm>
            <a:off x="4447308" y="591344"/>
            <a:ext cx="6906491" cy="5585619"/>
          </a:xfrm>
        </p:spPr>
        <p:txBody>
          <a:bodyPr anchor="ctr">
            <a:normAutofit/>
          </a:bodyPr>
          <a:lstStyle/>
          <a:p>
            <a:pPr marL="0" indent="0">
              <a:buNone/>
            </a:pPr>
            <a:r>
              <a:rPr lang="en-GB" dirty="0"/>
              <a:t>You will be placed into Groups: </a:t>
            </a:r>
          </a:p>
          <a:p>
            <a:r>
              <a:rPr lang="en-GB" dirty="0"/>
              <a:t>Each Group will be given a Cultural Dimension to Research and then report back to the Class</a:t>
            </a:r>
          </a:p>
          <a:p>
            <a:r>
              <a:rPr lang="en-GB" dirty="0"/>
              <a:t>DO NOT copy and paste</a:t>
            </a:r>
          </a:p>
          <a:p>
            <a:r>
              <a:rPr lang="en-GB" dirty="0"/>
              <a:t>You have 20 minutes</a:t>
            </a:r>
          </a:p>
        </p:txBody>
      </p:sp>
    </p:spTree>
    <p:extLst>
      <p:ext uri="{BB962C8B-B14F-4D97-AF65-F5344CB8AC3E}">
        <p14:creationId xmlns:p14="http://schemas.microsoft.com/office/powerpoint/2010/main" val="1854622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29027" name="Rectangle 3"/>
          <p:cNvSpPr>
            <a:spLocks noGrp="1" noChangeArrowheads="1"/>
          </p:cNvSpPr>
          <p:nvPr>
            <p:ph type="body" idx="1"/>
          </p:nvPr>
        </p:nvSpPr>
        <p:spPr>
          <a:xfrm>
            <a:off x="2062529" y="2529621"/>
            <a:ext cx="8455269" cy="4029808"/>
          </a:xfrm>
        </p:spPr>
        <p:txBody>
          <a:bodyPr>
            <a:normAutofit/>
          </a:bodyPr>
          <a:lstStyle/>
          <a:p>
            <a:pPr marL="329698" indent="-329698"/>
            <a:r>
              <a:rPr lang="en-US" altLang="en-US" dirty="0"/>
              <a:t>Universalism: belief that ideas and practices can be applied everywhere in the world without modification</a:t>
            </a:r>
          </a:p>
          <a:p>
            <a:pPr marL="787613" lvl="1" indent="-326035"/>
            <a:r>
              <a:rPr lang="en-US" altLang="en-US" dirty="0"/>
              <a:t>In countries with high universalism, focus is more on formal rules, business contracts are adhered to closely, people believe “a deal is a deal”</a:t>
            </a:r>
          </a:p>
          <a:p>
            <a:pPr marL="787613" lvl="1" indent="-326035"/>
            <a:r>
              <a:rPr lang="en-US" altLang="en-US" dirty="0"/>
              <a:t>Includes Canada, U.S., Germany, U.K., Netherlands, France, Japan, Singapore, Thailand, and Hong Kong.</a:t>
            </a:r>
          </a:p>
          <a:p>
            <a:pPr marL="787613" lvl="1" indent="-326035"/>
            <a:endParaRPr lang="en-US" altLang="en-US" dirty="0"/>
          </a:p>
          <a:p>
            <a:pPr marL="787613" lvl="1" indent="-326035"/>
            <a:r>
              <a:rPr lang="en-US" altLang="en-US" dirty="0">
                <a:hlinkClick r:id="rId3"/>
              </a:rPr>
              <a:t>Universalism versus </a:t>
            </a:r>
            <a:r>
              <a:rPr lang="en-US" altLang="en-US" dirty="0" err="1">
                <a:hlinkClick r:id="rId3"/>
              </a:rPr>
              <a:t>Particularlism</a:t>
            </a:r>
            <a:endParaRPr lang="en-US" altLang="en-US" dirty="0"/>
          </a:p>
        </p:txBody>
      </p:sp>
      <p:sp>
        <p:nvSpPr>
          <p:cNvPr id="129028"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129029"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29030"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Universalism</a:t>
            </a:r>
          </a:p>
        </p:txBody>
      </p:sp>
      <p:sp>
        <p:nvSpPr>
          <p:cNvPr id="129031"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29032" name="Text Box 8"/>
          <p:cNvSpPr txBox="1">
            <a:spLocks noChangeArrowheads="1"/>
          </p:cNvSpPr>
          <p:nvPr/>
        </p:nvSpPr>
        <p:spPr bwMode="auto">
          <a:xfrm>
            <a:off x="7125434" y="1679698"/>
            <a:ext cx="2987553"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Particularism</a:t>
            </a:r>
          </a:p>
        </p:txBody>
      </p:sp>
    </p:spTree>
    <p:extLst>
      <p:ext uri="{BB962C8B-B14F-4D97-AF65-F5344CB8AC3E}">
        <p14:creationId xmlns:p14="http://schemas.microsoft.com/office/powerpoint/2010/main" val="9413463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afterEffect">
                                  <p:stCondLst>
                                    <p:cond delay="0"/>
                                  </p:stCondLst>
                                  <p:childTnLst>
                                    <p:set>
                                      <p:cBhvr>
                                        <p:cTn id="6" dur="1" fill="hold">
                                          <p:stCondLst>
                                            <p:cond delay="0"/>
                                          </p:stCondLst>
                                        </p:cTn>
                                        <p:tgtEl>
                                          <p:spTgt spid="129026"/>
                                        </p:tgtEl>
                                        <p:attrNameLst>
                                          <p:attrName>style.visibility</p:attrName>
                                        </p:attrNameLst>
                                      </p:cBhvr>
                                      <p:to>
                                        <p:strVal val="visible"/>
                                      </p:to>
                                    </p:set>
                                    <p:anim calcmode="lin" valueType="num">
                                      <p:cBhvr>
                                        <p:cTn id="7" dur="500" fill="hold"/>
                                        <p:tgtEl>
                                          <p:spTgt spid="129026"/>
                                        </p:tgtEl>
                                        <p:attrNameLst>
                                          <p:attrName>ppt_w</p:attrName>
                                        </p:attrNameLst>
                                      </p:cBhvr>
                                      <p:tavLst>
                                        <p:tav tm="0">
                                          <p:val>
                                            <p:fltVal val="0"/>
                                          </p:val>
                                        </p:tav>
                                        <p:tav tm="100000">
                                          <p:val>
                                            <p:strVal val="#ppt_w"/>
                                          </p:val>
                                        </p:tav>
                                      </p:tavLst>
                                    </p:anim>
                                    <p:anim calcmode="lin" valueType="num">
                                      <p:cBhvr>
                                        <p:cTn id="8" dur="500" fill="hold"/>
                                        <p:tgtEl>
                                          <p:spTgt spid="129026"/>
                                        </p:tgtEl>
                                        <p:attrNameLst>
                                          <p:attrName>ppt_h</p:attrName>
                                        </p:attrNameLst>
                                      </p:cBhvr>
                                      <p:tavLst>
                                        <p:tav tm="0">
                                          <p:val>
                                            <p:strVal val="#ppt_h"/>
                                          </p:val>
                                        </p:tav>
                                        <p:tav tm="100000">
                                          <p:val>
                                            <p:strVal val="#ppt_h"/>
                                          </p:val>
                                        </p:tav>
                                      </p:tavLst>
                                    </p:anim>
                                  </p:childTnLst>
                                </p:cTn>
                              </p:par>
                            </p:childTnLst>
                          </p:cTn>
                        </p:par>
                        <p:par>
                          <p:cTn id="9" fill="hold" nodeType="afterGroup">
                            <p:stCondLst>
                              <p:cond delay="500"/>
                            </p:stCondLst>
                            <p:childTnLst>
                              <p:par>
                                <p:cTn id="10" presetID="22" presetClass="entr" presetSubtype="1" fill="hold" grpId="0" nodeType="afterEffect">
                                  <p:stCondLst>
                                    <p:cond delay="0"/>
                                  </p:stCondLst>
                                  <p:childTnLst>
                                    <p:set>
                                      <p:cBhvr>
                                        <p:cTn id="11" dur="1" fill="hold">
                                          <p:stCondLst>
                                            <p:cond delay="0"/>
                                          </p:stCondLst>
                                        </p:cTn>
                                        <p:tgtEl>
                                          <p:spTgt spid="129028"/>
                                        </p:tgtEl>
                                        <p:attrNameLst>
                                          <p:attrName>style.visibility</p:attrName>
                                        </p:attrNameLst>
                                      </p:cBhvr>
                                      <p:to>
                                        <p:strVal val="visible"/>
                                      </p:to>
                                    </p:set>
                                    <p:animEffect transition="in" filter="wipe(up)">
                                      <p:cBhvr>
                                        <p:cTn id="12" dur="500"/>
                                        <p:tgtEl>
                                          <p:spTgt spid="129028"/>
                                        </p:tgtEl>
                                      </p:cBhvr>
                                    </p:animEffect>
                                  </p:childTnLst>
                                </p:cTn>
                              </p:par>
                            </p:childTnLst>
                          </p:cTn>
                        </p:par>
                        <p:par>
                          <p:cTn id="13" fill="hold" nodeType="afterGroup">
                            <p:stCondLst>
                              <p:cond delay="1000"/>
                            </p:stCondLst>
                            <p:childTnLst>
                              <p:par>
                                <p:cTn id="14" presetID="4" presetClass="entr" presetSubtype="16" fill="hold" grpId="0" nodeType="afterEffect">
                                  <p:stCondLst>
                                    <p:cond delay="0"/>
                                  </p:stCondLst>
                                  <p:childTnLst>
                                    <p:set>
                                      <p:cBhvr>
                                        <p:cTn id="15" dur="1" fill="hold">
                                          <p:stCondLst>
                                            <p:cond delay="0"/>
                                          </p:stCondLst>
                                        </p:cTn>
                                        <p:tgtEl>
                                          <p:spTgt spid="129029"/>
                                        </p:tgtEl>
                                        <p:attrNameLst>
                                          <p:attrName>style.visibility</p:attrName>
                                        </p:attrNameLst>
                                      </p:cBhvr>
                                      <p:to>
                                        <p:strVal val="visible"/>
                                      </p:to>
                                    </p:set>
                                    <p:animEffect transition="in" filter="box(in)">
                                      <p:cBhvr>
                                        <p:cTn id="16" dur="500"/>
                                        <p:tgtEl>
                                          <p:spTgt spid="129029"/>
                                        </p:tgtEl>
                                      </p:cBhvr>
                                    </p:animEffect>
                                  </p:childTnLst>
                                </p:cTn>
                              </p:par>
                            </p:childTnLst>
                          </p:cTn>
                        </p:par>
                        <p:par>
                          <p:cTn id="17" fill="hold" nodeType="afterGroup">
                            <p:stCondLst>
                              <p:cond delay="1500"/>
                            </p:stCondLst>
                            <p:childTnLst>
                              <p:par>
                                <p:cTn id="18" presetID="23" presetClass="entr" presetSubtype="16" fill="hold" grpId="0" nodeType="afterEffect">
                                  <p:stCondLst>
                                    <p:cond delay="0"/>
                                  </p:stCondLst>
                                  <p:childTnLst>
                                    <p:set>
                                      <p:cBhvr>
                                        <p:cTn id="19" dur="1" fill="hold">
                                          <p:stCondLst>
                                            <p:cond delay="0"/>
                                          </p:stCondLst>
                                        </p:cTn>
                                        <p:tgtEl>
                                          <p:spTgt spid="129030"/>
                                        </p:tgtEl>
                                        <p:attrNameLst>
                                          <p:attrName>style.visibility</p:attrName>
                                        </p:attrNameLst>
                                      </p:cBhvr>
                                      <p:to>
                                        <p:strVal val="visible"/>
                                      </p:to>
                                    </p:set>
                                    <p:anim calcmode="lin" valueType="num">
                                      <p:cBhvr>
                                        <p:cTn id="20" dur="500" fill="hold"/>
                                        <p:tgtEl>
                                          <p:spTgt spid="129030"/>
                                        </p:tgtEl>
                                        <p:attrNameLst>
                                          <p:attrName>ppt_w</p:attrName>
                                        </p:attrNameLst>
                                      </p:cBhvr>
                                      <p:tavLst>
                                        <p:tav tm="0">
                                          <p:val>
                                            <p:fltVal val="0"/>
                                          </p:val>
                                        </p:tav>
                                        <p:tav tm="100000">
                                          <p:val>
                                            <p:strVal val="#ppt_w"/>
                                          </p:val>
                                        </p:tav>
                                      </p:tavLst>
                                    </p:anim>
                                    <p:anim calcmode="lin" valueType="num">
                                      <p:cBhvr>
                                        <p:cTn id="21" dur="500" fill="hold"/>
                                        <p:tgtEl>
                                          <p:spTgt spid="129030"/>
                                        </p:tgtEl>
                                        <p:attrNameLst>
                                          <p:attrName>ppt_h</p:attrName>
                                        </p:attrNameLst>
                                      </p:cBhvr>
                                      <p:tavLst>
                                        <p:tav tm="0">
                                          <p:val>
                                            <p:fltVal val="0"/>
                                          </p:val>
                                        </p:tav>
                                        <p:tav tm="100000">
                                          <p:val>
                                            <p:strVal val="#ppt_h"/>
                                          </p:val>
                                        </p:tav>
                                      </p:tavLst>
                                    </p:anim>
                                  </p:childTnLst>
                                </p:cTn>
                              </p:par>
                            </p:childTnLst>
                          </p:cTn>
                        </p:par>
                        <p:par>
                          <p:cTn id="22" fill="hold" nodeType="afterGroup">
                            <p:stCondLst>
                              <p:cond delay="2000"/>
                            </p:stCondLst>
                            <p:childTnLst>
                              <p:par>
                                <p:cTn id="23" presetID="4" presetClass="entr" presetSubtype="16" fill="hold" grpId="0" nodeType="afterEffect">
                                  <p:stCondLst>
                                    <p:cond delay="0"/>
                                  </p:stCondLst>
                                  <p:childTnLst>
                                    <p:set>
                                      <p:cBhvr>
                                        <p:cTn id="24" dur="1" fill="hold">
                                          <p:stCondLst>
                                            <p:cond delay="0"/>
                                          </p:stCondLst>
                                        </p:cTn>
                                        <p:tgtEl>
                                          <p:spTgt spid="129031"/>
                                        </p:tgtEl>
                                        <p:attrNameLst>
                                          <p:attrName>style.visibility</p:attrName>
                                        </p:attrNameLst>
                                      </p:cBhvr>
                                      <p:to>
                                        <p:strVal val="visible"/>
                                      </p:to>
                                    </p:set>
                                    <p:animEffect transition="in" filter="box(in)">
                                      <p:cBhvr>
                                        <p:cTn id="25" dur="500"/>
                                        <p:tgtEl>
                                          <p:spTgt spid="129031"/>
                                        </p:tgtEl>
                                      </p:cBhvr>
                                    </p:animEffect>
                                  </p:childTnLst>
                                </p:cTn>
                              </p:par>
                            </p:childTnLst>
                          </p:cTn>
                        </p:par>
                        <p:par>
                          <p:cTn id="26" fill="hold" nodeType="afterGroup">
                            <p:stCondLst>
                              <p:cond delay="2500"/>
                            </p:stCondLst>
                            <p:childTnLst>
                              <p:par>
                                <p:cTn id="27" presetID="23" presetClass="entr" presetSubtype="16" fill="hold" grpId="0" nodeType="afterEffect">
                                  <p:stCondLst>
                                    <p:cond delay="0"/>
                                  </p:stCondLst>
                                  <p:childTnLst>
                                    <p:set>
                                      <p:cBhvr>
                                        <p:cTn id="28" dur="1" fill="hold">
                                          <p:stCondLst>
                                            <p:cond delay="0"/>
                                          </p:stCondLst>
                                        </p:cTn>
                                        <p:tgtEl>
                                          <p:spTgt spid="129032"/>
                                        </p:tgtEl>
                                        <p:attrNameLst>
                                          <p:attrName>style.visibility</p:attrName>
                                        </p:attrNameLst>
                                      </p:cBhvr>
                                      <p:to>
                                        <p:strVal val="visible"/>
                                      </p:to>
                                    </p:set>
                                    <p:anim calcmode="lin" valueType="num">
                                      <p:cBhvr>
                                        <p:cTn id="29" dur="500" fill="hold"/>
                                        <p:tgtEl>
                                          <p:spTgt spid="129032"/>
                                        </p:tgtEl>
                                        <p:attrNameLst>
                                          <p:attrName>ppt_w</p:attrName>
                                        </p:attrNameLst>
                                      </p:cBhvr>
                                      <p:tavLst>
                                        <p:tav tm="0">
                                          <p:val>
                                            <p:fltVal val="0"/>
                                          </p:val>
                                        </p:tav>
                                        <p:tav tm="100000">
                                          <p:val>
                                            <p:strVal val="#ppt_w"/>
                                          </p:val>
                                        </p:tav>
                                      </p:tavLst>
                                    </p:anim>
                                    <p:anim calcmode="lin" valueType="num">
                                      <p:cBhvr>
                                        <p:cTn id="30" dur="500" fill="hold"/>
                                        <p:tgtEl>
                                          <p:spTgt spid="129032"/>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129027">
                                            <p:txEl>
                                              <p:pRg st="0" end="0"/>
                                            </p:txEl>
                                          </p:spTgt>
                                        </p:tgtEl>
                                        <p:attrNameLst>
                                          <p:attrName>style.visibility</p:attrName>
                                        </p:attrNameLst>
                                      </p:cBhvr>
                                      <p:to>
                                        <p:strVal val="visible"/>
                                      </p:to>
                                    </p:set>
                                    <p:animEffect transition="in" filter="slide(fromBottom)">
                                      <p:cBhvr>
                                        <p:cTn id="35" dur="500"/>
                                        <p:tgtEl>
                                          <p:spTgt spid="129027">
                                            <p:txEl>
                                              <p:pRg st="0" end="0"/>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129027">
                                            <p:txEl>
                                              <p:pRg st="1" end="1"/>
                                            </p:txEl>
                                          </p:spTgt>
                                        </p:tgtEl>
                                        <p:attrNameLst>
                                          <p:attrName>style.visibility</p:attrName>
                                        </p:attrNameLst>
                                      </p:cBhvr>
                                      <p:to>
                                        <p:strVal val="visible"/>
                                      </p:to>
                                    </p:set>
                                    <p:animEffect transition="in" filter="slide(fromBottom)">
                                      <p:cBhvr>
                                        <p:cTn id="40" dur="500"/>
                                        <p:tgtEl>
                                          <p:spTgt spid="129027">
                                            <p:txEl>
                                              <p:pRg st="1" end="1"/>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12" presetClass="entr" presetSubtype="4" fill="hold" grpId="0" nodeType="clickEffect">
                                  <p:stCondLst>
                                    <p:cond delay="0"/>
                                  </p:stCondLst>
                                  <p:childTnLst>
                                    <p:set>
                                      <p:cBhvr>
                                        <p:cTn id="44" dur="1" fill="hold">
                                          <p:stCondLst>
                                            <p:cond delay="0"/>
                                          </p:stCondLst>
                                        </p:cTn>
                                        <p:tgtEl>
                                          <p:spTgt spid="129027">
                                            <p:txEl>
                                              <p:pRg st="2" end="2"/>
                                            </p:txEl>
                                          </p:spTgt>
                                        </p:tgtEl>
                                        <p:attrNameLst>
                                          <p:attrName>style.visibility</p:attrName>
                                        </p:attrNameLst>
                                      </p:cBhvr>
                                      <p:to>
                                        <p:strVal val="visible"/>
                                      </p:to>
                                    </p:set>
                                    <p:animEffect transition="in" filter="slide(fromBottom)">
                                      <p:cBhvr>
                                        <p:cTn id="45" dur="500"/>
                                        <p:tgtEl>
                                          <p:spTgt spid="129027">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2" presetClass="entr" presetSubtype="4" fill="hold" grpId="0" nodeType="clickEffect">
                                  <p:stCondLst>
                                    <p:cond delay="0"/>
                                  </p:stCondLst>
                                  <p:childTnLst>
                                    <p:set>
                                      <p:cBhvr>
                                        <p:cTn id="49" dur="1" fill="hold">
                                          <p:stCondLst>
                                            <p:cond delay="0"/>
                                          </p:stCondLst>
                                        </p:cTn>
                                        <p:tgtEl>
                                          <p:spTgt spid="129027">
                                            <p:txEl>
                                              <p:pRg st="4" end="4"/>
                                            </p:txEl>
                                          </p:spTgt>
                                        </p:tgtEl>
                                        <p:attrNameLst>
                                          <p:attrName>style.visibility</p:attrName>
                                        </p:attrNameLst>
                                      </p:cBhvr>
                                      <p:to>
                                        <p:strVal val="visible"/>
                                      </p:to>
                                    </p:set>
                                    <p:animEffect transition="in" filter="slide(fromBottom)">
                                      <p:cBhvr>
                                        <p:cTn id="50" dur="500"/>
                                        <p:tgtEl>
                                          <p:spTgt spid="1290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6" grpId="0" autoUpdateAnimBg="0"/>
      <p:bldP spid="129027" grpId="0" build="p" bldLvl="2" autoUpdateAnimBg="0"/>
      <p:bldP spid="129028" grpId="0" animBg="1" autoUpdateAnimBg="0"/>
      <p:bldP spid="129029" grpId="0" animBg="1"/>
      <p:bldP spid="129030" grpId="0" autoUpdateAnimBg="0"/>
      <p:bldP spid="129031" grpId="0" animBg="1"/>
      <p:bldP spid="129032"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0051" name="Rectangle 3"/>
          <p:cNvSpPr>
            <a:spLocks noGrp="1" noChangeArrowheads="1"/>
          </p:cNvSpPr>
          <p:nvPr>
            <p:ph type="body" idx="1"/>
          </p:nvPr>
        </p:nvSpPr>
        <p:spPr>
          <a:xfrm>
            <a:off x="2062529" y="2529621"/>
            <a:ext cx="8455269" cy="4029808"/>
          </a:xfrm>
        </p:spPr>
        <p:txBody>
          <a:bodyPr/>
          <a:lstStyle/>
          <a:p>
            <a:pPr marL="329698" indent="-329698"/>
            <a:r>
              <a:rPr lang="en-US" altLang="en-US"/>
              <a:t>Particularism: belief that circumstances dictate how ideas and practices should be applied and something cannot be done the same everywhere</a:t>
            </a:r>
          </a:p>
          <a:p>
            <a:pPr marL="787613" lvl="1"/>
            <a:r>
              <a:rPr lang="en-US" altLang="en-US"/>
              <a:t>In countries with high particularism, legal contracts often modified, well-acquainted people often change the way in which deals are executed</a:t>
            </a:r>
          </a:p>
          <a:p>
            <a:pPr marL="787613" lvl="1"/>
            <a:r>
              <a:rPr lang="en-US" altLang="en-US"/>
              <a:t>Includes China and South Korea</a:t>
            </a:r>
          </a:p>
        </p:txBody>
      </p:sp>
      <p:sp>
        <p:nvSpPr>
          <p:cNvPr id="32772"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2773"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2774"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Universalism</a:t>
            </a:r>
          </a:p>
        </p:txBody>
      </p:sp>
      <p:sp>
        <p:nvSpPr>
          <p:cNvPr id="32775"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2776" name="Text Box 8"/>
          <p:cNvSpPr txBox="1">
            <a:spLocks noChangeArrowheads="1"/>
          </p:cNvSpPr>
          <p:nvPr/>
        </p:nvSpPr>
        <p:spPr bwMode="auto">
          <a:xfrm>
            <a:off x="7125434" y="1679698"/>
            <a:ext cx="2987553"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Particularism</a:t>
            </a:r>
          </a:p>
        </p:txBody>
      </p:sp>
    </p:spTree>
    <p:extLst>
      <p:ext uri="{BB962C8B-B14F-4D97-AF65-F5344CB8AC3E}">
        <p14:creationId xmlns:p14="http://schemas.microsoft.com/office/powerpoint/2010/main" val="340622400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30051">
                                            <p:txEl>
                                              <p:pRg st="0" end="0"/>
                                            </p:txEl>
                                          </p:spTgt>
                                        </p:tgtEl>
                                        <p:attrNameLst>
                                          <p:attrName>style.visibility</p:attrName>
                                        </p:attrNameLst>
                                      </p:cBhvr>
                                      <p:to>
                                        <p:strVal val="visible"/>
                                      </p:to>
                                    </p:set>
                                    <p:animEffect transition="in" filter="slide(fromBottom)">
                                      <p:cBhvr>
                                        <p:cTn id="7" dur="500"/>
                                        <p:tgtEl>
                                          <p:spTgt spid="130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30051">
                                            <p:txEl>
                                              <p:pRg st="1" end="1"/>
                                            </p:txEl>
                                          </p:spTgt>
                                        </p:tgtEl>
                                        <p:attrNameLst>
                                          <p:attrName>style.visibility</p:attrName>
                                        </p:attrNameLst>
                                      </p:cBhvr>
                                      <p:to>
                                        <p:strVal val="visible"/>
                                      </p:to>
                                    </p:set>
                                    <p:animEffect transition="in" filter="slide(fromBottom)">
                                      <p:cBhvr>
                                        <p:cTn id="12" dur="500"/>
                                        <p:tgtEl>
                                          <p:spTgt spid="130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130051">
                                            <p:txEl>
                                              <p:pRg st="2" end="2"/>
                                            </p:txEl>
                                          </p:spTgt>
                                        </p:tgtEl>
                                        <p:attrNameLst>
                                          <p:attrName>style.visibility</p:attrName>
                                        </p:attrNameLst>
                                      </p:cBhvr>
                                      <p:to>
                                        <p:strVal val="visible"/>
                                      </p:to>
                                    </p:set>
                                    <p:animEffect transition="in" filter="slide(fromBottom)">
                                      <p:cBhvr>
                                        <p:cTn id="17" dur="500"/>
                                        <p:tgtEl>
                                          <p:spTgt spid="13005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1075" name="Rectangle 3"/>
          <p:cNvSpPr>
            <a:spLocks noGrp="1" noChangeArrowheads="1"/>
          </p:cNvSpPr>
          <p:nvPr>
            <p:ph type="body" idx="1"/>
          </p:nvPr>
        </p:nvSpPr>
        <p:spPr>
          <a:xfrm>
            <a:off x="2062529" y="2529621"/>
            <a:ext cx="8455269" cy="4029808"/>
          </a:xfrm>
        </p:spPr>
        <p:txBody>
          <a:bodyPr/>
          <a:lstStyle/>
          <a:p>
            <a:pPr marL="329698" indent="-329698"/>
            <a:r>
              <a:rPr lang="en-US" altLang="en-US"/>
              <a:t>Individualism: people regard themselves as individuals</a:t>
            </a:r>
          </a:p>
          <a:p>
            <a:pPr marL="787613" lvl="1"/>
            <a:r>
              <a:rPr lang="en-US" altLang="en-US"/>
              <a:t>In countries high on individualism, people stress personal and individual matters, and are more likely to make negotiated decisions on the spot by a representative, achieve things alone and assume great personal responsibility</a:t>
            </a:r>
          </a:p>
          <a:p>
            <a:pPr marL="787613" lvl="1"/>
            <a:r>
              <a:rPr lang="en-US" altLang="en-US"/>
              <a:t>Includes Canada, Thailand, U.K., U.S., Netherlands, France, Japan, China, Singapore, and Hong Kong</a:t>
            </a:r>
          </a:p>
        </p:txBody>
      </p:sp>
      <p:sp>
        <p:nvSpPr>
          <p:cNvPr id="33796"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3797"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1078"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Individualism</a:t>
            </a:r>
          </a:p>
        </p:txBody>
      </p:sp>
      <p:sp>
        <p:nvSpPr>
          <p:cNvPr id="33799"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1080"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Communitarianism</a:t>
            </a:r>
          </a:p>
        </p:txBody>
      </p:sp>
    </p:spTree>
    <p:extLst>
      <p:ext uri="{BB962C8B-B14F-4D97-AF65-F5344CB8AC3E}">
        <p14:creationId xmlns:p14="http://schemas.microsoft.com/office/powerpoint/2010/main" val="32442543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1078"/>
                                        </p:tgtEl>
                                        <p:attrNameLst>
                                          <p:attrName>style.visibility</p:attrName>
                                        </p:attrNameLst>
                                      </p:cBhvr>
                                      <p:to>
                                        <p:strVal val="visible"/>
                                      </p:to>
                                    </p:set>
                                    <p:anim calcmode="lin" valueType="num">
                                      <p:cBhvr>
                                        <p:cTn id="7" dur="500" fill="hold"/>
                                        <p:tgtEl>
                                          <p:spTgt spid="131078"/>
                                        </p:tgtEl>
                                        <p:attrNameLst>
                                          <p:attrName>ppt_w</p:attrName>
                                        </p:attrNameLst>
                                      </p:cBhvr>
                                      <p:tavLst>
                                        <p:tav tm="0">
                                          <p:val>
                                            <p:fltVal val="0"/>
                                          </p:val>
                                        </p:tav>
                                        <p:tav tm="100000">
                                          <p:val>
                                            <p:strVal val="#ppt_w"/>
                                          </p:val>
                                        </p:tav>
                                      </p:tavLst>
                                    </p:anim>
                                    <p:anim calcmode="lin" valueType="num">
                                      <p:cBhvr>
                                        <p:cTn id="8" dur="500" fill="hold"/>
                                        <p:tgtEl>
                                          <p:spTgt spid="131078"/>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1080"/>
                                        </p:tgtEl>
                                        <p:attrNameLst>
                                          <p:attrName>style.visibility</p:attrName>
                                        </p:attrNameLst>
                                      </p:cBhvr>
                                      <p:to>
                                        <p:strVal val="visible"/>
                                      </p:to>
                                    </p:set>
                                    <p:anim calcmode="lin" valueType="num">
                                      <p:cBhvr>
                                        <p:cTn id="12" dur="500" fill="hold"/>
                                        <p:tgtEl>
                                          <p:spTgt spid="131080"/>
                                        </p:tgtEl>
                                        <p:attrNameLst>
                                          <p:attrName>ppt_w</p:attrName>
                                        </p:attrNameLst>
                                      </p:cBhvr>
                                      <p:tavLst>
                                        <p:tav tm="0">
                                          <p:val>
                                            <p:fltVal val="0"/>
                                          </p:val>
                                        </p:tav>
                                        <p:tav tm="100000">
                                          <p:val>
                                            <p:strVal val="#ppt_w"/>
                                          </p:val>
                                        </p:tav>
                                      </p:tavLst>
                                    </p:anim>
                                    <p:anim calcmode="lin" valueType="num">
                                      <p:cBhvr>
                                        <p:cTn id="13" dur="500" fill="hold"/>
                                        <p:tgtEl>
                                          <p:spTgt spid="131080"/>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1075">
                                            <p:txEl>
                                              <p:pRg st="0" end="0"/>
                                            </p:txEl>
                                          </p:spTgt>
                                        </p:tgtEl>
                                        <p:attrNameLst>
                                          <p:attrName>style.visibility</p:attrName>
                                        </p:attrNameLst>
                                      </p:cBhvr>
                                      <p:to>
                                        <p:strVal val="visible"/>
                                      </p:to>
                                    </p:set>
                                    <p:animEffect transition="in" filter="slide(fromBottom)">
                                      <p:cBhvr>
                                        <p:cTn id="18" dur="500"/>
                                        <p:tgtEl>
                                          <p:spTgt spid="131075">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1075">
                                            <p:txEl>
                                              <p:pRg st="1" end="1"/>
                                            </p:txEl>
                                          </p:spTgt>
                                        </p:tgtEl>
                                        <p:attrNameLst>
                                          <p:attrName>style.visibility</p:attrName>
                                        </p:attrNameLst>
                                      </p:cBhvr>
                                      <p:to>
                                        <p:strVal val="visible"/>
                                      </p:to>
                                    </p:set>
                                    <p:animEffect transition="in" filter="slide(fromBottom)">
                                      <p:cBhvr>
                                        <p:cTn id="23" dur="500"/>
                                        <p:tgtEl>
                                          <p:spTgt spid="131075">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1075">
                                            <p:txEl>
                                              <p:pRg st="2" end="2"/>
                                            </p:txEl>
                                          </p:spTgt>
                                        </p:tgtEl>
                                        <p:attrNameLst>
                                          <p:attrName>style.visibility</p:attrName>
                                        </p:attrNameLst>
                                      </p:cBhvr>
                                      <p:to>
                                        <p:strVal val="visible"/>
                                      </p:to>
                                    </p:set>
                                    <p:animEffect transition="in" filter="slide(fromBottom)">
                                      <p:cBhvr>
                                        <p:cTn id="28" dur="500"/>
                                        <p:tgtEl>
                                          <p:spTgt spid="1310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5" grpId="0" build="p" bldLvl="2" autoUpdateAnimBg="0"/>
      <p:bldP spid="131078" grpId="0" autoUpdateAnimBg="0"/>
      <p:bldP spid="131080"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34819" name="Rectangle 3"/>
          <p:cNvSpPr>
            <a:spLocks noGrp="1" noChangeArrowheads="1"/>
          </p:cNvSpPr>
          <p:nvPr>
            <p:ph type="body" idx="1"/>
          </p:nvPr>
        </p:nvSpPr>
        <p:spPr>
          <a:xfrm>
            <a:off x="2062529" y="2529621"/>
            <a:ext cx="8455269" cy="4029808"/>
          </a:xfrm>
        </p:spPr>
        <p:txBody>
          <a:bodyPr/>
          <a:lstStyle/>
          <a:p>
            <a:pPr marL="329698" indent="-329698"/>
            <a:r>
              <a:rPr lang="en-US" altLang="en-US" dirty="0"/>
              <a:t>Communitarianism: people regard themselves as part of a group</a:t>
            </a:r>
          </a:p>
          <a:p>
            <a:pPr marL="787613" lvl="1"/>
            <a:r>
              <a:rPr lang="en-US" altLang="en-US" dirty="0"/>
              <a:t>In countries high on communitarianism, people value group-related issues, refer decisions to committees, achieve things in groups and jointly assume responsibility</a:t>
            </a:r>
          </a:p>
          <a:p>
            <a:pPr marL="787613" lvl="1"/>
            <a:r>
              <a:rPr lang="en-US" altLang="en-US" dirty="0"/>
              <a:t>Includes Malaysia and Korea</a:t>
            </a:r>
          </a:p>
          <a:p>
            <a:pPr marL="787613" lvl="1"/>
            <a:endParaRPr lang="en-US" altLang="en-US" dirty="0"/>
          </a:p>
          <a:p>
            <a:pPr marL="787613" lvl="1"/>
            <a:r>
              <a:rPr lang="en-GB" altLang="en-US" dirty="0">
                <a:hlinkClick r:id="rId3"/>
              </a:rPr>
              <a:t>Cultural Dimension: me or we</a:t>
            </a:r>
            <a:endParaRPr lang="en-US" altLang="en-US" dirty="0"/>
          </a:p>
        </p:txBody>
      </p:sp>
      <p:sp>
        <p:nvSpPr>
          <p:cNvPr id="34820"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4821"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4822"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Individualism</a:t>
            </a:r>
          </a:p>
        </p:txBody>
      </p:sp>
      <p:sp>
        <p:nvSpPr>
          <p:cNvPr id="34823"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4824"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Communitarianism</a:t>
            </a:r>
          </a:p>
        </p:txBody>
      </p:sp>
    </p:spTree>
    <p:extLst>
      <p:ext uri="{BB962C8B-B14F-4D97-AF65-F5344CB8AC3E}">
        <p14:creationId xmlns:p14="http://schemas.microsoft.com/office/powerpoint/2010/main" val="2199777334"/>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3123" name="Rectangle 3"/>
          <p:cNvSpPr>
            <a:spLocks noGrp="1" noChangeArrowheads="1"/>
          </p:cNvSpPr>
          <p:nvPr>
            <p:ph type="body" idx="1"/>
          </p:nvPr>
        </p:nvSpPr>
        <p:spPr>
          <a:xfrm>
            <a:off x="2062529" y="2529621"/>
            <a:ext cx="8455269" cy="4029808"/>
          </a:xfrm>
        </p:spPr>
        <p:txBody>
          <a:bodyPr>
            <a:normAutofit/>
          </a:bodyPr>
          <a:lstStyle/>
          <a:p>
            <a:pPr marL="329698" indent="-329698"/>
            <a:r>
              <a:rPr lang="en-US" altLang="en-US" sz="2308" dirty="0"/>
              <a:t>Neutral: culture in which emotions are held in</a:t>
            </a:r>
          </a:p>
          <a:p>
            <a:pPr marL="787613" lvl="1"/>
            <a:r>
              <a:rPr lang="en-US" altLang="en-US" sz="2308" dirty="0"/>
              <a:t>In high neutral culture countries, people try not to show their feelings, act stoically and maintain their composure</a:t>
            </a:r>
          </a:p>
          <a:p>
            <a:pPr marL="787613" lvl="1"/>
            <a:r>
              <a:rPr lang="en-US" altLang="en-US" sz="2308" dirty="0"/>
              <a:t>Includes Japan and the U.K.</a:t>
            </a:r>
          </a:p>
          <a:p>
            <a:pPr marL="329698" indent="-329698"/>
            <a:r>
              <a:rPr lang="en-US" altLang="en-US" sz="2308" dirty="0"/>
              <a:t>Emotional: culture in which emotions are expressed openly and naturally</a:t>
            </a:r>
          </a:p>
          <a:p>
            <a:pPr marL="787613" lvl="1"/>
            <a:r>
              <a:rPr lang="en-US" altLang="en-US" sz="2308" dirty="0"/>
              <a:t>In high emotional culture countries, people smile a great deal, talk loudly when excited and greet each other with enthusiasm</a:t>
            </a:r>
          </a:p>
          <a:p>
            <a:pPr marL="787613" lvl="1"/>
            <a:r>
              <a:rPr lang="en-US" altLang="en-US" sz="2308" dirty="0"/>
              <a:t>Includes Mexico, the Netherlands and Switzerland</a:t>
            </a:r>
          </a:p>
          <a:p>
            <a:pPr marL="787613" lvl="1"/>
            <a:r>
              <a:rPr lang="en-GB" altLang="en-US" sz="2308" dirty="0">
                <a:hlinkClick r:id="rId3"/>
              </a:rPr>
              <a:t>Cultural Dimension: Displays of Emotion</a:t>
            </a:r>
            <a:endParaRPr lang="en-US" altLang="en-US" sz="2308" dirty="0"/>
          </a:p>
        </p:txBody>
      </p:sp>
      <p:sp>
        <p:nvSpPr>
          <p:cNvPr id="35844"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5845"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3126" name="Text Box 6"/>
          <p:cNvSpPr txBox="1">
            <a:spLocks noChangeArrowheads="1"/>
          </p:cNvSpPr>
          <p:nvPr/>
        </p:nvSpPr>
        <p:spPr bwMode="auto">
          <a:xfrm>
            <a:off x="1908663" y="1691555"/>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Neutral </a:t>
            </a:r>
          </a:p>
        </p:txBody>
      </p:sp>
      <p:sp>
        <p:nvSpPr>
          <p:cNvPr id="35847"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3128"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Emotional </a:t>
            </a:r>
          </a:p>
        </p:txBody>
      </p:sp>
    </p:spTree>
    <p:extLst>
      <p:ext uri="{BB962C8B-B14F-4D97-AF65-F5344CB8AC3E}">
        <p14:creationId xmlns:p14="http://schemas.microsoft.com/office/powerpoint/2010/main" val="6640502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3126"/>
                                        </p:tgtEl>
                                        <p:attrNameLst>
                                          <p:attrName>style.visibility</p:attrName>
                                        </p:attrNameLst>
                                      </p:cBhvr>
                                      <p:to>
                                        <p:strVal val="visible"/>
                                      </p:to>
                                    </p:set>
                                    <p:anim calcmode="lin" valueType="num">
                                      <p:cBhvr>
                                        <p:cTn id="7" dur="500" fill="hold"/>
                                        <p:tgtEl>
                                          <p:spTgt spid="133126"/>
                                        </p:tgtEl>
                                        <p:attrNameLst>
                                          <p:attrName>ppt_w</p:attrName>
                                        </p:attrNameLst>
                                      </p:cBhvr>
                                      <p:tavLst>
                                        <p:tav tm="0">
                                          <p:val>
                                            <p:fltVal val="0"/>
                                          </p:val>
                                        </p:tav>
                                        <p:tav tm="100000">
                                          <p:val>
                                            <p:strVal val="#ppt_w"/>
                                          </p:val>
                                        </p:tav>
                                      </p:tavLst>
                                    </p:anim>
                                    <p:anim calcmode="lin" valueType="num">
                                      <p:cBhvr>
                                        <p:cTn id="8" dur="500" fill="hold"/>
                                        <p:tgtEl>
                                          <p:spTgt spid="133126"/>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3128"/>
                                        </p:tgtEl>
                                        <p:attrNameLst>
                                          <p:attrName>style.visibility</p:attrName>
                                        </p:attrNameLst>
                                      </p:cBhvr>
                                      <p:to>
                                        <p:strVal val="visible"/>
                                      </p:to>
                                    </p:set>
                                    <p:anim calcmode="lin" valueType="num">
                                      <p:cBhvr>
                                        <p:cTn id="12" dur="500" fill="hold"/>
                                        <p:tgtEl>
                                          <p:spTgt spid="133128"/>
                                        </p:tgtEl>
                                        <p:attrNameLst>
                                          <p:attrName>ppt_w</p:attrName>
                                        </p:attrNameLst>
                                      </p:cBhvr>
                                      <p:tavLst>
                                        <p:tav tm="0">
                                          <p:val>
                                            <p:fltVal val="0"/>
                                          </p:val>
                                        </p:tav>
                                        <p:tav tm="100000">
                                          <p:val>
                                            <p:strVal val="#ppt_w"/>
                                          </p:val>
                                        </p:tav>
                                      </p:tavLst>
                                    </p:anim>
                                    <p:anim calcmode="lin" valueType="num">
                                      <p:cBhvr>
                                        <p:cTn id="13" dur="500" fill="hold"/>
                                        <p:tgtEl>
                                          <p:spTgt spid="133128"/>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3123">
                                            <p:txEl>
                                              <p:pRg st="0" end="0"/>
                                            </p:txEl>
                                          </p:spTgt>
                                        </p:tgtEl>
                                        <p:attrNameLst>
                                          <p:attrName>style.visibility</p:attrName>
                                        </p:attrNameLst>
                                      </p:cBhvr>
                                      <p:to>
                                        <p:strVal val="visible"/>
                                      </p:to>
                                    </p:set>
                                    <p:animEffect transition="in" filter="slide(fromBottom)">
                                      <p:cBhvr>
                                        <p:cTn id="18" dur="500"/>
                                        <p:tgtEl>
                                          <p:spTgt spid="133123">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3123">
                                            <p:txEl>
                                              <p:pRg st="1" end="1"/>
                                            </p:txEl>
                                          </p:spTgt>
                                        </p:tgtEl>
                                        <p:attrNameLst>
                                          <p:attrName>style.visibility</p:attrName>
                                        </p:attrNameLst>
                                      </p:cBhvr>
                                      <p:to>
                                        <p:strVal val="visible"/>
                                      </p:to>
                                    </p:set>
                                    <p:animEffect transition="in" filter="slide(fromBottom)">
                                      <p:cBhvr>
                                        <p:cTn id="23" dur="500"/>
                                        <p:tgtEl>
                                          <p:spTgt spid="133123">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3123">
                                            <p:txEl>
                                              <p:pRg st="2" end="2"/>
                                            </p:txEl>
                                          </p:spTgt>
                                        </p:tgtEl>
                                        <p:attrNameLst>
                                          <p:attrName>style.visibility</p:attrName>
                                        </p:attrNameLst>
                                      </p:cBhvr>
                                      <p:to>
                                        <p:strVal val="visible"/>
                                      </p:to>
                                    </p:set>
                                    <p:animEffect transition="in" filter="slide(fromBottom)">
                                      <p:cBhvr>
                                        <p:cTn id="28" dur="500"/>
                                        <p:tgtEl>
                                          <p:spTgt spid="133123">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3123">
                                            <p:txEl>
                                              <p:pRg st="3" end="3"/>
                                            </p:txEl>
                                          </p:spTgt>
                                        </p:tgtEl>
                                        <p:attrNameLst>
                                          <p:attrName>style.visibility</p:attrName>
                                        </p:attrNameLst>
                                      </p:cBhvr>
                                      <p:to>
                                        <p:strVal val="visible"/>
                                      </p:to>
                                    </p:set>
                                    <p:animEffect transition="in" filter="slide(fromBottom)">
                                      <p:cBhvr>
                                        <p:cTn id="33" dur="500"/>
                                        <p:tgtEl>
                                          <p:spTgt spid="133123">
                                            <p:txEl>
                                              <p:pRg st="3" end="3"/>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133123">
                                            <p:txEl>
                                              <p:pRg st="4" end="4"/>
                                            </p:txEl>
                                          </p:spTgt>
                                        </p:tgtEl>
                                        <p:attrNameLst>
                                          <p:attrName>style.visibility</p:attrName>
                                        </p:attrNameLst>
                                      </p:cBhvr>
                                      <p:to>
                                        <p:strVal val="visible"/>
                                      </p:to>
                                    </p:set>
                                    <p:animEffect transition="in" filter="slide(fromBottom)">
                                      <p:cBhvr>
                                        <p:cTn id="38" dur="500"/>
                                        <p:tgtEl>
                                          <p:spTgt spid="133123">
                                            <p:txEl>
                                              <p:pRg st="4" end="4"/>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133123">
                                            <p:txEl>
                                              <p:pRg st="5" end="5"/>
                                            </p:txEl>
                                          </p:spTgt>
                                        </p:tgtEl>
                                        <p:attrNameLst>
                                          <p:attrName>style.visibility</p:attrName>
                                        </p:attrNameLst>
                                      </p:cBhvr>
                                      <p:to>
                                        <p:strVal val="visible"/>
                                      </p:to>
                                    </p:set>
                                    <p:animEffect transition="in" filter="slide(fromBottom)">
                                      <p:cBhvr>
                                        <p:cTn id="43" dur="500"/>
                                        <p:tgtEl>
                                          <p:spTgt spid="133123">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2" presetClass="entr" presetSubtype="4" fill="hold" grpId="0" nodeType="clickEffect">
                                  <p:stCondLst>
                                    <p:cond delay="0"/>
                                  </p:stCondLst>
                                  <p:childTnLst>
                                    <p:set>
                                      <p:cBhvr>
                                        <p:cTn id="47" dur="1" fill="hold">
                                          <p:stCondLst>
                                            <p:cond delay="0"/>
                                          </p:stCondLst>
                                        </p:cTn>
                                        <p:tgtEl>
                                          <p:spTgt spid="133123">
                                            <p:txEl>
                                              <p:pRg st="6" end="6"/>
                                            </p:txEl>
                                          </p:spTgt>
                                        </p:tgtEl>
                                        <p:attrNameLst>
                                          <p:attrName>style.visibility</p:attrName>
                                        </p:attrNameLst>
                                      </p:cBhvr>
                                      <p:to>
                                        <p:strVal val="visible"/>
                                      </p:to>
                                    </p:set>
                                    <p:animEffect transition="in" filter="slide(fromBottom)">
                                      <p:cBhvr>
                                        <p:cTn id="48" dur="500"/>
                                        <p:tgtEl>
                                          <p:spTgt spid="1331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3" grpId="0" build="p" bldLvl="2" autoUpdateAnimBg="0"/>
      <p:bldP spid="133126" grpId="0" autoUpdateAnimBg="0"/>
      <p:bldP spid="133128"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4147" name="Rectangle 3"/>
          <p:cNvSpPr>
            <a:spLocks noGrp="1" noChangeArrowheads="1"/>
          </p:cNvSpPr>
          <p:nvPr>
            <p:ph type="body" idx="1"/>
          </p:nvPr>
        </p:nvSpPr>
        <p:spPr>
          <a:xfrm>
            <a:off x="2062529" y="2529621"/>
            <a:ext cx="8455269" cy="4029808"/>
          </a:xfrm>
        </p:spPr>
        <p:txBody>
          <a:bodyPr/>
          <a:lstStyle/>
          <a:p>
            <a:pPr marL="329698" indent="-329698"/>
            <a:r>
              <a:rPr lang="en-US" altLang="en-US" dirty="0"/>
              <a:t>Specific culture: individuals have a large public space shared with others and a small private space they guard closely and share only with close friends and associates</a:t>
            </a:r>
          </a:p>
          <a:p>
            <a:pPr marL="787613" lvl="1"/>
            <a:r>
              <a:rPr lang="en-US" altLang="en-US" dirty="0"/>
              <a:t>In highly specific cultures, people are more open and extroverted, and there is a strong separation of work and private life</a:t>
            </a:r>
          </a:p>
          <a:p>
            <a:pPr marL="787613" lvl="1"/>
            <a:r>
              <a:rPr lang="en-US" altLang="en-US" dirty="0"/>
              <a:t>Includes Austria, U.K., U.S. and Switzerland</a:t>
            </a:r>
          </a:p>
          <a:p>
            <a:pPr marL="787613" lvl="1"/>
            <a:r>
              <a:rPr lang="en-US" altLang="en-US" dirty="0" err="1">
                <a:hlinkClick r:id="rId3"/>
              </a:rPr>
              <a:t>Trompenaars</a:t>
            </a:r>
            <a:r>
              <a:rPr lang="en-US" altLang="en-US" dirty="0">
                <a:hlinkClick r:id="rId3"/>
              </a:rPr>
              <a:t>' Specific versus Diffuse Worlds Map</a:t>
            </a:r>
            <a:endParaRPr lang="en-US" altLang="en-US" dirty="0"/>
          </a:p>
        </p:txBody>
      </p:sp>
      <p:sp>
        <p:nvSpPr>
          <p:cNvPr id="36868"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6869"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4150"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Specific </a:t>
            </a:r>
          </a:p>
        </p:txBody>
      </p:sp>
      <p:sp>
        <p:nvSpPr>
          <p:cNvPr id="36871"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4152"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Diffuse </a:t>
            </a:r>
          </a:p>
        </p:txBody>
      </p:sp>
    </p:spTree>
    <p:extLst>
      <p:ext uri="{BB962C8B-B14F-4D97-AF65-F5344CB8AC3E}">
        <p14:creationId xmlns:p14="http://schemas.microsoft.com/office/powerpoint/2010/main" val="127496516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4150"/>
                                        </p:tgtEl>
                                        <p:attrNameLst>
                                          <p:attrName>style.visibility</p:attrName>
                                        </p:attrNameLst>
                                      </p:cBhvr>
                                      <p:to>
                                        <p:strVal val="visible"/>
                                      </p:to>
                                    </p:set>
                                    <p:anim calcmode="lin" valueType="num">
                                      <p:cBhvr>
                                        <p:cTn id="7" dur="500" fill="hold"/>
                                        <p:tgtEl>
                                          <p:spTgt spid="134150"/>
                                        </p:tgtEl>
                                        <p:attrNameLst>
                                          <p:attrName>ppt_w</p:attrName>
                                        </p:attrNameLst>
                                      </p:cBhvr>
                                      <p:tavLst>
                                        <p:tav tm="0">
                                          <p:val>
                                            <p:fltVal val="0"/>
                                          </p:val>
                                        </p:tav>
                                        <p:tav tm="100000">
                                          <p:val>
                                            <p:strVal val="#ppt_w"/>
                                          </p:val>
                                        </p:tav>
                                      </p:tavLst>
                                    </p:anim>
                                    <p:anim calcmode="lin" valueType="num">
                                      <p:cBhvr>
                                        <p:cTn id="8" dur="500" fill="hold"/>
                                        <p:tgtEl>
                                          <p:spTgt spid="134150"/>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4152"/>
                                        </p:tgtEl>
                                        <p:attrNameLst>
                                          <p:attrName>style.visibility</p:attrName>
                                        </p:attrNameLst>
                                      </p:cBhvr>
                                      <p:to>
                                        <p:strVal val="visible"/>
                                      </p:to>
                                    </p:set>
                                    <p:anim calcmode="lin" valueType="num">
                                      <p:cBhvr>
                                        <p:cTn id="12" dur="500" fill="hold"/>
                                        <p:tgtEl>
                                          <p:spTgt spid="134152"/>
                                        </p:tgtEl>
                                        <p:attrNameLst>
                                          <p:attrName>ppt_w</p:attrName>
                                        </p:attrNameLst>
                                      </p:cBhvr>
                                      <p:tavLst>
                                        <p:tav tm="0">
                                          <p:val>
                                            <p:fltVal val="0"/>
                                          </p:val>
                                        </p:tav>
                                        <p:tav tm="100000">
                                          <p:val>
                                            <p:strVal val="#ppt_w"/>
                                          </p:val>
                                        </p:tav>
                                      </p:tavLst>
                                    </p:anim>
                                    <p:anim calcmode="lin" valueType="num">
                                      <p:cBhvr>
                                        <p:cTn id="13" dur="500" fill="hold"/>
                                        <p:tgtEl>
                                          <p:spTgt spid="134152"/>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4147">
                                            <p:txEl>
                                              <p:pRg st="0" end="0"/>
                                            </p:txEl>
                                          </p:spTgt>
                                        </p:tgtEl>
                                        <p:attrNameLst>
                                          <p:attrName>style.visibility</p:attrName>
                                        </p:attrNameLst>
                                      </p:cBhvr>
                                      <p:to>
                                        <p:strVal val="visible"/>
                                      </p:to>
                                    </p:set>
                                    <p:animEffect transition="in" filter="slide(fromBottom)">
                                      <p:cBhvr>
                                        <p:cTn id="18" dur="500"/>
                                        <p:tgtEl>
                                          <p:spTgt spid="134147">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4147">
                                            <p:txEl>
                                              <p:pRg st="1" end="1"/>
                                            </p:txEl>
                                          </p:spTgt>
                                        </p:tgtEl>
                                        <p:attrNameLst>
                                          <p:attrName>style.visibility</p:attrName>
                                        </p:attrNameLst>
                                      </p:cBhvr>
                                      <p:to>
                                        <p:strVal val="visible"/>
                                      </p:to>
                                    </p:set>
                                    <p:animEffect transition="in" filter="slide(fromBottom)">
                                      <p:cBhvr>
                                        <p:cTn id="23" dur="500"/>
                                        <p:tgtEl>
                                          <p:spTgt spid="134147">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4147">
                                            <p:txEl>
                                              <p:pRg st="2" end="2"/>
                                            </p:txEl>
                                          </p:spTgt>
                                        </p:tgtEl>
                                        <p:attrNameLst>
                                          <p:attrName>style.visibility</p:attrName>
                                        </p:attrNameLst>
                                      </p:cBhvr>
                                      <p:to>
                                        <p:strVal val="visible"/>
                                      </p:to>
                                    </p:set>
                                    <p:animEffect transition="in" filter="slide(fromBottom)">
                                      <p:cBhvr>
                                        <p:cTn id="28" dur="500"/>
                                        <p:tgtEl>
                                          <p:spTgt spid="134147">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4147">
                                            <p:txEl>
                                              <p:pRg st="3" end="3"/>
                                            </p:txEl>
                                          </p:spTgt>
                                        </p:tgtEl>
                                        <p:attrNameLst>
                                          <p:attrName>style.visibility</p:attrName>
                                        </p:attrNameLst>
                                      </p:cBhvr>
                                      <p:to>
                                        <p:strVal val="visible"/>
                                      </p:to>
                                    </p:set>
                                    <p:animEffect transition="in" filter="slide(fromBottom)">
                                      <p:cBhvr>
                                        <p:cTn id="33" dur="500"/>
                                        <p:tgtEl>
                                          <p:spTgt spid="1341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bldLvl="2" autoUpdateAnimBg="0"/>
      <p:bldP spid="134150" grpId="0" autoUpdateAnimBg="0"/>
      <p:bldP spid="134152"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37891" name="Rectangle 3"/>
          <p:cNvSpPr>
            <a:spLocks noGrp="1" noChangeArrowheads="1"/>
          </p:cNvSpPr>
          <p:nvPr>
            <p:ph type="body" idx="1"/>
          </p:nvPr>
        </p:nvSpPr>
        <p:spPr>
          <a:xfrm>
            <a:off x="2062529" y="2529621"/>
            <a:ext cx="8455269" cy="4029808"/>
          </a:xfrm>
        </p:spPr>
        <p:txBody>
          <a:bodyPr/>
          <a:lstStyle/>
          <a:p>
            <a:pPr marL="329698" indent="-329698"/>
            <a:r>
              <a:rPr lang="en-US" altLang="en-US" dirty="0"/>
              <a:t>Diffuse culture: public and private space are similar in size, individuals guard public space carefully because it is shared with private space</a:t>
            </a:r>
          </a:p>
          <a:p>
            <a:pPr marL="787613" lvl="1"/>
            <a:r>
              <a:rPr lang="en-US" altLang="en-US" dirty="0"/>
              <a:t>In highly diffuse cultures, people often appear to be indirect and introverted, and work and private life often are closely linked</a:t>
            </a:r>
          </a:p>
          <a:p>
            <a:pPr marL="787613" lvl="1"/>
            <a:r>
              <a:rPr lang="en-US" altLang="en-US" dirty="0"/>
              <a:t>Includes Venezuela, China, and Spain</a:t>
            </a:r>
          </a:p>
        </p:txBody>
      </p:sp>
      <p:sp>
        <p:nvSpPr>
          <p:cNvPr id="37892"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7893"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7894"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Specific </a:t>
            </a:r>
          </a:p>
        </p:txBody>
      </p:sp>
      <p:sp>
        <p:nvSpPr>
          <p:cNvPr id="37895"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37896"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Diffuse </a:t>
            </a:r>
          </a:p>
        </p:txBody>
      </p:sp>
    </p:spTree>
    <p:extLst>
      <p:ext uri="{BB962C8B-B14F-4D97-AF65-F5344CB8AC3E}">
        <p14:creationId xmlns:p14="http://schemas.microsoft.com/office/powerpoint/2010/main" val="3731511667"/>
      </p:ext>
    </p:extLst>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6195" name="Rectangle 3"/>
          <p:cNvSpPr>
            <a:spLocks noGrp="1" noChangeArrowheads="1"/>
          </p:cNvSpPr>
          <p:nvPr>
            <p:ph type="body" idx="1"/>
          </p:nvPr>
        </p:nvSpPr>
        <p:spPr>
          <a:xfrm>
            <a:off x="2062529" y="2529621"/>
            <a:ext cx="8455269" cy="4029808"/>
          </a:xfrm>
        </p:spPr>
        <p:txBody>
          <a:bodyPr/>
          <a:lstStyle/>
          <a:p>
            <a:pPr marL="329698" indent="-329698"/>
            <a:r>
              <a:rPr lang="en-US" altLang="en-US"/>
              <a:t>Achievement culture: status is accorded based on how well people perform their functions</a:t>
            </a:r>
          </a:p>
          <a:p>
            <a:pPr marL="787613" lvl="1"/>
            <a:r>
              <a:rPr lang="en-US" altLang="en-US"/>
              <a:t>Includes Austria, U.S., Switzerland and the U.K.</a:t>
            </a:r>
          </a:p>
          <a:p>
            <a:pPr marL="329698" indent="-329698"/>
            <a:r>
              <a:rPr lang="en-US" altLang="en-US"/>
              <a:t>Ascription culture: status is based on who or what a person is</a:t>
            </a:r>
          </a:p>
          <a:p>
            <a:pPr marL="787613" lvl="1"/>
            <a:r>
              <a:rPr lang="en-US" altLang="en-US"/>
              <a:t>Includes Venezuela, Indonesia, and China</a:t>
            </a:r>
          </a:p>
        </p:txBody>
      </p:sp>
      <p:sp>
        <p:nvSpPr>
          <p:cNvPr id="38916" name="Rectangle 4"/>
          <p:cNvSpPr>
            <a:spLocks noChangeArrowheads="1"/>
          </p:cNvSpPr>
          <p:nvPr/>
        </p:nvSpPr>
        <p:spPr bwMode="auto">
          <a:xfrm>
            <a:off x="1842722" y="1536823"/>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r>
              <a:rPr lang="en-US" altLang="en-US" sz="2769">
                <a:solidFill>
                  <a:schemeClr val="tx2"/>
                </a:solidFill>
              </a:rPr>
              <a:t>VS.</a:t>
            </a:r>
          </a:p>
        </p:txBody>
      </p:sp>
      <p:sp>
        <p:nvSpPr>
          <p:cNvPr id="38917"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6198" name="Text Box 6"/>
          <p:cNvSpPr txBox="1">
            <a:spLocks noChangeArrowheads="1"/>
          </p:cNvSpPr>
          <p:nvPr/>
        </p:nvSpPr>
        <p:spPr bwMode="auto">
          <a:xfrm>
            <a:off x="2051538" y="1679698"/>
            <a:ext cx="3672621"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Achievement</a:t>
            </a:r>
          </a:p>
        </p:txBody>
      </p:sp>
      <p:sp>
        <p:nvSpPr>
          <p:cNvPr id="38919" name="Rectangle 7"/>
          <p:cNvSpPr>
            <a:spLocks noChangeArrowheads="1"/>
          </p:cNvSpPr>
          <p:nvPr/>
        </p:nvSpPr>
        <p:spPr bwMode="auto">
          <a:xfrm>
            <a:off x="6640025" y="1560635"/>
            <a:ext cx="3958370"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6200" name="Text Box 8"/>
          <p:cNvSpPr txBox="1">
            <a:spLocks noChangeArrowheads="1"/>
          </p:cNvSpPr>
          <p:nvPr/>
        </p:nvSpPr>
        <p:spPr bwMode="auto">
          <a:xfrm>
            <a:off x="6898299" y="1679698"/>
            <a:ext cx="3412515"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a:t>Ascription</a:t>
            </a:r>
          </a:p>
        </p:txBody>
      </p:sp>
    </p:spTree>
    <p:extLst>
      <p:ext uri="{BB962C8B-B14F-4D97-AF65-F5344CB8AC3E}">
        <p14:creationId xmlns:p14="http://schemas.microsoft.com/office/powerpoint/2010/main" val="370796119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6198"/>
                                        </p:tgtEl>
                                        <p:attrNameLst>
                                          <p:attrName>style.visibility</p:attrName>
                                        </p:attrNameLst>
                                      </p:cBhvr>
                                      <p:to>
                                        <p:strVal val="visible"/>
                                      </p:to>
                                    </p:set>
                                    <p:anim calcmode="lin" valueType="num">
                                      <p:cBhvr>
                                        <p:cTn id="7" dur="500" fill="hold"/>
                                        <p:tgtEl>
                                          <p:spTgt spid="136198"/>
                                        </p:tgtEl>
                                        <p:attrNameLst>
                                          <p:attrName>ppt_w</p:attrName>
                                        </p:attrNameLst>
                                      </p:cBhvr>
                                      <p:tavLst>
                                        <p:tav tm="0">
                                          <p:val>
                                            <p:fltVal val="0"/>
                                          </p:val>
                                        </p:tav>
                                        <p:tav tm="100000">
                                          <p:val>
                                            <p:strVal val="#ppt_w"/>
                                          </p:val>
                                        </p:tav>
                                      </p:tavLst>
                                    </p:anim>
                                    <p:anim calcmode="lin" valueType="num">
                                      <p:cBhvr>
                                        <p:cTn id="8" dur="500" fill="hold"/>
                                        <p:tgtEl>
                                          <p:spTgt spid="136198"/>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grpId="0" nodeType="afterEffect">
                                  <p:stCondLst>
                                    <p:cond delay="0"/>
                                  </p:stCondLst>
                                  <p:childTnLst>
                                    <p:set>
                                      <p:cBhvr>
                                        <p:cTn id="11" dur="1" fill="hold">
                                          <p:stCondLst>
                                            <p:cond delay="0"/>
                                          </p:stCondLst>
                                        </p:cTn>
                                        <p:tgtEl>
                                          <p:spTgt spid="136200"/>
                                        </p:tgtEl>
                                        <p:attrNameLst>
                                          <p:attrName>style.visibility</p:attrName>
                                        </p:attrNameLst>
                                      </p:cBhvr>
                                      <p:to>
                                        <p:strVal val="visible"/>
                                      </p:to>
                                    </p:set>
                                    <p:anim calcmode="lin" valueType="num">
                                      <p:cBhvr>
                                        <p:cTn id="12" dur="500" fill="hold"/>
                                        <p:tgtEl>
                                          <p:spTgt spid="136200"/>
                                        </p:tgtEl>
                                        <p:attrNameLst>
                                          <p:attrName>ppt_w</p:attrName>
                                        </p:attrNameLst>
                                      </p:cBhvr>
                                      <p:tavLst>
                                        <p:tav tm="0">
                                          <p:val>
                                            <p:fltVal val="0"/>
                                          </p:val>
                                        </p:tav>
                                        <p:tav tm="100000">
                                          <p:val>
                                            <p:strVal val="#ppt_w"/>
                                          </p:val>
                                        </p:tav>
                                      </p:tavLst>
                                    </p:anim>
                                    <p:anim calcmode="lin" valueType="num">
                                      <p:cBhvr>
                                        <p:cTn id="13" dur="500" fill="hold"/>
                                        <p:tgtEl>
                                          <p:spTgt spid="136200"/>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6195">
                                            <p:txEl>
                                              <p:pRg st="0" end="0"/>
                                            </p:txEl>
                                          </p:spTgt>
                                        </p:tgtEl>
                                        <p:attrNameLst>
                                          <p:attrName>style.visibility</p:attrName>
                                        </p:attrNameLst>
                                      </p:cBhvr>
                                      <p:to>
                                        <p:strVal val="visible"/>
                                      </p:to>
                                    </p:set>
                                    <p:animEffect transition="in" filter="slide(fromBottom)">
                                      <p:cBhvr>
                                        <p:cTn id="18" dur="500"/>
                                        <p:tgtEl>
                                          <p:spTgt spid="136195">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6195">
                                            <p:txEl>
                                              <p:pRg st="1" end="1"/>
                                            </p:txEl>
                                          </p:spTgt>
                                        </p:tgtEl>
                                        <p:attrNameLst>
                                          <p:attrName>style.visibility</p:attrName>
                                        </p:attrNameLst>
                                      </p:cBhvr>
                                      <p:to>
                                        <p:strVal val="visible"/>
                                      </p:to>
                                    </p:set>
                                    <p:animEffect transition="in" filter="slide(fromBottom)">
                                      <p:cBhvr>
                                        <p:cTn id="23" dur="500"/>
                                        <p:tgtEl>
                                          <p:spTgt spid="136195">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6195">
                                            <p:txEl>
                                              <p:pRg st="2" end="2"/>
                                            </p:txEl>
                                          </p:spTgt>
                                        </p:tgtEl>
                                        <p:attrNameLst>
                                          <p:attrName>style.visibility</p:attrName>
                                        </p:attrNameLst>
                                      </p:cBhvr>
                                      <p:to>
                                        <p:strVal val="visible"/>
                                      </p:to>
                                    </p:set>
                                    <p:animEffect transition="in" filter="slide(fromBottom)">
                                      <p:cBhvr>
                                        <p:cTn id="28" dur="500"/>
                                        <p:tgtEl>
                                          <p:spTgt spid="136195">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6195">
                                            <p:txEl>
                                              <p:pRg st="3" end="3"/>
                                            </p:txEl>
                                          </p:spTgt>
                                        </p:tgtEl>
                                        <p:attrNameLst>
                                          <p:attrName>style.visibility</p:attrName>
                                        </p:attrNameLst>
                                      </p:cBhvr>
                                      <p:to>
                                        <p:strVal val="visible"/>
                                      </p:to>
                                    </p:set>
                                    <p:animEffect transition="in" filter="slide(fromBottom)">
                                      <p:cBhvr>
                                        <p:cTn id="33" dur="500"/>
                                        <p:tgtEl>
                                          <p:spTgt spid="13619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build="p" bldLvl="2" autoUpdateAnimBg="0"/>
      <p:bldP spid="136198" grpId="0" autoUpdateAnimBg="0"/>
      <p:bldP spid="136200"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7219" name="Rectangle 3"/>
          <p:cNvSpPr>
            <a:spLocks noGrp="1" noChangeArrowheads="1"/>
          </p:cNvSpPr>
          <p:nvPr>
            <p:ph type="body" idx="1"/>
          </p:nvPr>
        </p:nvSpPr>
        <p:spPr>
          <a:xfrm>
            <a:off x="2062529" y="2373923"/>
            <a:ext cx="8455269" cy="4029808"/>
          </a:xfrm>
        </p:spPr>
        <p:txBody>
          <a:bodyPr>
            <a:normAutofit fontScale="92500" lnSpcReduction="10000"/>
          </a:bodyPr>
          <a:lstStyle/>
          <a:p>
            <a:pPr marL="329698" indent="-329698">
              <a:lnSpc>
                <a:spcPct val="90000"/>
              </a:lnSpc>
            </a:pPr>
            <a:r>
              <a:rPr lang="en-US" altLang="en-US" sz="2308" dirty="0"/>
              <a:t>Sequential approach/</a:t>
            </a:r>
            <a:r>
              <a:rPr lang="en-US" altLang="en-US" sz="2308" dirty="0" err="1"/>
              <a:t>monochrone</a:t>
            </a:r>
            <a:endParaRPr lang="en-US" altLang="en-US" sz="2308" dirty="0"/>
          </a:p>
          <a:p>
            <a:pPr marL="787613" lvl="1">
              <a:lnSpc>
                <a:spcPct val="90000"/>
              </a:lnSpc>
            </a:pPr>
            <a:r>
              <a:rPr lang="en-US" altLang="en-US" sz="2308" dirty="0"/>
              <a:t>People do only one activity at a time, keep appointments strictly, prefer to follow plans as laid out (United States)</a:t>
            </a:r>
          </a:p>
          <a:p>
            <a:pPr marL="329698" indent="-329698">
              <a:lnSpc>
                <a:spcPct val="90000"/>
              </a:lnSpc>
            </a:pPr>
            <a:r>
              <a:rPr lang="en-US" altLang="en-US" sz="2308" dirty="0"/>
              <a:t>Synchronous approach/</a:t>
            </a:r>
            <a:r>
              <a:rPr lang="en-US" altLang="en-US" sz="2308" dirty="0" err="1"/>
              <a:t>polychrone</a:t>
            </a:r>
            <a:endParaRPr lang="en-US" altLang="en-US" sz="2308" dirty="0"/>
          </a:p>
          <a:p>
            <a:pPr marL="787613" lvl="1">
              <a:lnSpc>
                <a:spcPct val="90000"/>
              </a:lnSpc>
            </a:pPr>
            <a:r>
              <a:rPr lang="en-US" altLang="en-US" sz="2308" dirty="0"/>
              <a:t>People tend to multi-task, view appointments as approximate, schedules are seen as subordinate to relationships (France, Greece and Mexico)</a:t>
            </a:r>
          </a:p>
          <a:p>
            <a:pPr marL="787613" lvl="1">
              <a:lnSpc>
                <a:spcPct val="90000"/>
              </a:lnSpc>
            </a:pPr>
            <a:r>
              <a:rPr lang="en-US" altLang="en-US" sz="2308" dirty="0">
                <a:hlinkClick r:id="rId3"/>
              </a:rPr>
              <a:t>Polychrome versus Monochrome</a:t>
            </a:r>
            <a:endParaRPr lang="en-US" altLang="en-US" sz="2308" dirty="0"/>
          </a:p>
          <a:p>
            <a:pPr marL="329698" indent="-329698">
              <a:lnSpc>
                <a:spcPct val="90000"/>
              </a:lnSpc>
            </a:pPr>
            <a:r>
              <a:rPr lang="en-US" altLang="en-US" sz="2308" dirty="0"/>
              <a:t>Present oriented/future oriented</a:t>
            </a:r>
          </a:p>
          <a:p>
            <a:pPr marL="787613" lvl="1">
              <a:lnSpc>
                <a:spcPct val="90000"/>
              </a:lnSpc>
            </a:pPr>
            <a:r>
              <a:rPr lang="en-US" altLang="en-US" sz="2308" dirty="0"/>
              <a:t>Future is more important (U.S., Italy, and Germany)</a:t>
            </a:r>
          </a:p>
          <a:p>
            <a:pPr marL="787613" lvl="1">
              <a:lnSpc>
                <a:spcPct val="90000"/>
              </a:lnSpc>
            </a:pPr>
            <a:r>
              <a:rPr lang="en-US" altLang="en-US" sz="2308" dirty="0"/>
              <a:t>Present is more important (Venezuela, Indonesia, and Spain</a:t>
            </a:r>
          </a:p>
          <a:p>
            <a:pPr marL="787613" lvl="1">
              <a:lnSpc>
                <a:spcPct val="90000"/>
              </a:lnSpc>
            </a:pPr>
            <a:r>
              <a:rPr lang="en-US" altLang="en-US" sz="2308" dirty="0"/>
              <a:t>All three time periods equally important (France and Belgium)</a:t>
            </a:r>
          </a:p>
        </p:txBody>
      </p:sp>
      <p:sp>
        <p:nvSpPr>
          <p:cNvPr id="39940" name="Rectangle 4"/>
          <p:cNvSpPr>
            <a:spLocks noChangeArrowheads="1"/>
          </p:cNvSpPr>
          <p:nvPr/>
        </p:nvSpPr>
        <p:spPr bwMode="auto">
          <a:xfrm>
            <a:off x="1785057" y="1119188"/>
            <a:ext cx="8839933" cy="890221"/>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endParaRPr lang="en-US" altLang="en-US" sz="2769">
              <a:solidFill>
                <a:schemeClr val="tx2"/>
              </a:solidFill>
            </a:endParaRPr>
          </a:p>
        </p:txBody>
      </p:sp>
      <p:sp>
        <p:nvSpPr>
          <p:cNvPr id="39941" name="Rectangle 5"/>
          <p:cNvSpPr>
            <a:spLocks noChangeArrowheads="1"/>
          </p:cNvSpPr>
          <p:nvPr/>
        </p:nvSpPr>
        <p:spPr bwMode="auto">
          <a:xfrm>
            <a:off x="1908662" y="1176016"/>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7222" name="Text Box 6"/>
          <p:cNvSpPr txBox="1">
            <a:spLocks noChangeArrowheads="1"/>
          </p:cNvSpPr>
          <p:nvPr/>
        </p:nvSpPr>
        <p:spPr bwMode="auto">
          <a:xfrm>
            <a:off x="2891446" y="1258235"/>
            <a:ext cx="6198384" cy="51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spcBef>
                <a:spcPct val="50000"/>
              </a:spcBef>
            </a:pPr>
            <a:r>
              <a:rPr lang="en-US" altLang="en-US" sz="2769" b="1" dirty="0"/>
              <a:t>Human Time Relationships</a:t>
            </a:r>
          </a:p>
        </p:txBody>
      </p:sp>
    </p:spTree>
    <p:extLst>
      <p:ext uri="{BB962C8B-B14F-4D97-AF65-F5344CB8AC3E}">
        <p14:creationId xmlns:p14="http://schemas.microsoft.com/office/powerpoint/2010/main" val="189628899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7222"/>
                                        </p:tgtEl>
                                        <p:attrNameLst>
                                          <p:attrName>style.visibility</p:attrName>
                                        </p:attrNameLst>
                                      </p:cBhvr>
                                      <p:to>
                                        <p:strVal val="visible"/>
                                      </p:to>
                                    </p:set>
                                    <p:anim calcmode="lin" valueType="num">
                                      <p:cBhvr>
                                        <p:cTn id="7" dur="500" fill="hold"/>
                                        <p:tgtEl>
                                          <p:spTgt spid="137222"/>
                                        </p:tgtEl>
                                        <p:attrNameLst>
                                          <p:attrName>ppt_w</p:attrName>
                                        </p:attrNameLst>
                                      </p:cBhvr>
                                      <p:tavLst>
                                        <p:tav tm="0">
                                          <p:val>
                                            <p:fltVal val="0"/>
                                          </p:val>
                                        </p:tav>
                                        <p:tav tm="100000">
                                          <p:val>
                                            <p:strVal val="#ppt_w"/>
                                          </p:val>
                                        </p:tav>
                                      </p:tavLst>
                                    </p:anim>
                                    <p:anim calcmode="lin" valueType="num">
                                      <p:cBhvr>
                                        <p:cTn id="8" dur="500" fill="hold"/>
                                        <p:tgtEl>
                                          <p:spTgt spid="13722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37219">
                                            <p:txEl>
                                              <p:pRg st="0" end="0"/>
                                            </p:txEl>
                                          </p:spTgt>
                                        </p:tgtEl>
                                        <p:attrNameLst>
                                          <p:attrName>style.visibility</p:attrName>
                                        </p:attrNameLst>
                                      </p:cBhvr>
                                      <p:to>
                                        <p:strVal val="visible"/>
                                      </p:to>
                                    </p:set>
                                    <p:animEffect transition="in" filter="slide(fromBottom)">
                                      <p:cBhvr>
                                        <p:cTn id="13" dur="500"/>
                                        <p:tgtEl>
                                          <p:spTgt spid="137219">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7219">
                                            <p:txEl>
                                              <p:pRg st="1" end="1"/>
                                            </p:txEl>
                                          </p:spTgt>
                                        </p:tgtEl>
                                        <p:attrNameLst>
                                          <p:attrName>style.visibility</p:attrName>
                                        </p:attrNameLst>
                                      </p:cBhvr>
                                      <p:to>
                                        <p:strVal val="visible"/>
                                      </p:to>
                                    </p:set>
                                    <p:animEffect transition="in" filter="slide(fromBottom)">
                                      <p:cBhvr>
                                        <p:cTn id="18" dur="500"/>
                                        <p:tgtEl>
                                          <p:spTgt spid="137219">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7219">
                                            <p:txEl>
                                              <p:pRg st="2" end="2"/>
                                            </p:txEl>
                                          </p:spTgt>
                                        </p:tgtEl>
                                        <p:attrNameLst>
                                          <p:attrName>style.visibility</p:attrName>
                                        </p:attrNameLst>
                                      </p:cBhvr>
                                      <p:to>
                                        <p:strVal val="visible"/>
                                      </p:to>
                                    </p:set>
                                    <p:animEffect transition="in" filter="slide(fromBottom)">
                                      <p:cBhvr>
                                        <p:cTn id="23" dur="500"/>
                                        <p:tgtEl>
                                          <p:spTgt spid="13721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7219">
                                            <p:txEl>
                                              <p:pRg st="3" end="3"/>
                                            </p:txEl>
                                          </p:spTgt>
                                        </p:tgtEl>
                                        <p:attrNameLst>
                                          <p:attrName>style.visibility</p:attrName>
                                        </p:attrNameLst>
                                      </p:cBhvr>
                                      <p:to>
                                        <p:strVal val="visible"/>
                                      </p:to>
                                    </p:set>
                                    <p:animEffect transition="in" filter="slide(fromBottom)">
                                      <p:cBhvr>
                                        <p:cTn id="28" dur="500"/>
                                        <p:tgtEl>
                                          <p:spTgt spid="13721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137219">
                                            <p:txEl>
                                              <p:pRg st="4" end="4"/>
                                            </p:txEl>
                                          </p:spTgt>
                                        </p:tgtEl>
                                        <p:attrNameLst>
                                          <p:attrName>style.visibility</p:attrName>
                                        </p:attrNameLst>
                                      </p:cBhvr>
                                      <p:to>
                                        <p:strVal val="visible"/>
                                      </p:to>
                                    </p:set>
                                    <p:animEffect transition="in" filter="slide(fromBottom)">
                                      <p:cBhvr>
                                        <p:cTn id="33" dur="500"/>
                                        <p:tgtEl>
                                          <p:spTgt spid="137219">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137219">
                                            <p:txEl>
                                              <p:pRg st="5" end="5"/>
                                            </p:txEl>
                                          </p:spTgt>
                                        </p:tgtEl>
                                        <p:attrNameLst>
                                          <p:attrName>style.visibility</p:attrName>
                                        </p:attrNameLst>
                                      </p:cBhvr>
                                      <p:to>
                                        <p:strVal val="visible"/>
                                      </p:to>
                                    </p:set>
                                    <p:animEffect transition="in" filter="slide(fromBottom)">
                                      <p:cBhvr>
                                        <p:cTn id="38" dur="500"/>
                                        <p:tgtEl>
                                          <p:spTgt spid="137219">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137219">
                                            <p:txEl>
                                              <p:pRg st="6" end="6"/>
                                            </p:txEl>
                                          </p:spTgt>
                                        </p:tgtEl>
                                        <p:attrNameLst>
                                          <p:attrName>style.visibility</p:attrName>
                                        </p:attrNameLst>
                                      </p:cBhvr>
                                      <p:to>
                                        <p:strVal val="visible"/>
                                      </p:to>
                                    </p:set>
                                    <p:animEffect transition="in" filter="slide(fromBottom)">
                                      <p:cBhvr>
                                        <p:cTn id="43" dur="500"/>
                                        <p:tgtEl>
                                          <p:spTgt spid="137219">
                                            <p:txEl>
                                              <p:pRg st="6" end="6"/>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2" presetClass="entr" presetSubtype="4" fill="hold" grpId="0" nodeType="clickEffect">
                                  <p:stCondLst>
                                    <p:cond delay="0"/>
                                  </p:stCondLst>
                                  <p:childTnLst>
                                    <p:set>
                                      <p:cBhvr>
                                        <p:cTn id="47" dur="1" fill="hold">
                                          <p:stCondLst>
                                            <p:cond delay="0"/>
                                          </p:stCondLst>
                                        </p:cTn>
                                        <p:tgtEl>
                                          <p:spTgt spid="137219">
                                            <p:txEl>
                                              <p:pRg st="7" end="7"/>
                                            </p:txEl>
                                          </p:spTgt>
                                        </p:tgtEl>
                                        <p:attrNameLst>
                                          <p:attrName>style.visibility</p:attrName>
                                        </p:attrNameLst>
                                      </p:cBhvr>
                                      <p:to>
                                        <p:strVal val="visible"/>
                                      </p:to>
                                    </p:set>
                                    <p:animEffect transition="in" filter="slide(fromBottom)">
                                      <p:cBhvr>
                                        <p:cTn id="48" dur="500"/>
                                        <p:tgtEl>
                                          <p:spTgt spid="137219">
                                            <p:txEl>
                                              <p:pRg st="7" end="7"/>
                                            </p:txEl>
                                          </p:spTgt>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12" presetClass="entr" presetSubtype="4" fill="hold" grpId="0" nodeType="clickEffect">
                                  <p:stCondLst>
                                    <p:cond delay="0"/>
                                  </p:stCondLst>
                                  <p:childTnLst>
                                    <p:set>
                                      <p:cBhvr>
                                        <p:cTn id="52" dur="1" fill="hold">
                                          <p:stCondLst>
                                            <p:cond delay="0"/>
                                          </p:stCondLst>
                                        </p:cTn>
                                        <p:tgtEl>
                                          <p:spTgt spid="137219">
                                            <p:txEl>
                                              <p:pRg st="8" end="8"/>
                                            </p:txEl>
                                          </p:spTgt>
                                        </p:tgtEl>
                                        <p:attrNameLst>
                                          <p:attrName>style.visibility</p:attrName>
                                        </p:attrNameLst>
                                      </p:cBhvr>
                                      <p:to>
                                        <p:strVal val="visible"/>
                                      </p:to>
                                    </p:set>
                                    <p:animEffect transition="in" filter="slide(fromBottom)">
                                      <p:cBhvr>
                                        <p:cTn id="53" dur="500"/>
                                        <p:tgtEl>
                                          <p:spTgt spid="1372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19" grpId="0" build="p" bldLvl="2" autoUpdateAnimBg="0"/>
      <p:bldP spid="137222"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688856" y="274760"/>
            <a:ext cx="8814288" cy="1143000"/>
          </a:xfrm>
        </p:spPr>
        <p:txBody>
          <a:bodyPr/>
          <a:lstStyle/>
          <a:p>
            <a:pPr eaLnBrk="1" hangingPunct="1"/>
            <a:r>
              <a:rPr lang="en-US" altLang="en-US"/>
              <a:t>Trompenaars’ Cultural Dimensions</a:t>
            </a:r>
          </a:p>
        </p:txBody>
      </p:sp>
      <p:sp>
        <p:nvSpPr>
          <p:cNvPr id="138243" name="Rectangle 3"/>
          <p:cNvSpPr>
            <a:spLocks noGrp="1" noChangeArrowheads="1"/>
          </p:cNvSpPr>
          <p:nvPr>
            <p:ph type="body" idx="1"/>
          </p:nvPr>
        </p:nvSpPr>
        <p:spPr>
          <a:xfrm>
            <a:off x="1688856" y="2702616"/>
            <a:ext cx="8455269" cy="4029808"/>
          </a:xfrm>
        </p:spPr>
        <p:txBody>
          <a:bodyPr/>
          <a:lstStyle/>
          <a:p>
            <a:pPr marL="329698" indent="-329698"/>
            <a:r>
              <a:rPr lang="en-US" altLang="en-US" dirty="0"/>
              <a:t>Inner-directed: people believe in controlling outcomes</a:t>
            </a:r>
          </a:p>
          <a:p>
            <a:pPr marL="787613" lvl="1"/>
            <a:r>
              <a:rPr lang="en-US" altLang="en-US" dirty="0"/>
              <a:t>Includes U.S., Switzerland, Australia, Belgium, Indonesia, Hong Kong, Greece, Singapore, and Japan</a:t>
            </a:r>
          </a:p>
          <a:p>
            <a:pPr marL="329698" indent="-329698"/>
            <a:r>
              <a:rPr lang="en-US" altLang="en-US" dirty="0"/>
              <a:t>Outer-directed: people believe on letting things take their own course</a:t>
            </a:r>
          </a:p>
          <a:p>
            <a:pPr marL="787613" lvl="1"/>
            <a:r>
              <a:rPr lang="en-US" altLang="en-US" dirty="0"/>
              <a:t>Includes China and many other Asian countries</a:t>
            </a:r>
          </a:p>
        </p:txBody>
      </p:sp>
      <p:sp>
        <p:nvSpPr>
          <p:cNvPr id="40964" name="Rectangle 4"/>
          <p:cNvSpPr>
            <a:spLocks noChangeArrowheads="1"/>
          </p:cNvSpPr>
          <p:nvPr/>
        </p:nvSpPr>
        <p:spPr bwMode="auto">
          <a:xfrm>
            <a:off x="1842723" y="1536824"/>
            <a:ext cx="8849991" cy="877148"/>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algn="ctr" eaLnBrk="1" hangingPunct="1"/>
            <a:endParaRPr lang="en-US" altLang="en-US" sz="2769">
              <a:solidFill>
                <a:schemeClr val="tx2"/>
              </a:solidFill>
            </a:endParaRPr>
          </a:p>
        </p:txBody>
      </p:sp>
      <p:sp>
        <p:nvSpPr>
          <p:cNvPr id="40965" name="Rectangle 5"/>
          <p:cNvSpPr>
            <a:spLocks noChangeArrowheads="1"/>
          </p:cNvSpPr>
          <p:nvPr/>
        </p:nvSpPr>
        <p:spPr bwMode="auto">
          <a:xfrm>
            <a:off x="1908663" y="1564299"/>
            <a:ext cx="3958371" cy="780317"/>
          </a:xfrm>
          <a:prstGeom prst="rect">
            <a:avLst/>
          </a:prstGeom>
          <a:solidFill>
            <a:schemeClr val="bg1"/>
          </a:solidFill>
          <a:ln w="9525">
            <a:solidFill>
              <a:schemeClr val="bg1"/>
            </a:solidFill>
            <a:miter lim="800000"/>
            <a:headEnd/>
            <a:tailEnd/>
          </a:ln>
        </p:spPr>
        <p:txBody>
          <a:bodyPr wrap="none" anchor="ct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endParaRPr lang="en-US" altLang="en-US" sz="1846"/>
          </a:p>
        </p:txBody>
      </p:sp>
      <p:sp>
        <p:nvSpPr>
          <p:cNvPr id="138246" name="Text Box 6"/>
          <p:cNvSpPr txBox="1">
            <a:spLocks noChangeArrowheads="1"/>
          </p:cNvSpPr>
          <p:nvPr/>
        </p:nvSpPr>
        <p:spPr bwMode="auto">
          <a:xfrm>
            <a:off x="3092252" y="1706404"/>
            <a:ext cx="76004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defRPr>
            </a:lvl1pPr>
            <a:lvl2pPr marL="742950" indent="-285750" eaLnBrk="0" hangingPunct="0">
              <a:defRPr sz="1600">
                <a:solidFill>
                  <a:schemeClr val="tx1"/>
                </a:solidFill>
                <a:latin typeface="Arial" panose="020B0604020202020204" pitchFamily="34" charset="0"/>
              </a:defRPr>
            </a:lvl2pPr>
            <a:lvl3pPr marL="1143000" indent="-228600" eaLnBrk="0" hangingPunct="0">
              <a:defRPr sz="1600">
                <a:solidFill>
                  <a:schemeClr val="tx1"/>
                </a:solidFill>
                <a:latin typeface="Arial" panose="020B0604020202020204" pitchFamily="34" charset="0"/>
              </a:defRPr>
            </a:lvl3pPr>
            <a:lvl4pPr marL="1600200" indent="-228600" eaLnBrk="0" hangingPunct="0">
              <a:defRPr sz="1600">
                <a:solidFill>
                  <a:schemeClr val="tx1"/>
                </a:solidFill>
                <a:latin typeface="Arial" panose="020B0604020202020204" pitchFamily="34" charset="0"/>
              </a:defRPr>
            </a:lvl4pPr>
            <a:lvl5pPr marL="2057400" indent="-228600" eaLnBrk="0" hangingPunct="0">
              <a:defRPr sz="1600">
                <a:solidFill>
                  <a:schemeClr val="tx1"/>
                </a:solidFill>
                <a:latin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defRPr>
            </a:lvl9pPr>
          </a:lstStyle>
          <a:p>
            <a:pPr eaLnBrk="1" hangingPunct="1"/>
            <a:r>
              <a:rPr lang="en-US" altLang="en-US" sz="2400" b="1" dirty="0"/>
              <a:t>The Environment/Relationship to Nature</a:t>
            </a:r>
          </a:p>
        </p:txBody>
      </p:sp>
    </p:spTree>
    <p:extLst>
      <p:ext uri="{BB962C8B-B14F-4D97-AF65-F5344CB8AC3E}">
        <p14:creationId xmlns:p14="http://schemas.microsoft.com/office/powerpoint/2010/main" val="359997280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38246"/>
                                        </p:tgtEl>
                                        <p:attrNameLst>
                                          <p:attrName>style.visibility</p:attrName>
                                        </p:attrNameLst>
                                      </p:cBhvr>
                                      <p:to>
                                        <p:strVal val="visible"/>
                                      </p:to>
                                    </p:set>
                                    <p:anim calcmode="lin" valueType="num">
                                      <p:cBhvr>
                                        <p:cTn id="7" dur="500" fill="hold"/>
                                        <p:tgtEl>
                                          <p:spTgt spid="138246"/>
                                        </p:tgtEl>
                                        <p:attrNameLst>
                                          <p:attrName>ppt_w</p:attrName>
                                        </p:attrNameLst>
                                      </p:cBhvr>
                                      <p:tavLst>
                                        <p:tav tm="0">
                                          <p:val>
                                            <p:fltVal val="0"/>
                                          </p:val>
                                        </p:tav>
                                        <p:tav tm="100000">
                                          <p:val>
                                            <p:strVal val="#ppt_w"/>
                                          </p:val>
                                        </p:tav>
                                      </p:tavLst>
                                    </p:anim>
                                    <p:anim calcmode="lin" valueType="num">
                                      <p:cBhvr>
                                        <p:cTn id="8" dur="500" fill="hold"/>
                                        <p:tgtEl>
                                          <p:spTgt spid="138246"/>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38243">
                                            <p:txEl>
                                              <p:pRg st="0" end="0"/>
                                            </p:txEl>
                                          </p:spTgt>
                                        </p:tgtEl>
                                        <p:attrNameLst>
                                          <p:attrName>style.visibility</p:attrName>
                                        </p:attrNameLst>
                                      </p:cBhvr>
                                      <p:to>
                                        <p:strVal val="visible"/>
                                      </p:to>
                                    </p:set>
                                    <p:animEffect transition="in" filter="slide(fromBottom)">
                                      <p:cBhvr>
                                        <p:cTn id="13" dur="500"/>
                                        <p:tgtEl>
                                          <p:spTgt spid="138243">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38243">
                                            <p:txEl>
                                              <p:pRg st="1" end="1"/>
                                            </p:txEl>
                                          </p:spTgt>
                                        </p:tgtEl>
                                        <p:attrNameLst>
                                          <p:attrName>style.visibility</p:attrName>
                                        </p:attrNameLst>
                                      </p:cBhvr>
                                      <p:to>
                                        <p:strVal val="visible"/>
                                      </p:to>
                                    </p:set>
                                    <p:animEffect transition="in" filter="slide(fromBottom)">
                                      <p:cBhvr>
                                        <p:cTn id="18" dur="500"/>
                                        <p:tgtEl>
                                          <p:spTgt spid="138243">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38243">
                                            <p:txEl>
                                              <p:pRg st="2" end="2"/>
                                            </p:txEl>
                                          </p:spTgt>
                                        </p:tgtEl>
                                        <p:attrNameLst>
                                          <p:attrName>style.visibility</p:attrName>
                                        </p:attrNameLst>
                                      </p:cBhvr>
                                      <p:to>
                                        <p:strVal val="visible"/>
                                      </p:to>
                                    </p:set>
                                    <p:animEffect transition="in" filter="slide(fromBottom)">
                                      <p:cBhvr>
                                        <p:cTn id="23" dur="500"/>
                                        <p:tgtEl>
                                          <p:spTgt spid="138243">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38243">
                                            <p:txEl>
                                              <p:pRg st="3" end="3"/>
                                            </p:txEl>
                                          </p:spTgt>
                                        </p:tgtEl>
                                        <p:attrNameLst>
                                          <p:attrName>style.visibility</p:attrName>
                                        </p:attrNameLst>
                                      </p:cBhvr>
                                      <p:to>
                                        <p:strVal val="visible"/>
                                      </p:to>
                                    </p:set>
                                    <p:animEffect transition="in" filter="slide(fromBottom)">
                                      <p:cBhvr>
                                        <p:cTn id="28" dur="500"/>
                                        <p:tgtEl>
                                          <p:spTgt spid="1382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3" grpId="0" build="p" bldLvl="2" autoUpdateAnimBg="0"/>
      <p:bldP spid="138246"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dirty="0">
                <a:solidFill>
                  <a:srgbClr val="FFFFFF"/>
                </a:solidFill>
              </a:rPr>
              <a:t>Cultural models</a:t>
            </a:r>
            <a:br>
              <a:rPr lang="en-GB" dirty="0">
                <a:solidFill>
                  <a:srgbClr val="FFFFFF"/>
                </a:solidFill>
              </a:rPr>
            </a:br>
            <a:r>
              <a:rPr lang="en-GB" dirty="0">
                <a:solidFill>
                  <a:srgbClr val="FFFFFF"/>
                </a:solidFill>
              </a:rPr>
              <a:t>Hall &amp; </a:t>
            </a:r>
            <a:r>
              <a:rPr lang="en-GB" dirty="0" err="1">
                <a:solidFill>
                  <a:srgbClr val="FFFFFF"/>
                </a:solidFill>
              </a:rPr>
              <a:t>Trompenaar</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Assuming that everyone from a specific cultural background is exactly the same and possesses the same types of values and behavioural norms can lead to negative stereotyping.  </a:t>
            </a:r>
          </a:p>
          <a:p>
            <a:r>
              <a:rPr lang="en-GB" dirty="0"/>
              <a:t>Always remember to treat each and every person as a unique individual, and understand that there are always other factors in life that contribute to how they may perceive things.</a:t>
            </a:r>
          </a:p>
          <a:p>
            <a:pPr marL="0" indent="0">
              <a:buNone/>
            </a:pPr>
            <a:r>
              <a:rPr lang="en-GB"/>
              <a:t>	(Fromhttp://cultureandbusiness.weebly.com/trompenaars-model.html)</a:t>
            </a:r>
          </a:p>
        </p:txBody>
      </p:sp>
    </p:spTree>
    <p:extLst>
      <p:ext uri="{BB962C8B-B14F-4D97-AF65-F5344CB8AC3E}">
        <p14:creationId xmlns:p14="http://schemas.microsoft.com/office/powerpoint/2010/main" val="3805573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GB" dirty="0"/>
              <a:t>In Summary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7E827BE-EA41-2A88-BF24-D2205247D8C5}"/>
              </a:ext>
            </a:extLst>
          </p:cNvPr>
          <p:cNvGraphicFramePr>
            <a:graphicFrameLocks noGrp="1"/>
          </p:cNvGraphicFramePr>
          <p:nvPr>
            <p:ph idx="1"/>
            <p:extLst>
              <p:ext uri="{D42A27DB-BD31-4B8C-83A1-F6EECF244321}">
                <p14:modId xmlns:p14="http://schemas.microsoft.com/office/powerpoint/2010/main" val="322221654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998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AC10698C-86F2-4D34-B035-9F5F6ECB8269}"/>
              </a:ext>
            </a:extLst>
          </p:cNvPr>
          <p:cNvPicPr>
            <a:picLocks noChangeAspect="1"/>
          </p:cNvPicPr>
          <p:nvPr/>
        </p:nvPicPr>
        <p:blipFill rotWithShape="1">
          <a:blip r:embed="rId2"/>
          <a:srcRect t="625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EE25F5-EC2A-F132-9A4C-3D822D81F0BA}"/>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Any Questions?</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648258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pPr fontAlgn="ctr"/>
            <a:r>
              <a:rPr lang="en-GB" dirty="0"/>
              <a:t>Slides adapted from: </a:t>
            </a:r>
            <a:r>
              <a:rPr lang="en-US" altLang="en-US" dirty="0">
                <a:solidFill>
                  <a:schemeClr val="tx2"/>
                </a:solidFill>
              </a:rPr>
              <a:t>R. Dennis </a:t>
            </a:r>
            <a:r>
              <a:rPr lang="en-US" altLang="en-US" dirty="0" err="1">
                <a:solidFill>
                  <a:schemeClr val="tx2"/>
                </a:solidFill>
              </a:rPr>
              <a:t>Middlemist</a:t>
            </a:r>
            <a:r>
              <a:rPr lang="en-US" altLang="en-US" dirty="0">
                <a:solidFill>
                  <a:schemeClr val="tx2"/>
                </a:solidFill>
              </a:rPr>
              <a:t>, Professor of Management, Colorado State University at </a:t>
            </a:r>
            <a:r>
              <a:rPr lang="en-GB" dirty="0"/>
              <a:t>https://faculty.unlv.edu/phelan/MGT480/Lecture%202.ppt</a:t>
            </a:r>
          </a:p>
          <a:p>
            <a:r>
              <a:rPr lang="en-GB" dirty="0">
                <a:hlinkClick r:id="rId2"/>
              </a:rPr>
              <a:t>https://www.mindtools.com/pages/article/seven-dimensions.htm</a:t>
            </a:r>
            <a:endParaRPr lang="en-GB" dirty="0"/>
          </a:p>
          <a:p>
            <a:r>
              <a:rPr lang="en-GB" dirty="0">
                <a:hlinkClick r:id="rId3"/>
              </a:rPr>
              <a:t>http://cultureandbusiness.weebly.com/trompenaars-model.html</a:t>
            </a:r>
            <a:endParaRPr lang="en-GB" dirty="0"/>
          </a:p>
          <a:p>
            <a:br>
              <a:rPr lang="en-GB" dirty="0"/>
            </a:br>
            <a:endParaRPr lang="en-US" altLang="en-US" dirty="0">
              <a:solidFill>
                <a:schemeClr val="tx2"/>
              </a:solidFill>
            </a:endParaRPr>
          </a:p>
          <a:p>
            <a:endParaRPr lang="en-GB" dirty="0"/>
          </a:p>
        </p:txBody>
      </p:sp>
    </p:spTree>
    <p:extLst>
      <p:ext uri="{BB962C8B-B14F-4D97-AF65-F5344CB8AC3E}">
        <p14:creationId xmlns:p14="http://schemas.microsoft.com/office/powerpoint/2010/main" val="4156680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1314</Words>
  <Application>Microsoft Office PowerPoint</Application>
  <PresentationFormat>Widescreen</PresentationFormat>
  <Paragraphs>134</Paragraphs>
  <Slides>19</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Libre Franklin</vt:lpstr>
      <vt:lpstr>Wingdings 3</vt:lpstr>
      <vt:lpstr>Office Theme</vt:lpstr>
      <vt:lpstr>Week 3</vt:lpstr>
      <vt:lpstr>Understanding Cultural Differences</vt:lpstr>
      <vt:lpstr>Trompenaars and Hampden-Turner’s 7 Dimension of Culture</vt:lpstr>
      <vt:lpstr>Using the model</vt:lpstr>
      <vt:lpstr>Activity</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Trompenaars’ Cultural Dimensions</vt:lpstr>
      <vt:lpstr>Cultural models Hall &amp; Trompenaar</vt:lpstr>
      <vt:lpstr>In Summary</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Lisa Knight</dc:creator>
  <cp:lastModifiedBy>Gwyneth Jones</cp:lastModifiedBy>
  <cp:revision>6</cp:revision>
  <dcterms:created xsi:type="dcterms:W3CDTF">2022-10-03T13:55:11Z</dcterms:created>
  <dcterms:modified xsi:type="dcterms:W3CDTF">2023-10-16T23:27:38Z</dcterms:modified>
</cp:coreProperties>
</file>