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28"/>
  </p:notesMasterIdLst>
  <p:sldIdLst>
    <p:sldId id="281" r:id="rId5"/>
    <p:sldId id="278" r:id="rId6"/>
    <p:sldId id="258" r:id="rId7"/>
    <p:sldId id="282" r:id="rId8"/>
    <p:sldId id="259" r:id="rId9"/>
    <p:sldId id="293" r:id="rId10"/>
    <p:sldId id="303" r:id="rId11"/>
    <p:sldId id="260" r:id="rId12"/>
    <p:sldId id="261" r:id="rId13"/>
    <p:sldId id="285" r:id="rId14"/>
    <p:sldId id="264" r:id="rId15"/>
    <p:sldId id="289" r:id="rId16"/>
    <p:sldId id="262" r:id="rId17"/>
    <p:sldId id="286" r:id="rId18"/>
    <p:sldId id="284" r:id="rId19"/>
    <p:sldId id="283" r:id="rId20"/>
    <p:sldId id="288" r:id="rId21"/>
    <p:sldId id="287" r:id="rId22"/>
    <p:sldId id="266" r:id="rId23"/>
    <p:sldId id="317" r:id="rId24"/>
    <p:sldId id="275" r:id="rId25"/>
    <p:sldId id="320" r:id="rId26"/>
    <p:sldId id="318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F368D7B-1A03-4CAF-BC0F-558FB5666138}" v="68" dt="2022-09-10T15:40:01.5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971" autoAdjust="0"/>
    <p:restoredTop sz="94676" autoAdjust="0"/>
  </p:normalViewPr>
  <p:slideViewPr>
    <p:cSldViewPr>
      <p:cViewPr varScale="1">
        <p:scale>
          <a:sx n="78" d="100"/>
          <a:sy n="78" d="100"/>
        </p:scale>
        <p:origin x="1670" y="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32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viewProps" Target="viewProps.xml"/><Relationship Id="rId8" Type="http://schemas.openxmlformats.org/officeDocument/2006/relationships/slide" Target="slides/slide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35EA23-1EC8-4BB3-B031-2274AD216C81}" type="datetimeFigureOut">
              <a:rPr lang="en-GB" smtClean="0"/>
              <a:t>04/03/2023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E93E3F-47AD-445B-ACB4-02F085C445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95534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HobxLbPhrMc" TargetMode="External"/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youtube.com/watch?v=fmaEql66gB0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E93E3F-47AD-445B-ACB4-02F085C4454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01076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E93E3F-47AD-445B-ACB4-02F085C4454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56229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E93E3F-47AD-445B-ACB4-02F085C44548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19516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E93E3F-47AD-445B-ACB4-02F085C44548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020972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What is dementia? Alzheimer's Research UK - YouTube</a:t>
            </a:r>
            <a:endParaRPr lang="en-GB" dirty="0">
              <a:hlinkClick r:id="rId4"/>
            </a:endParaRPr>
          </a:p>
          <a:p>
            <a:r>
              <a:rPr lang="en-GB" dirty="0">
                <a:hlinkClick r:id="rId4"/>
              </a:rPr>
              <a:t>What is dementia? - YouTube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E93E3F-47AD-445B-ACB4-02F085C44548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51070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9BA76-88DC-451C-ADCE-A0CAABCB2EBE}" type="datetimeFigureOut">
              <a:rPr lang="en-GB" smtClean="0"/>
              <a:t>04/03/2023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A2F09-1C79-42BC-8419-321BAC98D8C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9BA76-88DC-451C-ADCE-A0CAABCB2EBE}" type="datetimeFigureOut">
              <a:rPr lang="en-GB" smtClean="0"/>
              <a:t>04/03/2023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A2F09-1C79-42BC-8419-321BAC98D8C8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9BA76-88DC-451C-ADCE-A0CAABCB2EBE}" type="datetimeFigureOut">
              <a:rPr lang="en-GB" smtClean="0"/>
              <a:t>04/03/2023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A2F09-1C79-42BC-8419-321BAC98D8C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9BA76-88DC-451C-ADCE-A0CAABCB2EBE}" type="datetimeFigureOut">
              <a:rPr lang="en-GB" smtClean="0"/>
              <a:t>04/03/2023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A2F09-1C79-42BC-8419-321BAC98D8C8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9BA76-88DC-451C-ADCE-A0CAABCB2EBE}" type="datetimeFigureOut">
              <a:rPr lang="en-GB" smtClean="0"/>
              <a:t>04/03/2023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A2F09-1C79-42BC-8419-321BAC98D8C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9BA76-88DC-451C-ADCE-A0CAABCB2EBE}" type="datetimeFigureOut">
              <a:rPr lang="en-GB" smtClean="0"/>
              <a:t>04/03/2023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A2F09-1C79-42BC-8419-321BAC98D8C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9BA76-88DC-451C-ADCE-A0CAABCB2EBE}" type="datetimeFigureOut">
              <a:rPr lang="en-GB" smtClean="0"/>
              <a:t>04/03/2023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A2F09-1C79-42BC-8419-321BAC98D8C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9BA76-88DC-451C-ADCE-A0CAABCB2EBE}" type="datetimeFigureOut">
              <a:rPr lang="en-GB" smtClean="0"/>
              <a:t>04/03/2023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A2F09-1C79-42BC-8419-321BAC98D8C8}" type="slidenum">
              <a:rPr lang="en-GB" smtClean="0"/>
              <a:t>‹#›</a:t>
            </a:fld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9BA76-88DC-451C-ADCE-A0CAABCB2EBE}" type="datetimeFigureOut">
              <a:rPr lang="en-GB" smtClean="0"/>
              <a:t>04/03/2023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A2F09-1C79-42BC-8419-321BAC98D8C8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9BA76-88DC-451C-ADCE-A0CAABCB2EBE}" type="datetimeFigureOut">
              <a:rPr lang="en-GB" smtClean="0"/>
              <a:t>04/03/2023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A2F09-1C79-42BC-8419-321BAC98D8C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9BA76-88DC-451C-ADCE-A0CAABCB2EBE}" type="datetimeFigureOut">
              <a:rPr lang="en-GB" smtClean="0"/>
              <a:t>04/03/2023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A2F09-1C79-42BC-8419-321BAC98D8C8}" type="slidenum">
              <a:rPr lang="en-GB" smtClean="0"/>
              <a:t>‹#›</a:t>
            </a:fld>
            <a:endParaRPr lang="en-GB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40538"/>
            </a:gs>
            <a:gs pos="100000">
              <a:srgbClr val="080B7A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CC39BA76-88DC-451C-ADCE-A0CAABCB2EBE}" type="datetimeFigureOut">
              <a:rPr lang="en-GB" smtClean="0"/>
              <a:t>04/03/2023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4A2F09-1C79-42BC-8419-321BAC98D8C8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HobxLbPhrMc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lzheimers.org.uk/about-us/news-and-media/facts-media" TargetMode="External"/><Relationship Id="rId2" Type="http://schemas.openxmlformats.org/officeDocument/2006/relationships/hyperlink" Target="https://www.alzheimers.org.uk/about-us/policy-and-influencing/dementia-uk-report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alz.co.uk/research/world-report-201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C7F842-17D8-4FE0-8B5D-A38EB50EAA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anchor="ctr">
            <a:normAutofit fontScale="90000"/>
          </a:bodyPr>
          <a:lstStyle/>
          <a:p>
            <a:r>
              <a:rPr lang="en-GB" sz="4400" b="1" i="1" dirty="0">
                <a:solidFill>
                  <a:schemeClr val="bg1"/>
                </a:solidFill>
                <a:cs typeface="Arial" panose="020B0604020202020204" pitchFamily="34" charset="0"/>
              </a:rPr>
              <a:t>INTRODUCTION TO PUBLIC HEALTH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0E90B0-1E77-4DDA-BED3-F8826E6DD38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15516" y="6222214"/>
            <a:ext cx="2880320" cy="339134"/>
          </a:xfrm>
          <a:prstGeom prst="rect">
            <a:avLst/>
          </a:prstGeom>
          <a:gradFill>
            <a:gsLst>
              <a:gs pos="0">
                <a:srgbClr val="040538"/>
              </a:gs>
              <a:gs pos="100000">
                <a:srgbClr val="080B7A"/>
              </a:gs>
            </a:gsLst>
            <a:lin ang="5400000" scaled="1"/>
          </a:gradFill>
        </p:spPr>
        <p:txBody>
          <a:bodyPr>
            <a:normAutofit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000" b="1" dirty="0">
                <a:solidFill>
                  <a:schemeClr val="bg1"/>
                </a:solidFill>
              </a:rPr>
              <a:t>Dr AISHAT T. BAKRE</a:t>
            </a:r>
          </a:p>
          <a:p>
            <a:pPr marL="0" indent="0">
              <a:lnSpc>
                <a:spcPct val="90000"/>
              </a:lnSpc>
              <a:buNone/>
            </a:pPr>
            <a:endParaRPr lang="en-GB" sz="20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821C187-AF8F-411D-AF6C-030BCE0F6EF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3140968"/>
            <a:ext cx="3707904" cy="3081246"/>
          </a:xfrm>
          <a:prstGeom prst="rect">
            <a:avLst/>
          </a:prstGeom>
          <a:noFill/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9FA5A09-D265-A0AF-8E2A-440AE36CFEBB}"/>
              </a:ext>
            </a:extLst>
          </p:cNvPr>
          <p:cNvSpPr txBox="1"/>
          <p:nvPr/>
        </p:nvSpPr>
        <p:spPr>
          <a:xfrm>
            <a:off x="-108520" y="2477506"/>
            <a:ext cx="640871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600" b="1" i="1" dirty="0">
                <a:solidFill>
                  <a:schemeClr val="bg1"/>
                </a:solidFill>
                <a:cs typeface="Arial" panose="020B0604020202020204" pitchFamily="34" charset="0"/>
              </a:rPr>
              <a:t>Dementia a non-infectious disease Example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B5B6394-06B2-25E6-3176-396D765160FA}"/>
              </a:ext>
            </a:extLst>
          </p:cNvPr>
          <p:cNvSpPr txBox="1"/>
          <p:nvPr/>
        </p:nvSpPr>
        <p:spPr>
          <a:xfrm>
            <a:off x="539552" y="3861048"/>
            <a:ext cx="4572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i="1" dirty="0">
                <a:solidFill>
                  <a:schemeClr val="bg1"/>
                </a:solidFill>
                <a:cs typeface="Arial" panose="020B0604020202020204" pitchFamily="34" charset="0"/>
              </a:rPr>
              <a:t>LCHS4004</a:t>
            </a:r>
            <a:endParaRPr lang="en-GB" sz="3200" b="1" dirty="0">
              <a:solidFill>
                <a:schemeClr val="bg1"/>
              </a:solidFill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C5AC077-0975-D491-DE27-0037AA82FA11}"/>
              </a:ext>
            </a:extLst>
          </p:cNvPr>
          <p:cNvSpPr txBox="1"/>
          <p:nvPr/>
        </p:nvSpPr>
        <p:spPr>
          <a:xfrm>
            <a:off x="863080" y="4749243"/>
            <a:ext cx="4248472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  <a:cs typeface="Arial" panose="020B0604020202020204" pitchFamily="34" charset="0"/>
              </a:rPr>
              <a:t>Semester 1       2021/22</a:t>
            </a:r>
            <a:endParaRPr lang="en-GB" sz="32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2696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8FDDB4-62E2-4E72-8631-55CE395CE1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Clr>
                <a:schemeClr val="bg1"/>
              </a:buClr>
              <a:buNone/>
            </a:pPr>
            <a:r>
              <a:rPr lang="en-GB" dirty="0">
                <a:solidFill>
                  <a:schemeClr val="bg1"/>
                </a:solidFill>
              </a:rPr>
              <a:t>To understand: </a:t>
            </a:r>
          </a:p>
          <a:p>
            <a:pPr>
              <a:buClr>
                <a:schemeClr val="bg1"/>
              </a:buClr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bg1"/>
                </a:solidFill>
              </a:rPr>
              <a:t>The meaning of the term dementia</a:t>
            </a:r>
          </a:p>
          <a:p>
            <a:pPr>
              <a:buClr>
                <a:schemeClr val="bg1"/>
              </a:buClr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bg1"/>
                </a:solidFill>
              </a:rPr>
              <a:t>The different types </a:t>
            </a:r>
          </a:p>
          <a:p>
            <a:pPr>
              <a:buClr>
                <a:schemeClr val="bg1"/>
              </a:buClr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bg1"/>
                </a:solidFill>
              </a:rPr>
              <a:t>Their signs and symptoms </a:t>
            </a:r>
          </a:p>
          <a:p>
            <a:pPr>
              <a:buClr>
                <a:schemeClr val="bg1"/>
              </a:buClr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bg1"/>
                </a:solidFill>
              </a:rPr>
              <a:t>The risk factors</a:t>
            </a:r>
          </a:p>
          <a:p>
            <a:pPr>
              <a:buClr>
                <a:schemeClr val="bg1"/>
              </a:buClr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bg1"/>
                </a:solidFill>
              </a:rPr>
              <a:t>How to prevent dementia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B025EC0-D817-44E8-B460-5BAA150517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tx1"/>
                </a:solidFill>
              </a:rPr>
              <a:t>Learning objectives</a:t>
            </a:r>
          </a:p>
        </p:txBody>
      </p:sp>
    </p:spTree>
    <p:extLst>
      <p:ext uri="{BB962C8B-B14F-4D97-AF65-F5344CB8AC3E}">
        <p14:creationId xmlns:p14="http://schemas.microsoft.com/office/powerpoint/2010/main" val="1851455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79512" y="2734250"/>
            <a:ext cx="8229600" cy="1252728"/>
          </a:xfrm>
        </p:spPr>
        <p:txBody>
          <a:bodyPr>
            <a:noAutofit/>
            <a:scene3d>
              <a:camera prst="perspectiveHeroicExtremeLeftFacing"/>
              <a:lightRig rig="threePt" dir="t"/>
            </a:scene3d>
          </a:bodyPr>
          <a:lstStyle/>
          <a:p>
            <a:pPr algn="l"/>
            <a:r>
              <a:rPr lang="en-GB" sz="5400" i="1" dirty="0">
                <a:solidFill>
                  <a:schemeClr val="bg1"/>
                </a:solidFill>
                <a:effectLst>
                  <a:reflection blurRad="6350" stA="55000" endA="300" endPos="45500" dir="5400000" sy="-100000" algn="bl" rotWithShape="0"/>
                </a:effectLst>
              </a:rPr>
              <a:t>So, what is dementia..?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2240" y="4149080"/>
            <a:ext cx="1987550" cy="2432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6986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5B4D8C-7B11-497C-80A1-6815A25B3A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196752" y="188640"/>
            <a:ext cx="10369152" cy="1402416"/>
          </a:xfrm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</a:rPr>
              <a:t>Dementia  is ….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B892836-BEB5-4B3C-AA49-3ED7A328E44E}"/>
              </a:ext>
            </a:extLst>
          </p:cNvPr>
          <p:cNvSpPr/>
          <p:nvPr/>
        </p:nvSpPr>
        <p:spPr>
          <a:xfrm>
            <a:off x="395536" y="1507430"/>
            <a:ext cx="5400600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dirty="0">
                <a:solidFill>
                  <a:schemeClr val="bg1"/>
                </a:solidFill>
              </a:rPr>
              <a:t>….neurodegenerative chronic disorder that affects the proper functioning of the cognitive part of the brain .</a:t>
            </a:r>
          </a:p>
          <a:p>
            <a:endParaRPr lang="en-GB" sz="2000" dirty="0">
              <a:solidFill>
                <a:schemeClr val="bg1"/>
              </a:solidFill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sz="2000" dirty="0">
              <a:solidFill>
                <a:schemeClr val="bg1"/>
              </a:solidFill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sz="2000" dirty="0">
              <a:solidFill>
                <a:schemeClr val="bg1"/>
              </a:solidFill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dirty="0">
                <a:solidFill>
                  <a:schemeClr val="bg1"/>
                </a:solidFill>
              </a:rPr>
              <a:t>It is a syndrome that is common with older adult but not necessarily a disease ascribed only to the elderly.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5198627-9641-4D9E-B2A2-E9A73822DD3F}"/>
              </a:ext>
            </a:extLst>
          </p:cNvPr>
          <p:cNvSpPr/>
          <p:nvPr/>
        </p:nvSpPr>
        <p:spPr>
          <a:xfrm>
            <a:off x="491984" y="5744329"/>
            <a:ext cx="8400495" cy="1178896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solidFill>
                  <a:schemeClr val="tx1"/>
                </a:solidFill>
              </a:rPr>
              <a:t>Dementia is one of the world's biggest health problems and is a major public health challenge that is becoming more common as the aged population grows.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B5D3CB0-889B-EC8D-292F-12B50204BC41}"/>
              </a:ext>
            </a:extLst>
          </p:cNvPr>
          <p:cNvSpPr txBox="1"/>
          <p:nvPr/>
        </p:nvSpPr>
        <p:spPr>
          <a:xfrm>
            <a:off x="217114" y="5022617"/>
            <a:ext cx="567213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chemeClr val="bg1"/>
                </a:solidFill>
              </a:rPr>
              <a:t>(Alzheimer’s Disease International, 2018; WHO, 2022)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8F87F5F-5F4E-AEED-76F2-1001F41E47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4128" y="2773112"/>
            <a:ext cx="3280528" cy="22495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019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252728"/>
          </a:xfrm>
        </p:spPr>
        <p:txBody>
          <a:bodyPr/>
          <a:lstStyle/>
          <a:p>
            <a:pPr algn="l"/>
            <a:r>
              <a:rPr lang="en-GB" b="1" dirty="0">
                <a:solidFill>
                  <a:schemeClr val="tx1"/>
                </a:solidFill>
                <a:effectLst>
                  <a:reflection blurRad="6350" stA="55000" endA="300" endPos="45500" dir="5400000" sy="-100000" algn="bl" rotWithShape="0"/>
                </a:effectLst>
              </a:rPr>
              <a:t>Dementia is…..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3203848" y="908720"/>
            <a:ext cx="66967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effectLst>
                  <a:reflection blurRad="6350" stA="55000" endA="300" endPos="45500" dir="5400000" sy="-100000" algn="bl" rotWithShape="0"/>
                </a:effectLst>
              </a:rPr>
              <a:t>…. a syndrome characterised by…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FE18206-6EDA-0798-93B9-97103D0116C2}"/>
              </a:ext>
            </a:extLst>
          </p:cNvPr>
          <p:cNvSpPr txBox="1"/>
          <p:nvPr/>
        </p:nvSpPr>
        <p:spPr>
          <a:xfrm>
            <a:off x="1889956" y="6300028"/>
            <a:ext cx="536408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Candara"/>
                <a:ea typeface="+mn-ea"/>
                <a:cs typeface="+mn-cs"/>
              </a:rPr>
              <a:t>(Alzheimer’s Disease International, 2018; WHO, 2022)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7CD1DDE-F998-ADFA-BB95-4BD55F43E0E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7739"/>
          <a:stretch/>
        </p:blipFill>
        <p:spPr>
          <a:xfrm>
            <a:off x="2267744" y="1531525"/>
            <a:ext cx="4853351" cy="4824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2131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57A9B2-A1AF-49D6-9A1A-86F22E5378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10193"/>
            <a:ext cx="8229600" cy="1252728"/>
          </a:xfrm>
        </p:spPr>
        <p:txBody>
          <a:bodyPr/>
          <a:lstStyle/>
          <a:p>
            <a:pPr algn="l"/>
            <a:r>
              <a:rPr lang="en-GB" b="1" dirty="0">
                <a:solidFill>
                  <a:schemeClr val="tx1"/>
                </a:solidFill>
              </a:rPr>
              <a:t>Dementia is the ….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7EBF2A0-A634-4D4A-8BED-3D27DC76F20C}"/>
              </a:ext>
            </a:extLst>
          </p:cNvPr>
          <p:cNvSpPr/>
          <p:nvPr/>
        </p:nvSpPr>
        <p:spPr>
          <a:xfrm>
            <a:off x="390363" y="2420888"/>
            <a:ext cx="8363272" cy="280076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dirty="0">
                <a:solidFill>
                  <a:schemeClr val="bg1"/>
                </a:solidFill>
              </a:rPr>
              <a:t>…. most important contributors, among chronic non-communicable diseases, to disability, dependence and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sz="2000" dirty="0">
              <a:solidFill>
                <a:schemeClr val="bg1"/>
              </a:solidFill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dirty="0">
                <a:solidFill>
                  <a:schemeClr val="bg1"/>
                </a:solidFill>
              </a:rPr>
              <a:t>transition into residential and nursing home care.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dirty="0">
                <a:solidFill>
                  <a:schemeClr val="bg1"/>
                </a:solidFill>
              </a:rPr>
              <a:t>This affect the quality of life of the aged </a:t>
            </a:r>
          </a:p>
          <a:p>
            <a:endParaRPr lang="en-GB" sz="2000" dirty="0">
              <a:solidFill>
                <a:schemeClr val="bg1"/>
              </a:solidFill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dirty="0">
                <a:solidFill>
                  <a:schemeClr val="bg1"/>
                </a:solidFill>
              </a:rPr>
              <a:t> Therefore increase caregiver burden.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2B6194F-BC50-4475-A160-3EA58D0EB638}"/>
              </a:ext>
            </a:extLst>
          </p:cNvPr>
          <p:cNvSpPr/>
          <p:nvPr/>
        </p:nvSpPr>
        <p:spPr>
          <a:xfrm>
            <a:off x="390363" y="6021288"/>
            <a:ext cx="8502116" cy="864848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000" dirty="0"/>
              <a:t>         </a:t>
            </a:r>
            <a:r>
              <a:rPr lang="en-GB" sz="2000" b="1" dirty="0">
                <a:solidFill>
                  <a:schemeClr val="tx1"/>
                </a:solidFill>
              </a:rPr>
              <a:t>Dementia is not a disease in itself, but is caused by different diseases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7D5A2F8-0237-DE78-286A-F374865651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6176" y="3573016"/>
            <a:ext cx="2905688" cy="2636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2888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-479776" y="2420888"/>
            <a:ext cx="8229600" cy="1252728"/>
          </a:xfrm>
        </p:spPr>
        <p:txBody>
          <a:bodyPr>
            <a:noAutofit/>
            <a:scene3d>
              <a:camera prst="perspectiveHeroicExtremeLeftFacing"/>
              <a:lightRig rig="threePt" dir="t"/>
            </a:scene3d>
          </a:bodyPr>
          <a:lstStyle/>
          <a:p>
            <a:pPr algn="l"/>
            <a:r>
              <a:rPr lang="en-GB" i="1" dirty="0">
                <a:solidFill>
                  <a:schemeClr val="bg1"/>
                </a:solidFill>
                <a:effectLst>
                  <a:reflection blurRad="6350" stA="55000" endA="300" endPos="45500" dir="5400000" sy="-100000" algn="bl" rotWithShape="0"/>
                </a:effectLst>
              </a:rPr>
              <a:t>What are the types of dementia..?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2240" y="4149080"/>
            <a:ext cx="1987550" cy="2432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7080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252728"/>
          </a:xfrm>
        </p:spPr>
        <p:txBody>
          <a:bodyPr/>
          <a:lstStyle/>
          <a:p>
            <a:pPr algn="l"/>
            <a:r>
              <a:rPr lang="en-GB" b="1" dirty="0">
                <a:solidFill>
                  <a:schemeClr val="tx1"/>
                </a:solidFill>
                <a:effectLst>
                  <a:reflection blurRad="6350" stA="55000" endA="300" endPos="45500" dir="5400000" sy="-100000" algn="bl" rotWithShape="0"/>
                </a:effectLst>
              </a:rPr>
              <a:t>Types of Dementia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23528" y="2226727"/>
            <a:ext cx="53285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bg1"/>
                </a:solidFill>
              </a:rPr>
              <a:t>Alzheimer’s disease  50-70 %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23528" y="2910424"/>
            <a:ext cx="53285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bg1"/>
                </a:solidFill>
              </a:rPr>
              <a:t>Vascular dementia  15-25 %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23528" y="3651217"/>
            <a:ext cx="4608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bg1"/>
                </a:solidFill>
              </a:rPr>
              <a:t>Lewy Body Dementia &gt; 5 %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23528" y="5229200"/>
            <a:ext cx="41764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bg1"/>
                </a:solidFill>
              </a:rPr>
              <a:t>Frontal lobe dementia &gt; 2%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23528" y="4471406"/>
            <a:ext cx="38164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bg1"/>
                </a:solidFill>
              </a:rPr>
              <a:t>Mixed dementia &gt; 10%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5014391" y="3682757"/>
            <a:ext cx="39250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 dirty="0">
                <a:solidFill>
                  <a:schemeClr val="bg1"/>
                </a:solidFill>
              </a:rPr>
              <a:t>Gradual progression &gt;  Fluctuating cognition, visual hallucinations, parkinsonism, falls 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932040" y="2989668"/>
            <a:ext cx="41970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 dirty="0">
                <a:solidFill>
                  <a:schemeClr val="bg1"/>
                </a:solidFill>
              </a:rPr>
              <a:t>Step-wise progression,  multiple strokes, &gt; seizures, unsteady gait, depression, behaviour change, incontinence, vascular problems</a:t>
            </a:r>
          </a:p>
        </p:txBody>
      </p:sp>
      <p:sp>
        <p:nvSpPr>
          <p:cNvPr id="14" name="Chevron 13"/>
          <p:cNvSpPr/>
          <p:nvPr/>
        </p:nvSpPr>
        <p:spPr>
          <a:xfrm>
            <a:off x="4384935" y="3802813"/>
            <a:ext cx="360040" cy="288032"/>
          </a:xfrm>
          <a:prstGeom prst="chevron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4942971" y="5117265"/>
            <a:ext cx="39964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 dirty="0">
                <a:solidFill>
                  <a:schemeClr val="bg1"/>
                </a:solidFill>
              </a:rPr>
              <a:t>Gradual progression &gt; rare, younger onset,  memory initially intact, changed social conduct, speech reduction,  early loss insight, emotional blunting,  diet/eating changes, incontinence. </a:t>
            </a:r>
          </a:p>
        </p:txBody>
      </p:sp>
      <p:sp>
        <p:nvSpPr>
          <p:cNvPr id="16" name="Chevron 15"/>
          <p:cNvSpPr/>
          <p:nvPr/>
        </p:nvSpPr>
        <p:spPr>
          <a:xfrm>
            <a:off x="4427984" y="5316016"/>
            <a:ext cx="360040" cy="288032"/>
          </a:xfrm>
          <a:prstGeom prst="chevron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7" name="Chevron 16"/>
          <p:cNvSpPr/>
          <p:nvPr/>
        </p:nvSpPr>
        <p:spPr>
          <a:xfrm>
            <a:off x="4384935" y="3030172"/>
            <a:ext cx="360040" cy="288032"/>
          </a:xfrm>
          <a:prstGeom prst="chevron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938696" y="2197912"/>
            <a:ext cx="39166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 dirty="0">
                <a:solidFill>
                  <a:schemeClr val="bg1"/>
                </a:solidFill>
              </a:rPr>
              <a:t>Gradual progression &gt; 3 types, early onset(rare &lt; 10%, late onset &amp;  familial (rare &lt; 5%); ST memory, loss of judgement, communication – global impairment</a:t>
            </a:r>
          </a:p>
        </p:txBody>
      </p:sp>
      <p:sp>
        <p:nvSpPr>
          <p:cNvPr id="20" name="Chevron 19"/>
          <p:cNvSpPr/>
          <p:nvPr/>
        </p:nvSpPr>
        <p:spPr>
          <a:xfrm>
            <a:off x="4355976" y="2367571"/>
            <a:ext cx="360040" cy="288032"/>
          </a:xfrm>
          <a:prstGeom prst="chevron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4938696" y="4516454"/>
            <a:ext cx="403949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i="1" dirty="0">
                <a:solidFill>
                  <a:schemeClr val="bg1"/>
                </a:solidFill>
              </a:rPr>
              <a:t>A mixture of both Alzheimer type and vascular type dementia</a:t>
            </a:r>
          </a:p>
        </p:txBody>
      </p:sp>
      <p:sp>
        <p:nvSpPr>
          <p:cNvPr id="22" name="Chevron 21"/>
          <p:cNvSpPr/>
          <p:nvPr/>
        </p:nvSpPr>
        <p:spPr>
          <a:xfrm>
            <a:off x="4384935" y="4490032"/>
            <a:ext cx="360040" cy="288032"/>
          </a:xfrm>
          <a:prstGeom prst="chevron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8642230E-FB6F-40DC-B4EA-A77F1C856ABE}"/>
              </a:ext>
            </a:extLst>
          </p:cNvPr>
          <p:cNvSpPr/>
          <p:nvPr/>
        </p:nvSpPr>
        <p:spPr>
          <a:xfrm>
            <a:off x="323528" y="5813295"/>
            <a:ext cx="8352928" cy="1080473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algn="ctr"/>
            <a:r>
              <a:rPr lang="en-GB" sz="2000" b="1" dirty="0">
                <a:solidFill>
                  <a:schemeClr val="tx1"/>
                </a:solidFill>
              </a:rPr>
              <a:t>All affect the brain and individual in different patterns and ways.</a:t>
            </a:r>
          </a:p>
          <a:p>
            <a:pPr algn="ctr"/>
            <a:r>
              <a:rPr lang="en-GB" sz="2000" b="1" dirty="0">
                <a:solidFill>
                  <a:schemeClr val="tx1"/>
                </a:solidFill>
              </a:rPr>
              <a:t>Once diagnosed, it is too late to introduce any form of intervention.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8363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75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75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75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3750"/>
                            </p:stCondLst>
                            <p:childTnLst>
                              <p:par>
                                <p:cTn id="4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2" grpId="0"/>
      <p:bldP spid="13" grpId="0"/>
      <p:bldP spid="14" grpId="0" animBg="1"/>
      <p:bldP spid="15" grpId="0"/>
      <p:bldP spid="16" grpId="0" animBg="1"/>
      <p:bldP spid="17" grpId="0" animBg="1"/>
      <p:bldP spid="18" grpId="0"/>
      <p:bldP spid="20" grpId="0" animBg="1"/>
      <p:bldP spid="21" grpId="0"/>
      <p:bldP spid="22" grpId="0" animBg="1"/>
      <p:bldP spid="2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72636" y="332656"/>
            <a:ext cx="8229600" cy="1252728"/>
          </a:xfrm>
        </p:spPr>
        <p:txBody>
          <a:bodyPr>
            <a:normAutofit fontScale="90000"/>
          </a:bodyPr>
          <a:lstStyle/>
          <a:p>
            <a:pPr algn="l"/>
            <a:r>
              <a:rPr lang="en-GB" b="1" dirty="0">
                <a:effectLst>
                  <a:reflection blurRad="6350" stA="55000" endA="300" endPos="45500" dir="5400000" sy="-100000" algn="bl" rotWithShape="0"/>
                </a:effectLst>
              </a:rPr>
              <a:t> </a:t>
            </a:r>
            <a:r>
              <a:rPr lang="en-GB" b="1" dirty="0">
                <a:solidFill>
                  <a:schemeClr val="tx1"/>
                </a:solidFill>
                <a:effectLst>
                  <a:reflection blurRad="6350" stA="55000" endA="300" endPos="45500" dir="5400000" sy="-100000" algn="bl" rotWithShape="0"/>
                </a:effectLst>
              </a:rPr>
              <a:t>Effect of dementia on our brain…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158" y="2348880"/>
            <a:ext cx="4258278" cy="401904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60193" y="2636912"/>
            <a:ext cx="3156223" cy="31085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1843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-324544" y="2492896"/>
            <a:ext cx="8229600" cy="1252728"/>
          </a:xfrm>
        </p:spPr>
        <p:txBody>
          <a:bodyPr>
            <a:noAutofit/>
            <a:scene3d>
              <a:camera prst="perspectiveHeroicExtremeLeftFacing"/>
              <a:lightRig rig="threePt" dir="t"/>
            </a:scene3d>
          </a:bodyPr>
          <a:lstStyle/>
          <a:p>
            <a:pPr algn="l"/>
            <a:r>
              <a:rPr lang="en-GB" sz="4000" i="1" dirty="0">
                <a:solidFill>
                  <a:schemeClr val="bg1"/>
                </a:solidFill>
                <a:effectLst>
                  <a:reflection blurRad="6350" stA="55000" endA="300" endPos="45500" dir="5400000" sy="-100000" algn="bl" rotWithShape="0"/>
                </a:effectLst>
              </a:rPr>
              <a:t>What are the signs and symptoms..?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11281" y="4221088"/>
            <a:ext cx="1987550" cy="2432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43767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23528" y="764704"/>
            <a:ext cx="4490465" cy="2304256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v"/>
            </a:pPr>
            <a:r>
              <a:rPr lang="en-GB" sz="1400" b="1" dirty="0">
                <a:solidFill>
                  <a:schemeClr val="bg1"/>
                </a:solidFill>
              </a:rPr>
              <a:t>Memory loss </a:t>
            </a:r>
            <a:r>
              <a:rPr lang="en-GB" sz="1400" dirty="0">
                <a:solidFill>
                  <a:schemeClr val="bg1"/>
                </a:solidFill>
              </a:rPr>
              <a:t>– short-term memory, disorientation/getting lost</a:t>
            </a:r>
          </a:p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v"/>
            </a:pPr>
            <a:r>
              <a:rPr lang="en-GB" sz="1400" b="1" dirty="0">
                <a:solidFill>
                  <a:schemeClr val="bg1"/>
                </a:solidFill>
              </a:rPr>
              <a:t>Difficulty with familiar tasks </a:t>
            </a:r>
            <a:r>
              <a:rPr lang="en-GB" sz="1400" dirty="0">
                <a:solidFill>
                  <a:schemeClr val="bg1"/>
                </a:solidFill>
              </a:rPr>
              <a:t>– cooking meals, organising tasks..</a:t>
            </a:r>
          </a:p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v"/>
            </a:pPr>
            <a:r>
              <a:rPr lang="en-GB" sz="1400" b="1" dirty="0">
                <a:solidFill>
                  <a:schemeClr val="bg1"/>
                </a:solidFill>
              </a:rPr>
              <a:t>Problems with language </a:t>
            </a:r>
            <a:r>
              <a:rPr lang="en-GB" sz="1400" dirty="0">
                <a:solidFill>
                  <a:schemeClr val="bg1"/>
                </a:solidFill>
              </a:rPr>
              <a:t>– word finding, naming..</a:t>
            </a:r>
          </a:p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v"/>
            </a:pPr>
            <a:r>
              <a:rPr lang="en-GB" sz="1400" b="1" dirty="0">
                <a:solidFill>
                  <a:schemeClr val="bg1"/>
                </a:solidFill>
              </a:rPr>
              <a:t>Poor judgement </a:t>
            </a:r>
            <a:r>
              <a:rPr lang="en-GB" sz="1400" dirty="0">
                <a:solidFill>
                  <a:schemeClr val="bg1"/>
                </a:solidFill>
              </a:rPr>
              <a:t>– e.g. dressing inappropriately for weather..</a:t>
            </a:r>
          </a:p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v"/>
            </a:pPr>
            <a:r>
              <a:rPr lang="en-GB" sz="1400" b="1" dirty="0">
                <a:solidFill>
                  <a:schemeClr val="bg1"/>
                </a:solidFill>
              </a:rPr>
              <a:t> Trouble keeping track of things </a:t>
            </a:r>
            <a:r>
              <a:rPr lang="en-GB" sz="1400" dirty="0">
                <a:solidFill>
                  <a:schemeClr val="bg1"/>
                </a:solidFill>
              </a:rPr>
              <a:t>– conversations, finances etc</a:t>
            </a:r>
          </a:p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v"/>
            </a:pPr>
            <a:r>
              <a:rPr lang="en-GB" sz="1400" b="1" dirty="0">
                <a:solidFill>
                  <a:schemeClr val="bg1"/>
                </a:solidFill>
              </a:rPr>
              <a:t>Misplacing things </a:t>
            </a:r>
            <a:r>
              <a:rPr lang="en-GB" sz="1400" dirty="0">
                <a:solidFill>
                  <a:schemeClr val="bg1"/>
                </a:solidFill>
              </a:rPr>
              <a:t>– putting things in unusual places</a:t>
            </a:r>
          </a:p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v"/>
            </a:pPr>
            <a:r>
              <a:rPr lang="en-GB" sz="1400" b="1" dirty="0">
                <a:solidFill>
                  <a:schemeClr val="bg1"/>
                </a:solidFill>
              </a:rPr>
              <a:t>Changes in mood or behaviour </a:t>
            </a:r>
            <a:r>
              <a:rPr lang="en-GB" sz="1400" dirty="0">
                <a:solidFill>
                  <a:schemeClr val="bg1"/>
                </a:solidFill>
              </a:rPr>
              <a:t>– depression, mood swings, wandering</a:t>
            </a:r>
          </a:p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v"/>
            </a:pPr>
            <a:r>
              <a:rPr lang="en-GB" sz="1400" b="1" dirty="0">
                <a:solidFill>
                  <a:schemeClr val="bg1"/>
                </a:solidFill>
              </a:rPr>
              <a:t>Change in personality </a:t>
            </a:r>
            <a:r>
              <a:rPr lang="en-GB" sz="1400" dirty="0">
                <a:solidFill>
                  <a:schemeClr val="bg1"/>
                </a:solidFill>
              </a:rPr>
              <a:t>– irritable, suspicious, anxious etc</a:t>
            </a:r>
          </a:p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v"/>
            </a:pPr>
            <a:r>
              <a:rPr lang="en-GB" sz="1400" b="1" dirty="0">
                <a:solidFill>
                  <a:schemeClr val="bg1"/>
                </a:solidFill>
              </a:rPr>
              <a:t>Loss of initiative </a:t>
            </a:r>
            <a:r>
              <a:rPr lang="en-GB" sz="1400" dirty="0">
                <a:solidFill>
                  <a:schemeClr val="bg1"/>
                </a:solidFill>
              </a:rPr>
              <a:t>– passive, increased sleeping, loss of interest etc</a:t>
            </a:r>
          </a:p>
          <a:p>
            <a:pPr>
              <a:lnSpc>
                <a:spcPct val="150000"/>
              </a:lnSpc>
              <a:buClr>
                <a:schemeClr val="bg1"/>
              </a:buClr>
              <a:buFont typeface="Wingdings" panose="05000000000000000000" pitchFamily="2" charset="2"/>
              <a:buChar char="v"/>
            </a:pPr>
            <a:r>
              <a:rPr lang="en-GB" sz="1400" b="1" dirty="0">
                <a:solidFill>
                  <a:schemeClr val="bg1"/>
                </a:solidFill>
              </a:rPr>
              <a:t>Loss of talking and language skills</a:t>
            </a: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v"/>
            </a:pPr>
            <a:endParaRPr lang="en-GB" sz="20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282360"/>
          </a:xfrm>
        </p:spPr>
        <p:txBody>
          <a:bodyPr>
            <a:normAutofit fontScale="90000"/>
          </a:bodyPr>
          <a:lstStyle/>
          <a:p>
            <a:pPr algn="l"/>
            <a:r>
              <a:rPr lang="en-GB" b="1" dirty="0">
                <a:solidFill>
                  <a:schemeClr val="tx1"/>
                </a:solidFill>
                <a:effectLst>
                  <a:reflection blurRad="6350" stA="55000" endA="300" endPos="45500" dir="5400000" sy="-100000" algn="bl" rotWithShape="0"/>
                </a:effectLst>
              </a:rPr>
              <a:t>Signs and symptoms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07AF6EC-4032-5334-5409-9BDB830AE4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4452" y="3063034"/>
            <a:ext cx="4190036" cy="33161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160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23528" y="2420888"/>
            <a:ext cx="8229600" cy="1252728"/>
          </a:xfrm>
        </p:spPr>
        <p:txBody>
          <a:bodyPr>
            <a:noAutofit/>
            <a:scene3d>
              <a:camera prst="perspectiveHeroicExtremeLeftFacing"/>
              <a:lightRig rig="threePt" dir="t"/>
            </a:scene3d>
          </a:bodyPr>
          <a:lstStyle/>
          <a:p>
            <a:pPr algn="l"/>
            <a:r>
              <a:rPr lang="en-GB" sz="4800" i="1" dirty="0">
                <a:solidFill>
                  <a:schemeClr val="bg1"/>
                </a:solidFill>
                <a:effectLst>
                  <a:reflection blurRad="6350" stA="55000" endA="300" endPos="45500" dir="5400000" sy="-100000" algn="bl" rotWithShape="0"/>
                </a:effectLst>
              </a:rPr>
              <a:t>How big is the problem..?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0192" y="4005064"/>
            <a:ext cx="1987550" cy="2432050"/>
          </a:xfrm>
          <a:prstGeom prst="rect">
            <a:avLst/>
          </a:prstGeom>
          <a:gradFill>
            <a:gsLst>
              <a:gs pos="0">
                <a:srgbClr val="040538"/>
              </a:gs>
              <a:gs pos="100000">
                <a:srgbClr val="080B7A"/>
              </a:gs>
            </a:gsLst>
            <a:lin ang="5400000" scaled="1"/>
          </a:gradFill>
        </p:spPr>
      </p:pic>
    </p:spTree>
    <p:extLst>
      <p:ext uri="{BB962C8B-B14F-4D97-AF65-F5344CB8AC3E}">
        <p14:creationId xmlns:p14="http://schemas.microsoft.com/office/powerpoint/2010/main" val="29426926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324260"/>
            <a:ext cx="8229600" cy="1252728"/>
          </a:xfrm>
        </p:spPr>
        <p:txBody>
          <a:bodyPr>
            <a:normAutofit/>
          </a:bodyPr>
          <a:lstStyle/>
          <a:p>
            <a:pPr algn="l"/>
            <a:r>
              <a:rPr lang="en-GB" b="1" dirty="0">
                <a:solidFill>
                  <a:schemeClr val="tx1"/>
                </a:solidFill>
                <a:effectLst>
                  <a:reflection blurRad="6350" stA="55000" endA="300" endPos="45500" dir="5400000" sy="-100000" algn="bl" rotWithShape="0"/>
                </a:effectLst>
              </a:rPr>
              <a:t>Worldwide Estimate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40544" y="1959223"/>
            <a:ext cx="5248852" cy="461665"/>
          </a:xfrm>
          <a:prstGeom prst="rect">
            <a:avLst/>
          </a:prstGeom>
          <a:solidFill>
            <a:schemeClr val="accent2"/>
          </a:solidFill>
          <a:effectLst>
            <a:softEdge rad="63500"/>
          </a:effectLst>
        </p:spPr>
        <p:txBody>
          <a:bodyPr wrap="square" rtlCol="0">
            <a:spAutoFit/>
          </a:bodyPr>
          <a:lstStyle/>
          <a:p>
            <a:r>
              <a:rPr lang="en-GB" sz="2400" b="1" dirty="0"/>
              <a:t>Worldwide</a:t>
            </a:r>
            <a:r>
              <a:rPr lang="en-GB" b="1" dirty="0"/>
              <a:t>: </a:t>
            </a:r>
            <a:r>
              <a:rPr lang="en-GB" sz="2000" b="1" dirty="0"/>
              <a:t>World Alzheimer’s Report (2015)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74191" y="2420888"/>
            <a:ext cx="4053793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1600" dirty="0">
                <a:solidFill>
                  <a:schemeClr val="bg1"/>
                </a:solidFill>
              </a:rPr>
              <a:t>Currently 46.8 million people  were estimated to be living with dementia</a:t>
            </a:r>
          </a:p>
          <a:p>
            <a:endParaRPr lang="en-GB" sz="1600" dirty="0">
              <a:solidFill>
                <a:schemeClr val="bg1"/>
              </a:solidFill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1600" dirty="0">
                <a:solidFill>
                  <a:schemeClr val="bg1"/>
                </a:solidFill>
              </a:rPr>
              <a:t>With an increment of twice the figure every 20 years </a:t>
            </a:r>
          </a:p>
          <a:p>
            <a:endParaRPr lang="en-GB" sz="1600" dirty="0">
              <a:solidFill>
                <a:schemeClr val="bg1"/>
              </a:solidFill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1600" dirty="0">
                <a:solidFill>
                  <a:schemeClr val="bg1"/>
                </a:solidFill>
              </a:rPr>
              <a:t>Predicted to be 131.5 million by 2050</a:t>
            </a:r>
          </a:p>
          <a:p>
            <a:endParaRPr lang="en-GB" sz="1600" dirty="0">
              <a:solidFill>
                <a:schemeClr val="bg1"/>
              </a:solidFill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1600" dirty="0">
                <a:solidFill>
                  <a:schemeClr val="bg1"/>
                </a:solidFill>
              </a:rPr>
              <a:t> The financial implication of dementia worldwide was estimated to be $818 billion, </a:t>
            </a:r>
          </a:p>
          <a:p>
            <a:endParaRPr lang="en-GB" sz="1600" dirty="0">
              <a:solidFill>
                <a:schemeClr val="bg1"/>
              </a:solidFill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1600" dirty="0">
                <a:solidFill>
                  <a:schemeClr val="bg1"/>
                </a:solidFill>
              </a:rPr>
              <a:t>which is expected to increase to a trillion dollar by the year 2018 and 2 trillion dollar by 2030.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>
              <a:solidFill>
                <a:schemeClr val="bg1"/>
              </a:solidFill>
            </a:endParaRPr>
          </a:p>
          <a:p>
            <a:pPr lvl="1"/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2509206-1998-FAFD-03CA-79A0728207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4048" y="4293096"/>
            <a:ext cx="3267075" cy="1400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2214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176993"/>
            <a:ext cx="8229600" cy="1252728"/>
          </a:xfrm>
        </p:spPr>
        <p:txBody>
          <a:bodyPr>
            <a:normAutofit/>
          </a:bodyPr>
          <a:lstStyle/>
          <a:p>
            <a:pPr algn="l"/>
            <a:r>
              <a:rPr lang="en-GB" b="1" dirty="0">
                <a:solidFill>
                  <a:schemeClr val="tx1"/>
                </a:solidFill>
                <a:effectLst>
                  <a:reflection blurRad="6350" stA="55000" endA="300" endPos="45500" dir="5400000" sy="-100000" algn="bl" rotWithShape="0"/>
                </a:effectLst>
              </a:rPr>
              <a:t>National Estimate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98915" y="1660553"/>
            <a:ext cx="4661117" cy="461665"/>
          </a:xfrm>
          <a:prstGeom prst="rect">
            <a:avLst/>
          </a:prstGeom>
          <a:solidFill>
            <a:schemeClr val="accent2"/>
          </a:solidFill>
          <a:effectLst>
            <a:softEdge rad="63500"/>
          </a:effectLst>
        </p:spPr>
        <p:txBody>
          <a:bodyPr wrap="square" rtlCol="0">
            <a:spAutoFit/>
          </a:bodyPr>
          <a:lstStyle/>
          <a:p>
            <a:r>
              <a:rPr lang="en-GB" sz="2400" b="1" dirty="0"/>
              <a:t>Nationally</a:t>
            </a:r>
            <a:r>
              <a:rPr lang="en-GB" b="1" dirty="0"/>
              <a:t>: </a:t>
            </a:r>
            <a:r>
              <a:rPr lang="en-GB" sz="2000" b="1" dirty="0"/>
              <a:t>(Alzheimer’s Society, 2022)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32116" y="2122218"/>
            <a:ext cx="8454683" cy="49244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dirty="0">
                <a:solidFill>
                  <a:schemeClr val="bg1"/>
                </a:solidFill>
              </a:rPr>
              <a:t>Currently, over 900,000 people are living with dementia in the UK and</a:t>
            </a:r>
          </a:p>
          <a:p>
            <a:endParaRPr lang="en-GB" sz="2000" dirty="0">
              <a:solidFill>
                <a:schemeClr val="bg1"/>
              </a:solidFill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dirty="0">
                <a:solidFill>
                  <a:schemeClr val="bg1"/>
                </a:solidFill>
              </a:rPr>
              <a:t>Almost 600 people develop dementia everyday</a:t>
            </a:r>
          </a:p>
          <a:p>
            <a:r>
              <a:rPr lang="en-GB" sz="2000" dirty="0">
                <a:solidFill>
                  <a:schemeClr val="bg1"/>
                </a:solidFill>
              </a:rPr>
              <a:t> 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dirty="0">
                <a:solidFill>
                  <a:schemeClr val="bg1"/>
                </a:solidFill>
              </a:rPr>
              <a:t>225,000 people afflicted annually</a:t>
            </a:r>
          </a:p>
          <a:p>
            <a:endParaRPr lang="en-GB" sz="2000" dirty="0">
              <a:solidFill>
                <a:schemeClr val="bg1"/>
              </a:solidFill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dirty="0">
                <a:solidFill>
                  <a:schemeClr val="bg1"/>
                </a:solidFill>
              </a:rPr>
              <a:t>Expected to be over 1 million by the year 2025 and 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sz="2000" dirty="0">
              <a:solidFill>
                <a:schemeClr val="bg1"/>
              </a:solidFill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dirty="0">
                <a:solidFill>
                  <a:schemeClr val="bg1"/>
                </a:solidFill>
              </a:rPr>
              <a:t>Over 2 million by the year 2050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sz="2000" dirty="0">
              <a:solidFill>
                <a:schemeClr val="bg1"/>
              </a:solidFill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dirty="0">
                <a:solidFill>
                  <a:schemeClr val="bg1"/>
                </a:solidFill>
              </a:rPr>
              <a:t>The overall economic cost of dementia is £34.7 billion per year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sz="2000" dirty="0">
              <a:solidFill>
                <a:schemeClr val="bg2">
                  <a:lumMod val="25000"/>
                </a:schemeClr>
              </a:solidFill>
            </a:endParaRPr>
          </a:p>
          <a:p>
            <a:endParaRPr lang="en-GB" sz="2000" dirty="0">
              <a:solidFill>
                <a:schemeClr val="bg2">
                  <a:lumMod val="25000"/>
                </a:schemeClr>
              </a:solidFill>
            </a:endParaRPr>
          </a:p>
          <a:p>
            <a:endParaRPr lang="en-GB" dirty="0">
              <a:solidFill>
                <a:schemeClr val="bg2">
                  <a:lumMod val="25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2">
                  <a:lumMod val="25000"/>
                </a:schemeClr>
              </a:solidFill>
            </a:endParaRPr>
          </a:p>
          <a:p>
            <a:pPr lvl="1"/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E6C6EAF-AE17-4B7A-BC23-8ED5AC0A025D}"/>
              </a:ext>
            </a:extLst>
          </p:cNvPr>
          <p:cNvSpPr/>
          <p:nvPr/>
        </p:nvSpPr>
        <p:spPr>
          <a:xfrm>
            <a:off x="107505" y="5539759"/>
            <a:ext cx="9036495" cy="1484784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GB" sz="2000" b="1" dirty="0">
                <a:solidFill>
                  <a:schemeClr val="tx1"/>
                </a:solidFill>
              </a:rPr>
              <a:t>The prevalence is 7.1% among those aged over 65years, which is equal to 1 in every 79(1.3%) of the whole UK population, and 1 in every 14 of the population aged 65 years and over as well as 1 in every 6 among people aged over 80 years old.</a:t>
            </a:r>
          </a:p>
        </p:txBody>
      </p:sp>
    </p:spTree>
    <p:extLst>
      <p:ext uri="{BB962C8B-B14F-4D97-AF65-F5344CB8AC3E}">
        <p14:creationId xmlns:p14="http://schemas.microsoft.com/office/powerpoint/2010/main" val="196712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/>
      <p:bldP spid="10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79512" y="2420888"/>
            <a:ext cx="8229600" cy="1252728"/>
          </a:xfrm>
        </p:spPr>
        <p:txBody>
          <a:bodyPr>
            <a:noAutofit/>
            <a:scene3d>
              <a:camera prst="perspectiveHeroicExtremeLeftFacing"/>
              <a:lightRig rig="threePt" dir="t"/>
            </a:scene3d>
          </a:bodyPr>
          <a:lstStyle/>
          <a:p>
            <a:pPr algn="l"/>
            <a:r>
              <a:rPr lang="en-GB" sz="4800" i="1" dirty="0">
                <a:solidFill>
                  <a:srgbClr val="FFFF00"/>
                </a:solidFill>
                <a:effectLst>
                  <a:reflection blurRad="6350" stA="55000" endA="300" endPos="45500" dir="5400000" sy="-100000" algn="bl" rotWithShape="0"/>
                </a:effectLst>
              </a:rPr>
              <a:t> </a:t>
            </a:r>
            <a:r>
              <a:rPr lang="en-GB" sz="4800" b="1" i="1" dirty="0">
                <a:solidFill>
                  <a:schemeClr val="bg1"/>
                </a:solidFill>
                <a:effectLst>
                  <a:reflection blurRad="6350" stA="55000" endA="300" endPos="45500" dir="5400000" sy="-100000" algn="bl" rotWithShape="0"/>
                </a:effectLst>
              </a:rPr>
              <a:t>What are the risk factors..?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0192" y="4005064"/>
            <a:ext cx="1987550" cy="2432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8375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2A5351-2325-47D9-AD12-DCDB42E01A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584775"/>
          </a:xfrm>
        </p:spPr>
        <p:txBody>
          <a:bodyPr>
            <a:normAutofit fontScale="90000"/>
          </a:bodyPr>
          <a:lstStyle/>
          <a:p>
            <a:pPr algn="l"/>
            <a:r>
              <a:rPr lang="en-GB" b="1" dirty="0">
                <a:solidFill>
                  <a:schemeClr val="tx1"/>
                </a:solidFill>
              </a:rPr>
              <a:t>Dementia development is….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E8F8632-DF61-4911-8DB6-484016443EB9}"/>
              </a:ext>
            </a:extLst>
          </p:cNvPr>
          <p:cNvSpPr/>
          <p:nvPr/>
        </p:nvSpPr>
        <p:spPr>
          <a:xfrm>
            <a:off x="251520" y="2196653"/>
            <a:ext cx="3744416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dirty="0">
                <a:solidFill>
                  <a:schemeClr val="bg1"/>
                </a:solidFill>
              </a:rPr>
              <a:t>Non-modifiable: age, family history, genetic, and clinical factors. 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sz="2000" dirty="0">
              <a:solidFill>
                <a:schemeClr val="bg1"/>
              </a:solidFill>
            </a:endParaRPr>
          </a:p>
          <a:p>
            <a:endParaRPr lang="en-GB" sz="2000" dirty="0">
              <a:solidFill>
                <a:schemeClr val="bg1"/>
              </a:solidFill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000" dirty="0">
                <a:solidFill>
                  <a:schemeClr val="bg1"/>
                </a:solidFill>
              </a:rPr>
              <a:t>Modifiable: lifestyle/environmental, psychosocial, and nutritional factors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91D008F-67D6-47D4-9AD6-1911067813A5}"/>
              </a:ext>
            </a:extLst>
          </p:cNvPr>
          <p:cNvSpPr/>
          <p:nvPr/>
        </p:nvSpPr>
        <p:spPr>
          <a:xfrm>
            <a:off x="251520" y="712377"/>
            <a:ext cx="441659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b="1" dirty="0"/>
              <a:t>...influenced by some…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21E2D92-37E0-47AB-95C3-C83E8497DC47}"/>
              </a:ext>
            </a:extLst>
          </p:cNvPr>
          <p:cNvSpPr/>
          <p:nvPr/>
        </p:nvSpPr>
        <p:spPr>
          <a:xfrm>
            <a:off x="479597" y="1127894"/>
            <a:ext cx="396044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b="1" dirty="0">
                <a:solidFill>
                  <a:schemeClr val="bg1"/>
                </a:solidFill>
              </a:rPr>
              <a:t>Risk factors including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173863C-43C8-4FE4-B7DC-82354D159A37}"/>
              </a:ext>
            </a:extLst>
          </p:cNvPr>
          <p:cNvSpPr/>
          <p:nvPr/>
        </p:nvSpPr>
        <p:spPr>
          <a:xfrm>
            <a:off x="107504" y="5373216"/>
            <a:ext cx="8972207" cy="1484784"/>
          </a:xfrm>
          <a:prstGeom prst="rect">
            <a:avLst/>
          </a:prstGeom>
          <a:solidFill>
            <a:schemeClr val="accent2"/>
          </a:soli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GB" sz="2000" b="1" dirty="0">
                <a:solidFill>
                  <a:schemeClr val="tx1"/>
                </a:solidFill>
                <a:ea typeface="Calibri" panose="020F0502020204030204" pitchFamily="34" charset="0"/>
              </a:rPr>
              <a:t>Since the non-modifiable risk factors are unchangeable, strategy needed for the  prevention of dementia should focus on the modifiable risk factors that are amendable.</a:t>
            </a:r>
            <a:endParaRPr lang="en-GB" sz="2000" b="1" dirty="0">
              <a:solidFill>
                <a:schemeClr val="tx1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BAF510F-2031-D423-35D8-8C4ABAB80D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1960" y="1965355"/>
            <a:ext cx="4611079" cy="32601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6221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2"/>
          <p:cNvSpPr txBox="1">
            <a:spLocks/>
          </p:cNvSpPr>
          <p:nvPr/>
        </p:nvSpPr>
        <p:spPr>
          <a:xfrm>
            <a:off x="457200" y="2348880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  <a:scene3d>
              <a:camera prst="perspectiveHeroicExtremeLeftFacing"/>
              <a:lightRig rig="threePt" dir="t"/>
            </a:scene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GB" sz="4800" i="1" dirty="0">
                <a:solidFill>
                  <a:schemeClr val="bg2">
                    <a:lumMod val="50000"/>
                  </a:schemeClr>
                </a:solidFill>
                <a:effectLst>
                  <a:reflection blurRad="6350" stA="55000" endA="300" endPos="45500" dir="5400000" sy="-100000" algn="bl" rotWithShape="0"/>
                </a:effectLst>
              </a:rPr>
              <a:t> </a:t>
            </a:r>
            <a:r>
              <a:rPr lang="en-GB" sz="4800" i="1" dirty="0">
                <a:solidFill>
                  <a:schemeClr val="bg1"/>
                </a:solidFill>
                <a:effectLst>
                  <a:reflection blurRad="6350" stA="55000" endA="300" endPos="45500" dir="5400000" sy="-100000" algn="bl" rotWithShape="0"/>
                </a:effectLst>
              </a:rPr>
              <a:t>Can dementia be cured..?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0192" y="4005064"/>
            <a:ext cx="1987550" cy="2432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03307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441A33-F652-42EF-9F36-9751133D9D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b="1" dirty="0">
                <a:solidFill>
                  <a:schemeClr val="tx1"/>
                </a:solidFill>
              </a:rPr>
              <a:t>No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5C5D7E6-D8DA-447E-A56F-35BA07020413}"/>
              </a:ext>
            </a:extLst>
          </p:cNvPr>
          <p:cNvSpPr/>
          <p:nvPr/>
        </p:nvSpPr>
        <p:spPr>
          <a:xfrm>
            <a:off x="611560" y="2636912"/>
            <a:ext cx="7272808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bg1"/>
                </a:solidFill>
              </a:rPr>
              <a:t>Presently, there is no known cure for dementia, and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sz="2400" dirty="0">
              <a:solidFill>
                <a:schemeClr val="bg1"/>
              </a:solidFill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bg1"/>
                </a:solidFill>
              </a:rPr>
              <a:t> Once diagnosed, an individual will have to live with it for the rest of their life.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GB" sz="2400" dirty="0">
              <a:solidFill>
                <a:schemeClr val="bg1"/>
              </a:solidFill>
            </a:endParaRP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400" dirty="0">
                <a:solidFill>
                  <a:schemeClr val="bg1"/>
                </a:solidFill>
              </a:rPr>
              <a:t>Hence more efforts have been made to investigate its risk or protective factors for prevention.</a:t>
            </a:r>
            <a:r>
              <a:rPr lang="en-GB" sz="2400" dirty="0">
                <a:solidFill>
                  <a:srgbClr val="FFFF00"/>
                </a:solidFill>
              </a:rPr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796DC56-8968-2A70-17CB-577CCE7CD3EC}"/>
              </a:ext>
            </a:extLst>
          </p:cNvPr>
          <p:cNvSpPr txBox="1"/>
          <p:nvPr/>
        </p:nvSpPr>
        <p:spPr>
          <a:xfrm>
            <a:off x="6012160" y="6150340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solidFill>
                  <a:schemeClr val="bg1"/>
                </a:solidFill>
              </a:rPr>
              <a:t>(Alzheimer’s Society, 2022)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0D37A27-30A8-8F0D-7766-F326D24460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80112" y="494467"/>
            <a:ext cx="3028950" cy="151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1397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2"/>
          <p:cNvSpPr txBox="1">
            <a:spLocks/>
          </p:cNvSpPr>
          <p:nvPr/>
        </p:nvSpPr>
        <p:spPr>
          <a:xfrm>
            <a:off x="179512" y="2735463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  <a:scene3d>
              <a:camera prst="perspectiveHeroicExtremeLeftFacing"/>
              <a:lightRig rig="threePt" dir="t"/>
            </a:scene3d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en-GB" sz="5400" i="1" dirty="0">
                <a:solidFill>
                  <a:schemeClr val="bg1"/>
                </a:solidFill>
                <a:effectLst>
                  <a:reflection blurRad="6350" stA="55000" endA="300" endPos="45500" dir="5400000" sy="-100000" algn="bl" rotWithShape="0"/>
                </a:effectLst>
              </a:rPr>
              <a:t>But, can dementia be prevented..?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0192" y="4005064"/>
            <a:ext cx="1987550" cy="2432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9339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8BCC66-B6AB-4022-993E-90B2C12636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532668-7F62-4026-B929-9A14CA4E5C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0772" y="2636912"/>
            <a:ext cx="7202456" cy="30302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>
                <a:solidFill>
                  <a:schemeClr val="bg1"/>
                </a:solidFill>
              </a:rPr>
              <a:t>Working in a groups, research the different  ways by which dementia can be prevented</a:t>
            </a:r>
            <a:endParaRPr lang="en-GB" sz="2800" b="1" dirty="0">
              <a:solidFill>
                <a:schemeClr val="bg1"/>
              </a:solidFill>
            </a:endParaRPr>
          </a:p>
          <a:p>
            <a:endParaRPr lang="en-GB" sz="2800" b="1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sz="2800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en-GB" sz="2800" dirty="0">
                <a:solidFill>
                  <a:schemeClr val="bg1"/>
                </a:solidFill>
              </a:rPr>
              <a:t>Share your findings with the rest of the class </a:t>
            </a:r>
          </a:p>
          <a:p>
            <a:pPr marL="0" indent="0" algn="ctr">
              <a:buNone/>
            </a:pPr>
            <a:r>
              <a:rPr lang="en-GB" sz="2800" b="1" dirty="0">
                <a:solidFill>
                  <a:schemeClr val="bg1"/>
                </a:solidFill>
              </a:rPr>
              <a:t>(10 minutes)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28907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0312" y="1052736"/>
            <a:ext cx="1478595" cy="1191964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285093" y="403336"/>
            <a:ext cx="8229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bg1"/>
                </a:solidFill>
              </a:rPr>
              <a:t>Yes :There is Increasing evidence that some lifestyle factors can delay or prevent problems that affect proper cognitive function - The Seven Step: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2203" y="6431309"/>
            <a:ext cx="9101797" cy="400110"/>
          </a:xfrm>
          <a:prstGeom prst="rect">
            <a:avLst/>
          </a:prstGeom>
          <a:solidFill>
            <a:schemeClr val="accent2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tx1"/>
                </a:solidFill>
              </a:rPr>
              <a:t>Dementia burden can be averted through risk reduction and lifestyle modification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91A8370-CB38-17AF-C8A9-350FAC49AC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253" y="1484784"/>
            <a:ext cx="6881936" cy="4858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6367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8BCC66-B6AB-4022-993E-90B2C12636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 summary: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532668-7F62-4026-B929-9A14CA4E5C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3608" y="2564904"/>
            <a:ext cx="7848872" cy="30302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>
                <a:solidFill>
                  <a:schemeClr val="bg1"/>
                </a:solidFill>
              </a:rPr>
              <a:t>Watch the video below to conclude dementia</a:t>
            </a:r>
          </a:p>
          <a:p>
            <a:pPr marL="0" indent="0">
              <a:buNone/>
            </a:pPr>
            <a:endParaRPr lang="en-GB" sz="28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sz="2800" dirty="0">
                <a:solidFill>
                  <a:schemeClr val="bg1"/>
                </a:solidFill>
                <a:hlinkClick r:id="rId3"/>
              </a:rPr>
              <a:t>https://www.youtube.com/watch?v=HobxLbPhrMc</a:t>
            </a:r>
            <a:endParaRPr lang="en-GB" sz="2800" dirty="0">
              <a:solidFill>
                <a:schemeClr val="bg1"/>
              </a:solidFill>
            </a:endParaRPr>
          </a:p>
          <a:p>
            <a:endParaRPr lang="en-GB" sz="2800" b="1" dirty="0">
              <a:solidFill>
                <a:schemeClr val="bg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8390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87BDA20-BB41-0FA0-0894-0DB1D56CE2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Clr>
                <a:schemeClr val="bg1"/>
              </a:buClr>
              <a:buFont typeface="Wingdings" panose="05000000000000000000" pitchFamily="2" charset="2"/>
              <a:buChar char="v"/>
            </a:pPr>
            <a:r>
              <a:rPr lang="en-GB" sz="1800" i="0" dirty="0">
                <a:solidFill>
                  <a:schemeClr val="bg1"/>
                </a:solidFill>
                <a:effectLst/>
              </a:rPr>
              <a:t>Alzheimer’s Society (2022) Dementia UK report Available </a:t>
            </a:r>
            <a:r>
              <a:rPr lang="en-GB" sz="1800" i="0" dirty="0" err="1">
                <a:solidFill>
                  <a:schemeClr val="bg1"/>
                </a:solidFill>
                <a:effectLst/>
              </a:rPr>
              <a:t>at:</a:t>
            </a:r>
            <a:r>
              <a:rPr lang="en-GB" sz="1800" dirty="0" err="1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</a:t>
            </a:r>
            <a:r>
              <a:rPr lang="en-GB" sz="1800" dirty="0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://www.alzheimers.org.uk/about-us/policy-and-influencing/dementia-uk-report</a:t>
            </a:r>
            <a:r>
              <a:rPr lang="en-GB" sz="1800" dirty="0">
                <a:solidFill>
                  <a:schemeClr val="bg1"/>
                </a:solidFill>
              </a:rPr>
              <a:t> (Accessed date 9th September 2022)</a:t>
            </a:r>
          </a:p>
          <a:p>
            <a:pPr>
              <a:buClr>
                <a:schemeClr val="bg1"/>
              </a:buClr>
              <a:buFont typeface="Wingdings" panose="05000000000000000000" pitchFamily="2" charset="2"/>
              <a:buChar char="v"/>
            </a:pPr>
            <a:r>
              <a:rPr lang="en-GB" sz="1800" dirty="0">
                <a:solidFill>
                  <a:schemeClr val="bg1"/>
                </a:solidFill>
              </a:rPr>
              <a:t>Alzheimer’s Society, 2022) Key facts and statistics on dementia and other dementia related topics. Available at: </a:t>
            </a:r>
            <a:r>
              <a:rPr lang="en-GB" sz="18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https://www.alzheimers.org.uk/about-us/news-and-media/facts-media</a:t>
            </a:r>
            <a:r>
              <a:rPr lang="en-GB" sz="1800" dirty="0">
                <a:solidFill>
                  <a:schemeClr val="bg1"/>
                </a:solidFill>
              </a:rPr>
              <a:t>  (Accessed date 9</a:t>
            </a:r>
            <a:r>
              <a:rPr lang="en-GB" sz="1800" baseline="30000" dirty="0">
                <a:solidFill>
                  <a:schemeClr val="bg1"/>
                </a:solidFill>
              </a:rPr>
              <a:t>th</a:t>
            </a:r>
            <a:r>
              <a:rPr lang="en-GB" sz="1800" dirty="0">
                <a:solidFill>
                  <a:schemeClr val="bg1"/>
                </a:solidFill>
              </a:rPr>
              <a:t> September 2022)</a:t>
            </a:r>
          </a:p>
          <a:p>
            <a:pPr>
              <a:buClr>
                <a:schemeClr val="bg1"/>
              </a:buClr>
              <a:buFont typeface="Wingdings" panose="05000000000000000000" pitchFamily="2" charset="2"/>
              <a:buChar char="v"/>
            </a:pPr>
            <a:r>
              <a:rPr lang="en-GB" sz="1800" dirty="0">
                <a:solidFill>
                  <a:schemeClr val="bg1"/>
                </a:solidFill>
              </a:rPr>
              <a:t>Alzheimer’s Disease International (2018) World Alzheimer Report 2018 Available at:  </a:t>
            </a:r>
            <a:r>
              <a:rPr lang="en-GB" sz="1800" dirty="0">
                <a:solidFill>
                  <a:schemeClr val="bg1"/>
                </a:solidFill>
                <a:hlinkClick r:id="rId4"/>
              </a:rPr>
              <a:t>https://www.alz.co.uk/research/world-report-2018</a:t>
            </a:r>
            <a:r>
              <a:rPr lang="en-GB" sz="1800" dirty="0">
                <a:solidFill>
                  <a:schemeClr val="bg1"/>
                </a:solidFill>
              </a:rPr>
              <a:t> (Accessed 9th  September 2022).</a:t>
            </a:r>
          </a:p>
          <a:p>
            <a:endParaRPr lang="en-GB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AADD3B87-1935-86C9-FD37-D575CD605D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39252782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mbership2">
  <a:themeElements>
    <a:clrScheme name="Waveform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Waveform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ave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6" ma:contentTypeDescription="Create a new document." ma:contentTypeScope="" ma:versionID="b78d05b6eec685a36055f28f576ddb31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1be8741af6f076b50e8a116112bcf74e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C0EF55B8-371B-454E-B1A8-31C7D983D70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856874f-9946-48cd-ac29-4cb76853c4c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D3280C5-5395-4F51-8F09-98FB6607BBA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FABA252-5FA5-462A-9464-F77497AFB7F3}">
  <ds:schemaRefs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f856874f-9946-48cd-ac29-4cb76853c4c1"/>
    <ds:schemaRef ds:uri="http://purl.org/dc/terms/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153</TotalTime>
  <Words>1044</Words>
  <Application>Microsoft Office PowerPoint</Application>
  <PresentationFormat>On-screen Show (4:3)</PresentationFormat>
  <Paragraphs>134</Paragraphs>
  <Slides>23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Arial</vt:lpstr>
      <vt:lpstr>Calibri</vt:lpstr>
      <vt:lpstr>Candara</vt:lpstr>
      <vt:lpstr>Symbol</vt:lpstr>
      <vt:lpstr>Wingdings</vt:lpstr>
      <vt:lpstr>membership2</vt:lpstr>
      <vt:lpstr>INTRODUCTION TO PUBLIC HEALTH</vt:lpstr>
      <vt:lpstr>Learning objectives</vt:lpstr>
      <vt:lpstr>So, what is dementia..?</vt:lpstr>
      <vt:lpstr>Dementia  is ….</vt:lpstr>
      <vt:lpstr>Dementia is…..</vt:lpstr>
      <vt:lpstr>Dementia is the …. </vt:lpstr>
      <vt:lpstr>What are the types of dementia..?</vt:lpstr>
      <vt:lpstr>Types of Dementia</vt:lpstr>
      <vt:lpstr> Effect of dementia on our brain…</vt:lpstr>
      <vt:lpstr>What are the signs and symptoms..?</vt:lpstr>
      <vt:lpstr>Signs and symptoms</vt:lpstr>
      <vt:lpstr>How big is the problem..?</vt:lpstr>
      <vt:lpstr>Worldwide Estimate</vt:lpstr>
      <vt:lpstr>National Estimate</vt:lpstr>
      <vt:lpstr> What are the risk factors..?</vt:lpstr>
      <vt:lpstr>Dementia development is….</vt:lpstr>
      <vt:lpstr>PowerPoint Presentation</vt:lpstr>
      <vt:lpstr>No</vt:lpstr>
      <vt:lpstr>PowerPoint Presentation</vt:lpstr>
      <vt:lpstr>Activity</vt:lpstr>
      <vt:lpstr>PowerPoint Presentation</vt:lpstr>
      <vt:lpstr>In summary: Activity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NUTRITION AND DEMENTIA</dc:title>
  <dc:creator>Bakre, Aishat T.</dc:creator>
  <cp:lastModifiedBy>Laila Surani</cp:lastModifiedBy>
  <cp:revision>25</cp:revision>
  <dcterms:created xsi:type="dcterms:W3CDTF">2019-10-17T09:52:38Z</dcterms:created>
  <dcterms:modified xsi:type="dcterms:W3CDTF">2023-03-04T19:32:16Z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