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5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36" d="100"/>
          <a:sy n="136" d="100"/>
        </p:scale>
        <p:origin x="-3714" y="-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DE9BC2-67E9-4E3D-8ECB-09D456F1A30B}" type="datetimeFigureOut">
              <a:rPr lang="en-GB" smtClean="0"/>
              <a:t>20/09/2019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9F3CCF-31D9-4C5F-8A56-6535D9D268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9637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9F3CCF-31D9-4C5F-8A56-6535D9D268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8702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4464028"/>
            <a:ext cx="9144000" cy="1641490"/>
          </a:xfrm>
        </p:spPr>
        <p:txBody>
          <a:bodyPr wrap="none" anchor="t">
            <a:normAutofit/>
          </a:bodyPr>
          <a:lstStyle>
            <a:lvl1pPr algn="r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799" y="3694375"/>
            <a:ext cx="9144000" cy="754025"/>
          </a:xfrm>
        </p:spPr>
        <p:txBody>
          <a:bodyPr anchor="b">
            <a:normAutofit/>
          </a:bodyPr>
          <a:lstStyle>
            <a:lvl1pPr marL="0" indent="0" algn="r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78005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866014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854532" y="4464028"/>
            <a:ext cx="9144000" cy="1641490"/>
          </a:xfrm>
        </p:spPr>
        <p:txBody>
          <a:bodyPr wrap="none" anchor="t">
            <a:normAutofit/>
          </a:bodyPr>
          <a:lstStyle>
            <a:lvl1pPr algn="l">
              <a:defRPr sz="9600" b="0" spc="-300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47000"/>
                        <a:lumOff val="53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854532" y="3693674"/>
            <a:ext cx="9144000" cy="754025"/>
          </a:xfrm>
        </p:spPr>
        <p:txBody>
          <a:bodyPr anchor="b">
            <a:normAutofit/>
          </a:bodyPr>
          <a:lstStyle>
            <a:lvl1pPr marL="0" indent="0" algn="l">
              <a:buNone/>
              <a:defRPr sz="3200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442757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0000" y="1825625"/>
            <a:ext cx="5025216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9840" y="1825625"/>
            <a:ext cx="503396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8350885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681163"/>
            <a:ext cx="5025216" cy="823912"/>
          </a:xfrm>
        </p:spPr>
        <p:txBody>
          <a:bodyPr anchor="b"/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000" y="2505075"/>
            <a:ext cx="5025216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19840" y="1681163"/>
            <a:ext cx="5035548" cy="823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19840" y="2505075"/>
            <a:ext cx="503554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588365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252852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5468209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1897602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0000" y="2057400"/>
            <a:ext cx="3652025" cy="3811588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4971534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367160"/>
            <a:ext cx="10515600" cy="81935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39788" y="987425"/>
            <a:ext cx="10515600" cy="337973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5186516"/>
            <a:ext cx="10514012" cy="682472"/>
          </a:xfrm>
        </p:spPr>
        <p:txBody>
          <a:bodyPr/>
          <a:lstStyle>
            <a:lvl1pPr marL="0" indent="0">
              <a:buNone/>
              <a:defRPr sz="160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699778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489399"/>
            <a:ext cx="10514012" cy="1501826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673704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365125"/>
            <a:ext cx="9302752" cy="2992904"/>
          </a:xfrm>
        </p:spPr>
        <p:txBody>
          <a:bodyPr anchor="ctr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501729"/>
            <a:ext cx="10512424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1111044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16346099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2326967"/>
            <a:ext cx="10515600" cy="2511835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4850581"/>
            <a:ext cx="10514012" cy="114064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419931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337282" y="188595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356798" y="257175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87994" y="1885950"/>
            <a:ext cx="2936241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77441" y="257175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29035" y="1885950"/>
            <a:ext cx="2932113" cy="57626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2400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29035" y="257175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58701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332085" y="4297503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2085" y="2256354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332085" y="4873765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997" y="4297503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68996" y="2256354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7644" y="4873764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04322" y="4297503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04321" y="2256354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04197" y="4873762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811766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44507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689857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000" y="1825625"/>
            <a:ext cx="102338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7691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  <p:sldLayoutId id="2147483877" r:id="rId12"/>
    <p:sldLayoutId id="2147483878" r:id="rId13"/>
    <p:sldLayoutId id="2147483879" r:id="rId14"/>
    <p:sldLayoutId id="2147483880" r:id="rId15"/>
    <p:sldLayoutId id="2147483881" r:id="rId16"/>
    <p:sldLayoutId id="2147483882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25000"/>
                  <a:lumOff val="75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g"/><Relationship Id="rId3" Type="http://schemas.openxmlformats.org/officeDocument/2006/relationships/image" Target="../media/image2.png"/><Relationship Id="rId7" Type="http://schemas.openxmlformats.org/officeDocument/2006/relationships/image" Target="../media/image6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g"/><Relationship Id="rId5" Type="http://schemas.openxmlformats.org/officeDocument/2006/relationships/image" Target="../media/image4.jpg"/><Relationship Id="rId10" Type="http://schemas.openxmlformats.org/officeDocument/2006/relationships/image" Target="../media/image9.jpg"/><Relationship Id="rId4" Type="http://schemas.openxmlformats.org/officeDocument/2006/relationships/image" Target="../media/image3.png"/><Relationship Id="rId9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9" y="5497"/>
            <a:ext cx="348878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latin typeface="Comic Sans MS" panose="030F0702030302020204" pitchFamily="66" charset="0"/>
              </a:rPr>
              <a:t>Amdana</a:t>
            </a:r>
            <a:r>
              <a:rPr lang="en-GB" sz="1400" b="1" u="sng" dirty="0">
                <a:latin typeface="Comic Sans MS" panose="030F0702030302020204" pitchFamily="66" charset="0"/>
              </a:rPr>
              <a:t> </a:t>
            </a:r>
            <a:r>
              <a:rPr lang="en-GB" sz="1400" b="1" u="sng" dirty="0" err="1">
                <a:latin typeface="Comic Sans MS" panose="030F0702030302020204" pitchFamily="66" charset="0"/>
              </a:rPr>
              <a:t>i</a:t>
            </a:r>
            <a:endParaRPr lang="en-GB" sz="1400" b="1" u="sng" dirty="0">
              <a:latin typeface="Comic Sans MS" panose="030F0702030302020204" pitchFamily="66" charset="0"/>
            </a:endParaRPr>
          </a:p>
          <a:p>
            <a:pPr algn="ctr"/>
            <a:r>
              <a:rPr lang="en-GB" sz="1400" b="1" u="sng" dirty="0">
                <a:latin typeface="Comic Sans MS" panose="030F0702030302020204" pitchFamily="66" charset="0"/>
              </a:rPr>
              <a:t>About Me</a:t>
            </a:r>
          </a:p>
          <a:p>
            <a:pPr algn="ctr"/>
            <a:r>
              <a:rPr lang="en-GB" sz="1400" i="1" dirty="0">
                <a:latin typeface="Comic Sans MS" panose="030F0702030302020204" pitchFamily="66" charset="0"/>
              </a:rPr>
              <a:t>Mrs Sarah Rees</a:t>
            </a:r>
          </a:p>
          <a:p>
            <a:pPr algn="ctr"/>
            <a:r>
              <a:rPr lang="en-GB" sz="1400" i="1" dirty="0">
                <a:latin typeface="Comic Sans MS" panose="030F0702030302020204" pitchFamily="66" charset="0"/>
              </a:rPr>
              <a:t>Newport</a:t>
            </a:r>
          </a:p>
          <a:p>
            <a:pPr algn="ctr"/>
            <a:r>
              <a:rPr lang="en-GB" sz="1400" i="1" dirty="0">
                <a:latin typeface="Comic Sans MS" panose="030F0702030302020204" pitchFamily="66" charset="0"/>
              </a:rPr>
              <a:t>26 years old</a:t>
            </a:r>
          </a:p>
          <a:p>
            <a:pPr algn="ctr"/>
            <a:r>
              <a:rPr lang="en-GB" sz="1400" i="1" dirty="0">
                <a:latin typeface="Comic Sans MS" panose="030F0702030302020204" pitchFamily="66" charset="0"/>
              </a:rPr>
              <a:t>Love running, tea and cake! 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46741" y="253470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64152" y="225381"/>
            <a:ext cx="2849442" cy="230832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200" b="1" u="sng" dirty="0" err="1">
                <a:latin typeface="Comic Sans MS" panose="030F0702030302020204" pitchFamily="66" charset="0"/>
              </a:rPr>
              <a:t>Profiad</a:t>
            </a:r>
            <a:r>
              <a:rPr lang="en-GB" sz="1200" b="1" u="sng" dirty="0">
                <a:latin typeface="Comic Sans MS" panose="030F0702030302020204" pitchFamily="66" charset="0"/>
              </a:rPr>
              <a:t> </a:t>
            </a:r>
            <a:r>
              <a:rPr lang="en-GB" sz="1200" b="1" u="sng" dirty="0" err="1">
                <a:latin typeface="Comic Sans MS" panose="030F0702030302020204" pitchFamily="66" charset="0"/>
              </a:rPr>
              <a:t>addysgu</a:t>
            </a:r>
            <a:r>
              <a:rPr lang="en-GB" sz="1200" b="1" u="sng" dirty="0">
                <a:latin typeface="Comic Sans MS" panose="030F0702030302020204" pitchFamily="66" charset="0"/>
              </a:rPr>
              <a:t> </a:t>
            </a:r>
            <a:r>
              <a:rPr lang="en-GB" sz="1200" b="1" u="sng" dirty="0" err="1">
                <a:latin typeface="Comic Sans MS" panose="030F0702030302020204" pitchFamily="66" charset="0"/>
              </a:rPr>
              <a:t>blaenorol</a:t>
            </a:r>
            <a:endParaRPr lang="en-GB" sz="1200" b="1" u="sng" dirty="0">
              <a:latin typeface="Comic Sans MS" panose="030F0702030302020204" pitchFamily="66" charset="0"/>
            </a:endParaRPr>
          </a:p>
          <a:p>
            <a:r>
              <a:rPr lang="en-GB" sz="1200" b="1" u="sng" dirty="0">
                <a:latin typeface="Comic Sans MS" panose="030F0702030302020204" pitchFamily="66" charset="0"/>
              </a:rPr>
              <a:t>Previous teaching experiences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5 years working in a primary school. From Nursery to Year 2.  Worked as a level 2 then a level 3 for the past 4 years. Managed and guided TA’s within the team. For 1 year I was a  HLTA, covering class teachers, following planning and managing the class. Some experience within KS2.</a:t>
            </a:r>
            <a:endParaRPr lang="en-GB" sz="1200" b="1" u="sng" dirty="0">
              <a:latin typeface="Comic Sans MS" panose="030F0702030302020204" pitchFamily="66" charset="0"/>
            </a:endParaRPr>
          </a:p>
          <a:p>
            <a:endParaRPr lang="en-GB" sz="1200" dirty="0"/>
          </a:p>
          <a:p>
            <a:endParaRPr lang="en-GB" sz="12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3433753" y="4431893"/>
            <a:ext cx="5607495" cy="215322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652245" y="4560606"/>
            <a:ext cx="5354277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</a:t>
            </a:r>
          </a:p>
          <a:p>
            <a:endParaRPr lang="en-GB" sz="1400" b="1" u="sng" dirty="0"/>
          </a:p>
          <a:p>
            <a:r>
              <a:rPr lang="en-GB" sz="1200" dirty="0">
                <a:latin typeface="Comic Sans MS" panose="030F0702030302020204" pitchFamily="66" charset="0"/>
              </a:rPr>
              <a:t>It is important to me as I would like to help and support children regardless of their backgrounds to give them the skills and knowledge to carry through school and personal experiences.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Knowing I can make a difference to children in any positive way would give me a great deal of satisfaction both professional and personally. </a:t>
            </a:r>
            <a:r>
              <a:rPr lang="en-GB" sz="1200" b="1" u="sng" dirty="0">
                <a:latin typeface="Comic Sans MS" panose="030F0702030302020204" pitchFamily="66" charset="0"/>
              </a:rPr>
              <a:t>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8386374" y="617038"/>
            <a:ext cx="3716630" cy="215322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491938" y="592025"/>
            <a:ext cx="350550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I hope I will be the teacher that the children or young adults will come to for advice or with a problem.  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To inspire my students to never give up, encourage them to meet their potential and their dreams.</a:t>
            </a:r>
          </a:p>
          <a:p>
            <a:r>
              <a:rPr lang="en-GB" sz="1200" dirty="0">
                <a:latin typeface="Comic Sans MS" panose="030F0702030302020204" pitchFamily="66" charset="0"/>
              </a:rPr>
              <a:t>I hope that I will make my students love learning and coming to school, that they will be eager every morning.</a:t>
            </a:r>
            <a:endParaRPr lang="en-GB" sz="1200" b="1" u="sng" dirty="0">
              <a:latin typeface="Comic Sans MS" panose="030F0702030302020204" pitchFamily="66" charset="0"/>
            </a:endParaRP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9557078" y="4401222"/>
            <a:ext cx="2451418" cy="2153222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tx1">
                  <a:lumMod val="50000"/>
                  <a:lumOff val="5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68184" y="4600670"/>
            <a:ext cx="222920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Physical education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Technology (Computers/iPads)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Maths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Art 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46741" y="4600670"/>
            <a:ext cx="2866853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66114" y="4734342"/>
            <a:ext cx="251629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BA (Hons) Early Years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3 A Level :  Sociology,  Business Studies, Health and Social Care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13 GCSE : A-B including Double Science, Mathematics, English and English Literature</a:t>
            </a:r>
          </a:p>
          <a:p>
            <a:endParaRPr lang="en-GB" sz="1200" dirty="0"/>
          </a:p>
        </p:txBody>
      </p:sp>
      <p:pic>
        <p:nvPicPr>
          <p:cNvPr id="3" name="Picture 2" descr="A person posing for a picture&#10;&#10;Description automatically generated">
            <a:extLst>
              <a:ext uri="{FF2B5EF4-FFF2-40B4-BE49-F238E27FC236}">
                <a16:creationId xmlns:a16="http://schemas.microsoft.com/office/drawing/2014/main" id="{8B067BD0-1EC9-4527-B66D-2F42A60B871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6" t="15021" r="22467" b="30256"/>
          <a:stretch/>
        </p:blipFill>
        <p:spPr>
          <a:xfrm>
            <a:off x="5322597" y="1415395"/>
            <a:ext cx="1907692" cy="2371380"/>
          </a:xfrm>
          <a:prstGeom prst="rect">
            <a:avLst/>
          </a:prstGeom>
        </p:spPr>
      </p:pic>
      <p:pic>
        <p:nvPicPr>
          <p:cNvPr id="5" name="Picture 4" descr="A picture containing indoor&#10;&#10;Description automatically generated">
            <a:extLst>
              <a:ext uri="{FF2B5EF4-FFF2-40B4-BE49-F238E27FC236}">
                <a16:creationId xmlns:a16="http://schemas.microsoft.com/office/drawing/2014/main" id="{8BF87C00-22CD-4251-B124-EB60F89675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8938" y="2737682"/>
            <a:ext cx="1335287" cy="1669108"/>
          </a:xfrm>
          <a:prstGeom prst="rect">
            <a:avLst/>
          </a:prstGeom>
        </p:spPr>
      </p:pic>
      <p:pic>
        <p:nvPicPr>
          <p:cNvPr id="7" name="Picture 6" descr="A cake on a table&#10;&#10;Description automatically generated">
            <a:extLst>
              <a:ext uri="{FF2B5EF4-FFF2-40B4-BE49-F238E27FC236}">
                <a16:creationId xmlns:a16="http://schemas.microsoft.com/office/drawing/2014/main" id="{B69CB654-7BF8-4693-9F23-EC0C117F827F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360" t="9497" r="10378" b="27893"/>
          <a:stretch/>
        </p:blipFill>
        <p:spPr>
          <a:xfrm>
            <a:off x="10085559" y="2941250"/>
            <a:ext cx="2014056" cy="1327147"/>
          </a:xfrm>
          <a:prstGeom prst="rect">
            <a:avLst/>
          </a:prstGeom>
        </p:spPr>
      </p:pic>
      <p:pic>
        <p:nvPicPr>
          <p:cNvPr id="9" name="Picture 8" descr="A hand holding a toy&#10;&#10;Description automatically generated">
            <a:extLst>
              <a:ext uri="{FF2B5EF4-FFF2-40B4-BE49-F238E27FC236}">
                <a16:creationId xmlns:a16="http://schemas.microsoft.com/office/drawing/2014/main" id="{B2850441-7C5F-43A2-94F7-9342A27F925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2127" y="2337025"/>
            <a:ext cx="1264052" cy="1264052"/>
          </a:xfrm>
          <a:prstGeom prst="rect">
            <a:avLst/>
          </a:prstGeom>
        </p:spPr>
      </p:pic>
      <p:pic>
        <p:nvPicPr>
          <p:cNvPr id="15" name="Picture 14" descr="A picture containing footwear, indoor, sitting, clothing&#10;&#10;Description automatically generated">
            <a:extLst>
              <a:ext uri="{FF2B5EF4-FFF2-40B4-BE49-F238E27FC236}">
                <a16:creationId xmlns:a16="http://schemas.microsoft.com/office/drawing/2014/main" id="{1EEC50ED-B857-4C07-BD2E-1DBB0F9BA39C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" b="20956"/>
          <a:stretch/>
        </p:blipFill>
        <p:spPr>
          <a:xfrm>
            <a:off x="208560" y="2318237"/>
            <a:ext cx="1264053" cy="1248950"/>
          </a:xfrm>
          <a:prstGeom prst="rect">
            <a:avLst/>
          </a:prstGeom>
        </p:spPr>
      </p:pic>
      <p:pic>
        <p:nvPicPr>
          <p:cNvPr id="17" name="Picture 16" descr="A small white dog looking at the camera&#10;&#10;Description automatically generated">
            <a:extLst>
              <a:ext uri="{FF2B5EF4-FFF2-40B4-BE49-F238E27FC236}">
                <a16:creationId xmlns:a16="http://schemas.microsoft.com/office/drawing/2014/main" id="{CE33D678-926E-4E48-AA38-AD5AE0471455}"/>
              </a:ext>
            </a:extLst>
          </p:cNvPr>
          <p:cNvPicPr>
            <a:picLocks noChangeAspect="1"/>
          </p:cNvPicPr>
          <p:nvPr/>
        </p:nvPicPr>
        <p:blipFill rotWithShape="1"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37" t="5549" r="30414" b="58548"/>
          <a:stretch/>
        </p:blipFill>
        <p:spPr>
          <a:xfrm>
            <a:off x="8458815" y="2940653"/>
            <a:ext cx="1417077" cy="1264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Depth">
  <a:themeElements>
    <a:clrScheme name="Depth">
      <a:dk1>
        <a:sysClr val="windowText" lastClr="000000"/>
      </a:dk1>
      <a:lt1>
        <a:sysClr val="window" lastClr="FFFFFF"/>
      </a:lt1>
      <a:dk2>
        <a:srgbClr val="455F51"/>
      </a:dk2>
      <a:lt2>
        <a:srgbClr val="94D7E4"/>
      </a:lt2>
      <a:accent1>
        <a:srgbClr val="41AEBD"/>
      </a:accent1>
      <a:accent2>
        <a:srgbClr val="97E9D5"/>
      </a:accent2>
      <a:accent3>
        <a:srgbClr val="A2CF49"/>
      </a:accent3>
      <a:accent4>
        <a:srgbClr val="608F3D"/>
      </a:accent4>
      <a:accent5>
        <a:srgbClr val="F4DE3A"/>
      </a:accent5>
      <a:accent6>
        <a:srgbClr val="FCB11C"/>
      </a:accent6>
      <a:hlink>
        <a:srgbClr val="FBCA98"/>
      </a:hlink>
      <a:folHlink>
        <a:srgbClr val="D3B86D"/>
      </a:folHlink>
    </a:clrScheme>
    <a:fontScheme name="Depth">
      <a:maj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メイリオ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pth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1735E755-43E6-43AA-ABA2-C989ECC79A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TM04033923[[fn=Depth]]</Template>
  <TotalTime>99</TotalTime>
  <Words>294</Words>
  <Application>Microsoft Office PowerPoint</Application>
  <PresentationFormat>Widescreen</PresentationFormat>
  <Paragraphs>31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Comic Sans MS</vt:lpstr>
      <vt:lpstr>Corbel</vt:lpstr>
      <vt:lpstr>Depth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sarah hayes</cp:lastModifiedBy>
  <cp:revision>12</cp:revision>
  <dcterms:created xsi:type="dcterms:W3CDTF">2019-09-05T20:58:34Z</dcterms:created>
  <dcterms:modified xsi:type="dcterms:W3CDTF">2019-09-20T08:37:29Z</dcterms:modified>
</cp:coreProperties>
</file>