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58" r:id="rId6"/>
    <p:sldId id="277" r:id="rId7"/>
    <p:sldId id="259" r:id="rId8"/>
    <p:sldId id="257" r:id="rId9"/>
    <p:sldId id="274" r:id="rId10"/>
    <p:sldId id="275" r:id="rId11"/>
    <p:sldId id="276" r:id="rId12"/>
    <p:sldId id="273" r:id="rId13"/>
    <p:sldId id="26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34588"/>
    <p:restoredTop sz="86442"/>
  </p:normalViewPr>
  <p:slideViewPr>
    <p:cSldViewPr>
      <p:cViewPr varScale="1">
        <p:scale>
          <a:sx n="94" d="100"/>
          <a:sy n="94" d="100"/>
        </p:scale>
        <p:origin x="656" y="19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29/03/2021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528736-FB7A-814C-854A-983D12E5320D}" type="datetimeFigureOut">
              <a:rPr lang="en-GB" smtClean="0"/>
              <a:t>29/03/2021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0BB64-D4BB-6747-9599-961C4782AD76}" type="slidenum">
              <a:rPr lang="en-GB" smtClean="0"/>
              <a:t>‹#›</a:t>
            </a:fld>
            <a:endParaRPr lang="en-GB"/>
          </a:p>
        </p:txBody>
      </p:sp>
    </p:spTree>
    <p:extLst>
      <p:ext uri="{BB962C8B-B14F-4D97-AF65-F5344CB8AC3E}">
        <p14:creationId xmlns:p14="http://schemas.microsoft.com/office/powerpoint/2010/main" val="567833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1</a:t>
            </a:fld>
            <a:endParaRPr lang="en-GB"/>
          </a:p>
        </p:txBody>
      </p:sp>
    </p:spTree>
    <p:extLst>
      <p:ext uri="{BB962C8B-B14F-4D97-AF65-F5344CB8AC3E}">
        <p14:creationId xmlns:p14="http://schemas.microsoft.com/office/powerpoint/2010/main" val="2071359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2</a:t>
            </a:fld>
            <a:endParaRPr lang="en-GB"/>
          </a:p>
        </p:txBody>
      </p:sp>
    </p:spTree>
    <p:extLst>
      <p:ext uri="{BB962C8B-B14F-4D97-AF65-F5344CB8AC3E}">
        <p14:creationId xmlns:p14="http://schemas.microsoft.com/office/powerpoint/2010/main" val="831425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3</a:t>
            </a:fld>
            <a:endParaRPr lang="en-GB"/>
          </a:p>
        </p:txBody>
      </p:sp>
    </p:spTree>
    <p:extLst>
      <p:ext uri="{BB962C8B-B14F-4D97-AF65-F5344CB8AC3E}">
        <p14:creationId xmlns:p14="http://schemas.microsoft.com/office/powerpoint/2010/main" val="831460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4</a:t>
            </a:fld>
            <a:endParaRPr lang="en-GB"/>
          </a:p>
        </p:txBody>
      </p:sp>
    </p:spTree>
    <p:extLst>
      <p:ext uri="{BB962C8B-B14F-4D97-AF65-F5344CB8AC3E}">
        <p14:creationId xmlns:p14="http://schemas.microsoft.com/office/powerpoint/2010/main" val="3528336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5</a:t>
            </a:fld>
            <a:endParaRPr lang="en-GB"/>
          </a:p>
        </p:txBody>
      </p:sp>
    </p:spTree>
    <p:extLst>
      <p:ext uri="{BB962C8B-B14F-4D97-AF65-F5344CB8AC3E}">
        <p14:creationId xmlns:p14="http://schemas.microsoft.com/office/powerpoint/2010/main" val="657723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6</a:t>
            </a:fld>
            <a:endParaRPr lang="en-GB"/>
          </a:p>
        </p:txBody>
      </p:sp>
    </p:spTree>
    <p:extLst>
      <p:ext uri="{BB962C8B-B14F-4D97-AF65-F5344CB8AC3E}">
        <p14:creationId xmlns:p14="http://schemas.microsoft.com/office/powerpoint/2010/main" val="2635285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7</a:t>
            </a:fld>
            <a:endParaRPr lang="en-GB"/>
          </a:p>
        </p:txBody>
      </p:sp>
    </p:spTree>
    <p:extLst>
      <p:ext uri="{BB962C8B-B14F-4D97-AF65-F5344CB8AC3E}">
        <p14:creationId xmlns:p14="http://schemas.microsoft.com/office/powerpoint/2010/main" val="81247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8</a:t>
            </a:fld>
            <a:endParaRPr lang="en-GB"/>
          </a:p>
        </p:txBody>
      </p:sp>
    </p:spTree>
    <p:extLst>
      <p:ext uri="{BB962C8B-B14F-4D97-AF65-F5344CB8AC3E}">
        <p14:creationId xmlns:p14="http://schemas.microsoft.com/office/powerpoint/2010/main" val="799221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9</a:t>
            </a:fld>
            <a:endParaRPr lang="en-GB"/>
          </a:p>
        </p:txBody>
      </p:sp>
    </p:spTree>
    <p:extLst>
      <p:ext uri="{BB962C8B-B14F-4D97-AF65-F5344CB8AC3E}">
        <p14:creationId xmlns:p14="http://schemas.microsoft.com/office/powerpoint/2010/main" val="1810783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F0BB64-D4BB-6747-9599-961C4782AD76}" type="slidenum">
              <a:rPr lang="en-GB" smtClean="0"/>
              <a:t>10</a:t>
            </a:fld>
            <a:endParaRPr lang="en-GB"/>
          </a:p>
        </p:txBody>
      </p:sp>
    </p:spTree>
    <p:extLst>
      <p:ext uri="{BB962C8B-B14F-4D97-AF65-F5344CB8AC3E}">
        <p14:creationId xmlns:p14="http://schemas.microsoft.com/office/powerpoint/2010/main" val="30691885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29/03/2021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amboard.google.com/d/1CXG1_kDWebpXkXw5YuBoVeLGvePBax98Kr2tlYlyJG4/edit?usp=sharin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quizlet.com/create-se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quizlet.com/561779955/match"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quizlet.com/563643614/gravity" TargetMode="External"/><Relationship Id="rId4" Type="http://schemas.openxmlformats.org/officeDocument/2006/relationships/hyperlink" Target="https://quizlet.com/561779955/gra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Autofit/>
          </a:bodyPr>
          <a:lstStyle/>
          <a:p>
            <a:br>
              <a:rPr lang="en-GB" b="1" i="1" dirty="0">
                <a:solidFill>
                  <a:schemeClr val="bg1"/>
                </a:solidFill>
              </a:rPr>
            </a:br>
            <a:r>
              <a:rPr lang="en-GB" b="1" i="1" dirty="0">
                <a:solidFill>
                  <a:schemeClr val="bg1"/>
                </a:solidFill>
              </a:rPr>
              <a:t>English Language Support 2021</a:t>
            </a:r>
            <a:br>
              <a:rPr lang="en-GB" b="1" i="1" dirty="0">
                <a:solidFill>
                  <a:schemeClr val="bg1"/>
                </a:solidFill>
              </a:rPr>
            </a:br>
            <a:r>
              <a:rPr lang="en-GB" sz="2400" i="1" dirty="0">
                <a:solidFill>
                  <a:schemeClr val="bg1"/>
                </a:solidFill>
              </a:rPr>
              <a:t>with Stephanie Bradley, Dip Ed., Dip TEFLA, MA</a:t>
            </a:r>
            <a:br>
              <a:rPr lang="en-GB" sz="4000" b="1" i="1" dirty="0">
                <a:solidFill>
                  <a:schemeClr val="bg1"/>
                </a:solidFill>
              </a:rPr>
            </a:br>
            <a:br>
              <a:rPr lang="en-GB" b="1" i="1" dirty="0">
                <a:solidFill>
                  <a:schemeClr val="bg1"/>
                </a:solidFill>
              </a:rPr>
            </a:br>
            <a:r>
              <a:rPr lang="en-GB" dirty="0">
                <a:solidFill>
                  <a:schemeClr val="bg1"/>
                </a:solidFill>
              </a:rPr>
              <a:t>Session 3</a:t>
            </a:r>
            <a:r>
              <a:rPr lang="en-GB" b="1" i="1" dirty="0">
                <a:solidFill>
                  <a:schemeClr val="bg1"/>
                </a:solidFill>
              </a:rPr>
              <a:t> </a:t>
            </a:r>
            <a:br>
              <a:rPr lang="en-GB" b="1" i="1" dirty="0">
                <a:solidFill>
                  <a:schemeClr val="bg1"/>
                </a:solidFill>
              </a:rPr>
            </a:br>
            <a:r>
              <a:rPr lang="en-GB" b="1" dirty="0">
                <a:solidFill>
                  <a:schemeClr val="bg1"/>
                </a:solidFill>
              </a:rPr>
              <a:t>Chinese New Year</a:t>
            </a:r>
            <a:br>
              <a:rPr lang="en-GB" b="1" i="1" dirty="0">
                <a:solidFill>
                  <a:schemeClr val="bg1"/>
                </a:solidFill>
              </a:rPr>
            </a:br>
            <a:br>
              <a:rPr lang="en-GB" b="1" i="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493C-5736-334E-AC65-D6770FAB37F3}"/>
              </a:ext>
            </a:extLst>
          </p:cNvPr>
          <p:cNvSpPr>
            <a:spLocks noGrp="1"/>
          </p:cNvSpPr>
          <p:nvPr>
            <p:ph type="title"/>
          </p:nvPr>
        </p:nvSpPr>
        <p:spPr/>
        <p:txBody>
          <a:bodyPr>
            <a:normAutofit fontScale="90000"/>
          </a:bodyPr>
          <a:lstStyle/>
          <a:p>
            <a:r>
              <a:rPr lang="en-GB" b="1" dirty="0"/>
              <a:t>Team Game– Review Words We Know</a:t>
            </a:r>
          </a:p>
        </p:txBody>
      </p:sp>
      <p:sp>
        <p:nvSpPr>
          <p:cNvPr id="3" name="Content Placeholder 2">
            <a:extLst>
              <a:ext uri="{FF2B5EF4-FFF2-40B4-BE49-F238E27FC236}">
                <a16:creationId xmlns:a16="http://schemas.microsoft.com/office/drawing/2014/main" id="{E1F9C097-E19E-EF4B-A529-311DDDF7CE55}"/>
              </a:ext>
            </a:extLst>
          </p:cNvPr>
          <p:cNvSpPr>
            <a:spLocks noGrp="1"/>
          </p:cNvSpPr>
          <p:nvPr>
            <p:ph idx="1"/>
          </p:nvPr>
        </p:nvSpPr>
        <p:spPr/>
        <p:txBody>
          <a:bodyPr>
            <a:normAutofit lnSpcReduction="10000"/>
          </a:bodyPr>
          <a:lstStyle/>
          <a:p>
            <a:r>
              <a:rPr lang="en-GB" b="1" dirty="0">
                <a:solidFill>
                  <a:srgbClr val="FF0000"/>
                </a:solidFill>
              </a:rPr>
              <a:t>Red</a:t>
            </a:r>
            <a:r>
              <a:rPr lang="en-GB" dirty="0"/>
              <a:t> Team</a:t>
            </a:r>
          </a:p>
          <a:p>
            <a:pPr marL="0" indent="0">
              <a:buNone/>
            </a:pPr>
            <a:r>
              <a:rPr lang="en-GB" dirty="0"/>
              <a:t>Write simple definitions for 3 business terms:</a:t>
            </a:r>
          </a:p>
          <a:p>
            <a:pPr marL="0" indent="0" algn="ctr">
              <a:buNone/>
            </a:pPr>
            <a:r>
              <a:rPr lang="en-GB" i="1" dirty="0"/>
              <a:t>Manufacturer, capital, market value</a:t>
            </a:r>
          </a:p>
          <a:p>
            <a:pPr marL="0" indent="0">
              <a:buNone/>
            </a:pPr>
            <a:endParaRPr lang="en-GB" b="1" i="1" dirty="0"/>
          </a:p>
          <a:p>
            <a:r>
              <a:rPr lang="en-GB" b="1" dirty="0">
                <a:solidFill>
                  <a:srgbClr val="FFC000"/>
                </a:solidFill>
              </a:rPr>
              <a:t>Gold</a:t>
            </a:r>
            <a:r>
              <a:rPr lang="en-GB" dirty="0"/>
              <a:t> Team</a:t>
            </a:r>
          </a:p>
          <a:p>
            <a:pPr marL="0" indent="0">
              <a:buNone/>
            </a:pPr>
            <a:r>
              <a:rPr lang="en-GB" dirty="0"/>
              <a:t>Write simple definitions for 3 business terms:</a:t>
            </a:r>
          </a:p>
          <a:p>
            <a:pPr marL="0" indent="0" algn="ctr">
              <a:buNone/>
            </a:pPr>
            <a:r>
              <a:rPr lang="en-GB" i="1" dirty="0"/>
              <a:t>Retailer, stock, marketing</a:t>
            </a:r>
          </a:p>
        </p:txBody>
      </p:sp>
    </p:spTree>
    <p:extLst>
      <p:ext uri="{BB962C8B-B14F-4D97-AF65-F5344CB8AC3E}">
        <p14:creationId xmlns:p14="http://schemas.microsoft.com/office/powerpoint/2010/main" val="3364066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8315-CA35-4243-AB14-880F29BC0BCB}"/>
              </a:ext>
            </a:extLst>
          </p:cNvPr>
          <p:cNvSpPr>
            <a:spLocks noGrp="1"/>
          </p:cNvSpPr>
          <p:nvPr>
            <p:ph type="title"/>
          </p:nvPr>
        </p:nvSpPr>
        <p:spPr/>
        <p:txBody>
          <a:bodyPr/>
          <a:lstStyle/>
          <a:p>
            <a:r>
              <a:rPr lang="en-GB" dirty="0"/>
              <a:t>Add your definitions</a:t>
            </a:r>
          </a:p>
        </p:txBody>
      </p:sp>
      <p:sp>
        <p:nvSpPr>
          <p:cNvPr id="3" name="Content Placeholder 2">
            <a:extLst>
              <a:ext uri="{FF2B5EF4-FFF2-40B4-BE49-F238E27FC236}">
                <a16:creationId xmlns:a16="http://schemas.microsoft.com/office/drawing/2014/main" id="{0A1910FB-CF41-FE43-A5E7-811D2E0960A5}"/>
              </a:ext>
            </a:extLst>
          </p:cNvPr>
          <p:cNvSpPr>
            <a:spLocks noGrp="1"/>
          </p:cNvSpPr>
          <p:nvPr>
            <p:ph idx="1"/>
          </p:nvPr>
        </p:nvSpPr>
        <p:spPr/>
        <p:txBody>
          <a:bodyPr/>
          <a:lstStyle/>
          <a:p>
            <a:r>
              <a:rPr lang="en-GB" dirty="0">
                <a:hlinkClick r:id="rId3"/>
              </a:rPr>
              <a:t>https://jamboard.google.com/d/1CXG1_kDWebpXkXw5YuBoVeLGvePBax98Kr2tlYlyJG4/edit?usp=sharing</a:t>
            </a:r>
            <a:r>
              <a:rPr lang="en-GB" dirty="0"/>
              <a:t> </a:t>
            </a:r>
          </a:p>
        </p:txBody>
      </p:sp>
    </p:spTree>
    <p:extLst>
      <p:ext uri="{BB962C8B-B14F-4D97-AF65-F5344CB8AC3E}">
        <p14:creationId xmlns:p14="http://schemas.microsoft.com/office/powerpoint/2010/main" val="105829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8AA35-F9B6-1C41-8F30-9298890685AB}"/>
              </a:ext>
            </a:extLst>
          </p:cNvPr>
          <p:cNvSpPr>
            <a:spLocks noGrp="1"/>
          </p:cNvSpPr>
          <p:nvPr>
            <p:ph type="title"/>
          </p:nvPr>
        </p:nvSpPr>
        <p:spPr/>
        <p:txBody>
          <a:bodyPr/>
          <a:lstStyle/>
          <a:p>
            <a:r>
              <a:rPr lang="en-GB" dirty="0"/>
              <a:t>Play </a:t>
            </a:r>
            <a:r>
              <a:rPr lang="en-GB" b="1" dirty="0"/>
              <a:t>Gravity</a:t>
            </a:r>
          </a:p>
        </p:txBody>
      </p:sp>
      <p:sp>
        <p:nvSpPr>
          <p:cNvPr id="3" name="Content Placeholder 2">
            <a:extLst>
              <a:ext uri="{FF2B5EF4-FFF2-40B4-BE49-F238E27FC236}">
                <a16:creationId xmlns:a16="http://schemas.microsoft.com/office/drawing/2014/main" id="{77C9B20D-3EAA-3345-BE0A-26EB4579043A}"/>
              </a:ext>
            </a:extLst>
          </p:cNvPr>
          <p:cNvSpPr>
            <a:spLocks noGrp="1"/>
          </p:cNvSpPr>
          <p:nvPr>
            <p:ph idx="1"/>
          </p:nvPr>
        </p:nvSpPr>
        <p:spPr/>
        <p:txBody>
          <a:bodyPr/>
          <a:lstStyle/>
          <a:p>
            <a:pPr marL="0" indent="0">
              <a:buNone/>
            </a:pPr>
            <a:endParaRPr lang="en-GB" dirty="0"/>
          </a:p>
          <a:p>
            <a:r>
              <a:rPr lang="en-GB" dirty="0"/>
              <a:t>Add your words and definitions to </a:t>
            </a:r>
            <a:r>
              <a:rPr lang="en-GB" dirty="0">
                <a:hlinkClick r:id="rId3"/>
              </a:rPr>
              <a:t>Quizlet</a:t>
            </a:r>
            <a:endParaRPr lang="en-GB" dirty="0"/>
          </a:p>
          <a:p>
            <a:r>
              <a:rPr lang="en-GB" dirty="0"/>
              <a:t>Try out the flashcards.</a:t>
            </a:r>
          </a:p>
          <a:p>
            <a:r>
              <a:rPr lang="en-GB" dirty="0"/>
              <a:t>Play </a:t>
            </a:r>
            <a:r>
              <a:rPr lang="en-GB" b="1" dirty="0"/>
              <a:t>Gravity</a:t>
            </a:r>
            <a:r>
              <a:rPr lang="en-GB" dirty="0"/>
              <a:t> on </a:t>
            </a:r>
            <a:r>
              <a:rPr lang="en-GB" b="1" dirty="0"/>
              <a:t>Quizlet Live </a:t>
            </a:r>
            <a:r>
              <a:rPr lang="en-GB" dirty="0"/>
              <a:t>– beat the time!</a:t>
            </a:r>
          </a:p>
        </p:txBody>
      </p:sp>
    </p:spTree>
    <p:extLst>
      <p:ext uri="{BB962C8B-B14F-4D97-AF65-F5344CB8AC3E}">
        <p14:creationId xmlns:p14="http://schemas.microsoft.com/office/powerpoint/2010/main" val="3703359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A69D-E694-684D-98CD-F5E0452D8EC8}"/>
              </a:ext>
            </a:extLst>
          </p:cNvPr>
          <p:cNvSpPr>
            <a:spLocks noGrp="1"/>
          </p:cNvSpPr>
          <p:nvPr>
            <p:ph type="title"/>
          </p:nvPr>
        </p:nvSpPr>
        <p:spPr/>
        <p:txBody>
          <a:bodyPr>
            <a:normAutofit/>
          </a:bodyPr>
          <a:lstStyle/>
          <a:p>
            <a:r>
              <a:rPr lang="en-GB" dirty="0"/>
              <a:t>What is your favourite part?</a:t>
            </a:r>
          </a:p>
        </p:txBody>
      </p:sp>
      <p:pic>
        <p:nvPicPr>
          <p:cNvPr id="5" name="Content Placeholder 4">
            <a:extLst>
              <a:ext uri="{FF2B5EF4-FFF2-40B4-BE49-F238E27FC236}">
                <a16:creationId xmlns:a16="http://schemas.microsoft.com/office/drawing/2014/main" id="{4C37BE1C-C4F4-F244-825C-5A0942A60F9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28182" y="1417638"/>
            <a:ext cx="6812170" cy="4002150"/>
          </a:xfrm>
        </p:spPr>
      </p:pic>
    </p:spTree>
    <p:extLst>
      <p:ext uri="{BB962C8B-B14F-4D97-AF65-F5344CB8AC3E}">
        <p14:creationId xmlns:p14="http://schemas.microsoft.com/office/powerpoint/2010/main" val="672934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B102-1645-1446-B914-FA7EB888A658}"/>
              </a:ext>
            </a:extLst>
          </p:cNvPr>
          <p:cNvSpPr>
            <a:spLocks noGrp="1"/>
          </p:cNvSpPr>
          <p:nvPr>
            <p:ph type="title"/>
          </p:nvPr>
        </p:nvSpPr>
        <p:spPr/>
        <p:txBody>
          <a:bodyPr/>
          <a:lstStyle/>
          <a:p>
            <a:r>
              <a:rPr lang="en-GB" b="1" dirty="0">
                <a:solidFill>
                  <a:srgbClr val="FFC000"/>
                </a:solidFill>
              </a:rPr>
              <a:t>Chinese New Year Themes</a:t>
            </a:r>
          </a:p>
        </p:txBody>
      </p:sp>
      <p:sp>
        <p:nvSpPr>
          <p:cNvPr id="3" name="Content Placeholder 2">
            <a:extLst>
              <a:ext uri="{FF2B5EF4-FFF2-40B4-BE49-F238E27FC236}">
                <a16:creationId xmlns:a16="http://schemas.microsoft.com/office/drawing/2014/main" id="{8E6E7408-2327-7D49-B736-613D01E9C9E8}"/>
              </a:ext>
            </a:extLst>
          </p:cNvPr>
          <p:cNvSpPr>
            <a:spLocks noGrp="1"/>
          </p:cNvSpPr>
          <p:nvPr>
            <p:ph idx="1"/>
          </p:nvPr>
        </p:nvSpPr>
        <p:spPr/>
        <p:txBody>
          <a:bodyPr>
            <a:normAutofit fontScale="55000" lnSpcReduction="20000"/>
          </a:bodyPr>
          <a:lstStyle/>
          <a:p>
            <a:r>
              <a:rPr lang="en-GB" b="1" dirty="0">
                <a:solidFill>
                  <a:srgbClr val="FFC000"/>
                </a:solidFill>
              </a:rPr>
              <a:t>Food</a:t>
            </a:r>
          </a:p>
          <a:p>
            <a:pPr marL="0" indent="0">
              <a:buNone/>
            </a:pPr>
            <a:r>
              <a:rPr lang="en-GB" dirty="0">
                <a:solidFill>
                  <a:srgbClr val="00B050"/>
                </a:solidFill>
              </a:rPr>
              <a:t>Cook and eat with the family</a:t>
            </a:r>
          </a:p>
          <a:p>
            <a:pPr marL="0" indent="0">
              <a:buNone/>
            </a:pPr>
            <a:r>
              <a:rPr lang="en-GB" dirty="0">
                <a:solidFill>
                  <a:srgbClr val="00B050"/>
                </a:solidFill>
              </a:rPr>
              <a:t>More types of food, e.g. dumplings, different kinds of fish, noodles</a:t>
            </a:r>
          </a:p>
          <a:p>
            <a:pPr marL="0" indent="0">
              <a:buNone/>
            </a:pPr>
            <a:endParaRPr lang="en-GB" dirty="0">
              <a:solidFill>
                <a:srgbClr val="00B050"/>
              </a:solidFill>
            </a:endParaRPr>
          </a:p>
          <a:p>
            <a:r>
              <a:rPr lang="en-GB" b="1" dirty="0">
                <a:solidFill>
                  <a:srgbClr val="FFC000"/>
                </a:solidFill>
              </a:rPr>
              <a:t>Gift Giving</a:t>
            </a:r>
          </a:p>
          <a:p>
            <a:pPr marL="0" indent="0">
              <a:buNone/>
            </a:pPr>
            <a:r>
              <a:rPr lang="en-GB" dirty="0">
                <a:solidFill>
                  <a:srgbClr val="FF0000"/>
                </a:solidFill>
              </a:rPr>
              <a:t>The red packet</a:t>
            </a:r>
          </a:p>
          <a:p>
            <a:pPr marL="0" indent="0">
              <a:buNone/>
            </a:pPr>
            <a:r>
              <a:rPr lang="en-GB" dirty="0">
                <a:solidFill>
                  <a:srgbClr val="FF0000"/>
                </a:solidFill>
              </a:rPr>
              <a:t>Lucky money</a:t>
            </a:r>
          </a:p>
          <a:p>
            <a:pPr marL="0" indent="0">
              <a:buNone/>
            </a:pPr>
            <a:r>
              <a:rPr lang="en-GB" dirty="0">
                <a:solidFill>
                  <a:srgbClr val="FF0000"/>
                </a:solidFill>
              </a:rPr>
              <a:t>Children receive candy (</a:t>
            </a:r>
            <a:r>
              <a:rPr lang="en-GB" i="1" dirty="0">
                <a:solidFill>
                  <a:srgbClr val="FF0000"/>
                </a:solidFill>
              </a:rPr>
              <a:t>sweets</a:t>
            </a:r>
            <a:r>
              <a:rPr lang="en-GB" dirty="0">
                <a:solidFill>
                  <a:srgbClr val="FF0000"/>
                </a:solidFill>
              </a:rPr>
              <a:t>) from elders</a:t>
            </a:r>
          </a:p>
          <a:p>
            <a:pPr marL="0" indent="0">
              <a:buNone/>
            </a:pPr>
            <a:endParaRPr lang="en-GB" dirty="0">
              <a:solidFill>
                <a:srgbClr val="FF0000"/>
              </a:solidFill>
            </a:endParaRPr>
          </a:p>
          <a:p>
            <a:r>
              <a:rPr lang="en-GB" b="1" dirty="0">
                <a:solidFill>
                  <a:srgbClr val="FFC000"/>
                </a:solidFill>
              </a:rPr>
              <a:t>Typical Customs</a:t>
            </a:r>
          </a:p>
          <a:p>
            <a:pPr marL="0" indent="0">
              <a:buNone/>
            </a:pPr>
            <a:r>
              <a:rPr lang="en-GB" dirty="0"/>
              <a:t>New clothes are bought before New Year’s Eve.</a:t>
            </a:r>
          </a:p>
          <a:p>
            <a:pPr marL="0" indent="0">
              <a:buNone/>
            </a:pPr>
            <a:r>
              <a:rPr lang="en-GB" dirty="0"/>
              <a:t>There are family reunions</a:t>
            </a:r>
          </a:p>
          <a:p>
            <a:pPr marL="0" indent="0">
              <a:buNone/>
            </a:pPr>
            <a:r>
              <a:rPr lang="en-GB" dirty="0"/>
              <a:t>People get up late</a:t>
            </a:r>
          </a:p>
          <a:p>
            <a:pPr marL="0" indent="0">
              <a:buNone/>
            </a:pPr>
            <a:r>
              <a:rPr lang="en-GB" dirty="0"/>
              <a:t>Firecrackers are let off</a:t>
            </a:r>
          </a:p>
          <a:p>
            <a:endParaRPr lang="en-GB" dirty="0"/>
          </a:p>
        </p:txBody>
      </p:sp>
    </p:spTree>
    <p:extLst>
      <p:ext uri="{BB962C8B-B14F-4D97-AF65-F5344CB8AC3E}">
        <p14:creationId xmlns:p14="http://schemas.microsoft.com/office/powerpoint/2010/main" val="185959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494C2-8D0B-6D45-A3F4-B7540E002D85}"/>
              </a:ext>
            </a:extLst>
          </p:cNvPr>
          <p:cNvSpPr>
            <a:spLocks noGrp="1"/>
          </p:cNvSpPr>
          <p:nvPr>
            <p:ph type="title"/>
          </p:nvPr>
        </p:nvSpPr>
        <p:spPr/>
        <p:txBody>
          <a:bodyPr/>
          <a:lstStyle/>
          <a:p>
            <a:r>
              <a:rPr lang="en-GB" dirty="0"/>
              <a:t> Read the student’s account </a:t>
            </a:r>
          </a:p>
        </p:txBody>
      </p:sp>
      <p:sp>
        <p:nvSpPr>
          <p:cNvPr id="3" name="Content Placeholder 2">
            <a:extLst>
              <a:ext uri="{FF2B5EF4-FFF2-40B4-BE49-F238E27FC236}">
                <a16:creationId xmlns:a16="http://schemas.microsoft.com/office/drawing/2014/main" id="{86722F85-9885-DA4E-80DA-E5294531AEF8}"/>
              </a:ext>
            </a:extLst>
          </p:cNvPr>
          <p:cNvSpPr>
            <a:spLocks noGrp="1"/>
          </p:cNvSpPr>
          <p:nvPr>
            <p:ph idx="1"/>
          </p:nvPr>
        </p:nvSpPr>
        <p:spPr/>
        <p:txBody>
          <a:bodyPr>
            <a:normAutofit fontScale="55000" lnSpcReduction="20000"/>
          </a:bodyPr>
          <a:lstStyle/>
          <a:p>
            <a:pPr marL="0" indent="0">
              <a:buNone/>
            </a:pPr>
            <a:endParaRPr lang="en-GB" dirty="0"/>
          </a:p>
          <a:p>
            <a:pPr marL="0" indent="0">
              <a:buNone/>
            </a:pPr>
            <a:r>
              <a:rPr lang="en-GB" dirty="0"/>
              <a:t>The Chinese New Year is called the Spring Festival, and it is one of the most important festivals in China. We know that the calendar is divided into the solar calendar and the lunar calendar . For example, December 25 in the Gregorian calendar is a fixed time at Christmas, while the Spring Festival is on January 1 in the lunar calendar. In China, the Spring Festival is a reunion festival. People at home gather together to have a meal and chat for a year. The interesting things we have experienced. In addition, during the Spring Festival every year, we will watch the CCTV Spring Festival Gala Evening. This is a free performance provided by the government for us. Everyone can watch it on TV and it is particularly exciting. Regarding the Spring Festival, what I am most looking forward to is that my elders will give me a lot of red envelopes. We call it "lucky money" here, which means that the evil can be suppressed, and the younger generations can spend their first year safely with the new year's money. Another important thing is that we will get a 7-day holiday during the Spring Festival, so many will use this holiday to travel, relax and let the new year get one good mood.</a:t>
            </a:r>
          </a:p>
          <a:p>
            <a:endParaRPr lang="en-GB" dirty="0"/>
          </a:p>
          <a:p>
            <a:endParaRPr lang="en-GB" dirty="0"/>
          </a:p>
        </p:txBody>
      </p:sp>
    </p:spTree>
    <p:extLst>
      <p:ext uri="{BB962C8B-B14F-4D97-AF65-F5344CB8AC3E}">
        <p14:creationId xmlns:p14="http://schemas.microsoft.com/office/powerpoint/2010/main" val="973352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1BE93-1430-1E4C-B68B-B802714AD8DD}"/>
              </a:ext>
            </a:extLst>
          </p:cNvPr>
          <p:cNvSpPr>
            <a:spLocks noGrp="1"/>
          </p:cNvSpPr>
          <p:nvPr>
            <p:ph type="title"/>
          </p:nvPr>
        </p:nvSpPr>
        <p:spPr/>
        <p:txBody>
          <a:bodyPr/>
          <a:lstStyle/>
          <a:p>
            <a:r>
              <a:rPr lang="en-GB" dirty="0"/>
              <a:t>Corrections</a:t>
            </a:r>
          </a:p>
        </p:txBody>
      </p:sp>
      <p:sp>
        <p:nvSpPr>
          <p:cNvPr id="3" name="Content Placeholder 2">
            <a:extLst>
              <a:ext uri="{FF2B5EF4-FFF2-40B4-BE49-F238E27FC236}">
                <a16:creationId xmlns:a16="http://schemas.microsoft.com/office/drawing/2014/main" id="{63489492-E4E3-614B-ABF3-A50FA5370993}"/>
              </a:ext>
            </a:extLst>
          </p:cNvPr>
          <p:cNvSpPr>
            <a:spLocks noGrp="1"/>
          </p:cNvSpPr>
          <p:nvPr>
            <p:ph idx="1"/>
          </p:nvPr>
        </p:nvSpPr>
        <p:spPr/>
        <p:txBody>
          <a:bodyPr>
            <a:normAutofit fontScale="55000" lnSpcReduction="20000"/>
          </a:bodyPr>
          <a:lstStyle/>
          <a:p>
            <a:r>
              <a:rPr lang="en-GB" dirty="0"/>
              <a:t>The Chinese New Year is called the Spring Festival, and it is one of the most important festivals in China. We know that the calendar is divided into the solar calendar and the lunar calendar . For example, </a:t>
            </a:r>
            <a:r>
              <a:rPr lang="en-GB" dirty="0">
                <a:solidFill>
                  <a:srgbClr val="FFC000"/>
                </a:solidFill>
              </a:rPr>
              <a:t>Christmas is at a fixed time;</a:t>
            </a:r>
            <a:r>
              <a:rPr lang="en-GB" dirty="0"/>
              <a:t> December 25 in the Gregorian calendar </a:t>
            </a:r>
            <a:r>
              <a:rPr lang="en-GB" dirty="0">
                <a:solidFill>
                  <a:srgbClr val="FF0000"/>
                </a:solidFill>
              </a:rPr>
              <a:t>is a fixed time at Christmas</a:t>
            </a:r>
            <a:r>
              <a:rPr lang="en-GB" dirty="0"/>
              <a:t>, while the Spring Festival is on January 1 in the lunar calendar. In China, the Spring Festival is a reunion festival. People at home gather together to have a meal and chat </a:t>
            </a:r>
            <a:r>
              <a:rPr lang="en-GB" dirty="0">
                <a:solidFill>
                  <a:srgbClr val="FF0000"/>
                </a:solidFill>
              </a:rPr>
              <a:t>for a </a:t>
            </a:r>
            <a:r>
              <a:rPr lang="en-GB" dirty="0">
                <a:solidFill>
                  <a:srgbClr val="FFC000"/>
                </a:solidFill>
              </a:rPr>
              <a:t>about their</a:t>
            </a:r>
            <a:r>
              <a:rPr lang="en-GB" dirty="0">
                <a:solidFill>
                  <a:srgbClr val="FF0000"/>
                </a:solidFill>
              </a:rPr>
              <a:t> </a:t>
            </a:r>
            <a:r>
              <a:rPr lang="en-GB" dirty="0"/>
              <a:t>year</a:t>
            </a:r>
            <a:r>
              <a:rPr lang="en-GB" dirty="0">
                <a:solidFill>
                  <a:srgbClr val="FF0000"/>
                </a:solidFill>
              </a:rPr>
              <a:t>.</a:t>
            </a:r>
            <a:r>
              <a:rPr lang="en-GB" dirty="0">
                <a:solidFill>
                  <a:srgbClr val="FFC000"/>
                </a:solidFill>
              </a:rPr>
              <a:t>;</a:t>
            </a:r>
            <a:r>
              <a:rPr lang="en-GB" dirty="0"/>
              <a:t> </a:t>
            </a:r>
            <a:r>
              <a:rPr lang="en-GB" dirty="0" err="1">
                <a:solidFill>
                  <a:srgbClr val="FF0000"/>
                </a:solidFill>
              </a:rPr>
              <a:t>T</a:t>
            </a:r>
            <a:r>
              <a:rPr lang="en-GB" dirty="0" err="1">
                <a:solidFill>
                  <a:srgbClr val="FFC000"/>
                </a:solidFill>
              </a:rPr>
              <a:t>t</a:t>
            </a:r>
            <a:r>
              <a:rPr lang="en-GB" dirty="0" err="1"/>
              <a:t>he</a:t>
            </a:r>
            <a:r>
              <a:rPr lang="en-GB" dirty="0"/>
              <a:t> interesting things we have experienced. In addition, during the Spring Festival every year, we will watch the CCTV Spring Festival Gala Evening. This is a free performance provided by the government for us. Everyone can watch it on TV and it is particularly exciting. Regarding the Spring Festival, what I am most looking forward to is that my elders will give me a lot of red envelopes. We call it "lucky money" here, which means that </a:t>
            </a:r>
            <a:r>
              <a:rPr lang="en-GB" dirty="0">
                <a:solidFill>
                  <a:srgbClr val="FF0000"/>
                </a:solidFill>
              </a:rPr>
              <a:t>the</a:t>
            </a:r>
            <a:r>
              <a:rPr lang="en-GB" dirty="0"/>
              <a:t> evil can be suppressed, and the younger generations can spend their first year safely with the new year's money. Another important thing is that we will get a 7-day holiday during the Spring Festival, so many will use this holiday to travel, relax and let the new year </a:t>
            </a:r>
            <a:r>
              <a:rPr lang="en-GB" dirty="0">
                <a:solidFill>
                  <a:srgbClr val="FF0000"/>
                </a:solidFill>
              </a:rPr>
              <a:t>get one </a:t>
            </a:r>
            <a:r>
              <a:rPr lang="en-GB" dirty="0">
                <a:solidFill>
                  <a:srgbClr val="FFC000"/>
                </a:solidFill>
              </a:rPr>
              <a:t>start in a </a:t>
            </a:r>
            <a:r>
              <a:rPr lang="en-GB" dirty="0"/>
              <a:t> good mood.</a:t>
            </a:r>
          </a:p>
          <a:p>
            <a:endParaRPr lang="en-GB" dirty="0"/>
          </a:p>
        </p:txBody>
      </p:sp>
    </p:spTree>
    <p:extLst>
      <p:ext uri="{BB962C8B-B14F-4D97-AF65-F5344CB8AC3E}">
        <p14:creationId xmlns:p14="http://schemas.microsoft.com/office/powerpoint/2010/main" val="2924655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9C1A5-F15B-DC45-B17F-26D8BCF084E6}"/>
              </a:ext>
            </a:extLst>
          </p:cNvPr>
          <p:cNvSpPr>
            <a:spLocks noGrp="1"/>
          </p:cNvSpPr>
          <p:nvPr>
            <p:ph type="title"/>
          </p:nvPr>
        </p:nvSpPr>
        <p:spPr/>
        <p:txBody>
          <a:bodyPr/>
          <a:lstStyle/>
          <a:p>
            <a:r>
              <a:rPr lang="en-GB" dirty="0"/>
              <a:t>Talk to your partner</a:t>
            </a:r>
          </a:p>
        </p:txBody>
      </p:sp>
      <p:sp>
        <p:nvSpPr>
          <p:cNvPr id="3" name="Content Placeholder 2">
            <a:extLst>
              <a:ext uri="{FF2B5EF4-FFF2-40B4-BE49-F238E27FC236}">
                <a16:creationId xmlns:a16="http://schemas.microsoft.com/office/drawing/2014/main" id="{1D285F5E-BA05-2146-B400-4E0E53028731}"/>
              </a:ext>
            </a:extLst>
          </p:cNvPr>
          <p:cNvSpPr>
            <a:spLocks noGrp="1"/>
          </p:cNvSpPr>
          <p:nvPr>
            <p:ph idx="1"/>
          </p:nvPr>
        </p:nvSpPr>
        <p:spPr/>
        <p:txBody>
          <a:bodyPr>
            <a:normAutofit fontScale="92500"/>
          </a:bodyPr>
          <a:lstStyle/>
          <a:p>
            <a:r>
              <a:rPr lang="en-GB" b="1" dirty="0">
                <a:solidFill>
                  <a:srgbClr val="FF0000"/>
                </a:solidFill>
              </a:rPr>
              <a:t>It is Chinese New Year.</a:t>
            </a:r>
          </a:p>
          <a:p>
            <a:r>
              <a:rPr lang="en-GB" dirty="0"/>
              <a:t>You are talking to your new business partner on skype.</a:t>
            </a:r>
          </a:p>
          <a:p>
            <a:r>
              <a:rPr lang="en-GB" dirty="0"/>
              <a:t>Ask and answer questions about the festivities.</a:t>
            </a:r>
          </a:p>
          <a:p>
            <a:endParaRPr lang="en-GB" dirty="0"/>
          </a:p>
          <a:p>
            <a:r>
              <a:rPr lang="en-GB" sz="2600" dirty="0"/>
              <a:t>For example:</a:t>
            </a:r>
            <a:r>
              <a:rPr lang="en-GB" dirty="0"/>
              <a:t> </a:t>
            </a:r>
            <a:r>
              <a:rPr lang="en-GB" sz="3000" i="1" dirty="0"/>
              <a:t>How long does the New Year holiday last? </a:t>
            </a:r>
          </a:p>
          <a:p>
            <a:pPr marL="0" indent="0">
              <a:buNone/>
            </a:pPr>
            <a:r>
              <a:rPr lang="en-GB" sz="3000" i="1" dirty="0"/>
              <a:t>                         It lasts for ……                                 </a:t>
            </a:r>
            <a:endParaRPr lang="en-GB" dirty="0"/>
          </a:p>
        </p:txBody>
      </p:sp>
    </p:spTree>
    <p:extLst>
      <p:ext uri="{BB962C8B-B14F-4D97-AF65-F5344CB8AC3E}">
        <p14:creationId xmlns:p14="http://schemas.microsoft.com/office/powerpoint/2010/main" val="3323037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DE5A-42E8-F34D-9D4B-938F9B237FA7}"/>
              </a:ext>
            </a:extLst>
          </p:cNvPr>
          <p:cNvSpPr>
            <a:spLocks noGrp="1"/>
          </p:cNvSpPr>
          <p:nvPr>
            <p:ph type="title"/>
          </p:nvPr>
        </p:nvSpPr>
        <p:spPr/>
        <p:txBody>
          <a:bodyPr/>
          <a:lstStyle/>
          <a:p>
            <a:r>
              <a:rPr lang="en-GB" dirty="0"/>
              <a:t>Quizlet Review</a:t>
            </a:r>
          </a:p>
        </p:txBody>
      </p:sp>
      <p:sp>
        <p:nvSpPr>
          <p:cNvPr id="3" name="Content Placeholder 2">
            <a:extLst>
              <a:ext uri="{FF2B5EF4-FFF2-40B4-BE49-F238E27FC236}">
                <a16:creationId xmlns:a16="http://schemas.microsoft.com/office/drawing/2014/main" id="{44FC171E-C403-724E-BACB-8101F7675C01}"/>
              </a:ext>
            </a:extLst>
          </p:cNvPr>
          <p:cNvSpPr>
            <a:spLocks noGrp="1"/>
          </p:cNvSpPr>
          <p:nvPr>
            <p:ph idx="1"/>
          </p:nvPr>
        </p:nvSpPr>
        <p:spPr/>
        <p:txBody>
          <a:bodyPr/>
          <a:lstStyle/>
          <a:p>
            <a:endParaRPr lang="en-GB" dirty="0"/>
          </a:p>
          <a:p>
            <a:endParaRPr lang="en-GB" dirty="0"/>
          </a:p>
          <a:p>
            <a:r>
              <a:rPr lang="en-GB" dirty="0"/>
              <a:t>Play </a:t>
            </a:r>
            <a:r>
              <a:rPr lang="en-GB" dirty="0">
                <a:hlinkClick r:id="rId3"/>
              </a:rPr>
              <a:t>Match</a:t>
            </a:r>
            <a:r>
              <a:rPr lang="en-GB" dirty="0">
                <a:hlinkClick r:id="rId4"/>
              </a:rPr>
              <a:t> </a:t>
            </a:r>
            <a:r>
              <a:rPr lang="en-GB" dirty="0"/>
              <a:t>– Review Study Terms</a:t>
            </a:r>
          </a:p>
          <a:p>
            <a:r>
              <a:rPr lang="en-GB" dirty="0"/>
              <a:t>Play </a:t>
            </a:r>
            <a:r>
              <a:rPr lang="en-GB" dirty="0">
                <a:hlinkClick r:id="rId5"/>
              </a:rPr>
              <a:t>Gravity</a:t>
            </a:r>
            <a:r>
              <a:rPr lang="en-GB" dirty="0"/>
              <a:t> – Business Speaks</a:t>
            </a:r>
          </a:p>
        </p:txBody>
      </p:sp>
    </p:spTree>
    <p:extLst>
      <p:ext uri="{BB962C8B-B14F-4D97-AF65-F5344CB8AC3E}">
        <p14:creationId xmlns:p14="http://schemas.microsoft.com/office/powerpoint/2010/main" val="32871919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635</TotalTime>
  <Words>721</Words>
  <Application>Microsoft Macintosh PowerPoint</Application>
  <PresentationFormat>On-screen Show (4:3)</PresentationFormat>
  <Paragraphs>59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 English Language Support 2021 with Stephanie Bradley, Dip Ed., Dip TEFLA, MA  Session 3  Chinese New Year  </vt:lpstr>
      <vt:lpstr>Team Game– Review Words We Know</vt:lpstr>
      <vt:lpstr>Add your definitions</vt:lpstr>
      <vt:lpstr>Play Gravity</vt:lpstr>
      <vt:lpstr>What is your favourite part?</vt:lpstr>
      <vt:lpstr>Chinese New Year Themes</vt:lpstr>
      <vt:lpstr> Read the student’s account </vt:lpstr>
      <vt:lpstr>Corrections</vt:lpstr>
      <vt:lpstr>Talk to your partner</vt:lpstr>
      <vt:lpstr>Quizlet Review</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Bradley, Stephanie</cp:lastModifiedBy>
  <cp:revision>18</cp:revision>
  <dcterms:created xsi:type="dcterms:W3CDTF">2015-04-14T15:21:28Z</dcterms:created>
  <dcterms:modified xsi:type="dcterms:W3CDTF">2021-03-29T16:23:49Z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