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95" r:id="rId2"/>
    <p:sldId id="294" r:id="rId3"/>
    <p:sldId id="293" r:id="rId4"/>
    <p:sldId id="292" r:id="rId5"/>
    <p:sldId id="291" r:id="rId6"/>
    <p:sldId id="290" r:id="rId7"/>
    <p:sldId id="289" r:id="rId8"/>
    <p:sldId id="288" r:id="rId9"/>
    <p:sldId id="287" r:id="rId10"/>
    <p:sldId id="286" r:id="rId11"/>
    <p:sldId id="285" r:id="rId12"/>
    <p:sldId id="284" r:id="rId13"/>
    <p:sldId id="299" r:id="rId14"/>
    <p:sldId id="283" r:id="rId15"/>
    <p:sldId id="281" r:id="rId16"/>
    <p:sldId id="280" r:id="rId17"/>
    <p:sldId id="279" r:id="rId18"/>
    <p:sldId id="278" r:id="rId19"/>
    <p:sldId id="277" r:id="rId20"/>
    <p:sldId id="300" r:id="rId21"/>
    <p:sldId id="301" r:id="rId22"/>
    <p:sldId id="276" r:id="rId23"/>
    <p:sldId id="275" r:id="rId24"/>
    <p:sldId id="274" r:id="rId25"/>
    <p:sldId id="273" r:id="rId26"/>
    <p:sldId id="272" r:id="rId27"/>
    <p:sldId id="271" r:id="rId28"/>
    <p:sldId id="270" r:id="rId29"/>
    <p:sldId id="269" r:id="rId30"/>
    <p:sldId id="268" r:id="rId31"/>
    <p:sldId id="267" r:id="rId32"/>
    <p:sldId id="266" r:id="rId33"/>
    <p:sldId id="265" r:id="rId34"/>
    <p:sldId id="264" r:id="rId35"/>
    <p:sldId id="263" r:id="rId36"/>
    <p:sldId id="297" r:id="rId37"/>
    <p:sldId id="298" r:id="rId38"/>
    <p:sldId id="262" r:id="rId39"/>
    <p:sldId id="261" r:id="rId40"/>
    <p:sldId id="260" r:id="rId41"/>
    <p:sldId id="259" r:id="rId42"/>
    <p:sldId id="258" r:id="rId43"/>
    <p:sldId id="257"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BCC9F-CC30-0469-43BC-E22298277949}" v="1" dt="2020-02-11T12:43:35.130"/>
    <p1510:client id="{0D912C81-A7B7-E638-126E-A7AE4247B840}" v="40" dt="2020-02-05T15:34:05.815"/>
    <p1510:client id="{32830279-E1FB-0675-70F9-BFDFD65DEC83}" v="60" dt="2020-02-05T15:52:52.014"/>
    <p1510:client id="{59D43B48-983F-1E3A-BD41-9C740741C299}" v="58" dt="2020-02-05T16:24:38.046"/>
    <p1510:client id="{7CBCA493-8BDA-B280-9C49-524DA4C3C0FF}" v="39" dt="2020-02-11T12:48:09.471"/>
    <p1510:client id="{B8C88C1E-D6A6-18FB-3D73-9028667F1D66}" v="127" dt="2020-02-05T16:09:36.502"/>
    <p1510:client id="{B9110F1C-599B-5846-7186-D476EEEEE768}" v="20" dt="2020-02-06T09:15:01.995"/>
    <p1510:client id="{C157AB15-CC15-D32C-50C5-4AF27F66B70A}" v="7" dt="2020-02-10T12:28:59.198"/>
    <p1510:client id="{FD6CEC56-9ED0-FD06-A2D5-61D4FD3A4841}" v="26" dt="2020-02-05T16:18:34.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5E2AD1-A796-4C0D-9A3F-DDB96A6AC0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9AF024-E242-423E-BF7B-6B533632C4A4}">
      <dgm:prSet/>
      <dgm:spPr/>
      <dgm:t>
        <a:bodyPr/>
        <a:lstStyle/>
        <a:p>
          <a:r>
            <a:rPr lang="en-GB"/>
            <a:t>Design against Crime (Cars) </a:t>
          </a:r>
          <a:endParaRPr lang="en-US"/>
        </a:p>
      </dgm:t>
    </dgm:pt>
    <dgm:pt modelId="{D0F42776-6372-4789-BD94-0A82A3A4EFF2}" type="parTrans" cxnId="{1F3E4425-E0EC-4055-8393-6C89376A89E8}">
      <dgm:prSet/>
      <dgm:spPr/>
      <dgm:t>
        <a:bodyPr/>
        <a:lstStyle/>
        <a:p>
          <a:endParaRPr lang="en-US"/>
        </a:p>
      </dgm:t>
    </dgm:pt>
    <dgm:pt modelId="{74A36D91-BB9F-4B57-A782-904395352147}" type="sibTrans" cxnId="{1F3E4425-E0EC-4055-8393-6C89376A89E8}">
      <dgm:prSet/>
      <dgm:spPr/>
      <dgm:t>
        <a:bodyPr/>
        <a:lstStyle/>
        <a:p>
          <a:endParaRPr lang="en-US"/>
        </a:p>
      </dgm:t>
    </dgm:pt>
    <dgm:pt modelId="{BD5B884D-C0BC-4762-B984-E49C56AA9635}">
      <dgm:prSet/>
      <dgm:spPr/>
      <dgm:t>
        <a:bodyPr/>
        <a:lstStyle/>
        <a:p>
          <a:r>
            <a:rPr lang="en-GB"/>
            <a:t>Surveillance (Graffiti)</a:t>
          </a:r>
          <a:endParaRPr lang="en-US"/>
        </a:p>
      </dgm:t>
    </dgm:pt>
    <dgm:pt modelId="{96B098D0-B4D8-457C-B68D-3F48C9E5F979}" type="parTrans" cxnId="{6E4EA35B-A05B-4B37-B51D-1791B4979EFB}">
      <dgm:prSet/>
      <dgm:spPr/>
      <dgm:t>
        <a:bodyPr/>
        <a:lstStyle/>
        <a:p>
          <a:endParaRPr lang="en-US"/>
        </a:p>
      </dgm:t>
    </dgm:pt>
    <dgm:pt modelId="{792FFEEA-7BD3-488A-A29D-EB683EF95ADF}" type="sibTrans" cxnId="{6E4EA35B-A05B-4B37-B51D-1791B4979EFB}">
      <dgm:prSet/>
      <dgm:spPr/>
      <dgm:t>
        <a:bodyPr/>
        <a:lstStyle/>
        <a:p>
          <a:endParaRPr lang="en-US"/>
        </a:p>
      </dgm:t>
    </dgm:pt>
    <dgm:pt modelId="{536F7607-5975-4414-BE60-F830B384B79C}">
      <dgm:prSet/>
      <dgm:spPr/>
      <dgm:t>
        <a:bodyPr/>
        <a:lstStyle/>
        <a:p>
          <a:r>
            <a:rPr lang="en-GB"/>
            <a:t>Design out Crime (Lighting/Hedges)</a:t>
          </a:r>
          <a:endParaRPr lang="en-US"/>
        </a:p>
      </dgm:t>
    </dgm:pt>
    <dgm:pt modelId="{DD8044A3-01E7-451D-ACA2-C69AB0A47E02}" type="parTrans" cxnId="{36B72937-9EF4-4871-A4B0-9DF9E8F279B0}">
      <dgm:prSet/>
      <dgm:spPr/>
      <dgm:t>
        <a:bodyPr/>
        <a:lstStyle/>
        <a:p>
          <a:endParaRPr lang="en-US"/>
        </a:p>
      </dgm:t>
    </dgm:pt>
    <dgm:pt modelId="{AD5C2BAB-6C2A-4BCD-8CDC-B4500B3F9CA2}" type="sibTrans" cxnId="{36B72937-9EF4-4871-A4B0-9DF9E8F279B0}">
      <dgm:prSet/>
      <dgm:spPr/>
      <dgm:t>
        <a:bodyPr/>
        <a:lstStyle/>
        <a:p>
          <a:endParaRPr lang="en-US"/>
        </a:p>
      </dgm:t>
    </dgm:pt>
    <dgm:pt modelId="{2772585C-6F85-4C5F-86EA-5923888B93A5}">
      <dgm:prSet/>
      <dgm:spPr/>
      <dgm:t>
        <a:bodyPr/>
        <a:lstStyle/>
        <a:p>
          <a:r>
            <a:rPr lang="en-GB"/>
            <a:t>Target Removal (Uber/Oyster)</a:t>
          </a:r>
          <a:endParaRPr lang="en-US"/>
        </a:p>
      </dgm:t>
    </dgm:pt>
    <dgm:pt modelId="{D5F73303-5AEC-4A0F-A854-7A9AF7474CCA}" type="parTrans" cxnId="{4512FB7B-FCC1-44A2-B608-4E9044A870F7}">
      <dgm:prSet/>
      <dgm:spPr/>
      <dgm:t>
        <a:bodyPr/>
        <a:lstStyle/>
        <a:p>
          <a:endParaRPr lang="en-US"/>
        </a:p>
      </dgm:t>
    </dgm:pt>
    <dgm:pt modelId="{01B021A6-2123-4133-8403-0DD7A6FB6193}" type="sibTrans" cxnId="{4512FB7B-FCC1-44A2-B608-4E9044A870F7}">
      <dgm:prSet/>
      <dgm:spPr/>
      <dgm:t>
        <a:bodyPr/>
        <a:lstStyle/>
        <a:p>
          <a:endParaRPr lang="en-US"/>
        </a:p>
      </dgm:t>
    </dgm:pt>
    <dgm:pt modelId="{F72C3C97-F33D-4267-9631-ACA8563B3673}" type="pres">
      <dgm:prSet presAssocID="{FA5E2AD1-A796-4C0D-9A3F-DDB96A6AC080}" presName="root" presStyleCnt="0">
        <dgm:presLayoutVars>
          <dgm:dir/>
          <dgm:resizeHandles val="exact"/>
        </dgm:presLayoutVars>
      </dgm:prSet>
      <dgm:spPr/>
    </dgm:pt>
    <dgm:pt modelId="{E5A8F4F0-E121-4CAF-B0D7-5F29139B44CB}" type="pres">
      <dgm:prSet presAssocID="{039AF024-E242-423E-BF7B-6B533632C4A4}" presName="compNode" presStyleCnt="0"/>
      <dgm:spPr/>
    </dgm:pt>
    <dgm:pt modelId="{78936BB3-49C9-4BE4-A238-0435AF9D0C48}" type="pres">
      <dgm:prSet presAssocID="{039AF024-E242-423E-BF7B-6B533632C4A4}" presName="bgRect" presStyleLbl="bgShp" presStyleIdx="0" presStyleCnt="4"/>
      <dgm:spPr/>
    </dgm:pt>
    <dgm:pt modelId="{582AA1D2-F628-4099-9085-709008B3294D}" type="pres">
      <dgm:prSet presAssocID="{039AF024-E242-423E-BF7B-6B533632C4A4}" presName="iconRect" presStyleLbl="node1" presStyleIdx="0" presStyleCnt="4"/>
      <dgm:spPr>
        <a:blipFill rotWithShape="1">
          <a:blip xmlns:r="http://schemas.openxmlformats.org/officeDocument/2006/relationships" r:embed="rId1"/>
          <a:srcRect/>
          <a:stretch>
            <a:fillRect l="-25000" r="-25000"/>
          </a:stretch>
        </a:blipFill>
        <a:ln>
          <a:noFill/>
        </a:ln>
      </dgm:spPr>
    </dgm:pt>
    <dgm:pt modelId="{7945FA19-F6AC-48CF-A34B-21F378A358D5}" type="pres">
      <dgm:prSet presAssocID="{039AF024-E242-423E-BF7B-6B533632C4A4}" presName="spaceRect" presStyleCnt="0"/>
      <dgm:spPr/>
    </dgm:pt>
    <dgm:pt modelId="{4C7BB006-E7C2-4873-831B-97F57441C36F}" type="pres">
      <dgm:prSet presAssocID="{039AF024-E242-423E-BF7B-6B533632C4A4}" presName="parTx" presStyleLbl="revTx" presStyleIdx="0" presStyleCnt="4">
        <dgm:presLayoutVars>
          <dgm:chMax val="0"/>
          <dgm:chPref val="0"/>
        </dgm:presLayoutVars>
      </dgm:prSet>
      <dgm:spPr/>
    </dgm:pt>
    <dgm:pt modelId="{37A84BA8-97B3-4CF5-9A6E-68FCFACAF6A2}" type="pres">
      <dgm:prSet presAssocID="{74A36D91-BB9F-4B57-A782-904395352147}" presName="sibTrans" presStyleCnt="0"/>
      <dgm:spPr/>
    </dgm:pt>
    <dgm:pt modelId="{08DC00AE-910E-4BB3-8340-A7199572A839}" type="pres">
      <dgm:prSet presAssocID="{BD5B884D-C0BC-4762-B984-E49C56AA9635}" presName="compNode" presStyleCnt="0"/>
      <dgm:spPr/>
    </dgm:pt>
    <dgm:pt modelId="{C656273A-9226-47AC-9502-1544060447A3}" type="pres">
      <dgm:prSet presAssocID="{BD5B884D-C0BC-4762-B984-E49C56AA9635}" presName="bgRect" presStyleLbl="bgShp" presStyleIdx="1" presStyleCnt="4"/>
      <dgm:spPr/>
    </dgm:pt>
    <dgm:pt modelId="{7490D865-050A-4EB0-9874-C8315088AFAA}" type="pres">
      <dgm:prSet presAssocID="{BD5B884D-C0BC-4762-B984-E49C56AA9635}" presName="icon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curity Camera Sign"/>
        </a:ext>
      </dgm:extLst>
    </dgm:pt>
    <dgm:pt modelId="{5C668322-65FD-478B-9A38-0C51AAC2B55F}" type="pres">
      <dgm:prSet presAssocID="{BD5B884D-C0BC-4762-B984-E49C56AA9635}" presName="spaceRect" presStyleCnt="0"/>
      <dgm:spPr/>
    </dgm:pt>
    <dgm:pt modelId="{31369FCE-991F-48CD-A232-26CB786A0B02}" type="pres">
      <dgm:prSet presAssocID="{BD5B884D-C0BC-4762-B984-E49C56AA9635}" presName="parTx" presStyleLbl="revTx" presStyleIdx="1" presStyleCnt="4">
        <dgm:presLayoutVars>
          <dgm:chMax val="0"/>
          <dgm:chPref val="0"/>
        </dgm:presLayoutVars>
      </dgm:prSet>
      <dgm:spPr/>
    </dgm:pt>
    <dgm:pt modelId="{A156716C-F96C-4ACC-ACFD-4F2D0EE966CE}" type="pres">
      <dgm:prSet presAssocID="{792FFEEA-7BD3-488A-A29D-EB683EF95ADF}" presName="sibTrans" presStyleCnt="0"/>
      <dgm:spPr/>
    </dgm:pt>
    <dgm:pt modelId="{87DC7831-2127-418A-B092-E28E049B4808}" type="pres">
      <dgm:prSet presAssocID="{536F7607-5975-4414-BE60-F830B384B79C}" presName="compNode" presStyleCnt="0"/>
      <dgm:spPr/>
    </dgm:pt>
    <dgm:pt modelId="{14CD2C0A-F22C-4030-838F-36B0D329407A}" type="pres">
      <dgm:prSet presAssocID="{536F7607-5975-4414-BE60-F830B384B79C}" presName="bgRect" presStyleLbl="bgShp" presStyleIdx="2" presStyleCnt="4"/>
      <dgm:spPr/>
    </dgm:pt>
    <dgm:pt modelId="{15088632-6E6E-41BF-873B-EFA1E5B6504C}" type="pres">
      <dgm:prSet presAssocID="{536F7607-5975-4414-BE60-F830B384B79C}" presName="iconRect" presStyleLbl="node1" presStyleIdx="2" presStyleCnt="4"/>
      <dgm:spPr>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reetlight"/>
        </a:ext>
      </dgm:extLst>
    </dgm:pt>
    <dgm:pt modelId="{16E791EA-50E4-4286-9F81-2DE3EE816836}" type="pres">
      <dgm:prSet presAssocID="{536F7607-5975-4414-BE60-F830B384B79C}" presName="spaceRect" presStyleCnt="0"/>
      <dgm:spPr/>
    </dgm:pt>
    <dgm:pt modelId="{1DA1A359-BAAC-4B13-9361-821F757CB128}" type="pres">
      <dgm:prSet presAssocID="{536F7607-5975-4414-BE60-F830B384B79C}" presName="parTx" presStyleLbl="revTx" presStyleIdx="2" presStyleCnt="4">
        <dgm:presLayoutVars>
          <dgm:chMax val="0"/>
          <dgm:chPref val="0"/>
        </dgm:presLayoutVars>
      </dgm:prSet>
      <dgm:spPr/>
    </dgm:pt>
    <dgm:pt modelId="{216BEA56-C00F-4542-AC9F-BAFE73D600F0}" type="pres">
      <dgm:prSet presAssocID="{AD5C2BAB-6C2A-4BCD-8CDC-B4500B3F9CA2}" presName="sibTrans" presStyleCnt="0"/>
      <dgm:spPr/>
    </dgm:pt>
    <dgm:pt modelId="{7DF96691-E7E5-4497-B99C-1D31616B7AEC}" type="pres">
      <dgm:prSet presAssocID="{2772585C-6F85-4C5F-86EA-5923888B93A5}" presName="compNode" presStyleCnt="0"/>
      <dgm:spPr/>
    </dgm:pt>
    <dgm:pt modelId="{A57847B5-04EA-4B07-9058-C6B9036BDC62}" type="pres">
      <dgm:prSet presAssocID="{2772585C-6F85-4C5F-86EA-5923888B93A5}" presName="bgRect" presStyleLbl="bgShp" presStyleIdx="3" presStyleCnt="4"/>
      <dgm:spPr/>
    </dgm:pt>
    <dgm:pt modelId="{0FC3697C-E899-4FDF-B33C-1995D071C3AE}" type="pres">
      <dgm:prSet presAssocID="{2772585C-6F85-4C5F-86EA-5923888B93A5}" presName="iconRect" presStyleLbl="node1" presStyleIdx="3" presStyleCnt="4"/>
      <dgm:spPr>
        <a:blipFill rotWithShape="1">
          <a:blip xmlns:r="http://schemas.openxmlformats.org/officeDocument/2006/relationships" r:embed="rId6"/>
          <a:srcRect/>
          <a:stretch>
            <a:fillRect l="-42000" r="-42000"/>
          </a:stretch>
        </a:blipFill>
        <a:ln>
          <a:noFill/>
        </a:ln>
      </dgm:spPr>
    </dgm:pt>
    <dgm:pt modelId="{F2683D40-ADA2-4B9A-B40E-8456F909AF66}" type="pres">
      <dgm:prSet presAssocID="{2772585C-6F85-4C5F-86EA-5923888B93A5}" presName="spaceRect" presStyleCnt="0"/>
      <dgm:spPr/>
    </dgm:pt>
    <dgm:pt modelId="{0745D46E-E5C4-4637-84A5-482DC4E54199}" type="pres">
      <dgm:prSet presAssocID="{2772585C-6F85-4C5F-86EA-5923888B93A5}" presName="parTx" presStyleLbl="revTx" presStyleIdx="3" presStyleCnt="4">
        <dgm:presLayoutVars>
          <dgm:chMax val="0"/>
          <dgm:chPref val="0"/>
        </dgm:presLayoutVars>
      </dgm:prSet>
      <dgm:spPr/>
    </dgm:pt>
  </dgm:ptLst>
  <dgm:cxnLst>
    <dgm:cxn modelId="{1F3E4425-E0EC-4055-8393-6C89376A89E8}" srcId="{FA5E2AD1-A796-4C0D-9A3F-DDB96A6AC080}" destId="{039AF024-E242-423E-BF7B-6B533632C4A4}" srcOrd="0" destOrd="0" parTransId="{D0F42776-6372-4789-BD94-0A82A3A4EFF2}" sibTransId="{74A36D91-BB9F-4B57-A782-904395352147}"/>
    <dgm:cxn modelId="{36B72937-9EF4-4871-A4B0-9DF9E8F279B0}" srcId="{FA5E2AD1-A796-4C0D-9A3F-DDB96A6AC080}" destId="{536F7607-5975-4414-BE60-F830B384B79C}" srcOrd="2" destOrd="0" parTransId="{DD8044A3-01E7-451D-ACA2-C69AB0A47E02}" sibTransId="{AD5C2BAB-6C2A-4BCD-8CDC-B4500B3F9CA2}"/>
    <dgm:cxn modelId="{6E4EA35B-A05B-4B37-B51D-1791B4979EFB}" srcId="{FA5E2AD1-A796-4C0D-9A3F-DDB96A6AC080}" destId="{BD5B884D-C0BC-4762-B984-E49C56AA9635}" srcOrd="1" destOrd="0" parTransId="{96B098D0-B4D8-457C-B68D-3F48C9E5F979}" sibTransId="{792FFEEA-7BD3-488A-A29D-EB683EF95ADF}"/>
    <dgm:cxn modelId="{6C8EC174-69D9-4A68-BB4C-4543D11C6D2C}" type="presOf" srcId="{FA5E2AD1-A796-4C0D-9A3F-DDB96A6AC080}" destId="{F72C3C97-F33D-4267-9631-ACA8563B3673}" srcOrd="0" destOrd="0" presId="urn:microsoft.com/office/officeart/2018/2/layout/IconVerticalSolidList"/>
    <dgm:cxn modelId="{A1F7E277-FC65-4C04-8624-D39857A9D5EF}" type="presOf" srcId="{039AF024-E242-423E-BF7B-6B533632C4A4}" destId="{4C7BB006-E7C2-4873-831B-97F57441C36F}" srcOrd="0" destOrd="0" presId="urn:microsoft.com/office/officeart/2018/2/layout/IconVerticalSolidList"/>
    <dgm:cxn modelId="{95E8F559-EB71-4AE5-A320-D2E65E123A21}" type="presOf" srcId="{536F7607-5975-4414-BE60-F830B384B79C}" destId="{1DA1A359-BAAC-4B13-9361-821F757CB128}" srcOrd="0" destOrd="0" presId="urn:microsoft.com/office/officeart/2018/2/layout/IconVerticalSolidList"/>
    <dgm:cxn modelId="{4512FB7B-FCC1-44A2-B608-4E9044A870F7}" srcId="{FA5E2AD1-A796-4C0D-9A3F-DDB96A6AC080}" destId="{2772585C-6F85-4C5F-86EA-5923888B93A5}" srcOrd="3" destOrd="0" parTransId="{D5F73303-5AEC-4A0F-A854-7A9AF7474CCA}" sibTransId="{01B021A6-2123-4133-8403-0DD7A6FB6193}"/>
    <dgm:cxn modelId="{08C92381-10F1-4925-874D-AC78F9760D8F}" type="presOf" srcId="{BD5B884D-C0BC-4762-B984-E49C56AA9635}" destId="{31369FCE-991F-48CD-A232-26CB786A0B02}" srcOrd="0" destOrd="0" presId="urn:microsoft.com/office/officeart/2018/2/layout/IconVerticalSolidList"/>
    <dgm:cxn modelId="{D995C1EA-6A3F-4FCF-9665-A70E21F18F03}" type="presOf" srcId="{2772585C-6F85-4C5F-86EA-5923888B93A5}" destId="{0745D46E-E5C4-4637-84A5-482DC4E54199}" srcOrd="0" destOrd="0" presId="urn:microsoft.com/office/officeart/2018/2/layout/IconVerticalSolidList"/>
    <dgm:cxn modelId="{19F47DD6-6F6E-428B-97C1-CDFC66FA53DE}" type="presParOf" srcId="{F72C3C97-F33D-4267-9631-ACA8563B3673}" destId="{E5A8F4F0-E121-4CAF-B0D7-5F29139B44CB}" srcOrd="0" destOrd="0" presId="urn:microsoft.com/office/officeart/2018/2/layout/IconVerticalSolidList"/>
    <dgm:cxn modelId="{0125AA19-CBAD-4A1A-8E12-21328D1C3983}" type="presParOf" srcId="{E5A8F4F0-E121-4CAF-B0D7-5F29139B44CB}" destId="{78936BB3-49C9-4BE4-A238-0435AF9D0C48}" srcOrd="0" destOrd="0" presId="urn:microsoft.com/office/officeart/2018/2/layout/IconVerticalSolidList"/>
    <dgm:cxn modelId="{0C7975DE-9883-4468-A5F6-3480BABAEE11}" type="presParOf" srcId="{E5A8F4F0-E121-4CAF-B0D7-5F29139B44CB}" destId="{582AA1D2-F628-4099-9085-709008B3294D}" srcOrd="1" destOrd="0" presId="urn:microsoft.com/office/officeart/2018/2/layout/IconVerticalSolidList"/>
    <dgm:cxn modelId="{9C0F08C3-A193-47D4-9F39-B0894567DD02}" type="presParOf" srcId="{E5A8F4F0-E121-4CAF-B0D7-5F29139B44CB}" destId="{7945FA19-F6AC-48CF-A34B-21F378A358D5}" srcOrd="2" destOrd="0" presId="urn:microsoft.com/office/officeart/2018/2/layout/IconVerticalSolidList"/>
    <dgm:cxn modelId="{2FE6B8F5-2C7F-4792-8604-CFB0A6186BFD}" type="presParOf" srcId="{E5A8F4F0-E121-4CAF-B0D7-5F29139B44CB}" destId="{4C7BB006-E7C2-4873-831B-97F57441C36F}" srcOrd="3" destOrd="0" presId="urn:microsoft.com/office/officeart/2018/2/layout/IconVerticalSolidList"/>
    <dgm:cxn modelId="{CAB4015C-066A-4F63-86DE-336BADE75B71}" type="presParOf" srcId="{F72C3C97-F33D-4267-9631-ACA8563B3673}" destId="{37A84BA8-97B3-4CF5-9A6E-68FCFACAF6A2}" srcOrd="1" destOrd="0" presId="urn:microsoft.com/office/officeart/2018/2/layout/IconVerticalSolidList"/>
    <dgm:cxn modelId="{2CFF8C60-A8FF-4E37-8ABF-DD49AE9A4CE9}" type="presParOf" srcId="{F72C3C97-F33D-4267-9631-ACA8563B3673}" destId="{08DC00AE-910E-4BB3-8340-A7199572A839}" srcOrd="2" destOrd="0" presId="urn:microsoft.com/office/officeart/2018/2/layout/IconVerticalSolidList"/>
    <dgm:cxn modelId="{A076FF62-C2CD-43D0-9A25-E5D33B3C4DC6}" type="presParOf" srcId="{08DC00AE-910E-4BB3-8340-A7199572A839}" destId="{C656273A-9226-47AC-9502-1544060447A3}" srcOrd="0" destOrd="0" presId="urn:microsoft.com/office/officeart/2018/2/layout/IconVerticalSolidList"/>
    <dgm:cxn modelId="{5CA35E88-0A04-43A7-870C-148C2A0AFEB5}" type="presParOf" srcId="{08DC00AE-910E-4BB3-8340-A7199572A839}" destId="{7490D865-050A-4EB0-9874-C8315088AFAA}" srcOrd="1" destOrd="0" presId="urn:microsoft.com/office/officeart/2018/2/layout/IconVerticalSolidList"/>
    <dgm:cxn modelId="{58AC9E8A-5977-40B8-B027-6D0FE1212A8F}" type="presParOf" srcId="{08DC00AE-910E-4BB3-8340-A7199572A839}" destId="{5C668322-65FD-478B-9A38-0C51AAC2B55F}" srcOrd="2" destOrd="0" presId="urn:microsoft.com/office/officeart/2018/2/layout/IconVerticalSolidList"/>
    <dgm:cxn modelId="{AFD1ACB1-F766-4D58-A431-D9BBED6E5E4C}" type="presParOf" srcId="{08DC00AE-910E-4BB3-8340-A7199572A839}" destId="{31369FCE-991F-48CD-A232-26CB786A0B02}" srcOrd="3" destOrd="0" presId="urn:microsoft.com/office/officeart/2018/2/layout/IconVerticalSolidList"/>
    <dgm:cxn modelId="{67888A8A-846E-4649-8226-C3C56C6AC6EE}" type="presParOf" srcId="{F72C3C97-F33D-4267-9631-ACA8563B3673}" destId="{A156716C-F96C-4ACC-ACFD-4F2D0EE966CE}" srcOrd="3" destOrd="0" presId="urn:microsoft.com/office/officeart/2018/2/layout/IconVerticalSolidList"/>
    <dgm:cxn modelId="{141209CC-8253-4E79-9D1C-6978298B53B9}" type="presParOf" srcId="{F72C3C97-F33D-4267-9631-ACA8563B3673}" destId="{87DC7831-2127-418A-B092-E28E049B4808}" srcOrd="4" destOrd="0" presId="urn:microsoft.com/office/officeart/2018/2/layout/IconVerticalSolidList"/>
    <dgm:cxn modelId="{8B3F6129-BA17-4FF0-A496-814642A616BE}" type="presParOf" srcId="{87DC7831-2127-418A-B092-E28E049B4808}" destId="{14CD2C0A-F22C-4030-838F-36B0D329407A}" srcOrd="0" destOrd="0" presId="urn:microsoft.com/office/officeart/2018/2/layout/IconVerticalSolidList"/>
    <dgm:cxn modelId="{8247F84D-538A-472E-8DFF-F0F48E538609}" type="presParOf" srcId="{87DC7831-2127-418A-B092-E28E049B4808}" destId="{15088632-6E6E-41BF-873B-EFA1E5B6504C}" srcOrd="1" destOrd="0" presId="urn:microsoft.com/office/officeart/2018/2/layout/IconVerticalSolidList"/>
    <dgm:cxn modelId="{BFEA39ED-B480-4A4D-ADF1-3455EAC3FB61}" type="presParOf" srcId="{87DC7831-2127-418A-B092-E28E049B4808}" destId="{16E791EA-50E4-4286-9F81-2DE3EE816836}" srcOrd="2" destOrd="0" presId="urn:microsoft.com/office/officeart/2018/2/layout/IconVerticalSolidList"/>
    <dgm:cxn modelId="{D71E9F99-0D6B-47C5-AE66-5A13CAC741FF}" type="presParOf" srcId="{87DC7831-2127-418A-B092-E28E049B4808}" destId="{1DA1A359-BAAC-4B13-9361-821F757CB128}" srcOrd="3" destOrd="0" presId="urn:microsoft.com/office/officeart/2018/2/layout/IconVerticalSolidList"/>
    <dgm:cxn modelId="{5BB26C52-D68B-47CD-BF62-AAE8E381C370}" type="presParOf" srcId="{F72C3C97-F33D-4267-9631-ACA8563B3673}" destId="{216BEA56-C00F-4542-AC9F-BAFE73D600F0}" srcOrd="5" destOrd="0" presId="urn:microsoft.com/office/officeart/2018/2/layout/IconVerticalSolidList"/>
    <dgm:cxn modelId="{258F6B86-A48A-44FF-BFC1-AB3330DD9971}" type="presParOf" srcId="{F72C3C97-F33D-4267-9631-ACA8563B3673}" destId="{7DF96691-E7E5-4497-B99C-1D31616B7AEC}" srcOrd="6" destOrd="0" presId="urn:microsoft.com/office/officeart/2018/2/layout/IconVerticalSolidList"/>
    <dgm:cxn modelId="{830E6811-2C68-4299-8600-E8DB0DDCB6BA}" type="presParOf" srcId="{7DF96691-E7E5-4497-B99C-1D31616B7AEC}" destId="{A57847B5-04EA-4B07-9058-C6B9036BDC62}" srcOrd="0" destOrd="0" presId="urn:microsoft.com/office/officeart/2018/2/layout/IconVerticalSolidList"/>
    <dgm:cxn modelId="{8BC373FF-8E12-4DE4-8C96-2F1CFD6A110B}" type="presParOf" srcId="{7DF96691-E7E5-4497-B99C-1D31616B7AEC}" destId="{0FC3697C-E899-4FDF-B33C-1995D071C3AE}" srcOrd="1" destOrd="0" presId="urn:microsoft.com/office/officeart/2018/2/layout/IconVerticalSolidList"/>
    <dgm:cxn modelId="{7C962ED0-0E74-4D74-99F3-FC554C439B9B}" type="presParOf" srcId="{7DF96691-E7E5-4497-B99C-1D31616B7AEC}" destId="{F2683D40-ADA2-4B9A-B40E-8456F909AF66}" srcOrd="2" destOrd="0" presId="urn:microsoft.com/office/officeart/2018/2/layout/IconVerticalSolidList"/>
    <dgm:cxn modelId="{A5744FA5-AEE4-4675-9CF2-C554DC0F9F31}" type="presParOf" srcId="{7DF96691-E7E5-4497-B99C-1D31616B7AEC}" destId="{0745D46E-E5C4-4637-84A5-482DC4E541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D682C8-2224-45D0-9157-569B0DE6A451}" type="doc">
      <dgm:prSet loTypeId="urn:microsoft.com/office/officeart/2005/8/layout/hList7" loCatId="list" qsTypeId="urn:microsoft.com/office/officeart/2005/8/quickstyle/simple1" qsCatId="simple" csTypeId="urn:microsoft.com/office/officeart/2005/8/colors/accent1_2" csCatId="accent1" phldr="1"/>
      <dgm:spPr/>
    </dgm:pt>
    <dgm:pt modelId="{4D59FAE5-47F3-44A4-9599-A13F32CFCED0}">
      <dgm:prSet phldrT="[Text]"/>
      <dgm:spPr/>
      <dgm:t>
        <a:bodyPr/>
        <a:lstStyle/>
        <a:p>
          <a:r>
            <a:rPr lang="en-GB" dirty="0"/>
            <a:t>Target</a:t>
          </a:r>
        </a:p>
      </dgm:t>
    </dgm:pt>
    <dgm:pt modelId="{B018347A-3B1B-4C65-9188-1875B5AE3565}" type="parTrans" cxnId="{1678B469-F01C-4E59-A7B6-8209B06BF99D}">
      <dgm:prSet/>
      <dgm:spPr/>
      <dgm:t>
        <a:bodyPr/>
        <a:lstStyle/>
        <a:p>
          <a:endParaRPr lang="en-GB"/>
        </a:p>
      </dgm:t>
    </dgm:pt>
    <dgm:pt modelId="{4AF72679-3DEF-4F6A-B040-967AA1E10D05}" type="sibTrans" cxnId="{1678B469-F01C-4E59-A7B6-8209B06BF99D}">
      <dgm:prSet/>
      <dgm:spPr/>
      <dgm:t>
        <a:bodyPr/>
        <a:lstStyle/>
        <a:p>
          <a:endParaRPr lang="en-GB"/>
        </a:p>
      </dgm:t>
    </dgm:pt>
    <dgm:pt modelId="{CE3E3AB6-41B9-4CDB-8F39-33C44DA140E3}">
      <dgm:prSet phldrT="[Text]"/>
      <dgm:spPr/>
      <dgm:t>
        <a:bodyPr/>
        <a:lstStyle/>
        <a:p>
          <a:r>
            <a:rPr lang="en-GB" dirty="0"/>
            <a:t>Motivated Offender</a:t>
          </a:r>
        </a:p>
      </dgm:t>
    </dgm:pt>
    <dgm:pt modelId="{45C59BDE-EFFF-42E6-AF07-EEF8F54F600A}" type="parTrans" cxnId="{DA399CB1-456F-4120-9687-BE2FF6F5B12C}">
      <dgm:prSet/>
      <dgm:spPr/>
      <dgm:t>
        <a:bodyPr/>
        <a:lstStyle/>
        <a:p>
          <a:endParaRPr lang="en-GB"/>
        </a:p>
      </dgm:t>
    </dgm:pt>
    <dgm:pt modelId="{6E7DD5A7-0D83-4DF7-B905-FE0A7FD28129}" type="sibTrans" cxnId="{DA399CB1-456F-4120-9687-BE2FF6F5B12C}">
      <dgm:prSet/>
      <dgm:spPr/>
      <dgm:t>
        <a:bodyPr/>
        <a:lstStyle/>
        <a:p>
          <a:endParaRPr lang="en-GB"/>
        </a:p>
      </dgm:t>
    </dgm:pt>
    <dgm:pt modelId="{6B6B2B47-3796-4725-A981-122D9527B55C}">
      <dgm:prSet phldrT="[Text]"/>
      <dgm:spPr/>
      <dgm:t>
        <a:bodyPr/>
        <a:lstStyle/>
        <a:p>
          <a:r>
            <a:rPr lang="en-GB" dirty="0"/>
            <a:t>Absence of Guardian</a:t>
          </a:r>
        </a:p>
      </dgm:t>
    </dgm:pt>
    <dgm:pt modelId="{D4E44EDD-70F2-4E70-9BFA-5C4BD4336A87}" type="parTrans" cxnId="{E7159ADE-F4CB-4A19-9FED-D854AC4D842C}">
      <dgm:prSet/>
      <dgm:spPr/>
      <dgm:t>
        <a:bodyPr/>
        <a:lstStyle/>
        <a:p>
          <a:endParaRPr lang="en-GB"/>
        </a:p>
      </dgm:t>
    </dgm:pt>
    <dgm:pt modelId="{0EE7200D-8939-493D-9664-DC147B322411}" type="sibTrans" cxnId="{E7159ADE-F4CB-4A19-9FED-D854AC4D842C}">
      <dgm:prSet/>
      <dgm:spPr/>
      <dgm:t>
        <a:bodyPr/>
        <a:lstStyle/>
        <a:p>
          <a:endParaRPr lang="en-GB"/>
        </a:p>
      </dgm:t>
    </dgm:pt>
    <dgm:pt modelId="{6FC36FEB-5A51-42FB-8179-3995209249F8}" type="pres">
      <dgm:prSet presAssocID="{32D682C8-2224-45D0-9157-569B0DE6A451}" presName="Name0" presStyleCnt="0">
        <dgm:presLayoutVars>
          <dgm:dir/>
          <dgm:resizeHandles val="exact"/>
        </dgm:presLayoutVars>
      </dgm:prSet>
      <dgm:spPr/>
    </dgm:pt>
    <dgm:pt modelId="{F6C19F67-1D76-4177-8B3C-5F3D1B619805}" type="pres">
      <dgm:prSet presAssocID="{32D682C8-2224-45D0-9157-569B0DE6A451}" presName="fgShape" presStyleLbl="fgShp" presStyleIdx="0" presStyleCnt="1" custFlipHor="1" custScaleX="80533" custScaleY="146894" custLinFactNeighborX="0" custLinFactNeighborY="-28705">
        <dgm:style>
          <a:lnRef idx="2">
            <a:schemeClr val="dk1"/>
          </a:lnRef>
          <a:fillRef idx="1">
            <a:schemeClr val="lt1"/>
          </a:fillRef>
          <a:effectRef idx="0">
            <a:schemeClr val="dk1"/>
          </a:effectRef>
          <a:fontRef idx="minor">
            <a:schemeClr val="dk1"/>
          </a:fontRef>
        </dgm:style>
      </dgm:prSet>
      <dgm:spPr>
        <a:solidFill>
          <a:srgbClr val="92D050"/>
        </a:solidFill>
      </dgm:spPr>
    </dgm:pt>
    <dgm:pt modelId="{7EC004AF-6946-4897-A605-3E99FC9CB70C}" type="pres">
      <dgm:prSet presAssocID="{32D682C8-2224-45D0-9157-569B0DE6A451}" presName="linComp" presStyleCnt="0"/>
      <dgm:spPr/>
    </dgm:pt>
    <dgm:pt modelId="{E7216F11-9294-4A1E-8313-63FCD5BCC1FE}" type="pres">
      <dgm:prSet presAssocID="{4D59FAE5-47F3-44A4-9599-A13F32CFCED0}" presName="compNode" presStyleCnt="0"/>
      <dgm:spPr/>
    </dgm:pt>
    <dgm:pt modelId="{510A8000-8D0A-4EA0-A14C-8C465D3A2828}" type="pres">
      <dgm:prSet presAssocID="{4D59FAE5-47F3-44A4-9599-A13F32CFCED0}" presName="bkgdShape" presStyleLbl="node1" presStyleIdx="0" presStyleCnt="3" custLinFactNeighborX="1144" custLinFactNeighborY="-8731"/>
      <dgm:spPr/>
    </dgm:pt>
    <dgm:pt modelId="{E7CFD913-A96B-4839-8369-329A2530249B}" type="pres">
      <dgm:prSet presAssocID="{4D59FAE5-47F3-44A4-9599-A13F32CFCED0}" presName="nodeTx" presStyleLbl="node1" presStyleIdx="0" presStyleCnt="3">
        <dgm:presLayoutVars>
          <dgm:bulletEnabled val="1"/>
        </dgm:presLayoutVars>
      </dgm:prSet>
      <dgm:spPr/>
    </dgm:pt>
    <dgm:pt modelId="{52C8B2E2-B306-4D0D-ABD3-3756B4647830}" type="pres">
      <dgm:prSet presAssocID="{4D59FAE5-47F3-44A4-9599-A13F32CFCED0}" presName="invisiNode" presStyleLbl="node1" presStyleIdx="0" presStyleCnt="3"/>
      <dgm:spPr/>
    </dgm:pt>
    <dgm:pt modelId="{C4D75C2F-48AC-48F2-9197-5016CC9CB6E3}" type="pres">
      <dgm:prSet presAssocID="{4D59FAE5-47F3-44A4-9599-A13F32CFCED0}" presName="imagNode" presStyleLbl="fgImgPlace1" presStyleIdx="0" presStyleCnt="3"/>
      <dgm:spPr>
        <a:blipFill rotWithShape="1">
          <a:blip xmlns:r="http://schemas.openxmlformats.org/officeDocument/2006/relationships" r:embed="rId1"/>
          <a:srcRect/>
          <a:stretch>
            <a:fillRect l="-11000" r="-11000"/>
          </a:stretch>
        </a:blipFill>
      </dgm:spPr>
    </dgm:pt>
    <dgm:pt modelId="{7588A622-4489-4BA2-9CB7-2D1E3B220B6C}" type="pres">
      <dgm:prSet presAssocID="{4AF72679-3DEF-4F6A-B040-967AA1E10D05}" presName="sibTrans" presStyleLbl="sibTrans2D1" presStyleIdx="0" presStyleCnt="0"/>
      <dgm:spPr/>
    </dgm:pt>
    <dgm:pt modelId="{F1E6CC32-3593-47DE-B964-03DDAD2DF6DF}" type="pres">
      <dgm:prSet presAssocID="{CE3E3AB6-41B9-4CDB-8F39-33C44DA140E3}" presName="compNode" presStyleCnt="0"/>
      <dgm:spPr/>
    </dgm:pt>
    <dgm:pt modelId="{0F00430C-8E28-450C-B909-1690FC5D3099}" type="pres">
      <dgm:prSet presAssocID="{CE3E3AB6-41B9-4CDB-8F39-33C44DA140E3}" presName="bkgdShape" presStyleLbl="node1" presStyleIdx="1" presStyleCnt="3"/>
      <dgm:spPr/>
    </dgm:pt>
    <dgm:pt modelId="{50214D54-D4C0-4FD6-8B67-D539EEE72004}" type="pres">
      <dgm:prSet presAssocID="{CE3E3AB6-41B9-4CDB-8F39-33C44DA140E3}" presName="nodeTx" presStyleLbl="node1" presStyleIdx="1" presStyleCnt="3">
        <dgm:presLayoutVars>
          <dgm:bulletEnabled val="1"/>
        </dgm:presLayoutVars>
      </dgm:prSet>
      <dgm:spPr/>
    </dgm:pt>
    <dgm:pt modelId="{EA2135FF-A91D-4C20-89E5-C2DB23664723}" type="pres">
      <dgm:prSet presAssocID="{CE3E3AB6-41B9-4CDB-8F39-33C44DA140E3}" presName="invisiNode" presStyleLbl="node1" presStyleIdx="1" presStyleCnt="3"/>
      <dgm:spPr/>
    </dgm:pt>
    <dgm:pt modelId="{E6C9F6AE-23FB-4A9A-8F29-8B14FF1E1CB3}" type="pres">
      <dgm:prSet presAssocID="{CE3E3AB6-41B9-4CDB-8F39-33C44DA140E3}" presName="imagNode" presStyleLbl="fgImgPlace1" presStyleIdx="1" presStyleCnt="3"/>
      <dgm:spPr>
        <a:blipFill rotWithShape="1">
          <a:blip xmlns:r="http://schemas.openxmlformats.org/officeDocument/2006/relationships" r:embed="rId2"/>
          <a:srcRect/>
          <a:stretch>
            <a:fillRect t="-23000" b="-23000"/>
          </a:stretch>
        </a:blipFill>
      </dgm:spPr>
    </dgm:pt>
    <dgm:pt modelId="{94862D84-9999-434D-BC30-551B1780C072}" type="pres">
      <dgm:prSet presAssocID="{6E7DD5A7-0D83-4DF7-B905-FE0A7FD28129}" presName="sibTrans" presStyleLbl="sibTrans2D1" presStyleIdx="0" presStyleCnt="0"/>
      <dgm:spPr/>
    </dgm:pt>
    <dgm:pt modelId="{6EA5F9EF-2E47-4A09-9F08-F216847F4B78}" type="pres">
      <dgm:prSet presAssocID="{6B6B2B47-3796-4725-A981-122D9527B55C}" presName="compNode" presStyleCnt="0"/>
      <dgm:spPr/>
    </dgm:pt>
    <dgm:pt modelId="{6EE2FB40-A768-4E68-83C7-EAF30B20182E}" type="pres">
      <dgm:prSet presAssocID="{6B6B2B47-3796-4725-A981-122D9527B55C}" presName="bkgdShape" presStyleLbl="node1" presStyleIdx="2" presStyleCnt="3"/>
      <dgm:spPr/>
    </dgm:pt>
    <dgm:pt modelId="{10383AD6-3334-4E80-923F-0DF5E3D986B7}" type="pres">
      <dgm:prSet presAssocID="{6B6B2B47-3796-4725-A981-122D9527B55C}" presName="nodeTx" presStyleLbl="node1" presStyleIdx="2" presStyleCnt="3">
        <dgm:presLayoutVars>
          <dgm:bulletEnabled val="1"/>
        </dgm:presLayoutVars>
      </dgm:prSet>
      <dgm:spPr/>
    </dgm:pt>
    <dgm:pt modelId="{6F44691D-0EDE-4908-8808-5B12ABE47010}" type="pres">
      <dgm:prSet presAssocID="{6B6B2B47-3796-4725-A981-122D9527B55C}" presName="invisiNode" presStyleLbl="node1" presStyleIdx="2" presStyleCnt="3"/>
      <dgm:spPr/>
    </dgm:pt>
    <dgm:pt modelId="{54C59EC9-D7EB-48D1-9D0E-077A9E4088DA}" type="pres">
      <dgm:prSet presAssocID="{6B6B2B47-3796-4725-A981-122D9527B55C}" presName="imagNode" presStyleLbl="fgImgPlace1" presStyleIdx="2" presStyleCnt="3"/>
      <dgm:spPr>
        <a:blipFill rotWithShape="1">
          <a:blip xmlns:r="http://schemas.openxmlformats.org/officeDocument/2006/relationships" r:embed="rId3"/>
          <a:srcRect/>
          <a:stretch>
            <a:fillRect l="-25000" r="-25000"/>
          </a:stretch>
        </a:blipFill>
      </dgm:spPr>
    </dgm:pt>
  </dgm:ptLst>
  <dgm:cxnLst>
    <dgm:cxn modelId="{52F0891D-B430-43E9-B091-CAEE48DDBDEC}" type="presOf" srcId="{6B6B2B47-3796-4725-A981-122D9527B55C}" destId="{10383AD6-3334-4E80-923F-0DF5E3D986B7}" srcOrd="1" destOrd="0" presId="urn:microsoft.com/office/officeart/2005/8/layout/hList7"/>
    <dgm:cxn modelId="{56AF6932-80DB-4158-A6E8-D0480FA7DD07}" type="presOf" srcId="{4AF72679-3DEF-4F6A-B040-967AA1E10D05}" destId="{7588A622-4489-4BA2-9CB7-2D1E3B220B6C}" srcOrd="0" destOrd="0" presId="urn:microsoft.com/office/officeart/2005/8/layout/hList7"/>
    <dgm:cxn modelId="{1678B469-F01C-4E59-A7B6-8209B06BF99D}" srcId="{32D682C8-2224-45D0-9157-569B0DE6A451}" destId="{4D59FAE5-47F3-44A4-9599-A13F32CFCED0}" srcOrd="0" destOrd="0" parTransId="{B018347A-3B1B-4C65-9188-1875B5AE3565}" sibTransId="{4AF72679-3DEF-4F6A-B040-967AA1E10D05}"/>
    <dgm:cxn modelId="{FCAA487B-781F-4750-977C-CB3B8581848F}" type="presOf" srcId="{4D59FAE5-47F3-44A4-9599-A13F32CFCED0}" destId="{510A8000-8D0A-4EA0-A14C-8C465D3A2828}" srcOrd="0" destOrd="0" presId="urn:microsoft.com/office/officeart/2005/8/layout/hList7"/>
    <dgm:cxn modelId="{0994C081-77AB-48AC-B411-BE181D7A2F47}" type="presOf" srcId="{32D682C8-2224-45D0-9157-569B0DE6A451}" destId="{6FC36FEB-5A51-42FB-8179-3995209249F8}" srcOrd="0" destOrd="0" presId="urn:microsoft.com/office/officeart/2005/8/layout/hList7"/>
    <dgm:cxn modelId="{B33C41AC-0052-45F7-9354-432865B58B84}" type="presOf" srcId="{6B6B2B47-3796-4725-A981-122D9527B55C}" destId="{6EE2FB40-A768-4E68-83C7-EAF30B20182E}" srcOrd="0" destOrd="0" presId="urn:microsoft.com/office/officeart/2005/8/layout/hList7"/>
    <dgm:cxn modelId="{DA399CB1-456F-4120-9687-BE2FF6F5B12C}" srcId="{32D682C8-2224-45D0-9157-569B0DE6A451}" destId="{CE3E3AB6-41B9-4CDB-8F39-33C44DA140E3}" srcOrd="1" destOrd="0" parTransId="{45C59BDE-EFFF-42E6-AF07-EEF8F54F600A}" sibTransId="{6E7DD5A7-0D83-4DF7-B905-FE0A7FD28129}"/>
    <dgm:cxn modelId="{C196CFBD-0070-4905-B85C-389F73A1FFAD}" type="presOf" srcId="{CE3E3AB6-41B9-4CDB-8F39-33C44DA140E3}" destId="{50214D54-D4C0-4FD6-8B67-D539EEE72004}" srcOrd="1" destOrd="0" presId="urn:microsoft.com/office/officeart/2005/8/layout/hList7"/>
    <dgm:cxn modelId="{CB140FD0-F9D6-4C70-83AF-B3483362C6F6}" type="presOf" srcId="{6E7DD5A7-0D83-4DF7-B905-FE0A7FD28129}" destId="{94862D84-9999-434D-BC30-551B1780C072}" srcOrd="0" destOrd="0" presId="urn:microsoft.com/office/officeart/2005/8/layout/hList7"/>
    <dgm:cxn modelId="{89ED2FD5-03BB-4C5A-9CEE-133C16659B1B}" type="presOf" srcId="{CE3E3AB6-41B9-4CDB-8F39-33C44DA140E3}" destId="{0F00430C-8E28-450C-B909-1690FC5D3099}" srcOrd="0" destOrd="0" presId="urn:microsoft.com/office/officeart/2005/8/layout/hList7"/>
    <dgm:cxn modelId="{E7159ADE-F4CB-4A19-9FED-D854AC4D842C}" srcId="{32D682C8-2224-45D0-9157-569B0DE6A451}" destId="{6B6B2B47-3796-4725-A981-122D9527B55C}" srcOrd="2" destOrd="0" parTransId="{D4E44EDD-70F2-4E70-9BFA-5C4BD4336A87}" sibTransId="{0EE7200D-8939-493D-9664-DC147B322411}"/>
    <dgm:cxn modelId="{C5F7DBF6-EE35-49D7-BE5B-7697A1F83CE3}" type="presOf" srcId="{4D59FAE5-47F3-44A4-9599-A13F32CFCED0}" destId="{E7CFD913-A96B-4839-8369-329A2530249B}" srcOrd="1" destOrd="0" presId="urn:microsoft.com/office/officeart/2005/8/layout/hList7"/>
    <dgm:cxn modelId="{DA1AE0BD-F218-45BB-9EF4-E14F1390AEAA}" type="presParOf" srcId="{6FC36FEB-5A51-42FB-8179-3995209249F8}" destId="{F6C19F67-1D76-4177-8B3C-5F3D1B619805}" srcOrd="0" destOrd="0" presId="urn:microsoft.com/office/officeart/2005/8/layout/hList7"/>
    <dgm:cxn modelId="{E68E64DE-C00B-47ED-BC2D-B0DE641E2387}" type="presParOf" srcId="{6FC36FEB-5A51-42FB-8179-3995209249F8}" destId="{7EC004AF-6946-4897-A605-3E99FC9CB70C}" srcOrd="1" destOrd="0" presId="urn:microsoft.com/office/officeart/2005/8/layout/hList7"/>
    <dgm:cxn modelId="{F3DF092A-59C3-4A7B-BD4C-6DA27BF82736}" type="presParOf" srcId="{7EC004AF-6946-4897-A605-3E99FC9CB70C}" destId="{E7216F11-9294-4A1E-8313-63FCD5BCC1FE}" srcOrd="0" destOrd="0" presId="urn:microsoft.com/office/officeart/2005/8/layout/hList7"/>
    <dgm:cxn modelId="{501F98F9-E7EE-4191-953B-C2F64C7EA97E}" type="presParOf" srcId="{E7216F11-9294-4A1E-8313-63FCD5BCC1FE}" destId="{510A8000-8D0A-4EA0-A14C-8C465D3A2828}" srcOrd="0" destOrd="0" presId="urn:microsoft.com/office/officeart/2005/8/layout/hList7"/>
    <dgm:cxn modelId="{C10658E7-65B2-46F2-867B-5963A9A317B4}" type="presParOf" srcId="{E7216F11-9294-4A1E-8313-63FCD5BCC1FE}" destId="{E7CFD913-A96B-4839-8369-329A2530249B}" srcOrd="1" destOrd="0" presId="urn:microsoft.com/office/officeart/2005/8/layout/hList7"/>
    <dgm:cxn modelId="{63B0F1B3-B086-4BA7-AD8C-EEB2D4BF904B}" type="presParOf" srcId="{E7216F11-9294-4A1E-8313-63FCD5BCC1FE}" destId="{52C8B2E2-B306-4D0D-ABD3-3756B4647830}" srcOrd="2" destOrd="0" presId="urn:microsoft.com/office/officeart/2005/8/layout/hList7"/>
    <dgm:cxn modelId="{4A533D5C-143A-44C0-B3E2-6F0FB8058757}" type="presParOf" srcId="{E7216F11-9294-4A1E-8313-63FCD5BCC1FE}" destId="{C4D75C2F-48AC-48F2-9197-5016CC9CB6E3}" srcOrd="3" destOrd="0" presId="urn:microsoft.com/office/officeart/2005/8/layout/hList7"/>
    <dgm:cxn modelId="{C49E067B-036E-4582-8F21-E7672F5DF83F}" type="presParOf" srcId="{7EC004AF-6946-4897-A605-3E99FC9CB70C}" destId="{7588A622-4489-4BA2-9CB7-2D1E3B220B6C}" srcOrd="1" destOrd="0" presId="urn:microsoft.com/office/officeart/2005/8/layout/hList7"/>
    <dgm:cxn modelId="{8F7F0F48-B221-4CC4-B020-9BFDEA62C775}" type="presParOf" srcId="{7EC004AF-6946-4897-A605-3E99FC9CB70C}" destId="{F1E6CC32-3593-47DE-B964-03DDAD2DF6DF}" srcOrd="2" destOrd="0" presId="urn:microsoft.com/office/officeart/2005/8/layout/hList7"/>
    <dgm:cxn modelId="{1CEEC5A3-C341-4538-9A1A-20322BCC240B}" type="presParOf" srcId="{F1E6CC32-3593-47DE-B964-03DDAD2DF6DF}" destId="{0F00430C-8E28-450C-B909-1690FC5D3099}" srcOrd="0" destOrd="0" presId="urn:microsoft.com/office/officeart/2005/8/layout/hList7"/>
    <dgm:cxn modelId="{327E771D-EF28-4555-BEEF-5B976E7D7FB5}" type="presParOf" srcId="{F1E6CC32-3593-47DE-B964-03DDAD2DF6DF}" destId="{50214D54-D4C0-4FD6-8B67-D539EEE72004}" srcOrd="1" destOrd="0" presId="urn:microsoft.com/office/officeart/2005/8/layout/hList7"/>
    <dgm:cxn modelId="{8B5C75D3-B017-4B3A-B0ED-F5FC3333ECAA}" type="presParOf" srcId="{F1E6CC32-3593-47DE-B964-03DDAD2DF6DF}" destId="{EA2135FF-A91D-4C20-89E5-C2DB23664723}" srcOrd="2" destOrd="0" presId="urn:microsoft.com/office/officeart/2005/8/layout/hList7"/>
    <dgm:cxn modelId="{37E33308-B926-4D4F-833B-29AD485BBA99}" type="presParOf" srcId="{F1E6CC32-3593-47DE-B964-03DDAD2DF6DF}" destId="{E6C9F6AE-23FB-4A9A-8F29-8B14FF1E1CB3}" srcOrd="3" destOrd="0" presId="urn:microsoft.com/office/officeart/2005/8/layout/hList7"/>
    <dgm:cxn modelId="{F0B06C05-77BA-4867-ADF3-B98AAD833CBF}" type="presParOf" srcId="{7EC004AF-6946-4897-A605-3E99FC9CB70C}" destId="{94862D84-9999-434D-BC30-551B1780C072}" srcOrd="3" destOrd="0" presId="urn:microsoft.com/office/officeart/2005/8/layout/hList7"/>
    <dgm:cxn modelId="{58FB49AC-1E2F-417C-9320-2A617FD3BF6F}" type="presParOf" srcId="{7EC004AF-6946-4897-A605-3E99FC9CB70C}" destId="{6EA5F9EF-2E47-4A09-9F08-F216847F4B78}" srcOrd="4" destOrd="0" presId="urn:microsoft.com/office/officeart/2005/8/layout/hList7"/>
    <dgm:cxn modelId="{3AE9643C-2F9D-40E9-B1E6-38596FA9DF22}" type="presParOf" srcId="{6EA5F9EF-2E47-4A09-9F08-F216847F4B78}" destId="{6EE2FB40-A768-4E68-83C7-EAF30B20182E}" srcOrd="0" destOrd="0" presId="urn:microsoft.com/office/officeart/2005/8/layout/hList7"/>
    <dgm:cxn modelId="{3DC164AF-531A-481D-A64B-A5881EBC3D7A}" type="presParOf" srcId="{6EA5F9EF-2E47-4A09-9F08-F216847F4B78}" destId="{10383AD6-3334-4E80-923F-0DF5E3D986B7}" srcOrd="1" destOrd="0" presId="urn:microsoft.com/office/officeart/2005/8/layout/hList7"/>
    <dgm:cxn modelId="{5CE6C6B2-E372-4B49-8642-C05191B38E18}" type="presParOf" srcId="{6EA5F9EF-2E47-4A09-9F08-F216847F4B78}" destId="{6F44691D-0EDE-4908-8808-5B12ABE47010}" srcOrd="2" destOrd="0" presId="urn:microsoft.com/office/officeart/2005/8/layout/hList7"/>
    <dgm:cxn modelId="{A7DC0A67-64D1-48CC-B69C-3C1313BEDDD0}" type="presParOf" srcId="{6EA5F9EF-2E47-4A09-9F08-F216847F4B78}" destId="{54C59EC9-D7EB-48D1-9D0E-077A9E4088DA}"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83D807-340C-45BA-8272-8AFE5685B77E}"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C5AA9CFC-12D6-41E9-A43D-AE3F688624C6}">
      <dgm:prSet phldrT="[Text]"/>
      <dgm:spPr/>
      <dgm:t>
        <a:bodyPr/>
        <a:lstStyle/>
        <a:p>
          <a:r>
            <a:rPr lang="en-GB" dirty="0"/>
            <a:t>Positive Prejudice</a:t>
          </a:r>
        </a:p>
      </dgm:t>
    </dgm:pt>
    <dgm:pt modelId="{6F19AF8F-A402-40E7-BC07-24133315466C}" type="parTrans" cxnId="{F402AC05-EA01-4B36-A541-6A2C776DA576}">
      <dgm:prSet/>
      <dgm:spPr/>
      <dgm:t>
        <a:bodyPr/>
        <a:lstStyle/>
        <a:p>
          <a:endParaRPr lang="en-GB"/>
        </a:p>
      </dgm:t>
    </dgm:pt>
    <dgm:pt modelId="{01E36751-5B86-4D24-A57F-798B1E2D1720}" type="sibTrans" cxnId="{F402AC05-EA01-4B36-A541-6A2C776DA576}">
      <dgm:prSet/>
      <dgm:spPr/>
      <dgm:t>
        <a:bodyPr/>
        <a:lstStyle/>
        <a:p>
          <a:endParaRPr lang="en-GB"/>
        </a:p>
      </dgm:t>
    </dgm:pt>
    <dgm:pt modelId="{A17645D4-D579-4219-81E0-CDA0EEDFA348}">
      <dgm:prSet phldrT="[Text]"/>
      <dgm:spPr/>
      <dgm:t>
        <a:bodyPr/>
        <a:lstStyle/>
        <a:p>
          <a:r>
            <a:rPr lang="en-GB" dirty="0"/>
            <a:t>Biased Towards</a:t>
          </a:r>
        </a:p>
      </dgm:t>
    </dgm:pt>
    <dgm:pt modelId="{F51FB185-A0BF-44A0-AA1B-EE8E2D2DBA8E}" type="parTrans" cxnId="{A336C295-0F23-43F1-8323-24F63E33D900}">
      <dgm:prSet/>
      <dgm:spPr/>
      <dgm:t>
        <a:bodyPr/>
        <a:lstStyle/>
        <a:p>
          <a:endParaRPr lang="en-GB"/>
        </a:p>
      </dgm:t>
    </dgm:pt>
    <dgm:pt modelId="{6CFF4AB6-D063-4E79-810C-AEF096ACFC40}" type="sibTrans" cxnId="{A336C295-0F23-43F1-8323-24F63E33D900}">
      <dgm:prSet/>
      <dgm:spPr/>
      <dgm:t>
        <a:bodyPr/>
        <a:lstStyle/>
        <a:p>
          <a:endParaRPr lang="en-GB"/>
        </a:p>
      </dgm:t>
    </dgm:pt>
    <dgm:pt modelId="{219F6A41-AF0F-45AF-BE73-F3D2C3F1B4C4}">
      <dgm:prSet phldrT="[Text]"/>
      <dgm:spPr/>
      <dgm:t>
        <a:bodyPr/>
        <a:lstStyle/>
        <a:p>
          <a:r>
            <a:rPr lang="en-GB" dirty="0"/>
            <a:t>Negative Prejudice</a:t>
          </a:r>
        </a:p>
      </dgm:t>
    </dgm:pt>
    <dgm:pt modelId="{6B14BC76-7E7D-4196-B5E6-AF9B6C9475DD}" type="parTrans" cxnId="{A70593F9-393C-4167-AD67-CB40E2F6361E}">
      <dgm:prSet/>
      <dgm:spPr/>
      <dgm:t>
        <a:bodyPr/>
        <a:lstStyle/>
        <a:p>
          <a:endParaRPr lang="en-GB"/>
        </a:p>
      </dgm:t>
    </dgm:pt>
    <dgm:pt modelId="{82AC697D-EC34-4290-A7F3-7F10F80E082E}" type="sibTrans" cxnId="{A70593F9-393C-4167-AD67-CB40E2F6361E}">
      <dgm:prSet/>
      <dgm:spPr/>
      <dgm:t>
        <a:bodyPr/>
        <a:lstStyle/>
        <a:p>
          <a:endParaRPr lang="en-GB"/>
        </a:p>
      </dgm:t>
    </dgm:pt>
    <dgm:pt modelId="{73393D47-7F04-4F68-9930-DF7336324C36}">
      <dgm:prSet phldrT="[Text]"/>
      <dgm:spPr/>
      <dgm:t>
        <a:bodyPr/>
        <a:lstStyle/>
        <a:p>
          <a:r>
            <a:rPr lang="en-GB" dirty="0"/>
            <a:t>Biased Against (Mental Attitude)</a:t>
          </a:r>
        </a:p>
      </dgm:t>
    </dgm:pt>
    <dgm:pt modelId="{E02FA8EB-E393-4861-8367-B6FA1A4C94AC}" type="parTrans" cxnId="{D4860405-AC35-43BB-940E-0EC722BED160}">
      <dgm:prSet/>
      <dgm:spPr/>
      <dgm:t>
        <a:bodyPr/>
        <a:lstStyle/>
        <a:p>
          <a:endParaRPr lang="en-GB"/>
        </a:p>
      </dgm:t>
    </dgm:pt>
    <dgm:pt modelId="{7650E2C6-00B9-4DCE-9ECE-D2ED3D790EB6}" type="sibTrans" cxnId="{D4860405-AC35-43BB-940E-0EC722BED160}">
      <dgm:prSet/>
      <dgm:spPr/>
      <dgm:t>
        <a:bodyPr/>
        <a:lstStyle/>
        <a:p>
          <a:endParaRPr lang="en-GB"/>
        </a:p>
      </dgm:t>
    </dgm:pt>
    <dgm:pt modelId="{68D5BCFD-D6AD-439E-B205-DA0C6D83BA05}">
      <dgm:prSet phldrT="[Text]"/>
      <dgm:spPr/>
      <dgm:t>
        <a:bodyPr/>
        <a:lstStyle/>
        <a:p>
          <a:r>
            <a:rPr lang="en-GB" dirty="0"/>
            <a:t>Supportive of</a:t>
          </a:r>
        </a:p>
      </dgm:t>
    </dgm:pt>
    <dgm:pt modelId="{B13B76DF-B41E-417F-9571-1152BB1158B7}" type="parTrans" cxnId="{9EB2E036-E72E-493E-873E-FE48A983228F}">
      <dgm:prSet/>
      <dgm:spPr/>
    </dgm:pt>
    <dgm:pt modelId="{5E59FC37-BC4E-4976-80C4-4EF341DF09DB}" type="sibTrans" cxnId="{9EB2E036-E72E-493E-873E-FE48A983228F}">
      <dgm:prSet/>
      <dgm:spPr/>
    </dgm:pt>
    <dgm:pt modelId="{6EFE7E57-6597-414C-8EDF-AC67909B2D99}">
      <dgm:prSet phldrT="[Text]"/>
      <dgm:spPr/>
      <dgm:t>
        <a:bodyPr/>
        <a:lstStyle/>
        <a:p>
          <a:r>
            <a:rPr lang="en-GB" dirty="0"/>
            <a:t>Unfair Treatment in Favour of</a:t>
          </a:r>
        </a:p>
      </dgm:t>
    </dgm:pt>
    <dgm:pt modelId="{0D8927E2-26BD-46BB-90D9-981037D56433}" type="parTrans" cxnId="{A0592905-8865-466D-ABE5-E399643D8265}">
      <dgm:prSet/>
      <dgm:spPr/>
    </dgm:pt>
    <dgm:pt modelId="{748B4729-9A1D-450A-ABB4-3ACDC3CE9B1A}" type="sibTrans" cxnId="{A0592905-8865-466D-ABE5-E399643D8265}">
      <dgm:prSet/>
      <dgm:spPr/>
    </dgm:pt>
    <dgm:pt modelId="{11629C15-2B91-46B9-BEAA-A749D7F086FF}">
      <dgm:prSet phldrT="[Text]"/>
      <dgm:spPr/>
      <dgm:t>
        <a:bodyPr/>
        <a:lstStyle/>
        <a:p>
          <a:r>
            <a:rPr lang="en-GB" dirty="0"/>
            <a:t>Hostile Towards</a:t>
          </a:r>
        </a:p>
      </dgm:t>
    </dgm:pt>
    <dgm:pt modelId="{AD924DBC-B3A0-4E1D-8145-CA7A75326CE9}" type="parTrans" cxnId="{6A7BFE7A-7F56-4E02-8226-A7A6EFDBEA2E}">
      <dgm:prSet/>
      <dgm:spPr/>
    </dgm:pt>
    <dgm:pt modelId="{E2754436-6587-4272-9503-09956E0603DF}" type="sibTrans" cxnId="{6A7BFE7A-7F56-4E02-8226-A7A6EFDBEA2E}">
      <dgm:prSet/>
      <dgm:spPr/>
    </dgm:pt>
    <dgm:pt modelId="{1D296961-8C3B-40E8-928F-D988B8874721}">
      <dgm:prSet phldrT="[Text]"/>
      <dgm:spPr/>
      <dgm:t>
        <a:bodyPr/>
        <a:lstStyle/>
        <a:p>
          <a:r>
            <a:rPr lang="en-GB" dirty="0"/>
            <a:t>Hatred</a:t>
          </a:r>
        </a:p>
      </dgm:t>
    </dgm:pt>
    <dgm:pt modelId="{8451D2BF-9018-4BF3-B6C3-B68513B84F15}" type="parTrans" cxnId="{0023E762-1718-4BDD-AA74-1B10E5A9C7D2}">
      <dgm:prSet/>
      <dgm:spPr/>
    </dgm:pt>
    <dgm:pt modelId="{F2F50A2A-030C-4FF2-A2A8-E2D94F47120A}" type="sibTrans" cxnId="{0023E762-1718-4BDD-AA74-1B10E5A9C7D2}">
      <dgm:prSet/>
      <dgm:spPr/>
    </dgm:pt>
    <dgm:pt modelId="{479B24C8-3562-447D-8C30-6ED2596430DC}">
      <dgm:prSet phldrT="[Text]"/>
      <dgm:spPr/>
      <dgm:t>
        <a:bodyPr/>
        <a:lstStyle/>
        <a:p>
          <a:r>
            <a:rPr lang="en-GB" dirty="0"/>
            <a:t>Behaviour/Treatment</a:t>
          </a:r>
        </a:p>
      </dgm:t>
    </dgm:pt>
    <dgm:pt modelId="{DE5FB088-C4F8-4EA0-B6F0-1C510A3B0CFC}" type="parTrans" cxnId="{90091971-96F7-4F03-A288-98C4B7CE5AF0}">
      <dgm:prSet/>
      <dgm:spPr/>
    </dgm:pt>
    <dgm:pt modelId="{4BCA1463-0503-4641-AC19-DF35AB42E42D}" type="sibTrans" cxnId="{90091971-96F7-4F03-A288-98C4B7CE5AF0}">
      <dgm:prSet/>
      <dgm:spPr/>
    </dgm:pt>
    <dgm:pt modelId="{D0BB22B3-5179-4563-ABBB-23C7780A6135}" type="pres">
      <dgm:prSet presAssocID="{5B83D807-340C-45BA-8272-8AFE5685B77E}" presName="Name0" presStyleCnt="0">
        <dgm:presLayoutVars>
          <dgm:dir/>
          <dgm:animLvl val="lvl"/>
          <dgm:resizeHandles/>
        </dgm:presLayoutVars>
      </dgm:prSet>
      <dgm:spPr/>
    </dgm:pt>
    <dgm:pt modelId="{6E381220-32FA-44F9-9487-167A0C057A3B}" type="pres">
      <dgm:prSet presAssocID="{C5AA9CFC-12D6-41E9-A43D-AE3F688624C6}" presName="linNode" presStyleCnt="0"/>
      <dgm:spPr/>
    </dgm:pt>
    <dgm:pt modelId="{20E3BA41-AD3B-4BAB-8BA3-2EB6ABEBE008}" type="pres">
      <dgm:prSet presAssocID="{C5AA9CFC-12D6-41E9-A43D-AE3F688624C6}" presName="parentShp" presStyleLbl="node1" presStyleIdx="0" presStyleCnt="2">
        <dgm:presLayoutVars>
          <dgm:bulletEnabled val="1"/>
        </dgm:presLayoutVars>
      </dgm:prSet>
      <dgm:spPr/>
    </dgm:pt>
    <dgm:pt modelId="{52B518B6-DFBE-4EBE-80CC-7A783C8D38FE}" type="pres">
      <dgm:prSet presAssocID="{C5AA9CFC-12D6-41E9-A43D-AE3F688624C6}" presName="childShp" presStyleLbl="bgAccFollowNode1" presStyleIdx="0" presStyleCnt="2">
        <dgm:presLayoutVars>
          <dgm:bulletEnabled val="1"/>
        </dgm:presLayoutVars>
      </dgm:prSet>
      <dgm:spPr/>
    </dgm:pt>
    <dgm:pt modelId="{EAF95E92-808F-47EC-B3FE-7B068E195FD6}" type="pres">
      <dgm:prSet presAssocID="{01E36751-5B86-4D24-A57F-798B1E2D1720}" presName="spacing" presStyleCnt="0"/>
      <dgm:spPr/>
    </dgm:pt>
    <dgm:pt modelId="{C4EC26E2-2195-473D-9EA7-BC3CF082BF2D}" type="pres">
      <dgm:prSet presAssocID="{219F6A41-AF0F-45AF-BE73-F3D2C3F1B4C4}" presName="linNode" presStyleCnt="0"/>
      <dgm:spPr/>
    </dgm:pt>
    <dgm:pt modelId="{91B5D1EA-AE7F-418B-AA4E-4E55DD94DBF5}" type="pres">
      <dgm:prSet presAssocID="{219F6A41-AF0F-45AF-BE73-F3D2C3F1B4C4}" presName="parentShp" presStyleLbl="node1" presStyleIdx="1" presStyleCnt="2">
        <dgm:presLayoutVars>
          <dgm:bulletEnabled val="1"/>
        </dgm:presLayoutVars>
      </dgm:prSet>
      <dgm:spPr/>
    </dgm:pt>
    <dgm:pt modelId="{1DD82A1C-6C35-4601-AECD-8A7C6BCF3D8B}" type="pres">
      <dgm:prSet presAssocID="{219F6A41-AF0F-45AF-BE73-F3D2C3F1B4C4}" presName="childShp" presStyleLbl="bgAccFollowNode1" presStyleIdx="1" presStyleCnt="2">
        <dgm:presLayoutVars>
          <dgm:bulletEnabled val="1"/>
        </dgm:presLayoutVars>
      </dgm:prSet>
      <dgm:spPr/>
    </dgm:pt>
  </dgm:ptLst>
  <dgm:cxnLst>
    <dgm:cxn modelId="{3B326301-78F7-427D-9E29-B5E46A5F7197}" type="presOf" srcId="{11629C15-2B91-46B9-BEAA-A749D7F086FF}" destId="{1DD82A1C-6C35-4601-AECD-8A7C6BCF3D8B}" srcOrd="0" destOrd="1" presId="urn:microsoft.com/office/officeart/2005/8/layout/vList6"/>
    <dgm:cxn modelId="{D4860405-AC35-43BB-940E-0EC722BED160}" srcId="{219F6A41-AF0F-45AF-BE73-F3D2C3F1B4C4}" destId="{73393D47-7F04-4F68-9930-DF7336324C36}" srcOrd="0" destOrd="0" parTransId="{E02FA8EB-E393-4861-8367-B6FA1A4C94AC}" sibTransId="{7650E2C6-00B9-4DCE-9ECE-D2ED3D790EB6}"/>
    <dgm:cxn modelId="{A0592905-8865-466D-ABE5-E399643D8265}" srcId="{C5AA9CFC-12D6-41E9-A43D-AE3F688624C6}" destId="{6EFE7E57-6597-414C-8EDF-AC67909B2D99}" srcOrd="2" destOrd="0" parTransId="{0D8927E2-26BD-46BB-90D9-981037D56433}" sibTransId="{748B4729-9A1D-450A-ABB4-3ACDC3CE9B1A}"/>
    <dgm:cxn modelId="{F402AC05-EA01-4B36-A541-6A2C776DA576}" srcId="{5B83D807-340C-45BA-8272-8AFE5685B77E}" destId="{C5AA9CFC-12D6-41E9-A43D-AE3F688624C6}" srcOrd="0" destOrd="0" parTransId="{6F19AF8F-A402-40E7-BC07-24133315466C}" sibTransId="{01E36751-5B86-4D24-A57F-798B1E2D1720}"/>
    <dgm:cxn modelId="{9F4E1B1B-3EF7-46E7-992D-403D906EA90C}" type="presOf" srcId="{6EFE7E57-6597-414C-8EDF-AC67909B2D99}" destId="{52B518B6-DFBE-4EBE-80CC-7A783C8D38FE}" srcOrd="0" destOrd="2" presId="urn:microsoft.com/office/officeart/2005/8/layout/vList6"/>
    <dgm:cxn modelId="{9EB2E036-E72E-493E-873E-FE48A983228F}" srcId="{C5AA9CFC-12D6-41E9-A43D-AE3F688624C6}" destId="{68D5BCFD-D6AD-439E-B205-DA0C6D83BA05}" srcOrd="1" destOrd="0" parTransId="{B13B76DF-B41E-417F-9571-1152BB1158B7}" sibTransId="{5E59FC37-BC4E-4976-80C4-4EF341DF09DB}"/>
    <dgm:cxn modelId="{0023E762-1718-4BDD-AA74-1B10E5A9C7D2}" srcId="{219F6A41-AF0F-45AF-BE73-F3D2C3F1B4C4}" destId="{1D296961-8C3B-40E8-928F-D988B8874721}" srcOrd="2" destOrd="0" parTransId="{8451D2BF-9018-4BF3-B6C3-B68513B84F15}" sibTransId="{F2F50A2A-030C-4FF2-A2A8-E2D94F47120A}"/>
    <dgm:cxn modelId="{3DDF5C4C-C5F1-4AB8-AE04-63C9359F54C9}" type="presOf" srcId="{479B24C8-3562-447D-8C30-6ED2596430DC}" destId="{1DD82A1C-6C35-4601-AECD-8A7C6BCF3D8B}" srcOrd="0" destOrd="3" presId="urn:microsoft.com/office/officeart/2005/8/layout/vList6"/>
    <dgm:cxn modelId="{90091971-96F7-4F03-A288-98C4B7CE5AF0}" srcId="{219F6A41-AF0F-45AF-BE73-F3D2C3F1B4C4}" destId="{479B24C8-3562-447D-8C30-6ED2596430DC}" srcOrd="3" destOrd="0" parTransId="{DE5FB088-C4F8-4EA0-B6F0-1C510A3B0CFC}" sibTransId="{4BCA1463-0503-4641-AC19-DF35AB42E42D}"/>
    <dgm:cxn modelId="{8392F872-6DA7-4F6C-BE3C-ECE4D2BA72F2}" type="presOf" srcId="{68D5BCFD-D6AD-439E-B205-DA0C6D83BA05}" destId="{52B518B6-DFBE-4EBE-80CC-7A783C8D38FE}" srcOrd="0" destOrd="1" presId="urn:microsoft.com/office/officeart/2005/8/layout/vList6"/>
    <dgm:cxn modelId="{6A7BFE7A-7F56-4E02-8226-A7A6EFDBEA2E}" srcId="{219F6A41-AF0F-45AF-BE73-F3D2C3F1B4C4}" destId="{11629C15-2B91-46B9-BEAA-A749D7F086FF}" srcOrd="1" destOrd="0" parTransId="{AD924DBC-B3A0-4E1D-8145-CA7A75326CE9}" sibTransId="{E2754436-6587-4272-9503-09956E0603DF}"/>
    <dgm:cxn modelId="{3DD31885-C798-4C7C-AFD5-01BB53BB611E}" type="presOf" srcId="{5B83D807-340C-45BA-8272-8AFE5685B77E}" destId="{D0BB22B3-5179-4563-ABBB-23C7780A6135}" srcOrd="0" destOrd="0" presId="urn:microsoft.com/office/officeart/2005/8/layout/vList6"/>
    <dgm:cxn modelId="{7436FD8C-E306-4343-A092-B49A55D51921}" type="presOf" srcId="{C5AA9CFC-12D6-41E9-A43D-AE3F688624C6}" destId="{20E3BA41-AD3B-4BAB-8BA3-2EB6ABEBE008}" srcOrd="0" destOrd="0" presId="urn:microsoft.com/office/officeart/2005/8/layout/vList6"/>
    <dgm:cxn modelId="{11767F8E-2A40-4073-BF8A-E3CBE274D4E2}" type="presOf" srcId="{A17645D4-D579-4219-81E0-CDA0EEDFA348}" destId="{52B518B6-DFBE-4EBE-80CC-7A783C8D38FE}" srcOrd="0" destOrd="0" presId="urn:microsoft.com/office/officeart/2005/8/layout/vList6"/>
    <dgm:cxn modelId="{A336C295-0F23-43F1-8323-24F63E33D900}" srcId="{C5AA9CFC-12D6-41E9-A43D-AE3F688624C6}" destId="{A17645D4-D579-4219-81E0-CDA0EEDFA348}" srcOrd="0" destOrd="0" parTransId="{F51FB185-A0BF-44A0-AA1B-EE8E2D2DBA8E}" sibTransId="{6CFF4AB6-D063-4E79-810C-AEF096ACFC40}"/>
    <dgm:cxn modelId="{0B2741B1-9C39-4321-A64A-23D320C0E71F}" type="presOf" srcId="{1D296961-8C3B-40E8-928F-D988B8874721}" destId="{1DD82A1C-6C35-4601-AECD-8A7C6BCF3D8B}" srcOrd="0" destOrd="2" presId="urn:microsoft.com/office/officeart/2005/8/layout/vList6"/>
    <dgm:cxn modelId="{193FB9B1-BC05-4677-8EED-52716EAA39FC}" type="presOf" srcId="{73393D47-7F04-4F68-9930-DF7336324C36}" destId="{1DD82A1C-6C35-4601-AECD-8A7C6BCF3D8B}" srcOrd="0" destOrd="0" presId="urn:microsoft.com/office/officeart/2005/8/layout/vList6"/>
    <dgm:cxn modelId="{1F85D9C6-4B42-47D9-A4F6-B0BF58AAD645}" type="presOf" srcId="{219F6A41-AF0F-45AF-BE73-F3D2C3F1B4C4}" destId="{91B5D1EA-AE7F-418B-AA4E-4E55DD94DBF5}" srcOrd="0" destOrd="0" presId="urn:microsoft.com/office/officeart/2005/8/layout/vList6"/>
    <dgm:cxn modelId="{A70593F9-393C-4167-AD67-CB40E2F6361E}" srcId="{5B83D807-340C-45BA-8272-8AFE5685B77E}" destId="{219F6A41-AF0F-45AF-BE73-F3D2C3F1B4C4}" srcOrd="1" destOrd="0" parTransId="{6B14BC76-7E7D-4196-B5E6-AF9B6C9475DD}" sibTransId="{82AC697D-EC34-4290-A7F3-7F10F80E082E}"/>
    <dgm:cxn modelId="{28B85B5E-F757-42F0-9E40-DE240AA68853}" type="presParOf" srcId="{D0BB22B3-5179-4563-ABBB-23C7780A6135}" destId="{6E381220-32FA-44F9-9487-167A0C057A3B}" srcOrd="0" destOrd="0" presId="urn:microsoft.com/office/officeart/2005/8/layout/vList6"/>
    <dgm:cxn modelId="{03ACF812-7637-475D-95E4-5F108968E00A}" type="presParOf" srcId="{6E381220-32FA-44F9-9487-167A0C057A3B}" destId="{20E3BA41-AD3B-4BAB-8BA3-2EB6ABEBE008}" srcOrd="0" destOrd="0" presId="urn:microsoft.com/office/officeart/2005/8/layout/vList6"/>
    <dgm:cxn modelId="{5708ACF0-1E0B-4433-8396-2C0951D38B17}" type="presParOf" srcId="{6E381220-32FA-44F9-9487-167A0C057A3B}" destId="{52B518B6-DFBE-4EBE-80CC-7A783C8D38FE}" srcOrd="1" destOrd="0" presId="urn:microsoft.com/office/officeart/2005/8/layout/vList6"/>
    <dgm:cxn modelId="{16E113C3-6166-47C4-9002-AEB79F93B238}" type="presParOf" srcId="{D0BB22B3-5179-4563-ABBB-23C7780A6135}" destId="{EAF95E92-808F-47EC-B3FE-7B068E195FD6}" srcOrd="1" destOrd="0" presId="urn:microsoft.com/office/officeart/2005/8/layout/vList6"/>
    <dgm:cxn modelId="{210D2E52-602D-4429-A568-526D898203FA}" type="presParOf" srcId="{D0BB22B3-5179-4563-ABBB-23C7780A6135}" destId="{C4EC26E2-2195-473D-9EA7-BC3CF082BF2D}" srcOrd="2" destOrd="0" presId="urn:microsoft.com/office/officeart/2005/8/layout/vList6"/>
    <dgm:cxn modelId="{3D5358E9-A448-4A4D-9601-E954CB0F99B3}" type="presParOf" srcId="{C4EC26E2-2195-473D-9EA7-BC3CF082BF2D}" destId="{91B5D1EA-AE7F-418B-AA4E-4E55DD94DBF5}" srcOrd="0" destOrd="0" presId="urn:microsoft.com/office/officeart/2005/8/layout/vList6"/>
    <dgm:cxn modelId="{0AC16295-8FCE-4F32-BCDC-CC33E95F9374}" type="presParOf" srcId="{C4EC26E2-2195-473D-9EA7-BC3CF082BF2D}" destId="{1DD82A1C-6C35-4601-AECD-8A7C6BCF3D8B}"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6BB3-49C9-4BE4-A238-0435AF9D0C48}">
      <dsp:nvSpPr>
        <dsp:cNvPr id="0" name=""/>
        <dsp:cNvSpPr/>
      </dsp:nvSpPr>
      <dsp:spPr>
        <a:xfrm>
          <a:off x="0" y="1921"/>
          <a:ext cx="4443413" cy="9737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AA1D2-F628-4099-9085-709008B3294D}">
      <dsp:nvSpPr>
        <dsp:cNvPr id="0" name=""/>
        <dsp:cNvSpPr/>
      </dsp:nvSpPr>
      <dsp:spPr>
        <a:xfrm>
          <a:off x="294559" y="221014"/>
          <a:ext cx="535561" cy="535561"/>
        </a:xfrm>
        <a:prstGeom prst="rect">
          <a:avLst/>
        </a:prstGeom>
        <a:blipFill rotWithShape="1">
          <a:blip xmlns:r="http://schemas.openxmlformats.org/officeDocument/2006/relationships" r:embed="rId1"/>
          <a:srcRect/>
          <a:stretch>
            <a:fillRect l="-25000" r="-2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BB006-E7C2-4873-831B-97F57441C36F}">
      <dsp:nvSpPr>
        <dsp:cNvPr id="0" name=""/>
        <dsp:cNvSpPr/>
      </dsp:nvSpPr>
      <dsp:spPr>
        <a:xfrm>
          <a:off x="1124680" y="1921"/>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against Crime (Cars) </a:t>
          </a:r>
          <a:endParaRPr lang="en-US" sz="2200" kern="1200"/>
        </a:p>
      </dsp:txBody>
      <dsp:txXfrm>
        <a:off x="1124680" y="1921"/>
        <a:ext cx="3318732" cy="973748"/>
      </dsp:txXfrm>
    </dsp:sp>
    <dsp:sp modelId="{C656273A-9226-47AC-9502-1544060447A3}">
      <dsp:nvSpPr>
        <dsp:cNvPr id="0" name=""/>
        <dsp:cNvSpPr/>
      </dsp:nvSpPr>
      <dsp:spPr>
        <a:xfrm>
          <a:off x="0" y="1219107"/>
          <a:ext cx="4443413" cy="9737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0D865-050A-4EB0-9874-C8315088AFAA}">
      <dsp:nvSpPr>
        <dsp:cNvPr id="0" name=""/>
        <dsp:cNvSpPr/>
      </dsp:nvSpPr>
      <dsp:spPr>
        <a:xfrm>
          <a:off x="294559" y="1438200"/>
          <a:ext cx="535561" cy="53556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69FCE-991F-48CD-A232-26CB786A0B02}">
      <dsp:nvSpPr>
        <dsp:cNvPr id="0" name=""/>
        <dsp:cNvSpPr/>
      </dsp:nvSpPr>
      <dsp:spPr>
        <a:xfrm>
          <a:off x="1124680" y="1219107"/>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Surveillance (Graffiti)</a:t>
          </a:r>
          <a:endParaRPr lang="en-US" sz="2200" kern="1200"/>
        </a:p>
      </dsp:txBody>
      <dsp:txXfrm>
        <a:off x="1124680" y="1219107"/>
        <a:ext cx="3318732" cy="973748"/>
      </dsp:txXfrm>
    </dsp:sp>
    <dsp:sp modelId="{14CD2C0A-F22C-4030-838F-36B0D329407A}">
      <dsp:nvSpPr>
        <dsp:cNvPr id="0" name=""/>
        <dsp:cNvSpPr/>
      </dsp:nvSpPr>
      <dsp:spPr>
        <a:xfrm>
          <a:off x="0" y="2436293"/>
          <a:ext cx="4443413" cy="9737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88632-6E6E-41BF-873B-EFA1E5B6504C}">
      <dsp:nvSpPr>
        <dsp:cNvPr id="0" name=""/>
        <dsp:cNvSpPr/>
      </dsp:nvSpPr>
      <dsp:spPr>
        <a:xfrm>
          <a:off x="294559" y="2655387"/>
          <a:ext cx="535561" cy="535561"/>
        </a:xfrm>
        <a:prstGeom prst="rect">
          <a:avLst/>
        </a:prstGeom>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1A359-BAAC-4B13-9361-821F757CB128}">
      <dsp:nvSpPr>
        <dsp:cNvPr id="0" name=""/>
        <dsp:cNvSpPr/>
      </dsp:nvSpPr>
      <dsp:spPr>
        <a:xfrm>
          <a:off x="1124680" y="2436293"/>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out Crime (Lighting/Hedges)</a:t>
          </a:r>
          <a:endParaRPr lang="en-US" sz="2200" kern="1200"/>
        </a:p>
      </dsp:txBody>
      <dsp:txXfrm>
        <a:off x="1124680" y="2436293"/>
        <a:ext cx="3318732" cy="973748"/>
      </dsp:txXfrm>
    </dsp:sp>
    <dsp:sp modelId="{A57847B5-04EA-4B07-9058-C6B9036BDC62}">
      <dsp:nvSpPr>
        <dsp:cNvPr id="0" name=""/>
        <dsp:cNvSpPr/>
      </dsp:nvSpPr>
      <dsp:spPr>
        <a:xfrm>
          <a:off x="0" y="3653479"/>
          <a:ext cx="4443413" cy="9737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3697C-E899-4FDF-B33C-1995D071C3AE}">
      <dsp:nvSpPr>
        <dsp:cNvPr id="0" name=""/>
        <dsp:cNvSpPr/>
      </dsp:nvSpPr>
      <dsp:spPr>
        <a:xfrm>
          <a:off x="294559" y="3872573"/>
          <a:ext cx="535561" cy="535561"/>
        </a:xfrm>
        <a:prstGeom prst="rect">
          <a:avLst/>
        </a:prstGeom>
        <a:blipFill rotWithShape="1">
          <a:blip xmlns:r="http://schemas.openxmlformats.org/officeDocument/2006/relationships" r:embed="rId6"/>
          <a:srcRect/>
          <a:stretch>
            <a:fillRect l="-42000" r="-42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5D46E-E5C4-4637-84A5-482DC4E54199}">
      <dsp:nvSpPr>
        <dsp:cNvPr id="0" name=""/>
        <dsp:cNvSpPr/>
      </dsp:nvSpPr>
      <dsp:spPr>
        <a:xfrm>
          <a:off x="1124680" y="3653479"/>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Target Removal (Uber/Oyster)</a:t>
          </a:r>
          <a:endParaRPr lang="en-US" sz="2200" kern="1200"/>
        </a:p>
      </dsp:txBody>
      <dsp:txXfrm>
        <a:off x="1124680" y="3653479"/>
        <a:ext cx="3318732" cy="973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A8000-8D0A-4EA0-A14C-8C465D3A2828}">
      <dsp:nvSpPr>
        <dsp:cNvPr id="0" name=""/>
        <dsp:cNvSpPr/>
      </dsp:nvSpPr>
      <dsp:spPr>
        <a:xfrm>
          <a:off x="30645" y="0"/>
          <a:ext cx="2536340" cy="4090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Target</a:t>
          </a:r>
        </a:p>
      </dsp:txBody>
      <dsp:txXfrm>
        <a:off x="30645" y="1636156"/>
        <a:ext cx="2536340" cy="1636156"/>
      </dsp:txXfrm>
    </dsp:sp>
    <dsp:sp modelId="{C4D75C2F-48AC-48F2-9197-5016CC9CB6E3}">
      <dsp:nvSpPr>
        <dsp:cNvPr id="0" name=""/>
        <dsp:cNvSpPr/>
      </dsp:nvSpPr>
      <dsp:spPr>
        <a:xfrm>
          <a:off x="588750" y="245423"/>
          <a:ext cx="1362100" cy="1362100"/>
        </a:xfrm>
        <a:prstGeom prst="ellipse">
          <a:avLst/>
        </a:prstGeom>
        <a:blipFill rotWithShape="1">
          <a:blip xmlns:r="http://schemas.openxmlformats.org/officeDocument/2006/relationships" r:embed="rId1"/>
          <a:srcRect/>
          <a:stretch>
            <a:fillRect l="-11000" r="-1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00430C-8E28-450C-B909-1690FC5D3099}">
      <dsp:nvSpPr>
        <dsp:cNvPr id="0" name=""/>
        <dsp:cNvSpPr/>
      </dsp:nvSpPr>
      <dsp:spPr>
        <a:xfrm>
          <a:off x="2614061" y="0"/>
          <a:ext cx="2536340" cy="4090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Motivated Offender</a:t>
          </a:r>
        </a:p>
      </dsp:txBody>
      <dsp:txXfrm>
        <a:off x="2614061" y="1636156"/>
        <a:ext cx="2536340" cy="1636156"/>
      </dsp:txXfrm>
    </dsp:sp>
    <dsp:sp modelId="{E6C9F6AE-23FB-4A9A-8F29-8B14FF1E1CB3}">
      <dsp:nvSpPr>
        <dsp:cNvPr id="0" name=""/>
        <dsp:cNvSpPr/>
      </dsp:nvSpPr>
      <dsp:spPr>
        <a:xfrm>
          <a:off x="3201181" y="245423"/>
          <a:ext cx="1362100" cy="1362100"/>
        </a:xfrm>
        <a:prstGeom prst="ellipse">
          <a:avLst/>
        </a:prstGeom>
        <a:blipFill rotWithShape="1">
          <a:blip xmlns:r="http://schemas.openxmlformats.org/officeDocument/2006/relationships" r:embed="rId2"/>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E2FB40-A768-4E68-83C7-EAF30B20182E}">
      <dsp:nvSpPr>
        <dsp:cNvPr id="0" name=""/>
        <dsp:cNvSpPr/>
      </dsp:nvSpPr>
      <dsp:spPr>
        <a:xfrm>
          <a:off x="5226492" y="0"/>
          <a:ext cx="2536340" cy="4090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Absence of Guardian</a:t>
          </a:r>
        </a:p>
      </dsp:txBody>
      <dsp:txXfrm>
        <a:off x="5226492" y="1636156"/>
        <a:ext cx="2536340" cy="1636156"/>
      </dsp:txXfrm>
    </dsp:sp>
    <dsp:sp modelId="{54C59EC9-D7EB-48D1-9D0E-077A9E4088DA}">
      <dsp:nvSpPr>
        <dsp:cNvPr id="0" name=""/>
        <dsp:cNvSpPr/>
      </dsp:nvSpPr>
      <dsp:spPr>
        <a:xfrm>
          <a:off x="5813612" y="245423"/>
          <a:ext cx="1362100" cy="1362100"/>
        </a:xfrm>
        <a:prstGeom prst="ellipse">
          <a:avLst/>
        </a:prstGeom>
        <a:blipFill rotWithShape="1">
          <a:blip xmlns:r="http://schemas.openxmlformats.org/officeDocument/2006/relationships" r:embed="rId3"/>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C19F67-1D76-4177-8B3C-5F3D1B619805}">
      <dsp:nvSpPr>
        <dsp:cNvPr id="0" name=""/>
        <dsp:cNvSpPr/>
      </dsp:nvSpPr>
      <dsp:spPr>
        <a:xfrm flipH="1">
          <a:off x="1005872" y="2952330"/>
          <a:ext cx="5752718" cy="901281"/>
        </a:xfrm>
        <a:prstGeom prst="leftRightArrow">
          <a:avLst/>
        </a:prstGeom>
        <a:solidFill>
          <a:srgbClr val="92D050"/>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518B6-DFBE-4EBE-80CC-7A783C8D38FE}">
      <dsp:nvSpPr>
        <dsp:cNvPr id="0" name=""/>
        <dsp:cNvSpPr/>
      </dsp:nvSpPr>
      <dsp:spPr>
        <a:xfrm>
          <a:off x="3893967" y="418"/>
          <a:ext cx="5840952" cy="163166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Biased Towards</a:t>
          </a:r>
        </a:p>
        <a:p>
          <a:pPr marL="171450" lvl="1" indent="-171450" algn="l" defTabSz="844550">
            <a:lnSpc>
              <a:spcPct val="90000"/>
            </a:lnSpc>
            <a:spcBef>
              <a:spcPct val="0"/>
            </a:spcBef>
            <a:spcAft>
              <a:spcPct val="15000"/>
            </a:spcAft>
            <a:buChar char="•"/>
          </a:pPr>
          <a:r>
            <a:rPr lang="en-GB" sz="1900" kern="1200" dirty="0"/>
            <a:t>Supportive of</a:t>
          </a:r>
        </a:p>
        <a:p>
          <a:pPr marL="171450" lvl="1" indent="-171450" algn="l" defTabSz="844550">
            <a:lnSpc>
              <a:spcPct val="90000"/>
            </a:lnSpc>
            <a:spcBef>
              <a:spcPct val="0"/>
            </a:spcBef>
            <a:spcAft>
              <a:spcPct val="15000"/>
            </a:spcAft>
            <a:buChar char="•"/>
          </a:pPr>
          <a:r>
            <a:rPr lang="en-GB" sz="1900" kern="1200" dirty="0"/>
            <a:t>Unfair Treatment in Favour of</a:t>
          </a:r>
        </a:p>
      </dsp:txBody>
      <dsp:txXfrm>
        <a:off x="3893967" y="204377"/>
        <a:ext cx="5229076" cy="1223751"/>
      </dsp:txXfrm>
    </dsp:sp>
    <dsp:sp modelId="{20E3BA41-AD3B-4BAB-8BA3-2EB6ABEBE008}">
      <dsp:nvSpPr>
        <dsp:cNvPr id="0" name=""/>
        <dsp:cNvSpPr/>
      </dsp:nvSpPr>
      <dsp:spPr>
        <a:xfrm>
          <a:off x="0" y="418"/>
          <a:ext cx="3893968" cy="1631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Positive Prejudice</a:t>
          </a:r>
        </a:p>
      </dsp:txBody>
      <dsp:txXfrm>
        <a:off x="79652" y="80070"/>
        <a:ext cx="3734664" cy="1472365"/>
      </dsp:txXfrm>
    </dsp:sp>
    <dsp:sp modelId="{1DD82A1C-6C35-4601-AECD-8A7C6BCF3D8B}">
      <dsp:nvSpPr>
        <dsp:cNvPr id="0" name=""/>
        <dsp:cNvSpPr/>
      </dsp:nvSpPr>
      <dsp:spPr>
        <a:xfrm>
          <a:off x="3893967" y="1795254"/>
          <a:ext cx="5840952" cy="163166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Biased Against (Mental Attitude)</a:t>
          </a:r>
        </a:p>
        <a:p>
          <a:pPr marL="171450" lvl="1" indent="-171450" algn="l" defTabSz="844550">
            <a:lnSpc>
              <a:spcPct val="90000"/>
            </a:lnSpc>
            <a:spcBef>
              <a:spcPct val="0"/>
            </a:spcBef>
            <a:spcAft>
              <a:spcPct val="15000"/>
            </a:spcAft>
            <a:buChar char="•"/>
          </a:pPr>
          <a:r>
            <a:rPr lang="en-GB" sz="1900" kern="1200" dirty="0"/>
            <a:t>Hostile Towards</a:t>
          </a:r>
        </a:p>
        <a:p>
          <a:pPr marL="171450" lvl="1" indent="-171450" algn="l" defTabSz="844550">
            <a:lnSpc>
              <a:spcPct val="90000"/>
            </a:lnSpc>
            <a:spcBef>
              <a:spcPct val="0"/>
            </a:spcBef>
            <a:spcAft>
              <a:spcPct val="15000"/>
            </a:spcAft>
            <a:buChar char="•"/>
          </a:pPr>
          <a:r>
            <a:rPr lang="en-GB" sz="1900" kern="1200" dirty="0"/>
            <a:t>Hatred</a:t>
          </a:r>
        </a:p>
        <a:p>
          <a:pPr marL="171450" lvl="1" indent="-171450" algn="l" defTabSz="844550">
            <a:lnSpc>
              <a:spcPct val="90000"/>
            </a:lnSpc>
            <a:spcBef>
              <a:spcPct val="0"/>
            </a:spcBef>
            <a:spcAft>
              <a:spcPct val="15000"/>
            </a:spcAft>
            <a:buChar char="•"/>
          </a:pPr>
          <a:r>
            <a:rPr lang="en-GB" sz="1900" kern="1200" dirty="0"/>
            <a:t>Behaviour/Treatment</a:t>
          </a:r>
        </a:p>
      </dsp:txBody>
      <dsp:txXfrm>
        <a:off x="3893967" y="1999213"/>
        <a:ext cx="5229076" cy="1223751"/>
      </dsp:txXfrm>
    </dsp:sp>
    <dsp:sp modelId="{91B5D1EA-AE7F-418B-AA4E-4E55DD94DBF5}">
      <dsp:nvSpPr>
        <dsp:cNvPr id="0" name=""/>
        <dsp:cNvSpPr/>
      </dsp:nvSpPr>
      <dsp:spPr>
        <a:xfrm>
          <a:off x="0" y="1795254"/>
          <a:ext cx="3893968" cy="1631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Negative Prejudice</a:t>
          </a:r>
        </a:p>
      </dsp:txBody>
      <dsp:txXfrm>
        <a:off x="79652" y="1874906"/>
        <a:ext cx="3734664" cy="14723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1E4D73-E264-49CB-8DA0-C1FBF8FA4560}" type="datetimeFigureOut">
              <a:rPr lang="en-GB"/>
              <a:t>12/02/2020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177A7-79BF-4EDD-9339-2066880DBAB2}" type="slidenum">
              <a:rPr lang="en-GB"/>
              <a:t>‹#›</a:t>
            </a:fld>
            <a:endParaRPr lang="en-GB"/>
          </a:p>
        </p:txBody>
      </p:sp>
    </p:spTree>
    <p:extLst>
      <p:ext uri="{BB962C8B-B14F-4D97-AF65-F5344CB8AC3E}">
        <p14:creationId xmlns:p14="http://schemas.microsoft.com/office/powerpoint/2010/main" val="2257689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2</a:t>
            </a:fld>
            <a:endParaRPr lang="en-GB" dirty="0"/>
          </a:p>
        </p:txBody>
      </p:sp>
    </p:spTree>
    <p:extLst>
      <p:ext uri="{BB962C8B-B14F-4D97-AF65-F5344CB8AC3E}">
        <p14:creationId xmlns:p14="http://schemas.microsoft.com/office/powerpoint/2010/main" val="666725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a:t>
            </a:fld>
            <a:endParaRPr lang="en-GB" dirty="0"/>
          </a:p>
        </p:txBody>
      </p:sp>
    </p:spTree>
    <p:extLst>
      <p:ext uri="{BB962C8B-B14F-4D97-AF65-F5344CB8AC3E}">
        <p14:creationId xmlns:p14="http://schemas.microsoft.com/office/powerpoint/2010/main" val="1297672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Target suitability is a function of value, visibility access and inertia against illegal treatment, and Clarke suggested that certain goods were the most likely to be stolen because they were CRAVED: concealable, removable, available, valuable, enjoyable and disposable.</a:t>
            </a:r>
          </a:p>
          <a:p>
            <a:endParaRPr lang="en-GB" dirty="0"/>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4</a:t>
            </a:fld>
            <a:endParaRPr lang="en-GB">
              <a:solidFill>
                <a:prstClr val="black"/>
              </a:solidFill>
              <a:latin typeface="Calibri" panose="020F0502020204030204"/>
            </a:endParaRPr>
          </a:p>
        </p:txBody>
      </p:sp>
    </p:spTree>
    <p:extLst>
      <p:ext uri="{BB962C8B-B14F-4D97-AF65-F5344CB8AC3E}">
        <p14:creationId xmlns:p14="http://schemas.microsoft.com/office/powerpoint/2010/main" val="2856634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defTabSz="897849">
              <a:defRPr/>
            </a:pPr>
            <a:r>
              <a:rPr lang="en-GB" dirty="0"/>
              <a:t>CRAVED: concealable, removable, available, valuable, enjoyable and disposable.</a:t>
            </a:r>
          </a:p>
          <a:p>
            <a:endParaRPr lang="en-GB" dirty="0"/>
          </a:p>
          <a:p>
            <a:r>
              <a:rPr lang="en-GB" dirty="0"/>
              <a:t>We can</a:t>
            </a:r>
            <a:r>
              <a:rPr lang="en-GB" baseline="0" dirty="0"/>
              <a:t> see how this really would fit with our consumer society! </a:t>
            </a:r>
          </a:p>
          <a:p>
            <a:endParaRPr lang="en-GB" baseline="0" dirty="0"/>
          </a:p>
          <a:p>
            <a:r>
              <a:rPr lang="en-GB" baseline="0" dirty="0"/>
              <a:t>Remember this theory focuses on acquisitive crime </a:t>
            </a:r>
            <a:endParaRPr lang="en-GB" dirty="0"/>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5</a:t>
            </a:fld>
            <a:endParaRPr lang="en-GB">
              <a:solidFill>
                <a:prstClr val="black"/>
              </a:solidFill>
              <a:latin typeface="Calibri" panose="020F0502020204030204"/>
            </a:endParaRPr>
          </a:p>
        </p:txBody>
      </p:sp>
    </p:spTree>
    <p:extLst>
      <p:ext uri="{BB962C8B-B14F-4D97-AF65-F5344CB8AC3E}">
        <p14:creationId xmlns:p14="http://schemas.microsoft.com/office/powerpoint/2010/main" val="353678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Likely offenders: this can be anyone because routine activities theory deliberately avoids discussion of the causes of crime and the motivations of offenders.  Instead, there is a focus on victims’ activities: ”the ordinary activities of people structure the patterns for criminal opportunities” (</a:t>
            </a:r>
            <a:r>
              <a:rPr lang="en-GB" dirty="0" err="1"/>
              <a:t>Tillyer</a:t>
            </a:r>
            <a:r>
              <a:rPr lang="en-GB" dirty="0"/>
              <a:t>, p.144)</a:t>
            </a:r>
          </a:p>
          <a:p>
            <a:pPr defTabSz="897849">
              <a:defRPr/>
            </a:pPr>
            <a:endParaRPr lang="en-GB" dirty="0"/>
          </a:p>
          <a:p>
            <a:pPr defTabSz="897849">
              <a:defRPr/>
            </a:pPr>
            <a:r>
              <a:rPr lang="en-GB" dirty="0"/>
              <a:t>Thus the level of crime is independent of the supply of motivated offenders and can be controlled by crime prevention measures; for example with repeat offending/victimisation, the focus would be on the attractiveness of the target plus the possibility of finding effective guardians.</a:t>
            </a:r>
          </a:p>
          <a:p>
            <a:endParaRPr lang="en-GB" dirty="0"/>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6</a:t>
            </a:fld>
            <a:endParaRPr lang="en-GB">
              <a:solidFill>
                <a:prstClr val="black"/>
              </a:solidFill>
              <a:latin typeface="Calibri" panose="020F0502020204030204"/>
            </a:endParaRPr>
          </a:p>
        </p:txBody>
      </p:sp>
    </p:spTree>
    <p:extLst>
      <p:ext uri="{BB962C8B-B14F-4D97-AF65-F5344CB8AC3E}">
        <p14:creationId xmlns:p14="http://schemas.microsoft.com/office/powerpoint/2010/main" val="2548869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Guardians can include those who supervise potential offenders as well as those who protect targets.  The formers’ interest may be personal (owners, friends and relatives), assigned or diffuse (employees with direct or general responsibilities) or general (strangers, the public).</a:t>
            </a:r>
          </a:p>
          <a:p>
            <a:r>
              <a:rPr lang="en-GB" b="1" dirty="0"/>
              <a:t> </a:t>
            </a:r>
            <a:endParaRPr lang="en-GB" dirty="0"/>
          </a:p>
          <a:p>
            <a:r>
              <a:rPr lang="en-GB" dirty="0"/>
              <a:t>CP and deterrent. </a:t>
            </a:r>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7</a:t>
            </a:fld>
            <a:endParaRPr lang="en-GB">
              <a:solidFill>
                <a:prstClr val="black"/>
              </a:solidFill>
              <a:latin typeface="Calibri" panose="020F0502020204030204"/>
            </a:endParaRPr>
          </a:p>
        </p:txBody>
      </p:sp>
    </p:spTree>
    <p:extLst>
      <p:ext uri="{BB962C8B-B14F-4D97-AF65-F5344CB8AC3E}">
        <p14:creationId xmlns:p14="http://schemas.microsoft.com/office/powerpoint/2010/main" val="2621091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8</a:t>
            </a:fld>
            <a:endParaRPr lang="en-GB" dirty="0"/>
          </a:p>
        </p:txBody>
      </p:sp>
    </p:spTree>
    <p:extLst>
      <p:ext uri="{BB962C8B-B14F-4D97-AF65-F5344CB8AC3E}">
        <p14:creationId xmlns:p14="http://schemas.microsoft.com/office/powerpoint/2010/main" val="4251890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In addition, there will be situational influences and individual factors that are so varied that it’s impossible to assess someone’s general disposition to offend.  </a:t>
            </a:r>
          </a:p>
          <a:p>
            <a:endParaRPr lang="en-GB" dirty="0"/>
          </a:p>
          <a:p>
            <a:r>
              <a:rPr lang="en-GB" dirty="0"/>
              <a:t>I think what he is saying is that there are too many </a:t>
            </a:r>
            <a:r>
              <a:rPr lang="en-GB" dirty="0" err="1"/>
              <a:t>criminogenic</a:t>
            </a:r>
            <a:r>
              <a:rPr lang="en-GB" dirty="0"/>
              <a:t> factors so we might as well concentrate on prevention instead.</a:t>
            </a:r>
          </a:p>
          <a:p>
            <a:endParaRPr lang="en-GB" dirty="0"/>
          </a:p>
          <a:p>
            <a:endParaRPr lang="en-GB" dirty="0"/>
          </a:p>
          <a:p>
            <a:r>
              <a:rPr lang="en-GB" dirty="0"/>
              <a:t>A situational approach allows for recidivism – someone who responds to a particular situation in a particular way is likely to do the same if it arises again; it also may explain gender differences – shoplifting is a ‘female’ crime because women spend more time in shops.  </a:t>
            </a:r>
          </a:p>
          <a:p>
            <a:endParaRPr lang="en-GB" dirty="0"/>
          </a:p>
          <a:p>
            <a:r>
              <a:rPr lang="en-GB" dirty="0"/>
              <a:t>And it has three important features: it focuses on the crime event; it emphasises the need for different explanations for different crimes; it gives more weight to the individual’s current circumstances and the immediate setting than other theories.</a:t>
            </a:r>
          </a:p>
          <a:p>
            <a:endParaRPr lang="en-GB" dirty="0"/>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9</a:t>
            </a:fld>
            <a:endParaRPr lang="en-GB">
              <a:solidFill>
                <a:prstClr val="black"/>
              </a:solidFill>
              <a:latin typeface="Calibri" panose="020F0502020204030204"/>
            </a:endParaRPr>
          </a:p>
        </p:txBody>
      </p:sp>
    </p:spTree>
    <p:extLst>
      <p:ext uri="{BB962C8B-B14F-4D97-AF65-F5344CB8AC3E}">
        <p14:creationId xmlns:p14="http://schemas.microsoft.com/office/powerpoint/2010/main" val="2822488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not much hope relying on police or the general public.  But having some ‘semi-official’ public employees can help e.g. resident caretakers, bus conductors; more shop assistants may reduce theft and CCTV in tube stations did reduce theft and robbery.  (recent developments – Neighbourhood Watch, spread of CCTV, stewarding at football matches...)</a:t>
            </a:r>
          </a:p>
          <a:p>
            <a:endParaRPr lang="en-GB" dirty="0"/>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10</a:t>
            </a:fld>
            <a:endParaRPr lang="en-GB">
              <a:solidFill>
                <a:prstClr val="black"/>
              </a:solidFill>
              <a:latin typeface="Calibri" panose="020F0502020204030204"/>
            </a:endParaRPr>
          </a:p>
        </p:txBody>
      </p:sp>
    </p:spTree>
    <p:extLst>
      <p:ext uri="{BB962C8B-B14F-4D97-AF65-F5344CB8AC3E}">
        <p14:creationId xmlns:p14="http://schemas.microsoft.com/office/powerpoint/2010/main" val="2436028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448925">
              <a:defRPr/>
            </a:pPr>
            <a:fld id="{6AC4CCD3-41AB-47F4-B126-71A1E73F1739}" type="slidenum">
              <a:rPr lang="en-GB">
                <a:solidFill>
                  <a:prstClr val="black"/>
                </a:solidFill>
                <a:latin typeface="Calibri" panose="020F0502020204030204"/>
              </a:rPr>
              <a:pPr defTabSz="448925">
                <a:defRPr/>
              </a:pPr>
              <a:t>11</a:t>
            </a:fld>
            <a:endParaRPr lang="en-GB">
              <a:solidFill>
                <a:prstClr val="black"/>
              </a:solidFill>
              <a:latin typeface="Calibri" panose="020F0502020204030204"/>
            </a:endParaRPr>
          </a:p>
        </p:txBody>
      </p:sp>
    </p:spTree>
    <p:extLst>
      <p:ext uri="{BB962C8B-B14F-4D97-AF65-F5344CB8AC3E}">
        <p14:creationId xmlns:p14="http://schemas.microsoft.com/office/powerpoint/2010/main" val="759107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12</a:t>
            </a:fld>
            <a:endParaRPr lang="en-GB" dirty="0"/>
          </a:p>
        </p:txBody>
      </p:sp>
    </p:spTree>
    <p:extLst>
      <p:ext uri="{BB962C8B-B14F-4D97-AF65-F5344CB8AC3E}">
        <p14:creationId xmlns:p14="http://schemas.microsoft.com/office/powerpoint/2010/main" val="358992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14</a:t>
            </a:fld>
            <a:endParaRPr lang="en-GB" dirty="0"/>
          </a:p>
        </p:txBody>
      </p:sp>
    </p:spTree>
    <p:extLst>
      <p:ext uri="{BB962C8B-B14F-4D97-AF65-F5344CB8AC3E}">
        <p14:creationId xmlns:p14="http://schemas.microsoft.com/office/powerpoint/2010/main" val="7404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13E2D25-BCF6-439E-A24C-50616E6073FD}" type="slidenum">
              <a:rPr lang="en-GB" smtClean="0">
                <a:solidFill>
                  <a:prstClr val="black"/>
                </a:solidFill>
              </a:rPr>
              <a:pPr>
                <a:defRPr/>
              </a:pPr>
              <a:t>15</a:t>
            </a:fld>
            <a:endParaRPr lang="en-GB">
              <a:solidFill>
                <a:prstClr val="black"/>
              </a:solidFill>
            </a:endParaRPr>
          </a:p>
        </p:txBody>
      </p:sp>
    </p:spTree>
    <p:extLst>
      <p:ext uri="{BB962C8B-B14F-4D97-AF65-F5344CB8AC3E}">
        <p14:creationId xmlns:p14="http://schemas.microsoft.com/office/powerpoint/2010/main" val="3261398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13E2D25-BCF6-439E-A24C-50616E6073FD}" type="slidenum">
              <a:rPr lang="en-GB" smtClean="0">
                <a:solidFill>
                  <a:prstClr val="black"/>
                </a:solidFill>
              </a:rPr>
              <a:pPr>
                <a:defRPr/>
              </a:pPr>
              <a:t>16</a:t>
            </a:fld>
            <a:endParaRPr lang="en-GB">
              <a:solidFill>
                <a:prstClr val="black"/>
              </a:solidFill>
            </a:endParaRPr>
          </a:p>
        </p:txBody>
      </p:sp>
    </p:spTree>
    <p:extLst>
      <p:ext uri="{BB962C8B-B14F-4D97-AF65-F5344CB8AC3E}">
        <p14:creationId xmlns:p14="http://schemas.microsoft.com/office/powerpoint/2010/main" val="3687599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Those involving</a:t>
            </a:r>
            <a:r>
              <a:rPr lang="en-GB" baseline="0" dirty="0"/>
              <a:t> insurance claims most likely to be reported. Trivial and ‘victimless’ crimes least likely to be reported</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213E2D25-BCF6-439E-A24C-50616E6073FD}" type="slidenum">
              <a:rPr lang="en-GB" smtClean="0">
                <a:solidFill>
                  <a:prstClr val="black"/>
                </a:solidFill>
              </a:rPr>
              <a:pPr>
                <a:defRPr/>
              </a:pPr>
              <a:t>17</a:t>
            </a:fld>
            <a:endParaRPr lang="en-GB">
              <a:solidFill>
                <a:prstClr val="black"/>
              </a:solidFill>
            </a:endParaRPr>
          </a:p>
        </p:txBody>
      </p:sp>
    </p:spTree>
    <p:extLst>
      <p:ext uri="{BB962C8B-B14F-4D97-AF65-F5344CB8AC3E}">
        <p14:creationId xmlns:p14="http://schemas.microsoft.com/office/powerpoint/2010/main" val="1405539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Those involving</a:t>
            </a:r>
            <a:r>
              <a:rPr lang="en-GB" baseline="0" dirty="0"/>
              <a:t> insurance claims most likely to be reported. Trivial and ‘victimless’ crimes least likely to be reported</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213E2D25-BCF6-439E-A24C-50616E6073FD}" type="slidenum">
              <a:rPr lang="en-GB" smtClean="0">
                <a:solidFill>
                  <a:prstClr val="black"/>
                </a:solidFill>
              </a:rPr>
              <a:pPr>
                <a:defRPr/>
              </a:pPr>
              <a:t>18</a:t>
            </a:fld>
            <a:endParaRPr lang="en-GB">
              <a:solidFill>
                <a:prstClr val="black"/>
              </a:solidFill>
            </a:endParaRPr>
          </a:p>
        </p:txBody>
      </p:sp>
    </p:spTree>
    <p:extLst>
      <p:ext uri="{BB962C8B-B14F-4D97-AF65-F5344CB8AC3E}">
        <p14:creationId xmlns:p14="http://schemas.microsoft.com/office/powerpoint/2010/main" val="2920985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13E2D25-BCF6-439E-A24C-50616E6073FD}" type="slidenum">
              <a:rPr lang="en-GB" smtClean="0">
                <a:solidFill>
                  <a:prstClr val="black"/>
                </a:solidFill>
              </a:rPr>
              <a:pPr>
                <a:defRPr/>
              </a:pPr>
              <a:t>19</a:t>
            </a:fld>
            <a:endParaRPr lang="en-GB">
              <a:solidFill>
                <a:prstClr val="black"/>
              </a:solidFill>
            </a:endParaRPr>
          </a:p>
        </p:txBody>
      </p:sp>
    </p:spTree>
    <p:extLst>
      <p:ext uri="{BB962C8B-B14F-4D97-AF65-F5344CB8AC3E}">
        <p14:creationId xmlns:p14="http://schemas.microsoft.com/office/powerpoint/2010/main" val="33752601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13E2D25-BCF6-439E-A24C-50616E6073FD}" type="slidenum">
              <a:rPr lang="en-GB" smtClean="0">
                <a:solidFill>
                  <a:prstClr val="black"/>
                </a:solidFill>
              </a:rPr>
              <a:pPr>
                <a:defRPr/>
              </a:pPr>
              <a:t>24</a:t>
            </a:fld>
            <a:endParaRPr lang="en-GB">
              <a:solidFill>
                <a:prstClr val="black"/>
              </a:solidFill>
            </a:endParaRPr>
          </a:p>
        </p:txBody>
      </p:sp>
    </p:spTree>
    <p:extLst>
      <p:ext uri="{BB962C8B-B14F-4D97-AF65-F5344CB8AC3E}">
        <p14:creationId xmlns:p14="http://schemas.microsoft.com/office/powerpoint/2010/main" val="536099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1. </a:t>
            </a:r>
            <a:r>
              <a:rPr lang="en-GB" sz="1200" b="0" i="1" u="none" strike="noStrike" kern="1200" dirty="0">
                <a:solidFill>
                  <a:schemeClr val="tx1"/>
                </a:solidFill>
                <a:effectLst/>
                <a:latin typeface="+mn-lt"/>
                <a:ea typeface="+mn-ea"/>
                <a:cs typeface="+mn-cs"/>
              </a:rPr>
              <a:t>Victim Precipitation Theory</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According to victim precipitation theory, some people may actually </a:t>
            </a:r>
            <a:r>
              <a:rPr lang="en-GB" sz="1200" b="1" i="0" u="none" strike="noStrike" kern="1200" dirty="0">
                <a:solidFill>
                  <a:schemeClr val="tx1"/>
                </a:solidFill>
                <a:effectLst/>
                <a:latin typeface="+mn-lt"/>
                <a:ea typeface="+mn-ea"/>
                <a:cs typeface="+mn-cs"/>
              </a:rPr>
              <a:t>initiate the confrontation </a:t>
            </a:r>
            <a:r>
              <a:rPr lang="en-GB" sz="1200" b="0" i="0" u="none" strike="noStrike" kern="1200" dirty="0">
                <a:solidFill>
                  <a:schemeClr val="tx1"/>
                </a:solidFill>
                <a:effectLst/>
                <a:latin typeface="+mn-lt"/>
                <a:ea typeface="+mn-ea"/>
                <a:cs typeface="+mn-cs"/>
              </a:rPr>
              <a:t>that eventually leads to their injury or death.</a:t>
            </a:r>
          </a:p>
          <a:p>
            <a:r>
              <a:rPr lang="en-GB" sz="1200" b="0" i="0" u="none" strike="noStrike" kern="1200" dirty="0">
                <a:solidFill>
                  <a:schemeClr val="tx1"/>
                </a:solidFill>
                <a:effectLst/>
                <a:latin typeface="+mn-lt"/>
                <a:ea typeface="+mn-ea"/>
                <a:cs typeface="+mn-cs"/>
              </a:rPr>
              <a:t>Examples:</a:t>
            </a:r>
          </a:p>
          <a:p>
            <a:r>
              <a:rPr lang="en-GB" sz="1200" b="0" i="0" u="none" strike="noStrike" kern="1200" dirty="0">
                <a:solidFill>
                  <a:schemeClr val="tx1"/>
                </a:solidFill>
                <a:effectLst/>
                <a:latin typeface="+mn-lt"/>
                <a:ea typeface="+mn-ea"/>
                <a:cs typeface="+mn-cs"/>
              </a:rPr>
              <a:t>In 1971, Menachem Amir suggested female rape victims often contribute to their attacks by... pursuing a relationship with the rapist.</a:t>
            </a:r>
          </a:p>
          <a:p>
            <a:r>
              <a:rPr lang="en-GB" sz="1200" b="0" i="0" u="none" strike="noStrike" kern="1200" dirty="0">
                <a:solidFill>
                  <a:schemeClr val="tx1"/>
                </a:solidFill>
                <a:effectLst/>
                <a:latin typeface="+mn-lt"/>
                <a:ea typeface="+mn-ea"/>
                <a:cs typeface="+mn-cs"/>
              </a:rPr>
              <a:t>A woman may become the target of domestic violence when she increases her job status and her success results in a backlash from a jealous spouse or partner.</a:t>
            </a:r>
          </a:p>
          <a:p>
            <a:r>
              <a:rPr lang="en-GB" sz="1200" b="0" i="0" u="none" strike="noStrike" kern="1200" dirty="0">
                <a:solidFill>
                  <a:schemeClr val="tx1"/>
                </a:solidFill>
                <a:effectLst/>
                <a:latin typeface="+mn-lt"/>
                <a:ea typeface="+mn-ea"/>
                <a:cs typeface="+mn-cs"/>
              </a:rPr>
              <a:t>Victim Impulsivity:</a:t>
            </a:r>
          </a:p>
          <a:p>
            <a:r>
              <a:rPr lang="en-GB" sz="1200" b="0" i="0" u="none" strike="noStrike" kern="1200" dirty="0">
                <a:solidFill>
                  <a:schemeClr val="tx1"/>
                </a:solidFill>
                <a:effectLst/>
                <a:latin typeface="+mn-lt"/>
                <a:ea typeface="+mn-ea"/>
                <a:cs typeface="+mn-cs"/>
              </a:rPr>
              <a:t>A number of research efforts have found that both male and female victims have an impulsive personality that might render them </a:t>
            </a:r>
            <a:r>
              <a:rPr lang="en-GB" sz="1200" b="1" i="0" u="none" strike="noStrike" kern="1200" dirty="0">
                <a:solidFill>
                  <a:schemeClr val="tx1"/>
                </a:solidFill>
                <a:effectLst/>
                <a:latin typeface="+mn-lt"/>
                <a:ea typeface="+mn-ea"/>
                <a:cs typeface="+mn-cs"/>
              </a:rPr>
              <a:t>abrasive and obnoxious</a:t>
            </a:r>
            <a:r>
              <a:rPr lang="en-GB" sz="1200" b="0" i="0" u="none" strike="noStrike" kern="1200" dirty="0">
                <a:solidFill>
                  <a:schemeClr val="tx1"/>
                </a:solidFill>
                <a:effectLst/>
                <a:latin typeface="+mn-lt"/>
                <a:ea typeface="+mn-ea"/>
                <a:cs typeface="+mn-cs"/>
              </a:rPr>
              <a:t>, characteristics that might incite victimization.</a:t>
            </a:r>
          </a:p>
          <a:p>
            <a:r>
              <a:rPr lang="en-GB" sz="1200" b="0" i="0" u="none" strike="noStrike" kern="1200" dirty="0">
                <a:solidFill>
                  <a:schemeClr val="tx1"/>
                </a:solidFill>
                <a:effectLst/>
                <a:latin typeface="+mn-lt"/>
                <a:ea typeface="+mn-ea"/>
                <a:cs typeface="+mn-cs"/>
              </a:rPr>
              <a:t>It is possible that impulsive people are not only antagonistic and therefore more likely to become targets, but they also are </a:t>
            </a:r>
            <a:r>
              <a:rPr lang="en-GB" sz="1200" b="1" i="0" u="none" strike="noStrike" kern="1200" dirty="0">
                <a:solidFill>
                  <a:schemeClr val="tx1"/>
                </a:solidFill>
                <a:effectLst/>
                <a:latin typeface="+mn-lt"/>
                <a:ea typeface="+mn-ea"/>
                <a:cs typeface="+mn-cs"/>
              </a:rPr>
              <a:t>risk takers</a:t>
            </a:r>
            <a:r>
              <a:rPr lang="en-GB" sz="1200" b="0" i="0" u="none" strike="noStrike" kern="1200" dirty="0">
                <a:solidFill>
                  <a:schemeClr val="tx1"/>
                </a:solidFill>
                <a:effectLst/>
                <a:latin typeface="+mn-lt"/>
                <a:ea typeface="+mn-ea"/>
                <a:cs typeface="+mn-cs"/>
              </a:rPr>
              <a:t> who get involved in dangerous situations and fail to take precautions.</a:t>
            </a:r>
          </a:p>
          <a:p>
            <a:r>
              <a:rPr lang="en-GB" sz="1200" b="0" i="0" u="none" strike="noStrike" kern="1200" dirty="0">
                <a:solidFill>
                  <a:schemeClr val="tx1"/>
                </a:solidFill>
                <a:effectLst/>
                <a:latin typeface="+mn-lt"/>
                <a:ea typeface="+mn-ea"/>
                <a:cs typeface="+mn-cs"/>
              </a:rPr>
              <a:t>2. </a:t>
            </a:r>
            <a:r>
              <a:rPr lang="en-GB" sz="1200" b="0" i="1" u="none" strike="noStrike" kern="1200" dirty="0">
                <a:solidFill>
                  <a:schemeClr val="tx1"/>
                </a:solidFill>
                <a:effectLst/>
                <a:latin typeface="+mn-lt"/>
                <a:ea typeface="+mn-ea"/>
                <a:cs typeface="+mn-cs"/>
              </a:rPr>
              <a:t>Lifestyle Theory</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Some criminologists believe people may become crime victims because their lifestyle increases their </a:t>
            </a:r>
            <a:r>
              <a:rPr lang="en-GB" sz="1200" b="1" i="0" u="none" strike="noStrike" kern="1200" dirty="0">
                <a:solidFill>
                  <a:schemeClr val="tx1"/>
                </a:solidFill>
                <a:effectLst/>
                <a:latin typeface="+mn-lt"/>
                <a:ea typeface="+mn-ea"/>
                <a:cs typeface="+mn-cs"/>
              </a:rPr>
              <a:t>exposure to criminal offender</a:t>
            </a:r>
            <a:r>
              <a:rPr lang="en-GB" sz="1200" b="0" i="0" u="none" strike="noStrike" kern="1200" dirty="0">
                <a:solidFill>
                  <a:schemeClr val="tx1"/>
                </a:solidFill>
                <a:effectLst/>
                <a:latin typeface="+mn-lt"/>
                <a:ea typeface="+mn-ea"/>
                <a:cs typeface="+mn-cs"/>
              </a:rPr>
              <a:t>s.</a:t>
            </a:r>
          </a:p>
          <a:p>
            <a:r>
              <a:rPr lang="en-GB" sz="1200" b="0" i="0" u="none" strike="noStrike" kern="1200" dirty="0">
                <a:solidFill>
                  <a:schemeClr val="tx1"/>
                </a:solidFill>
                <a:effectLst/>
                <a:latin typeface="+mn-lt"/>
                <a:ea typeface="+mn-ea"/>
                <a:cs typeface="+mn-cs"/>
              </a:rPr>
              <a:t>Examples:</a:t>
            </a:r>
          </a:p>
          <a:p>
            <a:r>
              <a:rPr lang="en-GB" sz="1200" b="0" i="0" u="none" strike="noStrike" kern="1200" dirty="0">
                <a:solidFill>
                  <a:schemeClr val="tx1"/>
                </a:solidFill>
                <a:effectLst/>
                <a:latin typeface="+mn-lt"/>
                <a:ea typeface="+mn-ea"/>
                <a:cs typeface="+mn-cs"/>
              </a:rPr>
              <a:t>Single women who drink frequently and have a prior history of being sexually assaulted are most likely to be assaulted on [college] campus.</a:t>
            </a:r>
          </a:p>
          <a:p>
            <a:r>
              <a:rPr lang="en-GB" sz="1200" b="0" i="0" u="none" strike="noStrike" kern="1200" dirty="0">
                <a:solidFill>
                  <a:schemeClr val="tx1"/>
                </a:solidFill>
                <a:effectLst/>
                <a:latin typeface="+mn-lt"/>
                <a:ea typeface="+mn-ea"/>
                <a:cs typeface="+mn-cs"/>
              </a:rPr>
              <a:t>People who belong to groups that have an extremely risky life—homeless, runaways, drug users—are at high risk for victimization; the more time they are exposed to street life, the greater their risk of becoming crime victims.</a:t>
            </a:r>
          </a:p>
          <a:p>
            <a:r>
              <a:rPr lang="en-GB" sz="1200" b="0" i="0" u="none" strike="noStrike" kern="1200" dirty="0">
                <a:solidFill>
                  <a:schemeClr val="tx1"/>
                </a:solidFill>
                <a:effectLst/>
                <a:latin typeface="+mn-lt"/>
                <a:ea typeface="+mn-ea"/>
                <a:cs typeface="+mn-cs"/>
              </a:rPr>
              <a:t>3. </a:t>
            </a:r>
            <a:r>
              <a:rPr lang="en-GB" sz="1200" b="0" i="1" u="none" strike="noStrike" kern="1200" dirty="0">
                <a:solidFill>
                  <a:schemeClr val="tx1"/>
                </a:solidFill>
                <a:effectLst/>
                <a:latin typeface="+mn-lt"/>
                <a:ea typeface="+mn-ea"/>
                <a:cs typeface="+mn-cs"/>
              </a:rPr>
              <a:t>Deviant Place Theory</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more often victims visit dangerous places, the more likely they will be exposed to crime and violence. Victims do not encourage crime, but are victim prone because they </a:t>
            </a:r>
            <a:r>
              <a:rPr lang="en-GB" sz="1200" b="1" i="0" u="none" strike="noStrike" kern="1200" dirty="0">
                <a:solidFill>
                  <a:schemeClr val="tx1"/>
                </a:solidFill>
                <a:effectLst/>
                <a:latin typeface="+mn-lt"/>
                <a:ea typeface="+mn-ea"/>
                <a:cs typeface="+mn-cs"/>
              </a:rPr>
              <a:t>reside in socially disorganized high-crime areas</a:t>
            </a:r>
            <a:r>
              <a:rPr lang="en-GB" sz="1200" b="0" i="0" u="none" strike="noStrike" kern="1200" dirty="0">
                <a:solidFill>
                  <a:schemeClr val="tx1"/>
                </a:solidFill>
                <a:effectLst/>
                <a:latin typeface="+mn-lt"/>
                <a:ea typeface="+mn-ea"/>
                <a:cs typeface="+mn-cs"/>
              </a:rPr>
              <a:t> where they have the greatest risk of coming into contact with criminal offenders, irrespective of their own </a:t>
            </a:r>
            <a:r>
              <a:rPr lang="en-GB" sz="1200" b="0" i="0" u="none" strike="noStrike" kern="1200" dirty="0" err="1">
                <a:solidFill>
                  <a:schemeClr val="tx1"/>
                </a:solidFill>
                <a:effectLst/>
                <a:latin typeface="+mn-lt"/>
                <a:ea typeface="+mn-ea"/>
                <a:cs typeface="+mn-cs"/>
              </a:rPr>
              <a:t>behavior</a:t>
            </a:r>
            <a:r>
              <a:rPr lang="en-GB" sz="1200" b="0" i="0" u="none" strike="noStrike" kern="1200" dirty="0">
                <a:solidFill>
                  <a:schemeClr val="tx1"/>
                </a:solidFill>
                <a:effectLst/>
                <a:latin typeface="+mn-lt"/>
                <a:ea typeface="+mn-ea"/>
                <a:cs typeface="+mn-cs"/>
              </a:rPr>
              <a:t> or lifestyle.</a:t>
            </a:r>
          </a:p>
          <a:p>
            <a:r>
              <a:rPr lang="en-GB" sz="1200" b="0" i="0" u="none" strike="noStrike" kern="1200" dirty="0">
                <a:solidFill>
                  <a:schemeClr val="tx1"/>
                </a:solidFill>
                <a:effectLst/>
                <a:latin typeface="+mn-lt"/>
                <a:ea typeface="+mn-ea"/>
                <a:cs typeface="+mn-cs"/>
              </a:rPr>
              <a:t>4. </a:t>
            </a:r>
            <a:r>
              <a:rPr lang="en-GB" sz="1200" b="0" i="1" u="none" strike="noStrike" kern="1200" dirty="0">
                <a:solidFill>
                  <a:schemeClr val="tx1"/>
                </a:solidFill>
                <a:effectLst/>
                <a:latin typeface="+mn-lt"/>
                <a:ea typeface="+mn-ea"/>
                <a:cs typeface="+mn-cs"/>
              </a:rPr>
              <a:t>Routine Activities Theory</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volume and distribution of predatory crime (violent crimes against a person and crimes in which an offender attempts to steal an object directly) are closely related to the interaction of three variables that reflect the </a:t>
            </a:r>
            <a:r>
              <a:rPr lang="en-GB" sz="1200" b="1" i="0" u="none" strike="noStrike" kern="1200" dirty="0">
                <a:solidFill>
                  <a:schemeClr val="tx1"/>
                </a:solidFill>
                <a:effectLst/>
                <a:latin typeface="+mn-lt"/>
                <a:ea typeface="+mn-ea"/>
                <a:cs typeface="+mn-cs"/>
              </a:rPr>
              <a:t>routine activities</a:t>
            </a:r>
            <a:r>
              <a:rPr lang="en-GB" sz="1200" b="0" i="0" u="none" strike="noStrike" kern="1200" dirty="0">
                <a:solidFill>
                  <a:schemeClr val="tx1"/>
                </a:solidFill>
                <a:effectLst/>
                <a:latin typeface="+mn-lt"/>
                <a:ea typeface="+mn-ea"/>
                <a:cs typeface="+mn-cs"/>
              </a:rPr>
              <a:t> of the typical American lifestyle:</a:t>
            </a:r>
          </a:p>
          <a:p>
            <a:r>
              <a:rPr lang="en-GB" sz="1200" b="0" i="0" u="none" strike="noStrike" kern="1200" dirty="0">
                <a:solidFill>
                  <a:schemeClr val="tx1"/>
                </a:solidFill>
                <a:effectLst/>
                <a:latin typeface="+mn-lt"/>
                <a:ea typeface="+mn-ea"/>
                <a:cs typeface="+mn-cs"/>
              </a:rPr>
              <a:t>1. The availability of </a:t>
            </a:r>
            <a:r>
              <a:rPr lang="en-GB" sz="1200" b="1" i="0" u="none" strike="noStrike" kern="1200" dirty="0">
                <a:solidFill>
                  <a:schemeClr val="tx1"/>
                </a:solidFill>
                <a:effectLst/>
                <a:latin typeface="+mn-lt"/>
                <a:ea typeface="+mn-ea"/>
                <a:cs typeface="+mn-cs"/>
              </a:rPr>
              <a:t>suitable targets</a:t>
            </a:r>
            <a:r>
              <a:rPr lang="en-GB" sz="1200" b="0" i="0" u="none" strike="noStrike" kern="1200" dirty="0">
                <a:solidFill>
                  <a:schemeClr val="tx1"/>
                </a:solidFill>
                <a:effectLst/>
                <a:latin typeface="+mn-lt"/>
                <a:ea typeface="+mn-ea"/>
                <a:cs typeface="+mn-cs"/>
              </a:rPr>
              <a:t>, such as homes containing easily saleable goods</a:t>
            </a:r>
          </a:p>
          <a:p>
            <a:r>
              <a:rPr lang="en-GB" sz="1200" b="0" i="0" u="none" strike="noStrike" kern="1200" dirty="0">
                <a:solidFill>
                  <a:schemeClr val="tx1"/>
                </a:solidFill>
                <a:effectLst/>
                <a:latin typeface="+mn-lt"/>
                <a:ea typeface="+mn-ea"/>
                <a:cs typeface="+mn-cs"/>
              </a:rPr>
              <a:t>2. The absence of </a:t>
            </a:r>
            <a:r>
              <a:rPr lang="en-GB" sz="1200" b="1" i="0" u="none" strike="noStrike" kern="1200" dirty="0">
                <a:solidFill>
                  <a:schemeClr val="tx1"/>
                </a:solidFill>
                <a:effectLst/>
                <a:latin typeface="+mn-lt"/>
                <a:ea typeface="+mn-ea"/>
                <a:cs typeface="+mn-cs"/>
              </a:rPr>
              <a:t>capable guardians</a:t>
            </a:r>
            <a:r>
              <a:rPr lang="en-GB" sz="1200" b="0" i="0" u="none" strike="noStrike" kern="1200" dirty="0">
                <a:solidFill>
                  <a:schemeClr val="tx1"/>
                </a:solidFill>
                <a:effectLst/>
                <a:latin typeface="+mn-lt"/>
                <a:ea typeface="+mn-ea"/>
                <a:cs typeface="+mn-cs"/>
              </a:rPr>
              <a:t>, such as police, homeowners, </a:t>
            </a:r>
            <a:r>
              <a:rPr lang="en-GB" sz="1200" b="0" i="0" u="none" strike="noStrike" kern="1200" dirty="0" err="1">
                <a:solidFill>
                  <a:schemeClr val="tx1"/>
                </a:solidFill>
                <a:effectLst/>
                <a:latin typeface="+mn-lt"/>
                <a:ea typeface="+mn-ea"/>
                <a:cs typeface="+mn-cs"/>
              </a:rPr>
              <a:t>neighbors</a:t>
            </a:r>
            <a:r>
              <a:rPr lang="en-GB" sz="1200" b="0" i="0" u="none" strike="noStrike" kern="1200" dirty="0">
                <a:solidFill>
                  <a:schemeClr val="tx1"/>
                </a:solidFill>
                <a:effectLst/>
                <a:latin typeface="+mn-lt"/>
                <a:ea typeface="+mn-ea"/>
                <a:cs typeface="+mn-cs"/>
              </a:rPr>
              <a:t>, friends, and relatives</a:t>
            </a:r>
          </a:p>
          <a:p>
            <a:r>
              <a:rPr lang="en-GB" sz="1200" b="0" i="0" u="none" strike="noStrike" kern="1200" dirty="0">
                <a:solidFill>
                  <a:schemeClr val="tx1"/>
                </a:solidFill>
                <a:effectLst/>
                <a:latin typeface="+mn-lt"/>
                <a:ea typeface="+mn-ea"/>
                <a:cs typeface="+mn-cs"/>
              </a:rPr>
              <a:t>Even the most desperate criminal might hesitate to attack a well-defended target…</a:t>
            </a:r>
          </a:p>
          <a:p>
            <a:r>
              <a:rPr lang="en-GB" sz="1200" b="0" i="0" u="none" strike="noStrike" kern="1200" dirty="0">
                <a:solidFill>
                  <a:schemeClr val="tx1"/>
                </a:solidFill>
                <a:effectLst/>
                <a:latin typeface="+mn-lt"/>
                <a:ea typeface="+mn-ea"/>
                <a:cs typeface="+mn-cs"/>
              </a:rPr>
              <a:t>...an undefended yet attractive target (not referring to sexual) becomes an irresistible objective for motivated criminals.</a:t>
            </a:r>
          </a:p>
          <a:p>
            <a:r>
              <a:rPr lang="en-GB" sz="1200" b="0" i="0" u="none" strike="noStrike" kern="1200" dirty="0">
                <a:solidFill>
                  <a:schemeClr val="tx1"/>
                </a:solidFill>
                <a:effectLst/>
                <a:latin typeface="+mn-lt"/>
                <a:ea typeface="+mn-ea"/>
                <a:cs typeface="+mn-cs"/>
              </a:rPr>
              <a:t>3. The presence of </a:t>
            </a:r>
            <a:r>
              <a:rPr lang="en-GB" sz="1200" b="1" i="0" u="none" strike="noStrike" kern="1200" dirty="0">
                <a:solidFill>
                  <a:schemeClr val="tx1"/>
                </a:solidFill>
                <a:effectLst/>
                <a:latin typeface="+mn-lt"/>
                <a:ea typeface="+mn-ea"/>
                <a:cs typeface="+mn-cs"/>
              </a:rPr>
              <a:t>motivated offenders</a:t>
            </a:r>
            <a:r>
              <a:rPr lang="en-GB" sz="1200" b="0" i="0" u="none" strike="noStrike" kern="1200" dirty="0">
                <a:solidFill>
                  <a:schemeClr val="tx1"/>
                </a:solidFill>
                <a:effectLst/>
                <a:latin typeface="+mn-lt"/>
                <a:ea typeface="+mn-ea"/>
                <a:cs typeface="+mn-cs"/>
              </a:rPr>
              <a:t>, such as a large number of unemployed teenagers. </a:t>
            </a:r>
          </a:p>
          <a:p>
            <a:endParaRPr lang="en-GB" dirty="0"/>
          </a:p>
        </p:txBody>
      </p:sp>
      <p:sp>
        <p:nvSpPr>
          <p:cNvPr id="4" name="Slide Number Placeholder 3"/>
          <p:cNvSpPr>
            <a:spLocks noGrp="1"/>
          </p:cNvSpPr>
          <p:nvPr>
            <p:ph type="sldNum" sz="quarter" idx="10"/>
          </p:nvPr>
        </p:nvSpPr>
        <p:spPr/>
        <p:txBody>
          <a:bodyPr/>
          <a:lstStyle/>
          <a:p>
            <a:fld id="{A4676EFC-9FA3-44B7-B591-50B2F8D0AA90}"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116695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457200">
              <a:defRPr/>
            </a:pPr>
            <a:fld id="{6AC4CCD3-41AB-47F4-B126-71A1E73F1739}" type="slidenum">
              <a:rPr lang="en-GB" smtClean="0">
                <a:solidFill>
                  <a:prstClr val="black"/>
                </a:solidFill>
              </a:rPr>
              <a:pPr defTabSz="457200">
                <a:defRPr/>
              </a:pPr>
              <a:t>43</a:t>
            </a:fld>
            <a:endParaRPr lang="en-GB">
              <a:solidFill>
                <a:prstClr val="black"/>
              </a:solidFill>
            </a:endParaRPr>
          </a:p>
        </p:txBody>
      </p:sp>
    </p:spTree>
    <p:extLst>
      <p:ext uri="{BB962C8B-B14F-4D97-AF65-F5344CB8AC3E}">
        <p14:creationId xmlns:p14="http://schemas.microsoft.com/office/powerpoint/2010/main" val="1395449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3" y="609604"/>
            <a:ext cx="10353763"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2088323"/>
            <a:ext cx="3298956" cy="823305"/>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913795" y="2911624"/>
            <a:ext cx="3298956" cy="2879576"/>
          </a:xfrm>
        </p:spPr>
        <p:txBody>
          <a:bodyPr anchor="t">
            <a:normAutofit/>
          </a:bodyPr>
          <a:lstStyle>
            <a:lvl1pPr marL="0" indent="0" algn="ctr">
              <a:buNone/>
              <a:defRPr sz="1100"/>
            </a:lvl1pPr>
            <a:lvl2pPr marL="342900" indent="0">
              <a:buNone/>
              <a:defRPr sz="900"/>
            </a:lvl2pPr>
            <a:lvl3pPr marL="685800" indent="0">
              <a:buNone/>
              <a:defRPr sz="800"/>
            </a:lvl3pPr>
            <a:lvl4pPr marL="1028700" indent="0">
              <a:buNone/>
              <a:defRPr sz="700"/>
            </a:lvl4pPr>
            <a:lvl5pPr marL="1371600" indent="0">
              <a:buNone/>
              <a:defRPr sz="700"/>
            </a:lvl5pPr>
            <a:lvl6pPr marL="1714500" indent="0">
              <a:buNone/>
              <a:defRPr sz="700"/>
            </a:lvl6pPr>
            <a:lvl7pPr marL="2057400" indent="0">
              <a:buNone/>
              <a:defRPr sz="700"/>
            </a:lvl7pPr>
            <a:lvl8pPr marL="2400300" indent="0">
              <a:buNone/>
              <a:defRPr sz="700"/>
            </a:lvl8pPr>
            <a:lvl9pPr marL="2743200" indent="0">
              <a:buNone/>
              <a:defRPr sz="700"/>
            </a:lvl9pPr>
          </a:lstStyle>
          <a:p>
            <a:pPr lvl="0"/>
            <a:r>
              <a:rPr lang="en-US"/>
              <a:t>Click to edit Master text styles</a:t>
            </a:r>
          </a:p>
        </p:txBody>
      </p:sp>
      <p:sp>
        <p:nvSpPr>
          <p:cNvPr id="9" name="Text Placeholder 4"/>
          <p:cNvSpPr>
            <a:spLocks noGrp="1"/>
          </p:cNvSpPr>
          <p:nvPr>
            <p:ph type="body" sz="quarter" idx="3"/>
          </p:nvPr>
        </p:nvSpPr>
        <p:spPr>
          <a:xfrm>
            <a:off x="4444879" y="2088320"/>
            <a:ext cx="3298559" cy="823304"/>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4444880" y="2911624"/>
            <a:ext cx="3299821" cy="2879576"/>
          </a:xfrm>
        </p:spPr>
        <p:txBody>
          <a:bodyPr anchor="t">
            <a:normAutofit/>
          </a:bodyPr>
          <a:lstStyle>
            <a:lvl1pPr marL="0" indent="0" algn="ctr">
              <a:buNone/>
              <a:defRPr sz="1100"/>
            </a:lvl1pPr>
            <a:lvl2pPr marL="342900" indent="0">
              <a:buNone/>
              <a:defRPr sz="900"/>
            </a:lvl2pPr>
            <a:lvl3pPr marL="685800" indent="0">
              <a:buNone/>
              <a:defRPr sz="800"/>
            </a:lvl3pPr>
            <a:lvl4pPr marL="1028700" indent="0">
              <a:buNone/>
              <a:defRPr sz="700"/>
            </a:lvl4pPr>
            <a:lvl5pPr marL="1371600" indent="0">
              <a:buNone/>
              <a:defRPr sz="700"/>
            </a:lvl5pPr>
            <a:lvl6pPr marL="1714500" indent="0">
              <a:buNone/>
              <a:defRPr sz="700"/>
            </a:lvl6pPr>
            <a:lvl7pPr marL="2057400" indent="0">
              <a:buNone/>
              <a:defRPr sz="700"/>
            </a:lvl7pPr>
            <a:lvl8pPr marL="2400300" indent="0">
              <a:buNone/>
              <a:defRPr sz="700"/>
            </a:lvl8pPr>
            <a:lvl9pPr marL="2743200" indent="0">
              <a:buNone/>
              <a:defRPr sz="700"/>
            </a:lvl9pPr>
          </a:lstStyle>
          <a:p>
            <a:pPr lvl="0"/>
            <a:r>
              <a:rPr lang="en-US"/>
              <a:t>Click to edit Master text styles</a:t>
            </a:r>
          </a:p>
        </p:txBody>
      </p:sp>
      <p:sp>
        <p:nvSpPr>
          <p:cNvPr id="11" name="Text Placeholder 4"/>
          <p:cNvSpPr>
            <a:spLocks noGrp="1"/>
          </p:cNvSpPr>
          <p:nvPr>
            <p:ph type="body" sz="quarter" idx="13"/>
          </p:nvPr>
        </p:nvSpPr>
        <p:spPr>
          <a:xfrm>
            <a:off x="7973300" y="2088320"/>
            <a:ext cx="3291211" cy="823304"/>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7976348" y="2911624"/>
            <a:ext cx="3291211" cy="2879576"/>
          </a:xfrm>
        </p:spPr>
        <p:txBody>
          <a:bodyPr anchor="t">
            <a:normAutofit/>
          </a:bodyPr>
          <a:lstStyle>
            <a:lvl1pPr marL="0" indent="0" algn="ctr">
              <a:buNone/>
              <a:defRPr sz="1100"/>
            </a:lvl1pPr>
            <a:lvl2pPr marL="342900" indent="0">
              <a:buNone/>
              <a:defRPr sz="900"/>
            </a:lvl2pPr>
            <a:lvl3pPr marL="685800" indent="0">
              <a:buNone/>
              <a:defRPr sz="800"/>
            </a:lvl3pPr>
            <a:lvl4pPr marL="1028700" indent="0">
              <a:buNone/>
              <a:defRPr sz="700"/>
            </a:lvl4pPr>
            <a:lvl5pPr marL="1371600" indent="0">
              <a:buNone/>
              <a:defRPr sz="700"/>
            </a:lvl5pPr>
            <a:lvl6pPr marL="1714500" indent="0">
              <a:buNone/>
              <a:defRPr sz="700"/>
            </a:lvl6pPr>
            <a:lvl7pPr marL="2057400" indent="0">
              <a:buNone/>
              <a:defRPr sz="700"/>
            </a:lvl7pPr>
            <a:lvl8pPr marL="2400300" indent="0">
              <a:buNone/>
              <a:defRPr sz="700"/>
            </a:lvl8pPr>
            <a:lvl9pPr marL="2743200" indent="0">
              <a:buNone/>
              <a:defRPr sz="700"/>
            </a:lvl9pPr>
          </a:lstStyle>
          <a:p>
            <a:pPr lvl="0"/>
            <a:r>
              <a:rPr lang="en-US"/>
              <a:t>Click to edit Master text styles</a:t>
            </a:r>
          </a:p>
        </p:txBody>
      </p:sp>
      <p:sp>
        <p:nvSpPr>
          <p:cNvPr id="3" name="Date Placeholder 2"/>
          <p:cNvSpPr>
            <a:spLocks noGrp="1"/>
          </p:cNvSpPr>
          <p:nvPr>
            <p:ph type="dt" sz="half" idx="10"/>
          </p:nvPr>
        </p:nvSpPr>
        <p:spPr/>
        <p:txBody>
          <a:bodyPr/>
          <a:lstStyle/>
          <a:p>
            <a:fld id="{2EA7A7D5-E5D2-42F3-993C-FCE940D30F81}" type="datetimeFigureOut">
              <a:rPr lang="en-GB" smtClean="0">
                <a:solidFill>
                  <a:prstClr val="white">
                    <a:tint val="75000"/>
                  </a:prstClr>
                </a:solidFill>
              </a:rPr>
              <a:pPr/>
              <a:t>12/02/2020</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F66113C3-C93F-4871-88D1-75EBC69FCF4F}"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575644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BGq9zW9w3Fw?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H0CTHVCkm90?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5JcYEXeK0g8?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3" Type="http://schemas.openxmlformats.org/officeDocument/2006/relationships/hyperlink" Target="http://www.econlib.org/library/Bentham/bnthPML.html"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57A8FF7-9666-4356-A84B-183FDAE82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8"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DEDAD4-EEA2-4242-BA89-E05D708D984D}"/>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pPr algn="r"/>
            <a:r>
              <a:rPr lang="en-US" sz="4600" b="0">
                <a:solidFill>
                  <a:schemeClr val="bg1"/>
                </a:solidFill>
              </a:rPr>
              <a:t>Rational Choice and designing out crime based on evidence</a:t>
            </a:r>
          </a:p>
          <a:p>
            <a:pPr algn="r"/>
            <a:endParaRPr lang="en-US" sz="4600">
              <a:solidFill>
                <a:schemeClr val="bg1"/>
              </a:solidFill>
            </a:endParaRPr>
          </a:p>
        </p:txBody>
      </p:sp>
      <p:pic>
        <p:nvPicPr>
          <p:cNvPr id="7" name="Picture 4">
            <a:extLst>
              <a:ext uri="{FF2B5EF4-FFF2-40B4-BE49-F238E27FC236}">
                <a16:creationId xmlns:a16="http://schemas.microsoft.com/office/drawing/2014/main" id="{F0532775-F1D8-4181-9303-AB810F9D10B9}"/>
              </a:ext>
            </a:extLst>
          </p:cNvPr>
          <p:cNvPicPr>
            <a:picLocks noChangeAspect="1"/>
          </p:cNvPicPr>
          <p:nvPr/>
        </p:nvPicPr>
        <p:blipFill rotWithShape="1">
          <a:blip r:embed="rId2"/>
          <a:srcRect r="26639" b="4"/>
          <a:stretch/>
        </p:blipFill>
        <p:spPr>
          <a:xfrm>
            <a:off x="4654297" y="10"/>
            <a:ext cx="7537704" cy="6857990"/>
          </a:xfrm>
          <a:prstGeom prst="rect">
            <a:avLst/>
          </a:prstGeom>
        </p:spPr>
      </p:pic>
    </p:spTree>
    <p:extLst>
      <p:ext uri="{BB962C8B-B14F-4D97-AF65-F5344CB8AC3E}">
        <p14:creationId xmlns:p14="http://schemas.microsoft.com/office/powerpoint/2010/main" val="2301216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5EABFC-BDFD-4BCF-AE3A-911876A72270}"/>
              </a:ext>
            </a:extLst>
          </p:cNvPr>
          <p:cNvSpPr>
            <a:spLocks noGrp="1"/>
          </p:cNvSpPr>
          <p:nvPr>
            <p:ph type="title"/>
          </p:nvPr>
        </p:nvSpPr>
        <p:spPr>
          <a:xfrm>
            <a:off x="2088356" y="609600"/>
            <a:ext cx="2732362" cy="5603310"/>
          </a:xfrm>
        </p:spPr>
        <p:txBody>
          <a:bodyPr>
            <a:normAutofit/>
          </a:bodyPr>
          <a:lstStyle/>
          <a:p>
            <a:r>
              <a:rPr lang="en-GB" sz="2000" b="1" dirty="0"/>
              <a:t>Rational choice and </a:t>
            </a:r>
            <a:br>
              <a:rPr lang="en-GB" sz="2000" b="1" dirty="0"/>
            </a:br>
            <a:r>
              <a:rPr lang="en-GB" sz="2000" b="1" dirty="0"/>
              <a:t>crime reduction</a:t>
            </a:r>
            <a:endParaRPr lang="en-GB" sz="2000" b="1">
              <a:cs typeface="Calibri Light"/>
            </a:endParaRPr>
          </a:p>
        </p:txBody>
      </p:sp>
      <p:graphicFrame>
        <p:nvGraphicFramePr>
          <p:cNvPr id="8" name="Content Placeholder 5">
            <a:extLst>
              <a:ext uri="{FF2B5EF4-FFF2-40B4-BE49-F238E27FC236}">
                <a16:creationId xmlns:a16="http://schemas.microsoft.com/office/drawing/2014/main" id="{C2C8792B-C7B2-4055-A003-686B3442BB61}"/>
              </a:ext>
            </a:extLst>
          </p:cNvPr>
          <p:cNvGraphicFramePr>
            <a:graphicFrameLocks noGrp="1"/>
          </p:cNvGraphicFramePr>
          <p:nvPr>
            <p:ph idx="1"/>
            <p:extLst>
              <p:ext uri="{D42A27DB-BD31-4B8C-83A1-F6EECF244321}">
                <p14:modId xmlns:p14="http://schemas.microsoft.com/office/powerpoint/2010/main" val="3884326917"/>
              </p:ext>
            </p:extLst>
          </p:nvPr>
        </p:nvGraphicFramePr>
        <p:xfrm>
          <a:off x="5369719" y="1114425"/>
          <a:ext cx="4443413"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119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BA5D-5476-4916-A27A-D2EA5DC87CBC}"/>
              </a:ext>
            </a:extLst>
          </p:cNvPr>
          <p:cNvSpPr>
            <a:spLocks noGrp="1"/>
          </p:cNvSpPr>
          <p:nvPr>
            <p:ph type="title"/>
          </p:nvPr>
        </p:nvSpPr>
        <p:spPr>
          <a:xfrm>
            <a:off x="685348" y="312281"/>
            <a:ext cx="7765321" cy="1005805"/>
          </a:xfrm>
        </p:spPr>
        <p:txBody>
          <a:bodyPr>
            <a:normAutofit/>
          </a:bodyPr>
          <a:lstStyle/>
          <a:p>
            <a:r>
              <a:rPr lang="en-GB" sz="2400" b="1" dirty="0"/>
              <a:t>Routine Activity Theory</a:t>
            </a:r>
          </a:p>
        </p:txBody>
      </p:sp>
      <p:graphicFrame>
        <p:nvGraphicFramePr>
          <p:cNvPr id="7" name="Content Placeholder 6">
            <a:extLst>
              <a:ext uri="{FF2B5EF4-FFF2-40B4-BE49-F238E27FC236}">
                <a16:creationId xmlns:a16="http://schemas.microsoft.com/office/drawing/2014/main" id="{1FB2C9C2-DFC8-43DB-9E3B-DD6E8F442323}"/>
              </a:ext>
            </a:extLst>
          </p:cNvPr>
          <p:cNvGraphicFramePr>
            <a:graphicFrameLocks noGrp="1"/>
          </p:cNvGraphicFramePr>
          <p:nvPr>
            <p:ph idx="1"/>
            <p:extLst>
              <p:ext uri="{D42A27DB-BD31-4B8C-83A1-F6EECF244321}">
                <p14:modId xmlns:p14="http://schemas.microsoft.com/office/powerpoint/2010/main" val="354026670"/>
              </p:ext>
            </p:extLst>
          </p:nvPr>
        </p:nvGraphicFramePr>
        <p:xfrm>
          <a:off x="2209801" y="1700808"/>
          <a:ext cx="7764463" cy="4090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58E5CF9A-57E6-426B-9847-710454A20A4D}"/>
              </a:ext>
            </a:extLst>
          </p:cNvPr>
          <p:cNvSpPr txBox="1"/>
          <p:nvPr/>
        </p:nvSpPr>
        <p:spPr>
          <a:xfrm>
            <a:off x="4151784" y="4922079"/>
            <a:ext cx="3816424" cy="461665"/>
          </a:xfrm>
          <a:prstGeom prst="rect">
            <a:avLst/>
          </a:prstGeom>
          <a:noFill/>
        </p:spPr>
        <p:txBody>
          <a:bodyPr wrap="square" rtlCol="0">
            <a:spAutoFit/>
          </a:bodyPr>
          <a:lstStyle/>
          <a:p>
            <a:pPr algn="ctr"/>
            <a:r>
              <a:rPr lang="en-GB" sz="2400" dirty="0"/>
              <a:t>Commission of Crime</a:t>
            </a:r>
          </a:p>
        </p:txBody>
      </p:sp>
    </p:spTree>
    <p:extLst>
      <p:ext uri="{BB962C8B-B14F-4D97-AF65-F5344CB8AC3E}">
        <p14:creationId xmlns:p14="http://schemas.microsoft.com/office/powerpoint/2010/main" val="2113851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Routine Activity Theory</a:t>
            </a:r>
            <a:br>
              <a:rPr lang="en-GB" sz="2400" b="1" dirty="0"/>
            </a:br>
            <a:r>
              <a:rPr lang="en-GB" sz="2400" b="1" dirty="0"/>
              <a:t>Target suitability</a:t>
            </a:r>
            <a:endParaRPr lang="en-GB" sz="2400" b="1">
              <a:cs typeface="Calibri Light"/>
            </a:endParaRPr>
          </a:p>
        </p:txBody>
      </p:sp>
      <p:sp>
        <p:nvSpPr>
          <p:cNvPr id="3" name="Content Placeholder 2"/>
          <p:cNvSpPr>
            <a:spLocks noGrp="1"/>
          </p:cNvSpPr>
          <p:nvPr>
            <p:ph idx="1"/>
          </p:nvPr>
        </p:nvSpPr>
        <p:spPr/>
        <p:txBody>
          <a:bodyPr>
            <a:normAutofit/>
          </a:bodyPr>
          <a:lstStyle/>
          <a:p>
            <a:pPr>
              <a:buNone/>
            </a:pPr>
            <a:r>
              <a:rPr lang="en-GB" dirty="0"/>
              <a:t>Target suitability is a function of: </a:t>
            </a:r>
          </a:p>
          <a:p>
            <a:endParaRPr lang="en-GB" dirty="0"/>
          </a:p>
          <a:p>
            <a:r>
              <a:rPr lang="en-GB" dirty="0"/>
              <a:t>Value</a:t>
            </a:r>
          </a:p>
          <a:p>
            <a:r>
              <a:rPr lang="en-GB" dirty="0"/>
              <a:t>Visibility</a:t>
            </a:r>
          </a:p>
          <a:p>
            <a:r>
              <a:rPr lang="en-GB" dirty="0"/>
              <a:t>Access </a:t>
            </a:r>
          </a:p>
        </p:txBody>
      </p:sp>
    </p:spTree>
    <p:extLst>
      <p:ext uri="{BB962C8B-B14F-4D97-AF65-F5344CB8AC3E}">
        <p14:creationId xmlns:p14="http://schemas.microsoft.com/office/powerpoint/2010/main" val="929146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348" y="226541"/>
            <a:ext cx="7765321" cy="1070950"/>
          </a:xfrm>
        </p:spPr>
        <p:txBody>
          <a:bodyPr>
            <a:normAutofit/>
          </a:bodyPr>
          <a:lstStyle/>
          <a:p>
            <a:pPr algn="ctr"/>
            <a:r>
              <a:rPr lang="en-GB" sz="2400" b="1" dirty="0"/>
              <a:t>CRAVED</a:t>
            </a:r>
            <a:endParaRPr lang="en-GB" sz="2400" b="1">
              <a:cs typeface="Calibri Light"/>
            </a:endParaRPr>
          </a:p>
        </p:txBody>
      </p:sp>
      <p:sp>
        <p:nvSpPr>
          <p:cNvPr id="3" name="Content Placeholder 2"/>
          <p:cNvSpPr>
            <a:spLocks noGrp="1"/>
          </p:cNvSpPr>
          <p:nvPr>
            <p:ph idx="1"/>
          </p:nvPr>
        </p:nvSpPr>
        <p:spPr>
          <a:xfrm>
            <a:off x="932749" y="1484784"/>
            <a:ext cx="9041919" cy="4306416"/>
          </a:xfrm>
        </p:spPr>
        <p:txBody>
          <a:bodyPr>
            <a:noAutofit/>
          </a:bodyPr>
          <a:lstStyle/>
          <a:p>
            <a:pPr marL="0" indent="0">
              <a:buNone/>
            </a:pPr>
            <a:r>
              <a:rPr lang="en-GB" dirty="0"/>
              <a:t>According to Clarke, certain goods are more likely to be stolen because they are :</a:t>
            </a:r>
          </a:p>
          <a:p>
            <a:pPr marL="0" indent="0">
              <a:buNone/>
            </a:pPr>
            <a:r>
              <a:rPr lang="en-GB" b="1" dirty="0"/>
              <a:t>C - C</a:t>
            </a:r>
            <a:r>
              <a:rPr lang="en-GB" dirty="0"/>
              <a:t>oncealable</a:t>
            </a:r>
          </a:p>
          <a:p>
            <a:pPr marL="0" indent="0">
              <a:buNone/>
            </a:pPr>
            <a:r>
              <a:rPr lang="en-GB" b="1" dirty="0"/>
              <a:t>R - R</a:t>
            </a:r>
            <a:r>
              <a:rPr lang="en-GB" dirty="0"/>
              <a:t>emovable</a:t>
            </a:r>
          </a:p>
          <a:p>
            <a:pPr marL="0" indent="0">
              <a:buNone/>
            </a:pPr>
            <a:r>
              <a:rPr lang="en-GB" b="1" dirty="0"/>
              <a:t>A - A</a:t>
            </a:r>
            <a:r>
              <a:rPr lang="en-GB" dirty="0"/>
              <a:t>vailable</a:t>
            </a:r>
          </a:p>
          <a:p>
            <a:pPr marL="0" indent="0">
              <a:buNone/>
            </a:pPr>
            <a:r>
              <a:rPr lang="en-GB" b="1" dirty="0"/>
              <a:t>V - V</a:t>
            </a:r>
            <a:r>
              <a:rPr lang="en-GB" dirty="0"/>
              <a:t>aluable</a:t>
            </a:r>
          </a:p>
          <a:p>
            <a:pPr marL="0" indent="0">
              <a:buNone/>
            </a:pPr>
            <a:r>
              <a:rPr lang="en-GB" b="1" dirty="0"/>
              <a:t>E - E</a:t>
            </a:r>
            <a:r>
              <a:rPr lang="en-GB" dirty="0"/>
              <a:t>njoyable</a:t>
            </a:r>
          </a:p>
          <a:p>
            <a:pPr marL="0" indent="0">
              <a:buNone/>
            </a:pPr>
            <a:r>
              <a:rPr lang="en-GB" b="1" dirty="0"/>
              <a:t>D - D</a:t>
            </a:r>
            <a:r>
              <a:rPr lang="en-GB" dirty="0"/>
              <a:t>isposable</a:t>
            </a:r>
          </a:p>
        </p:txBody>
      </p:sp>
    </p:spTree>
    <p:extLst>
      <p:ext uri="{BB962C8B-B14F-4D97-AF65-F5344CB8AC3E}">
        <p14:creationId xmlns:p14="http://schemas.microsoft.com/office/powerpoint/2010/main" val="916258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Routine Activity Theory</a:t>
            </a:r>
            <a:br>
              <a:rPr lang="en-GB" sz="2800" b="1" dirty="0"/>
            </a:br>
            <a:r>
              <a:rPr lang="en-GB" sz="2800" b="1" dirty="0"/>
              <a:t>Likely offender</a:t>
            </a:r>
            <a:endParaRPr lang="en-GB" sz="2800" b="1">
              <a:cs typeface="Calibri Light"/>
            </a:endParaRPr>
          </a:p>
        </p:txBody>
      </p:sp>
      <p:sp>
        <p:nvSpPr>
          <p:cNvPr id="3" name="Content Placeholder 2"/>
          <p:cNvSpPr>
            <a:spLocks noGrp="1"/>
          </p:cNvSpPr>
          <p:nvPr>
            <p:ph idx="1"/>
          </p:nvPr>
        </p:nvSpPr>
        <p:spPr/>
        <p:txBody>
          <a:bodyPr vert="horz" lIns="91440" tIns="45720" rIns="91440" bIns="45720" rtlCol="0" anchor="t">
            <a:normAutofit/>
          </a:bodyPr>
          <a:lstStyle/>
          <a:p>
            <a:r>
              <a:rPr lang="en-GB" dirty="0"/>
              <a:t>This can be anyone</a:t>
            </a:r>
          </a:p>
          <a:p>
            <a:endParaRPr lang="en-GB" dirty="0"/>
          </a:p>
          <a:p>
            <a:r>
              <a:rPr lang="en-GB" dirty="0"/>
              <a:t>Discussion of causes or motivation is deliberately avoided</a:t>
            </a:r>
            <a:endParaRPr lang="en-GB" dirty="0">
              <a:cs typeface="Calibri" panose="020F0502020204030204"/>
            </a:endParaRPr>
          </a:p>
          <a:p>
            <a:endParaRPr lang="en-GB" dirty="0"/>
          </a:p>
          <a:p>
            <a:r>
              <a:rPr lang="en-GB" dirty="0"/>
              <a:t>There is a focus on how </a:t>
            </a:r>
            <a:r>
              <a:rPr lang="en-GB" u="sng" dirty="0"/>
              <a:t>victims’ activities</a:t>
            </a:r>
            <a:r>
              <a:rPr lang="en-GB" dirty="0"/>
              <a:t> provide opportunities: </a:t>
            </a:r>
            <a:endParaRPr lang="en-GB"/>
          </a:p>
          <a:p>
            <a:pPr marL="542925" indent="-542925">
              <a:buNone/>
            </a:pPr>
            <a:r>
              <a:rPr lang="en-GB" dirty="0"/>
              <a:t>     “the ordinary activities of people structure the patterns for   criminal opportunities” </a:t>
            </a:r>
          </a:p>
          <a:p>
            <a:endParaRPr lang="en-GB" dirty="0"/>
          </a:p>
        </p:txBody>
      </p:sp>
    </p:spTree>
    <p:extLst>
      <p:ext uri="{BB962C8B-B14F-4D97-AF65-F5344CB8AC3E}">
        <p14:creationId xmlns:p14="http://schemas.microsoft.com/office/powerpoint/2010/main" val="899621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387" y="1"/>
            <a:ext cx="9388282" cy="1421325"/>
          </a:xfrm>
        </p:spPr>
        <p:txBody>
          <a:bodyPr>
            <a:normAutofit/>
          </a:bodyPr>
          <a:lstStyle/>
          <a:p>
            <a:r>
              <a:rPr lang="en-GB" sz="2800" b="1" dirty="0"/>
              <a:t>Routine Activity Theory</a:t>
            </a:r>
            <a:br>
              <a:rPr lang="en-GB" sz="2800" b="1" dirty="0"/>
            </a:br>
            <a:r>
              <a:rPr lang="en-GB" sz="2800" b="1" dirty="0"/>
              <a:t>Guardians</a:t>
            </a:r>
            <a:endParaRPr lang="en-GB" sz="2800" b="1">
              <a:cs typeface="Calibri Light"/>
            </a:endParaRPr>
          </a:p>
        </p:txBody>
      </p:sp>
      <p:sp>
        <p:nvSpPr>
          <p:cNvPr id="3" name="Content Placeholder 2"/>
          <p:cNvSpPr>
            <a:spLocks noGrp="1"/>
          </p:cNvSpPr>
          <p:nvPr>
            <p:ph idx="1"/>
          </p:nvPr>
        </p:nvSpPr>
        <p:spPr>
          <a:xfrm>
            <a:off x="586385" y="1556792"/>
            <a:ext cx="9388283" cy="4234408"/>
          </a:xfrm>
        </p:spPr>
        <p:txBody>
          <a:bodyPr>
            <a:normAutofit/>
          </a:bodyPr>
          <a:lstStyle/>
          <a:p>
            <a:pPr>
              <a:buNone/>
            </a:pPr>
            <a:r>
              <a:rPr lang="en-GB" dirty="0"/>
              <a:t>‘Guardians’ may include </a:t>
            </a:r>
          </a:p>
          <a:p>
            <a:r>
              <a:rPr lang="en-GB" dirty="0"/>
              <a:t>Those who protect targets</a:t>
            </a:r>
          </a:p>
          <a:p>
            <a:r>
              <a:rPr lang="en-GB" dirty="0"/>
              <a:t>Those who supervise potential offenders </a:t>
            </a:r>
          </a:p>
          <a:p>
            <a:pPr>
              <a:buNone/>
            </a:pPr>
            <a:r>
              <a:rPr lang="en-GB" dirty="0"/>
              <a:t>Their interest may be </a:t>
            </a:r>
          </a:p>
          <a:p>
            <a:r>
              <a:rPr lang="en-GB" dirty="0"/>
              <a:t>Personal (owners, friends and relatives), </a:t>
            </a:r>
          </a:p>
          <a:p>
            <a:r>
              <a:rPr lang="en-GB" dirty="0"/>
              <a:t>Assigned or diffuse (employees with direct or general responsibilities) or </a:t>
            </a:r>
          </a:p>
          <a:p>
            <a:r>
              <a:rPr lang="en-GB" dirty="0"/>
              <a:t>General (strangers, the public)</a:t>
            </a:r>
          </a:p>
          <a:p>
            <a:endParaRPr lang="en-GB" dirty="0"/>
          </a:p>
        </p:txBody>
      </p:sp>
    </p:spTree>
    <p:extLst>
      <p:ext uri="{BB962C8B-B14F-4D97-AF65-F5344CB8AC3E}">
        <p14:creationId xmlns:p14="http://schemas.microsoft.com/office/powerpoint/2010/main" val="916982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defRPr/>
            </a:pPr>
            <a:r>
              <a:rPr lang="en-GB" sz="2800" b="1" dirty="0"/>
              <a:t>Crime and Opportunity</a:t>
            </a:r>
            <a:endParaRPr lang="en-GB" sz="2800" b="1">
              <a:cs typeface="Calibri Light"/>
            </a:endParaRPr>
          </a:p>
        </p:txBody>
      </p:sp>
      <p:sp>
        <p:nvSpPr>
          <p:cNvPr id="71682" name="Content Placeholder 1"/>
          <p:cNvSpPr>
            <a:spLocks noGrp="1"/>
          </p:cNvSpPr>
          <p:nvPr>
            <p:ph idx="1"/>
          </p:nvPr>
        </p:nvSpPr>
        <p:spPr/>
        <p:txBody>
          <a:bodyPr vert="horz" lIns="91440" tIns="45720" rIns="91440" bIns="45720" rtlCol="0" anchor="t">
            <a:normAutofit/>
          </a:bodyPr>
          <a:lstStyle/>
          <a:p>
            <a:r>
              <a:rPr lang="en-GB" altLang="en-US" dirty="0"/>
              <a:t>The Problem Oriented Policing Theory is based on the assertion that certain factors provide the opportunity for some to commit crime, these factors are:</a:t>
            </a:r>
          </a:p>
          <a:p>
            <a:r>
              <a:rPr lang="en-GB" altLang="en-US" dirty="0">
                <a:solidFill>
                  <a:srgbClr val="FF0000"/>
                </a:solidFill>
              </a:rPr>
              <a:t>Targets </a:t>
            </a:r>
            <a:r>
              <a:rPr lang="en-GB" altLang="en-US" dirty="0"/>
              <a:t>(e.g. cars, banks, shops),</a:t>
            </a:r>
          </a:p>
          <a:p>
            <a:r>
              <a:rPr lang="en-GB" altLang="en-US" dirty="0">
                <a:solidFill>
                  <a:srgbClr val="FF0000"/>
                </a:solidFill>
              </a:rPr>
              <a:t>Victims </a:t>
            </a:r>
            <a:r>
              <a:rPr lang="en-GB" altLang="en-US" dirty="0"/>
              <a:t>(e.g. women, drunks, strangers, alone), and</a:t>
            </a:r>
          </a:p>
          <a:p>
            <a:r>
              <a:rPr lang="en-GB" altLang="en-US" dirty="0">
                <a:solidFill>
                  <a:srgbClr val="FF0000"/>
                </a:solidFill>
              </a:rPr>
              <a:t>Crime facilitators </a:t>
            </a:r>
            <a:r>
              <a:rPr lang="en-GB" altLang="en-US" dirty="0"/>
              <a:t>(tools, guns, cars and </a:t>
            </a:r>
            <a:r>
              <a:rPr lang="en-GB" altLang="en-US" dirty="0" err="1"/>
              <a:t>disinhibitors</a:t>
            </a:r>
            <a:r>
              <a:rPr lang="en-GB" altLang="en-US" dirty="0"/>
              <a:t> such as drugs and alcohol).</a:t>
            </a:r>
          </a:p>
          <a:p>
            <a:endParaRPr lang="en-GB" altLang="en-US" dirty="0"/>
          </a:p>
        </p:txBody>
      </p:sp>
    </p:spTree>
    <p:extLst>
      <p:ext uri="{BB962C8B-B14F-4D97-AF65-F5344CB8AC3E}">
        <p14:creationId xmlns:p14="http://schemas.microsoft.com/office/powerpoint/2010/main" val="3842375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371" y="1106742"/>
            <a:ext cx="8547069" cy="918102"/>
          </a:xfrm>
        </p:spPr>
        <p:txBody>
          <a:bodyPr>
            <a:noAutofit/>
          </a:bodyPr>
          <a:lstStyle/>
          <a:p>
            <a:pPr algn="ctr"/>
            <a:r>
              <a:rPr lang="en-GB" sz="2800" b="1" dirty="0"/>
              <a:t>Key features of a situational approach</a:t>
            </a:r>
            <a:endParaRPr lang="en-GB" sz="2800" b="1" dirty="0">
              <a:cs typeface="Calibri Light"/>
            </a:endParaRPr>
          </a:p>
        </p:txBody>
      </p:sp>
      <p:sp>
        <p:nvSpPr>
          <p:cNvPr id="3" name="Content Placeholder 2"/>
          <p:cNvSpPr>
            <a:spLocks noGrp="1"/>
          </p:cNvSpPr>
          <p:nvPr>
            <p:ph idx="1"/>
          </p:nvPr>
        </p:nvSpPr>
        <p:spPr>
          <a:xfrm>
            <a:off x="1017320" y="2924944"/>
            <a:ext cx="8164780" cy="2447156"/>
          </a:xfrm>
        </p:spPr>
        <p:txBody>
          <a:bodyPr>
            <a:normAutofit lnSpcReduction="10000"/>
          </a:bodyPr>
          <a:lstStyle/>
          <a:p>
            <a:r>
              <a:rPr lang="en-GB" dirty="0"/>
              <a:t>it focuses on the crime event</a:t>
            </a:r>
          </a:p>
          <a:p>
            <a:r>
              <a:rPr lang="en-GB" dirty="0"/>
              <a:t>it emphasises the need for different explanations for different crimes</a:t>
            </a:r>
          </a:p>
          <a:p>
            <a:r>
              <a:rPr lang="en-GB" dirty="0"/>
              <a:t>it gives more weight to the individual’s current circumstances and the immediate setting than other theories.</a:t>
            </a:r>
            <a:endParaRPr lang="en-US" dirty="0"/>
          </a:p>
          <a:p>
            <a:endParaRPr lang="en-GB" dirty="0"/>
          </a:p>
        </p:txBody>
      </p:sp>
    </p:spTree>
    <p:extLst>
      <p:ext uri="{BB962C8B-B14F-4D97-AF65-F5344CB8AC3E}">
        <p14:creationId xmlns:p14="http://schemas.microsoft.com/office/powerpoint/2010/main" val="4103154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Increasing the risks of being caught</a:t>
            </a:r>
            <a:endParaRPr lang="en-GB" sz="2800" b="1">
              <a:cs typeface="Calibri Light"/>
            </a:endParaRPr>
          </a:p>
        </p:txBody>
      </p:sp>
      <p:sp>
        <p:nvSpPr>
          <p:cNvPr id="3" name="Content Placeholder 2"/>
          <p:cNvSpPr>
            <a:spLocks noGrp="1"/>
          </p:cNvSpPr>
          <p:nvPr>
            <p:ph idx="1"/>
          </p:nvPr>
        </p:nvSpPr>
        <p:spPr/>
        <p:txBody>
          <a:bodyPr>
            <a:noAutofit/>
          </a:bodyPr>
          <a:lstStyle/>
          <a:p>
            <a:r>
              <a:rPr lang="en-GB" dirty="0"/>
              <a:t>Can’t rely on police or general public</a:t>
            </a:r>
          </a:p>
          <a:p>
            <a:r>
              <a:rPr lang="en-GB" dirty="0"/>
              <a:t>But having some ‘semi-official’ public employees can help e.g. resident caretakers, bus conductors</a:t>
            </a:r>
          </a:p>
          <a:p>
            <a:r>
              <a:rPr lang="en-GB" dirty="0"/>
              <a:t>More shop assistants may reduce theft </a:t>
            </a:r>
          </a:p>
          <a:p>
            <a:r>
              <a:rPr lang="en-GB" dirty="0"/>
              <a:t>CCTV in tube stations did reduce theft and robbery</a:t>
            </a:r>
          </a:p>
          <a:p>
            <a:r>
              <a:rPr lang="en-GB" dirty="0"/>
              <a:t>What other, more recent developments can you think of that are aimed at increasing the risks?</a:t>
            </a:r>
          </a:p>
        </p:txBody>
      </p:sp>
    </p:spTree>
    <p:extLst>
      <p:ext uri="{BB962C8B-B14F-4D97-AF65-F5344CB8AC3E}">
        <p14:creationId xmlns:p14="http://schemas.microsoft.com/office/powerpoint/2010/main" val="1574325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In short...</a:t>
            </a:r>
            <a:endParaRPr lang="en-GB" sz="2800" b="1">
              <a:cs typeface="Calibri Light"/>
            </a:endParaRPr>
          </a:p>
        </p:txBody>
      </p:sp>
      <p:sp>
        <p:nvSpPr>
          <p:cNvPr id="3" name="Content Placeholder 2"/>
          <p:cNvSpPr>
            <a:spLocks noGrp="1"/>
          </p:cNvSpPr>
          <p:nvPr>
            <p:ph idx="1"/>
          </p:nvPr>
        </p:nvSpPr>
        <p:spPr/>
        <p:txBody>
          <a:bodyPr>
            <a:normAutofit/>
          </a:bodyPr>
          <a:lstStyle/>
          <a:p>
            <a:pPr>
              <a:buNone/>
            </a:pPr>
            <a:r>
              <a:rPr lang="en-GB" dirty="0"/>
              <a:t>Crime can be prevented by:</a:t>
            </a:r>
          </a:p>
          <a:p>
            <a:pPr lvl="0"/>
            <a:r>
              <a:rPr lang="en-GB" dirty="0"/>
              <a:t>Increasing the effort</a:t>
            </a:r>
            <a:endParaRPr lang="en-US" dirty="0"/>
          </a:p>
          <a:p>
            <a:pPr lvl="0"/>
            <a:r>
              <a:rPr lang="en-GB" dirty="0"/>
              <a:t>Increasing the risks</a:t>
            </a:r>
            <a:endParaRPr lang="en-US" dirty="0"/>
          </a:p>
          <a:p>
            <a:pPr lvl="0"/>
            <a:r>
              <a:rPr lang="en-GB" dirty="0"/>
              <a:t>Reducing the rewards</a:t>
            </a:r>
            <a:endParaRPr lang="en-US" dirty="0"/>
          </a:p>
          <a:p>
            <a:pPr lvl="0"/>
            <a:r>
              <a:rPr lang="en-GB" dirty="0"/>
              <a:t>Reducing provocations (social pressures to offend or weak moral prohibitions)</a:t>
            </a:r>
            <a:endParaRPr lang="en-US" dirty="0"/>
          </a:p>
          <a:p>
            <a:pPr lvl="0"/>
            <a:r>
              <a:rPr lang="en-GB" dirty="0"/>
              <a:t>Removing excuses</a:t>
            </a:r>
            <a:endParaRPr lang="en-US" dirty="0"/>
          </a:p>
          <a:p>
            <a:endParaRPr lang="en-GB" dirty="0"/>
          </a:p>
        </p:txBody>
      </p:sp>
    </p:spTree>
    <p:extLst>
      <p:ext uri="{BB962C8B-B14F-4D97-AF65-F5344CB8AC3E}">
        <p14:creationId xmlns:p14="http://schemas.microsoft.com/office/powerpoint/2010/main" val="612987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1A1D-9B87-4A78-BDC4-33C20DD853E5}"/>
              </a:ext>
            </a:extLst>
          </p:cNvPr>
          <p:cNvSpPr>
            <a:spLocks noGrp="1"/>
          </p:cNvSpPr>
          <p:nvPr>
            <p:ph type="title"/>
          </p:nvPr>
        </p:nvSpPr>
        <p:spPr>
          <a:xfrm>
            <a:off x="685349" y="1"/>
            <a:ext cx="9289320" cy="1935922"/>
          </a:xfrm>
        </p:spPr>
        <p:txBody>
          <a:bodyPr>
            <a:normAutofit/>
          </a:bodyPr>
          <a:lstStyle/>
          <a:p>
            <a:r>
              <a:rPr lang="en-GB" sz="2800" b="1" dirty="0"/>
              <a:t>Sociology in policing </a:t>
            </a:r>
            <a:endParaRPr lang="en-GB" sz="2800" b="1" dirty="0">
              <a:cs typeface="Calibri Light"/>
            </a:endParaRPr>
          </a:p>
        </p:txBody>
      </p:sp>
      <p:sp>
        <p:nvSpPr>
          <p:cNvPr id="3" name="Content Placeholder 2">
            <a:extLst>
              <a:ext uri="{FF2B5EF4-FFF2-40B4-BE49-F238E27FC236}">
                <a16:creationId xmlns:a16="http://schemas.microsoft.com/office/drawing/2014/main" id="{064B2812-5834-42A3-8A1D-770EF20C2200}"/>
              </a:ext>
            </a:extLst>
          </p:cNvPr>
          <p:cNvSpPr>
            <a:spLocks noGrp="1"/>
          </p:cNvSpPr>
          <p:nvPr>
            <p:ph idx="1"/>
          </p:nvPr>
        </p:nvSpPr>
        <p:spPr>
          <a:xfrm>
            <a:off x="536905" y="1677236"/>
            <a:ext cx="9437763" cy="4450432"/>
          </a:xfrm>
        </p:spPr>
        <p:txBody>
          <a:bodyPr vert="horz" lIns="91440" tIns="45720" rIns="91440" bIns="45720" rtlCol="0" anchor="t">
            <a:noAutofit/>
          </a:bodyPr>
          <a:lstStyle/>
          <a:p>
            <a:r>
              <a:rPr lang="en-GB" dirty="0"/>
              <a:t>A healthy society is one where balance is achieved and individuals undergo a process of socialisation , learn appropriate behaviours and values and contribute to the overall functioning of the system.</a:t>
            </a:r>
          </a:p>
          <a:p>
            <a:endParaRPr lang="en-GB" dirty="0"/>
          </a:p>
          <a:p>
            <a:r>
              <a:rPr lang="en-GB" dirty="0"/>
              <a:t>Emile Durkheim argued that crime is normal in society and to some extent is a valuable means of challenging moral values. </a:t>
            </a:r>
            <a:endParaRPr lang="en-GB"/>
          </a:p>
        </p:txBody>
      </p:sp>
    </p:spTree>
    <p:extLst>
      <p:ext uri="{BB962C8B-B14F-4D97-AF65-F5344CB8AC3E}">
        <p14:creationId xmlns:p14="http://schemas.microsoft.com/office/powerpoint/2010/main" val="1521795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79E56-8D93-4270-8ED2-8A219EFFBC43}"/>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CED721A2-53D3-4FD1-9028-3C03D039817E}"/>
              </a:ext>
            </a:extLst>
          </p:cNvPr>
          <p:cNvPicPr>
            <a:picLocks noGrp="1" noRot="1" noChangeAspect="1"/>
          </p:cNvPicPr>
          <p:nvPr>
            <p:ph idx="1"/>
            <a:videoFile r:link="rId1"/>
          </p:nvPr>
        </p:nvPicPr>
        <p:blipFill>
          <a:blip r:embed="rId3"/>
          <a:stretch>
            <a:fillRect/>
          </a:stretch>
        </p:blipFill>
        <p:spPr>
          <a:xfrm>
            <a:off x="0" y="794"/>
            <a:ext cx="12360233" cy="7006166"/>
          </a:xfrm>
        </p:spPr>
      </p:pic>
    </p:spTree>
    <p:extLst>
      <p:ext uri="{BB962C8B-B14F-4D97-AF65-F5344CB8AC3E}">
        <p14:creationId xmlns:p14="http://schemas.microsoft.com/office/powerpoint/2010/main" val="2001929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1A1D-9B87-4A78-BDC4-33C20DD853E5}"/>
              </a:ext>
            </a:extLst>
          </p:cNvPr>
          <p:cNvSpPr>
            <a:spLocks noGrp="1"/>
          </p:cNvSpPr>
          <p:nvPr>
            <p:ph type="title"/>
          </p:nvPr>
        </p:nvSpPr>
        <p:spPr>
          <a:xfrm>
            <a:off x="715037" y="1"/>
            <a:ext cx="9259632" cy="1935922"/>
          </a:xfrm>
        </p:spPr>
        <p:txBody>
          <a:bodyPr/>
          <a:lstStyle/>
          <a:p>
            <a:r>
              <a:rPr lang="en-GB" sz="2400" b="1" dirty="0"/>
              <a:t>Sociology in policing</a:t>
            </a:r>
            <a:endParaRPr lang="en-GB" sz="2400" b="1">
              <a:cs typeface="Calibri Light"/>
            </a:endParaRPr>
          </a:p>
        </p:txBody>
      </p:sp>
      <p:sp>
        <p:nvSpPr>
          <p:cNvPr id="3" name="Content Placeholder 2">
            <a:extLst>
              <a:ext uri="{FF2B5EF4-FFF2-40B4-BE49-F238E27FC236}">
                <a16:creationId xmlns:a16="http://schemas.microsoft.com/office/drawing/2014/main" id="{064B2812-5834-42A3-8A1D-770EF20C2200}"/>
              </a:ext>
            </a:extLst>
          </p:cNvPr>
          <p:cNvSpPr>
            <a:spLocks noGrp="1"/>
          </p:cNvSpPr>
          <p:nvPr>
            <p:ph idx="1"/>
          </p:nvPr>
        </p:nvSpPr>
        <p:spPr>
          <a:xfrm>
            <a:off x="507217" y="1805885"/>
            <a:ext cx="9427867" cy="4450432"/>
          </a:xfrm>
        </p:spPr>
        <p:txBody>
          <a:bodyPr>
            <a:noAutofit/>
          </a:bodyPr>
          <a:lstStyle/>
          <a:p>
            <a:r>
              <a:rPr lang="en-GB" dirty="0"/>
              <a:t>Sociologists consider the role of the police in society, the importance of the police in the study of crime and deviance, the use of police discretion and the measuring of crime through police statistics.</a:t>
            </a:r>
          </a:p>
        </p:txBody>
      </p:sp>
    </p:spTree>
    <p:extLst>
      <p:ext uri="{BB962C8B-B14F-4D97-AF65-F5344CB8AC3E}">
        <p14:creationId xmlns:p14="http://schemas.microsoft.com/office/powerpoint/2010/main" val="2374651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8984" y="857250"/>
            <a:ext cx="8003116" cy="789552"/>
          </a:xfrm>
        </p:spPr>
        <p:txBody>
          <a:bodyPr>
            <a:normAutofit/>
          </a:bodyPr>
          <a:lstStyle/>
          <a:p>
            <a:r>
              <a:rPr lang="en-GB" sz="2400" b="1" dirty="0"/>
              <a:t>Why Measure Crime?</a:t>
            </a:r>
            <a:endParaRPr lang="en-GB" sz="2400" b="1">
              <a:cs typeface="Calibri Light"/>
            </a:endParaRPr>
          </a:p>
        </p:txBody>
      </p:sp>
      <p:sp>
        <p:nvSpPr>
          <p:cNvPr id="6" name="Content Placeholder 5"/>
          <p:cNvSpPr>
            <a:spLocks noGrp="1"/>
          </p:cNvSpPr>
          <p:nvPr>
            <p:ph idx="1"/>
          </p:nvPr>
        </p:nvSpPr>
        <p:spPr>
          <a:xfrm>
            <a:off x="1032592" y="2154802"/>
            <a:ext cx="7697242" cy="3553848"/>
          </a:xfrm>
        </p:spPr>
        <p:txBody>
          <a:bodyPr/>
          <a:lstStyle/>
          <a:p>
            <a:r>
              <a:rPr lang="en-GB" dirty="0"/>
              <a:t>Police funding  </a:t>
            </a:r>
          </a:p>
          <a:p>
            <a:r>
              <a:rPr lang="en-GB" dirty="0"/>
              <a:t>Measuring Police performance</a:t>
            </a:r>
          </a:p>
          <a:p>
            <a:r>
              <a:rPr lang="en-GB" dirty="0"/>
              <a:t>Calculate and manage risks</a:t>
            </a:r>
          </a:p>
          <a:p>
            <a:r>
              <a:rPr lang="en-GB" dirty="0"/>
              <a:t>Monitor social trends</a:t>
            </a:r>
          </a:p>
          <a:p>
            <a:r>
              <a:rPr lang="en-GB" dirty="0"/>
              <a:t>Social policy</a:t>
            </a:r>
          </a:p>
          <a:p>
            <a:r>
              <a:rPr lang="en-GB" dirty="0"/>
              <a:t>Find out why people offend</a:t>
            </a:r>
          </a:p>
          <a:p>
            <a:r>
              <a:rPr lang="en-GB" dirty="0"/>
              <a:t>Because it’s interesting</a:t>
            </a:r>
          </a:p>
          <a:p>
            <a:endParaRPr lang="en-GB" dirty="0"/>
          </a:p>
        </p:txBody>
      </p:sp>
    </p:spTree>
    <p:extLst>
      <p:ext uri="{BB962C8B-B14F-4D97-AF65-F5344CB8AC3E}">
        <p14:creationId xmlns:p14="http://schemas.microsoft.com/office/powerpoint/2010/main" val="4138701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9900" y="857250"/>
            <a:ext cx="6172200" cy="735546"/>
          </a:xfrm>
        </p:spPr>
        <p:txBody>
          <a:bodyPr>
            <a:normAutofit/>
          </a:bodyPr>
          <a:lstStyle/>
          <a:p>
            <a:pPr algn="ctr"/>
            <a:r>
              <a:rPr lang="en-GB" sz="2400" b="1" dirty="0"/>
              <a:t>How much crime?</a:t>
            </a:r>
            <a:endParaRPr lang="en-GB" sz="2400" b="1">
              <a:cs typeface="Calibri Light"/>
            </a:endParaRPr>
          </a:p>
        </p:txBody>
      </p:sp>
      <p:sp>
        <p:nvSpPr>
          <p:cNvPr id="3" name="Content Placeholder 2"/>
          <p:cNvSpPr>
            <a:spLocks noGrp="1"/>
          </p:cNvSpPr>
          <p:nvPr>
            <p:ph idx="1"/>
          </p:nvPr>
        </p:nvSpPr>
        <p:spPr>
          <a:xfrm>
            <a:off x="882650" y="1754815"/>
            <a:ext cx="10310283" cy="3697058"/>
          </a:xfrm>
        </p:spPr>
        <p:txBody>
          <a:bodyPr>
            <a:normAutofit fontScale="92500"/>
          </a:bodyPr>
          <a:lstStyle/>
          <a:p>
            <a:endParaRPr lang="en-GB" dirty="0"/>
          </a:p>
          <a:p>
            <a:r>
              <a:rPr lang="en-GB" dirty="0"/>
              <a:t>Crime Survey for England &amp; Wales (formerly the British Crime Survey)</a:t>
            </a:r>
          </a:p>
          <a:p>
            <a:endParaRPr lang="en-GB" dirty="0"/>
          </a:p>
          <a:p>
            <a:r>
              <a:rPr lang="en-GB" dirty="0"/>
              <a:t>Can you think of reasons why a crime might not be reported either to the police or to the CSEW?</a:t>
            </a:r>
          </a:p>
          <a:p>
            <a:endParaRPr lang="en-GB" dirty="0"/>
          </a:p>
          <a:p>
            <a:r>
              <a:rPr lang="en-GB" dirty="0"/>
              <a:t>Can you think of reasons why the police might not record an incident reported to them?</a:t>
            </a:r>
          </a:p>
          <a:p>
            <a:endParaRPr lang="en-GB" dirty="0"/>
          </a:p>
        </p:txBody>
      </p:sp>
    </p:spTree>
    <p:extLst>
      <p:ext uri="{BB962C8B-B14F-4D97-AF65-F5344CB8AC3E}">
        <p14:creationId xmlns:p14="http://schemas.microsoft.com/office/powerpoint/2010/main" val="592696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Why don’t people report crimes to the Police?</a:t>
            </a:r>
            <a:endParaRPr lang="en-GB" sz="2400" b="1">
              <a:cs typeface="Calibri Light"/>
            </a:endParaRPr>
          </a:p>
        </p:txBody>
      </p:sp>
      <p:sp>
        <p:nvSpPr>
          <p:cNvPr id="3" name="Content Placeholder 2"/>
          <p:cNvSpPr>
            <a:spLocks noGrp="1"/>
          </p:cNvSpPr>
          <p:nvPr>
            <p:ph idx="1"/>
          </p:nvPr>
        </p:nvSpPr>
        <p:spPr/>
        <p:txBody>
          <a:bodyPr>
            <a:normAutofit/>
          </a:bodyPr>
          <a:lstStyle/>
          <a:p>
            <a:r>
              <a:rPr lang="en-GB" dirty="0"/>
              <a:t>Too trivial</a:t>
            </a:r>
          </a:p>
          <a:p>
            <a:r>
              <a:rPr lang="en-GB" dirty="0"/>
              <a:t>Didn’t realise it was a crime </a:t>
            </a:r>
          </a:p>
          <a:p>
            <a:r>
              <a:rPr lang="en-GB" dirty="0"/>
              <a:t>Don’t think police can do anything about it</a:t>
            </a:r>
          </a:p>
          <a:p>
            <a:r>
              <a:rPr lang="en-GB" dirty="0"/>
              <a:t>Crime is embarrassing or compromising</a:t>
            </a:r>
          </a:p>
          <a:p>
            <a:r>
              <a:rPr lang="en-GB" dirty="0"/>
              <a:t>Victim too scared</a:t>
            </a:r>
          </a:p>
          <a:p>
            <a:r>
              <a:rPr lang="en-GB" dirty="0"/>
              <a:t>Victim prefers to deal with matter another way</a:t>
            </a:r>
          </a:p>
          <a:p>
            <a:endParaRPr lang="en-GB" dirty="0"/>
          </a:p>
        </p:txBody>
      </p:sp>
    </p:spTree>
    <p:extLst>
      <p:ext uri="{BB962C8B-B14F-4D97-AF65-F5344CB8AC3E}">
        <p14:creationId xmlns:p14="http://schemas.microsoft.com/office/powerpoint/2010/main" val="202076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What crimes go unreported?</a:t>
            </a:r>
          </a:p>
        </p:txBody>
      </p:sp>
      <p:sp>
        <p:nvSpPr>
          <p:cNvPr id="3" name="Content Placeholder 2"/>
          <p:cNvSpPr>
            <a:spLocks noGrp="1"/>
          </p:cNvSpPr>
          <p:nvPr>
            <p:ph idx="1"/>
          </p:nvPr>
        </p:nvSpPr>
        <p:spPr/>
        <p:txBody>
          <a:bodyPr>
            <a:normAutofit/>
          </a:bodyPr>
          <a:lstStyle/>
          <a:p>
            <a:endParaRPr lang="en-GB" dirty="0"/>
          </a:p>
        </p:txBody>
      </p:sp>
      <p:pic>
        <p:nvPicPr>
          <p:cNvPr id="4" name="Picture 3">
            <a:extLst>
              <a:ext uri="{FF2B5EF4-FFF2-40B4-BE49-F238E27FC236}">
                <a16:creationId xmlns:a16="http://schemas.microsoft.com/office/drawing/2014/main" id="{1F5ECD6C-B8C2-4E45-AEF4-3F870F1A8554}"/>
              </a:ext>
            </a:extLst>
          </p:cNvPr>
          <p:cNvPicPr>
            <a:picLocks noChangeAspect="1"/>
          </p:cNvPicPr>
          <p:nvPr/>
        </p:nvPicPr>
        <p:blipFill>
          <a:blip r:embed="rId3"/>
          <a:stretch>
            <a:fillRect/>
          </a:stretch>
        </p:blipFill>
        <p:spPr>
          <a:xfrm>
            <a:off x="450529" y="1484785"/>
            <a:ext cx="10907867" cy="5112567"/>
          </a:xfrm>
          <a:prstGeom prst="rect">
            <a:avLst/>
          </a:prstGeom>
        </p:spPr>
      </p:pic>
    </p:spTree>
    <p:extLst>
      <p:ext uri="{BB962C8B-B14F-4D97-AF65-F5344CB8AC3E}">
        <p14:creationId xmlns:p14="http://schemas.microsoft.com/office/powerpoint/2010/main" val="3720990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9900" y="857250"/>
            <a:ext cx="6172200" cy="789552"/>
          </a:xfrm>
        </p:spPr>
        <p:txBody>
          <a:bodyPr>
            <a:noAutofit/>
          </a:bodyPr>
          <a:lstStyle/>
          <a:p>
            <a:r>
              <a:rPr lang="en-GB" sz="2400" b="1" dirty="0"/>
              <a:t>Reasons Crime is not Recorded</a:t>
            </a:r>
            <a:endParaRPr lang="en-GB" sz="2400" b="1">
              <a:cs typeface="Calibri Light"/>
            </a:endParaRPr>
          </a:p>
        </p:txBody>
      </p:sp>
      <p:sp>
        <p:nvSpPr>
          <p:cNvPr id="3" name="Content Placeholder 2"/>
          <p:cNvSpPr>
            <a:spLocks noGrp="1"/>
          </p:cNvSpPr>
          <p:nvPr>
            <p:ph idx="1"/>
          </p:nvPr>
        </p:nvSpPr>
        <p:spPr>
          <a:xfrm>
            <a:off x="916176" y="1916832"/>
            <a:ext cx="8088825" cy="3283818"/>
          </a:xfrm>
        </p:spPr>
        <p:txBody>
          <a:bodyPr>
            <a:normAutofit lnSpcReduction="10000"/>
          </a:bodyPr>
          <a:lstStyle/>
          <a:p>
            <a:r>
              <a:rPr lang="en-GB" dirty="0"/>
              <a:t>Insufficient evidence crime has occurred</a:t>
            </a:r>
          </a:p>
          <a:p>
            <a:r>
              <a:rPr lang="en-GB" dirty="0"/>
              <a:t>Little chance of detection/prosecution</a:t>
            </a:r>
          </a:p>
          <a:p>
            <a:r>
              <a:rPr lang="en-GB" dirty="0"/>
              <a:t>Complaint is withdrawn (by the complainant)</a:t>
            </a:r>
          </a:p>
          <a:p>
            <a:r>
              <a:rPr lang="en-GB" dirty="0"/>
              <a:t>Corruption (Rare in UK?)</a:t>
            </a:r>
          </a:p>
          <a:p>
            <a:r>
              <a:rPr lang="en-GB" dirty="0"/>
              <a:t>Police discretion: cultural prejudices or bias</a:t>
            </a:r>
          </a:p>
          <a:p>
            <a:r>
              <a:rPr lang="en-GB" dirty="0"/>
              <a:t>‘Cuffing’ </a:t>
            </a:r>
          </a:p>
          <a:p>
            <a:pPr marL="0" indent="0">
              <a:buNone/>
            </a:pPr>
            <a:r>
              <a:rPr lang="en-GB" dirty="0"/>
              <a:t>(Abu Dhabi RTC’s/</a:t>
            </a:r>
            <a:r>
              <a:rPr lang="en-GB" dirty="0" err="1"/>
              <a:t>Chernobl</a:t>
            </a:r>
            <a:r>
              <a:rPr lang="en-GB" dirty="0"/>
              <a:t>)</a:t>
            </a:r>
          </a:p>
        </p:txBody>
      </p:sp>
    </p:spTree>
    <p:extLst>
      <p:ext uri="{BB962C8B-B14F-4D97-AF65-F5344CB8AC3E}">
        <p14:creationId xmlns:p14="http://schemas.microsoft.com/office/powerpoint/2010/main" val="3769005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CB9FF-4776-4172-ADB1-DF3BF0D14145}"/>
              </a:ext>
            </a:extLst>
          </p:cNvPr>
          <p:cNvSpPr>
            <a:spLocks noGrp="1"/>
          </p:cNvSpPr>
          <p:nvPr>
            <p:ph type="title"/>
          </p:nvPr>
        </p:nvSpPr>
        <p:spPr>
          <a:xfrm>
            <a:off x="3767447" y="2611541"/>
            <a:ext cx="10515600" cy="1325563"/>
          </a:xfrm>
        </p:spPr>
        <p:txBody>
          <a:bodyPr/>
          <a:lstStyle/>
          <a:p>
            <a:r>
              <a:rPr lang="en-GB" b="1" dirty="0">
                <a:solidFill>
                  <a:srgbClr val="FF0000"/>
                </a:solidFill>
                <a:cs typeface="Calibri Light"/>
              </a:rPr>
              <a:t>What is Justice?</a:t>
            </a:r>
          </a:p>
        </p:txBody>
      </p:sp>
      <p:sp>
        <p:nvSpPr>
          <p:cNvPr id="3" name="Content Placeholder 2">
            <a:extLst>
              <a:ext uri="{FF2B5EF4-FFF2-40B4-BE49-F238E27FC236}">
                <a16:creationId xmlns:a16="http://schemas.microsoft.com/office/drawing/2014/main" id="{EEED6FB1-200B-453C-9E78-41818F9B83C7}"/>
              </a:ext>
            </a:extLst>
          </p:cNvPr>
          <p:cNvSpPr>
            <a:spLocks noGrp="1"/>
          </p:cNvSpPr>
          <p:nvPr>
            <p:ph idx="1"/>
          </p:nvPr>
        </p:nvSpPr>
        <p:spPr>
          <a:xfrm>
            <a:off x="838200" y="1825625"/>
            <a:ext cx="10515600" cy="709572"/>
          </a:xfrm>
        </p:spPr>
        <p:txBody>
          <a:bodyPr/>
          <a:lstStyle/>
          <a:p>
            <a:endParaRPr lang="en-GB"/>
          </a:p>
        </p:txBody>
      </p:sp>
    </p:spTree>
    <p:extLst>
      <p:ext uri="{BB962C8B-B14F-4D97-AF65-F5344CB8AC3E}">
        <p14:creationId xmlns:p14="http://schemas.microsoft.com/office/powerpoint/2010/main" val="2056131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B4D0F-0955-4306-A4DC-45CF6479E251}"/>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E0560D95-D056-411E-88D8-4972528B50AA}"/>
              </a:ext>
            </a:extLst>
          </p:cNvPr>
          <p:cNvPicPr>
            <a:picLocks noGrp="1" noRot="1" noChangeAspect="1"/>
          </p:cNvPicPr>
          <p:nvPr>
            <p:ph idx="1"/>
            <a:videoFile r:link="rId1"/>
          </p:nvPr>
        </p:nvPicPr>
        <p:blipFill>
          <a:blip r:embed="rId3"/>
          <a:stretch>
            <a:fillRect/>
          </a:stretch>
        </p:blipFill>
        <p:spPr>
          <a:xfrm>
            <a:off x="0" y="795"/>
            <a:ext cx="12192000" cy="6857999"/>
          </a:xfrm>
        </p:spPr>
      </p:pic>
    </p:spTree>
    <p:extLst>
      <p:ext uri="{BB962C8B-B14F-4D97-AF65-F5344CB8AC3E}">
        <p14:creationId xmlns:p14="http://schemas.microsoft.com/office/powerpoint/2010/main" val="1020600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9BE21-3D91-4F04-9FD0-1B87A6A525C0}"/>
              </a:ext>
            </a:extLst>
          </p:cNvPr>
          <p:cNvSpPr>
            <a:spLocks noGrp="1"/>
          </p:cNvSpPr>
          <p:nvPr>
            <p:ph type="title"/>
          </p:nvPr>
        </p:nvSpPr>
        <p:spPr>
          <a:xfrm>
            <a:off x="1276012" y="381001"/>
            <a:ext cx="7739574" cy="1451942"/>
          </a:xfrm>
        </p:spPr>
        <p:txBody>
          <a:bodyPr>
            <a:normAutofit/>
          </a:bodyPr>
          <a:lstStyle/>
          <a:p>
            <a:r>
              <a:rPr lang="en-GB" sz="2400" b="1" dirty="0"/>
              <a:t>Procedural justice?</a:t>
            </a:r>
            <a:endParaRPr lang="en-GB" sz="2400" b="1" dirty="0">
              <a:cs typeface="Calibri Light"/>
            </a:endParaRPr>
          </a:p>
        </p:txBody>
      </p:sp>
      <p:sp>
        <p:nvSpPr>
          <p:cNvPr id="3" name="Content Placeholder 2">
            <a:extLst>
              <a:ext uri="{FF2B5EF4-FFF2-40B4-BE49-F238E27FC236}">
                <a16:creationId xmlns:a16="http://schemas.microsoft.com/office/drawing/2014/main" id="{C88EE475-5FF8-4A2C-B719-74D2D1D3D11D}"/>
              </a:ext>
            </a:extLst>
          </p:cNvPr>
          <p:cNvSpPr>
            <a:spLocks noGrp="1"/>
          </p:cNvSpPr>
          <p:nvPr>
            <p:ph idx="1"/>
          </p:nvPr>
        </p:nvSpPr>
        <p:spPr>
          <a:xfrm>
            <a:off x="958509" y="1970838"/>
            <a:ext cx="9983242" cy="3229812"/>
          </a:xfrm>
        </p:spPr>
        <p:txBody>
          <a:bodyPr>
            <a:normAutofit lnSpcReduction="10000"/>
          </a:bodyPr>
          <a:lstStyle/>
          <a:p>
            <a:r>
              <a:rPr lang="en-GB" dirty="0"/>
              <a:t>Procedural Justice is the demonstration that the decisions and procedures made and carried out by the contributors of the Criminal Justice System are made fairly. </a:t>
            </a:r>
          </a:p>
          <a:p>
            <a:r>
              <a:rPr lang="en-GB" dirty="0"/>
              <a:t>Fairness in the Criminal Justice System is crucial to gain and maintain  the support of the public and from a policing perspective to establish and develop community engagement.</a:t>
            </a:r>
          </a:p>
          <a:p>
            <a:r>
              <a:rPr lang="en-GB" dirty="0"/>
              <a:t>To demonstrate ‘Procedural Justice’ Tyler (1988) suggests there are seven aspects: </a:t>
            </a:r>
          </a:p>
          <a:p>
            <a:endParaRPr lang="en-GB" dirty="0"/>
          </a:p>
        </p:txBody>
      </p:sp>
    </p:spTree>
    <p:extLst>
      <p:ext uri="{BB962C8B-B14F-4D97-AF65-F5344CB8AC3E}">
        <p14:creationId xmlns:p14="http://schemas.microsoft.com/office/powerpoint/2010/main" val="3412818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9BE21-3D91-4F04-9FD0-1B87A6A525C0}"/>
              </a:ext>
            </a:extLst>
          </p:cNvPr>
          <p:cNvSpPr>
            <a:spLocks noGrp="1"/>
          </p:cNvSpPr>
          <p:nvPr>
            <p:ph type="title"/>
          </p:nvPr>
        </p:nvSpPr>
        <p:spPr>
          <a:xfrm>
            <a:off x="1582929" y="264584"/>
            <a:ext cx="5823991" cy="1451942"/>
          </a:xfrm>
        </p:spPr>
        <p:txBody>
          <a:bodyPr>
            <a:normAutofit/>
          </a:bodyPr>
          <a:lstStyle/>
          <a:p>
            <a:r>
              <a:rPr lang="en-GB" sz="2400" b="1" dirty="0"/>
              <a:t>Procedural justice?</a:t>
            </a:r>
          </a:p>
        </p:txBody>
      </p:sp>
      <p:sp>
        <p:nvSpPr>
          <p:cNvPr id="3" name="Content Placeholder 2">
            <a:extLst>
              <a:ext uri="{FF2B5EF4-FFF2-40B4-BE49-F238E27FC236}">
                <a16:creationId xmlns:a16="http://schemas.microsoft.com/office/drawing/2014/main" id="{C88EE475-5FF8-4A2C-B719-74D2D1D3D11D}"/>
              </a:ext>
            </a:extLst>
          </p:cNvPr>
          <p:cNvSpPr>
            <a:spLocks noGrp="1"/>
          </p:cNvSpPr>
          <p:nvPr>
            <p:ph idx="1"/>
          </p:nvPr>
        </p:nvSpPr>
        <p:spPr>
          <a:xfrm>
            <a:off x="1403009" y="1916832"/>
            <a:ext cx="7601992" cy="3283818"/>
          </a:xfrm>
        </p:spPr>
        <p:txBody>
          <a:bodyPr vert="horz" lIns="91440" tIns="45720" rIns="91440" bIns="45720" rtlCol="0" anchor="t">
            <a:noAutofit/>
          </a:bodyPr>
          <a:lstStyle/>
          <a:p>
            <a:r>
              <a:rPr lang="en-GB" sz="2400" dirty="0"/>
              <a:t>Ethicality </a:t>
            </a:r>
            <a:endParaRPr lang="en-GB" sz="2400" dirty="0">
              <a:cs typeface="Calibri"/>
            </a:endParaRPr>
          </a:p>
          <a:p>
            <a:r>
              <a:rPr lang="en-GB" sz="2400" dirty="0"/>
              <a:t>Honesty – A demonstrated effort to be fair</a:t>
            </a:r>
            <a:endParaRPr lang="en-GB" sz="2400" dirty="0">
              <a:cs typeface="Calibri"/>
            </a:endParaRPr>
          </a:p>
          <a:p>
            <a:r>
              <a:rPr lang="en-GB" sz="2400" dirty="0"/>
              <a:t>Motivation of Organisation </a:t>
            </a:r>
            <a:endParaRPr lang="en-GB" sz="2400" dirty="0">
              <a:cs typeface="Calibri"/>
            </a:endParaRPr>
          </a:p>
          <a:p>
            <a:r>
              <a:rPr lang="en-GB" sz="2400" dirty="0"/>
              <a:t>Representation – Community Involvement and Engagement</a:t>
            </a:r>
            <a:endParaRPr lang="en-GB" sz="2400" dirty="0">
              <a:cs typeface="Calibri"/>
            </a:endParaRPr>
          </a:p>
          <a:p>
            <a:r>
              <a:rPr lang="en-GB" sz="2400" dirty="0"/>
              <a:t>Quality of Decisions</a:t>
            </a:r>
            <a:endParaRPr lang="en-GB" sz="2400" dirty="0">
              <a:cs typeface="Calibri"/>
            </a:endParaRPr>
          </a:p>
          <a:p>
            <a:r>
              <a:rPr lang="en-GB" sz="2400" dirty="0"/>
              <a:t>Error Correction, and </a:t>
            </a:r>
            <a:endParaRPr lang="en-GB" sz="2400" dirty="0">
              <a:cs typeface="Calibri"/>
            </a:endParaRPr>
          </a:p>
          <a:p>
            <a:r>
              <a:rPr lang="en-GB" sz="2400" dirty="0"/>
              <a:t>Organisational bias</a:t>
            </a:r>
            <a:endParaRPr lang="en-GB" sz="2400" dirty="0">
              <a:cs typeface="Calibri"/>
            </a:endParaRPr>
          </a:p>
        </p:txBody>
      </p:sp>
    </p:spTree>
    <p:extLst>
      <p:ext uri="{BB962C8B-B14F-4D97-AF65-F5344CB8AC3E}">
        <p14:creationId xmlns:p14="http://schemas.microsoft.com/office/powerpoint/2010/main" val="1700815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9484" y="857250"/>
            <a:ext cx="7812616" cy="1167594"/>
          </a:xfrm>
        </p:spPr>
        <p:txBody>
          <a:bodyPr>
            <a:noAutofit/>
          </a:bodyPr>
          <a:lstStyle/>
          <a:p>
            <a:r>
              <a:rPr lang="en-GB" sz="2400" b="1" dirty="0"/>
              <a:t>An overview of crime statistics</a:t>
            </a:r>
          </a:p>
        </p:txBody>
      </p:sp>
      <p:sp>
        <p:nvSpPr>
          <p:cNvPr id="3" name="Content Placeholder 2"/>
          <p:cNvSpPr>
            <a:spLocks noGrp="1"/>
          </p:cNvSpPr>
          <p:nvPr>
            <p:ph idx="1"/>
          </p:nvPr>
        </p:nvSpPr>
        <p:spPr>
          <a:xfrm>
            <a:off x="628650" y="2024845"/>
            <a:ext cx="8553450" cy="3427028"/>
          </a:xfrm>
        </p:spPr>
        <p:txBody>
          <a:bodyPr>
            <a:normAutofit fontScale="92500"/>
          </a:bodyPr>
          <a:lstStyle/>
          <a:p>
            <a:r>
              <a:rPr lang="en-GB" dirty="0"/>
              <a:t>Official statistics started in 1857</a:t>
            </a:r>
          </a:p>
          <a:p>
            <a:pPr lvl="1"/>
            <a:r>
              <a:rPr lang="en-GB" dirty="0"/>
              <a:t>used to help determine allocation of resources</a:t>
            </a:r>
          </a:p>
          <a:p>
            <a:pPr lvl="1"/>
            <a:r>
              <a:rPr lang="en-GB" dirty="0"/>
              <a:t>a measure of the country’s moral health </a:t>
            </a:r>
          </a:p>
          <a:p>
            <a:r>
              <a:rPr lang="en-GB" dirty="0"/>
              <a:t>Police recording practice has become more consistent since the Simmons Report (2000) and the NCRS (2002) but the ONS still doesn’t regard police statistics as reliable</a:t>
            </a:r>
          </a:p>
          <a:p>
            <a:r>
              <a:rPr lang="en-GB" dirty="0"/>
              <a:t>The Crime Survey for England and Wales provides useful information e.g. on reporting levels.</a:t>
            </a:r>
          </a:p>
          <a:p>
            <a:pPr>
              <a:buNone/>
            </a:pPr>
            <a:endParaRPr lang="en-GB" i="1" dirty="0"/>
          </a:p>
        </p:txBody>
      </p:sp>
    </p:spTree>
    <p:extLst>
      <p:ext uri="{BB962C8B-B14F-4D97-AF65-F5344CB8AC3E}">
        <p14:creationId xmlns:p14="http://schemas.microsoft.com/office/powerpoint/2010/main" val="3977922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EE444D0-B47C-4D3A-8A83-4AD61E313DF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Victims and victimology</a:t>
            </a:r>
          </a:p>
        </p:txBody>
      </p:sp>
    </p:spTree>
    <p:extLst>
      <p:ext uri="{BB962C8B-B14F-4D97-AF65-F5344CB8AC3E}">
        <p14:creationId xmlns:p14="http://schemas.microsoft.com/office/powerpoint/2010/main" val="1220033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4 Main Themes</a:t>
            </a:r>
            <a:endParaRPr lang="en-GB" sz="2400" b="1">
              <a:cs typeface="Calibri Light"/>
            </a:endParaRPr>
          </a:p>
        </p:txBody>
      </p:sp>
      <p:sp>
        <p:nvSpPr>
          <p:cNvPr id="8" name="Text Placeholder 7"/>
          <p:cNvSpPr>
            <a:spLocks noGrp="1"/>
          </p:cNvSpPr>
          <p:nvPr>
            <p:ph type="body" idx="1"/>
          </p:nvPr>
        </p:nvSpPr>
        <p:spPr>
          <a:xfrm>
            <a:off x="2738494" y="2650452"/>
            <a:ext cx="1789045" cy="2965837"/>
          </a:xfrm>
        </p:spPr>
        <p:txBody>
          <a:bodyPr>
            <a:normAutofit/>
          </a:bodyPr>
          <a:lstStyle/>
          <a:p>
            <a:r>
              <a:rPr lang="en-GB" sz="2000" b="1" i="1" dirty="0">
                <a:solidFill>
                  <a:srgbClr val="00B050"/>
                </a:solidFill>
              </a:rPr>
              <a:t>2. Lifestyle Theory</a:t>
            </a:r>
            <a:endParaRPr lang="en-GB" sz="2000" b="1" i="1" dirty="0">
              <a:solidFill>
                <a:srgbClr val="00B050"/>
              </a:solidFill>
              <a:cs typeface="Calibri"/>
            </a:endParaRPr>
          </a:p>
          <a:p>
            <a:r>
              <a:rPr lang="en-GB" sz="2000" dirty="0">
                <a:solidFill>
                  <a:srgbClr val="00B050"/>
                </a:solidFill>
              </a:rPr>
              <a:t> Where someone’s lifestyle increases exposure to criminal</a:t>
            </a:r>
            <a:r>
              <a:rPr lang="en-GB" sz="2000" dirty="0"/>
              <a:t> </a:t>
            </a:r>
            <a:r>
              <a:rPr lang="en-GB" sz="2000" dirty="0">
                <a:solidFill>
                  <a:srgbClr val="00B050"/>
                </a:solidFill>
              </a:rPr>
              <a:t>activity</a:t>
            </a:r>
            <a:endParaRPr lang="en-GB" sz="2000" dirty="0">
              <a:solidFill>
                <a:srgbClr val="00B050"/>
              </a:solidFill>
              <a:cs typeface="Calibri"/>
            </a:endParaRPr>
          </a:p>
          <a:p>
            <a:endParaRPr lang="en-GB" sz="2000" b="1" dirty="0"/>
          </a:p>
        </p:txBody>
      </p:sp>
      <p:sp>
        <p:nvSpPr>
          <p:cNvPr id="11" name="Text Placeholder 8"/>
          <p:cNvSpPr>
            <a:spLocks noGrp="1"/>
          </p:cNvSpPr>
          <p:nvPr>
            <p:ph type="body" sz="half" idx="15"/>
          </p:nvPr>
        </p:nvSpPr>
        <p:spPr>
          <a:xfrm>
            <a:off x="5402452" y="2328161"/>
            <a:ext cx="2301296" cy="3006326"/>
          </a:xfrm>
        </p:spPr>
        <p:txBody>
          <a:bodyPr>
            <a:normAutofit/>
          </a:bodyPr>
          <a:lstStyle/>
          <a:p>
            <a:r>
              <a:rPr lang="en-GB" sz="2000" b="1" i="1" dirty="0">
                <a:solidFill>
                  <a:srgbClr val="00B0F0"/>
                </a:solidFill>
              </a:rPr>
              <a:t>3. Deviant Place Theory</a:t>
            </a:r>
          </a:p>
          <a:p>
            <a:r>
              <a:rPr lang="en-GB" sz="2000" dirty="0">
                <a:solidFill>
                  <a:srgbClr val="00B0F0"/>
                </a:solidFill>
              </a:rPr>
              <a:t>Where dangerous places are visited/frequented</a:t>
            </a:r>
          </a:p>
        </p:txBody>
      </p:sp>
      <p:sp>
        <p:nvSpPr>
          <p:cNvPr id="10" name="Text Placeholder 7"/>
          <p:cNvSpPr>
            <a:spLocks noGrp="1"/>
          </p:cNvSpPr>
          <p:nvPr>
            <p:ph type="body" sz="quarter" idx="3"/>
          </p:nvPr>
        </p:nvSpPr>
        <p:spPr>
          <a:xfrm>
            <a:off x="478204" y="1656913"/>
            <a:ext cx="1789045" cy="2925086"/>
          </a:xfrm>
        </p:spPr>
        <p:txBody>
          <a:bodyPr/>
          <a:lstStyle/>
          <a:p>
            <a:r>
              <a:rPr lang="en-GB" sz="2000" b="1" i="1" dirty="0">
                <a:solidFill>
                  <a:srgbClr val="FF0000"/>
                </a:solidFill>
              </a:rPr>
              <a:t>1. Victim Precipitation Theory</a:t>
            </a:r>
            <a:endParaRPr lang="en-GB" sz="2000" b="1">
              <a:solidFill>
                <a:srgbClr val="FF0000"/>
              </a:solidFill>
              <a:cs typeface="Calibri"/>
            </a:endParaRPr>
          </a:p>
          <a:p>
            <a:r>
              <a:rPr lang="en-GB" sz="2000" dirty="0">
                <a:solidFill>
                  <a:srgbClr val="FF0000"/>
                </a:solidFill>
              </a:rPr>
              <a:t>e.g. where victim initiates the confrontation </a:t>
            </a:r>
            <a:endParaRPr lang="en-GB" sz="2000" dirty="0">
              <a:solidFill>
                <a:srgbClr val="FF0000"/>
              </a:solidFill>
              <a:cs typeface="Calibri"/>
            </a:endParaRPr>
          </a:p>
        </p:txBody>
      </p:sp>
      <p:sp>
        <p:nvSpPr>
          <p:cNvPr id="9" name="Text Placeholder 8"/>
          <p:cNvSpPr>
            <a:spLocks noGrp="1"/>
          </p:cNvSpPr>
          <p:nvPr>
            <p:ph type="body" sz="quarter" idx="13"/>
          </p:nvPr>
        </p:nvSpPr>
        <p:spPr>
          <a:xfrm>
            <a:off x="8202966" y="1166036"/>
            <a:ext cx="1801390" cy="2965837"/>
          </a:xfrm>
        </p:spPr>
        <p:txBody>
          <a:bodyPr>
            <a:normAutofit/>
          </a:bodyPr>
          <a:lstStyle/>
          <a:p>
            <a:r>
              <a:rPr lang="en-GB" sz="2000" b="1" dirty="0">
                <a:solidFill>
                  <a:srgbClr val="7030A0"/>
                </a:solidFill>
              </a:rPr>
              <a:t>4. </a:t>
            </a:r>
            <a:r>
              <a:rPr lang="en-GB" sz="2000" b="1" i="1" dirty="0">
                <a:solidFill>
                  <a:srgbClr val="7030A0"/>
                </a:solidFill>
              </a:rPr>
              <a:t>Routine Activities Theory</a:t>
            </a:r>
            <a:endParaRPr lang="en-GB" sz="2000" b="1" i="1" dirty="0">
              <a:solidFill>
                <a:srgbClr val="7030A0"/>
              </a:solidFill>
              <a:cs typeface="Calibri"/>
            </a:endParaRPr>
          </a:p>
          <a:p>
            <a:r>
              <a:rPr lang="en-GB" sz="2000" dirty="0">
                <a:solidFill>
                  <a:srgbClr val="7030A0"/>
                </a:solidFill>
              </a:rPr>
              <a:t>You tell us!</a:t>
            </a:r>
            <a:endParaRPr lang="en-GB" sz="2000" dirty="0">
              <a:solidFill>
                <a:srgbClr val="7030A0"/>
              </a:solidFill>
              <a:cs typeface="Calibri"/>
            </a:endParaRPr>
          </a:p>
          <a:p>
            <a:endParaRPr lang="en-GB" sz="2000" b="1" dirty="0"/>
          </a:p>
        </p:txBody>
      </p:sp>
    </p:spTree>
    <p:extLst>
      <p:ext uri="{BB962C8B-B14F-4D97-AF65-F5344CB8AC3E}">
        <p14:creationId xmlns:p14="http://schemas.microsoft.com/office/powerpoint/2010/main" val="3572843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2F67B-1C23-4A59-9AD4-2A494C56F3C4}"/>
              </a:ext>
            </a:extLst>
          </p:cNvPr>
          <p:cNvSpPr>
            <a:spLocks noGrp="1"/>
          </p:cNvSpPr>
          <p:nvPr>
            <p:ph type="title"/>
          </p:nvPr>
        </p:nvSpPr>
        <p:spPr/>
        <p:txBody>
          <a:bodyPr>
            <a:normAutofit/>
          </a:bodyPr>
          <a:lstStyle/>
          <a:p>
            <a:r>
              <a:rPr lang="en-GB" sz="2000" dirty="0"/>
              <a:t>Victims and victimology</a:t>
            </a:r>
          </a:p>
        </p:txBody>
      </p:sp>
      <p:sp>
        <p:nvSpPr>
          <p:cNvPr id="3" name="Content Placeholder 2">
            <a:extLst>
              <a:ext uri="{FF2B5EF4-FFF2-40B4-BE49-F238E27FC236}">
                <a16:creationId xmlns:a16="http://schemas.microsoft.com/office/drawing/2014/main" id="{873E0F11-F69A-46AC-9A7F-151EDC67631F}"/>
              </a:ext>
            </a:extLst>
          </p:cNvPr>
          <p:cNvSpPr>
            <a:spLocks noGrp="1"/>
          </p:cNvSpPr>
          <p:nvPr>
            <p:ph idx="1"/>
          </p:nvPr>
        </p:nvSpPr>
        <p:spPr/>
        <p:txBody>
          <a:bodyPr>
            <a:noAutofit/>
          </a:bodyPr>
          <a:lstStyle/>
          <a:p>
            <a:r>
              <a:rPr lang="en-GB" dirty="0"/>
              <a:t>The term Victimology was first introduced by Benjamin Mendelsohn in 1947 to describe the scientific study of crime victims.</a:t>
            </a:r>
          </a:p>
          <a:p>
            <a:r>
              <a:rPr lang="en-GB" dirty="0"/>
              <a:t>Criminology – the study of criminals (what they do, how they do it, how the CJS responds to them,</a:t>
            </a:r>
          </a:p>
          <a:p>
            <a:r>
              <a:rPr lang="en-GB" dirty="0"/>
              <a:t>Victimology – the study of victims, the causes of victimisation, and how the society assists and deals with victims </a:t>
            </a:r>
          </a:p>
        </p:txBody>
      </p:sp>
    </p:spTree>
    <p:extLst>
      <p:ext uri="{BB962C8B-B14F-4D97-AF65-F5344CB8AC3E}">
        <p14:creationId xmlns:p14="http://schemas.microsoft.com/office/powerpoint/2010/main" val="1154467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dirty="0"/>
              <a:t>For example……</a:t>
            </a:r>
          </a:p>
        </p:txBody>
      </p:sp>
      <p:sp>
        <p:nvSpPr>
          <p:cNvPr id="3" name="Content Placeholder 2"/>
          <p:cNvSpPr>
            <a:spLocks noGrp="1"/>
          </p:cNvSpPr>
          <p:nvPr>
            <p:ph idx="1"/>
          </p:nvPr>
        </p:nvSpPr>
        <p:spPr/>
        <p:txBody>
          <a:bodyPr>
            <a:normAutofit/>
          </a:bodyPr>
          <a:lstStyle/>
          <a:p>
            <a:r>
              <a:rPr lang="en-GB" dirty="0"/>
              <a:t>Rather than simply </a:t>
            </a:r>
            <a:r>
              <a:rPr lang="en-GB" b="1" u="sng" dirty="0"/>
              <a:t>WONDERING</a:t>
            </a:r>
            <a:r>
              <a:rPr lang="en-GB" dirty="0"/>
              <a:t> why young people are more likely to become victims of crime  than older people </a:t>
            </a:r>
            <a:r>
              <a:rPr lang="en-GB" dirty="0" err="1"/>
              <a:t>victimologists</a:t>
            </a:r>
            <a:r>
              <a:rPr lang="en-GB" dirty="0"/>
              <a:t> carry out </a:t>
            </a:r>
            <a:r>
              <a:rPr lang="en-GB" b="1" u="sng" dirty="0"/>
              <a:t>RESEARCH</a:t>
            </a:r>
            <a:r>
              <a:rPr lang="en-GB" b="1" dirty="0"/>
              <a:t> </a:t>
            </a:r>
            <a:r>
              <a:rPr lang="en-GB" dirty="0"/>
              <a:t>in order to identify the </a:t>
            </a:r>
            <a:r>
              <a:rPr lang="en-GB" b="1" u="sng" dirty="0"/>
              <a:t>REASONS</a:t>
            </a:r>
            <a:r>
              <a:rPr lang="en-GB" dirty="0"/>
              <a:t> why young people are more likely to become victims of crime  than older people </a:t>
            </a:r>
          </a:p>
        </p:txBody>
      </p:sp>
    </p:spTree>
    <p:extLst>
      <p:ext uri="{BB962C8B-B14F-4D97-AF65-F5344CB8AC3E}">
        <p14:creationId xmlns:p14="http://schemas.microsoft.com/office/powerpoint/2010/main" val="24712600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Victimology today</a:t>
            </a:r>
          </a:p>
        </p:txBody>
      </p:sp>
      <p:sp>
        <p:nvSpPr>
          <p:cNvPr id="3" name="Content Placeholder 2"/>
          <p:cNvSpPr>
            <a:spLocks noGrp="1"/>
          </p:cNvSpPr>
          <p:nvPr>
            <p:ph idx="1"/>
          </p:nvPr>
        </p:nvSpPr>
        <p:spPr/>
        <p:txBody>
          <a:bodyPr>
            <a:normAutofit/>
          </a:bodyPr>
          <a:lstStyle/>
          <a:p>
            <a:pPr marL="0" indent="0">
              <a:buNone/>
            </a:pPr>
            <a:r>
              <a:rPr lang="en-GB" dirty="0"/>
              <a:t>Made up of the following topics</a:t>
            </a:r>
          </a:p>
          <a:p>
            <a:r>
              <a:rPr lang="en-GB" dirty="0"/>
              <a:t>Crime Victims</a:t>
            </a:r>
          </a:p>
          <a:p>
            <a:r>
              <a:rPr lang="en-GB" dirty="0"/>
              <a:t>Consequences of Victimisation</a:t>
            </a:r>
          </a:p>
          <a:p>
            <a:r>
              <a:rPr lang="en-GB" dirty="0"/>
              <a:t>Interaction of Victims with CJS</a:t>
            </a:r>
          </a:p>
          <a:p>
            <a:r>
              <a:rPr lang="en-GB" dirty="0"/>
              <a:t>Interaction of victims with Social Service Agencies and programmes</a:t>
            </a:r>
          </a:p>
          <a:p>
            <a:r>
              <a:rPr lang="en-GB" dirty="0"/>
              <a:t>Prevention of Victimisation</a:t>
            </a:r>
          </a:p>
          <a:p>
            <a:endParaRPr lang="en-GB" dirty="0"/>
          </a:p>
        </p:txBody>
      </p:sp>
    </p:spTree>
    <p:extLst>
      <p:ext uri="{BB962C8B-B14F-4D97-AF65-F5344CB8AC3E}">
        <p14:creationId xmlns:p14="http://schemas.microsoft.com/office/powerpoint/2010/main" val="30206140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The Crime Victim</a:t>
            </a:r>
          </a:p>
        </p:txBody>
      </p:sp>
      <p:sp>
        <p:nvSpPr>
          <p:cNvPr id="3" name="Content Placeholder 2"/>
          <p:cNvSpPr>
            <a:spLocks noGrp="1"/>
          </p:cNvSpPr>
          <p:nvPr>
            <p:ph idx="1"/>
          </p:nvPr>
        </p:nvSpPr>
        <p:spPr/>
        <p:txBody>
          <a:bodyPr>
            <a:normAutofit/>
          </a:bodyPr>
          <a:lstStyle/>
          <a:p>
            <a:r>
              <a:rPr lang="en-GB" dirty="0"/>
              <a:t>Research shows that the ‘typical’ victim is a young male who lives in an urban area, of course other people also become the victims of crime such as children, women, the elderly etc. </a:t>
            </a:r>
          </a:p>
          <a:p>
            <a:r>
              <a:rPr lang="en-GB" dirty="0"/>
              <a:t>Additionally vulnerable persons such as the homeless, persons suffering from mental illness and disabled persons are at increased risk. </a:t>
            </a:r>
          </a:p>
        </p:txBody>
      </p:sp>
    </p:spTree>
    <p:extLst>
      <p:ext uri="{BB962C8B-B14F-4D97-AF65-F5344CB8AC3E}">
        <p14:creationId xmlns:p14="http://schemas.microsoft.com/office/powerpoint/2010/main" val="39258383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The causes of victimisation</a:t>
            </a:r>
          </a:p>
        </p:txBody>
      </p:sp>
      <p:sp>
        <p:nvSpPr>
          <p:cNvPr id="3" name="Content Placeholder 2"/>
          <p:cNvSpPr>
            <a:spLocks noGrp="1"/>
          </p:cNvSpPr>
          <p:nvPr>
            <p:ph idx="1"/>
          </p:nvPr>
        </p:nvSpPr>
        <p:spPr/>
        <p:txBody>
          <a:bodyPr/>
          <a:lstStyle/>
          <a:p>
            <a:endParaRPr lang="en-GB" dirty="0"/>
          </a:p>
          <a:p>
            <a:r>
              <a:rPr lang="en-GB" dirty="0"/>
              <a:t>Why are certain persons selected as victims?</a:t>
            </a:r>
          </a:p>
          <a:p>
            <a:r>
              <a:rPr lang="en-GB" dirty="0"/>
              <a:t>Wrong time wrong place?</a:t>
            </a:r>
          </a:p>
          <a:p>
            <a:r>
              <a:rPr lang="en-GB" dirty="0"/>
              <a:t>Easy target?</a:t>
            </a:r>
          </a:p>
          <a:p>
            <a:r>
              <a:rPr lang="en-GB" dirty="0"/>
              <a:t>Bad luck?</a:t>
            </a:r>
          </a:p>
          <a:p>
            <a:endParaRPr lang="en-GB" dirty="0"/>
          </a:p>
          <a:p>
            <a:endParaRPr lang="en-GB" dirty="0"/>
          </a:p>
        </p:txBody>
      </p:sp>
    </p:spTree>
    <p:extLst>
      <p:ext uri="{BB962C8B-B14F-4D97-AF65-F5344CB8AC3E}">
        <p14:creationId xmlns:p14="http://schemas.microsoft.com/office/powerpoint/2010/main" val="817140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676F9-4116-40AB-AE89-CFE8B1030D78}"/>
              </a:ext>
            </a:extLst>
          </p:cNvPr>
          <p:cNvSpPr>
            <a:spLocks noGrp="1"/>
          </p:cNvSpPr>
          <p:nvPr>
            <p:ph type="title"/>
          </p:nvPr>
        </p:nvSpPr>
        <p:spPr>
          <a:xfrm>
            <a:off x="895012" y="412751"/>
            <a:ext cx="5823991" cy="1451942"/>
          </a:xfrm>
        </p:spPr>
        <p:txBody>
          <a:bodyPr>
            <a:normAutofit/>
          </a:bodyPr>
          <a:lstStyle/>
          <a:p>
            <a:r>
              <a:rPr lang="en-GB" sz="2800" b="1" dirty="0"/>
              <a:t>The ‘ideal’ victim </a:t>
            </a:r>
            <a:endParaRPr lang="en-GB" sz="2000" b="1" dirty="0"/>
          </a:p>
        </p:txBody>
      </p:sp>
      <p:sp>
        <p:nvSpPr>
          <p:cNvPr id="3" name="Content Placeholder 2">
            <a:extLst>
              <a:ext uri="{FF2B5EF4-FFF2-40B4-BE49-F238E27FC236}">
                <a16:creationId xmlns:a16="http://schemas.microsoft.com/office/drawing/2014/main" id="{52AA4EFE-31EB-450D-99A1-CFB497C088C5}"/>
              </a:ext>
            </a:extLst>
          </p:cNvPr>
          <p:cNvSpPr>
            <a:spLocks noGrp="1"/>
          </p:cNvSpPr>
          <p:nvPr>
            <p:ph idx="1"/>
          </p:nvPr>
        </p:nvSpPr>
        <p:spPr>
          <a:xfrm>
            <a:off x="545759" y="1862826"/>
            <a:ext cx="10057325" cy="3888432"/>
          </a:xfrm>
        </p:spPr>
        <p:txBody>
          <a:bodyPr>
            <a:normAutofit fontScale="92500" lnSpcReduction="10000"/>
          </a:bodyPr>
          <a:lstStyle/>
          <a:p>
            <a:r>
              <a:rPr lang="en-GB" dirty="0"/>
              <a:t>Notion developed by Christie illustrating the ideological ways in which victims (and offenders) are portrayed, it had Six major attributes:</a:t>
            </a:r>
          </a:p>
          <a:p>
            <a:r>
              <a:rPr lang="en-GB" dirty="0"/>
              <a:t>The victim is weak (old/young/female/sick)</a:t>
            </a:r>
          </a:p>
          <a:p>
            <a:r>
              <a:rPr lang="en-GB" dirty="0"/>
              <a:t>The victim is not acting virtuously (prostitute/’asked for it!)</a:t>
            </a:r>
          </a:p>
          <a:p>
            <a:r>
              <a:rPr lang="en-GB" dirty="0"/>
              <a:t>The victim is blameless</a:t>
            </a:r>
          </a:p>
          <a:p>
            <a:r>
              <a:rPr lang="en-GB" dirty="0"/>
              <a:t>The victim and offender are unrelated and unknown</a:t>
            </a:r>
          </a:p>
          <a:p>
            <a:r>
              <a:rPr lang="en-GB" dirty="0"/>
              <a:t>The offender is ‘big and bad’</a:t>
            </a:r>
          </a:p>
          <a:p>
            <a:r>
              <a:rPr lang="en-GB" dirty="0"/>
              <a:t>Victim has the right combination of power, influence or sympathy to gain victim status. </a:t>
            </a:r>
          </a:p>
          <a:p>
            <a:endParaRPr lang="en-GB" dirty="0"/>
          </a:p>
        </p:txBody>
      </p:sp>
    </p:spTree>
    <p:extLst>
      <p:ext uri="{BB962C8B-B14F-4D97-AF65-F5344CB8AC3E}">
        <p14:creationId xmlns:p14="http://schemas.microsoft.com/office/powerpoint/2010/main" val="17580424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40E0F-B6AF-4B57-A643-8DFBD6444BE9}"/>
              </a:ext>
            </a:extLst>
          </p:cNvPr>
          <p:cNvSpPr>
            <a:spLocks noGrp="1"/>
          </p:cNvSpPr>
          <p:nvPr>
            <p:ph type="title"/>
          </p:nvPr>
        </p:nvSpPr>
        <p:spPr>
          <a:xfrm>
            <a:off x="1392429" y="857251"/>
            <a:ext cx="7612574" cy="1451942"/>
          </a:xfrm>
        </p:spPr>
        <p:txBody>
          <a:bodyPr>
            <a:normAutofit/>
          </a:bodyPr>
          <a:lstStyle/>
          <a:p>
            <a:r>
              <a:rPr lang="en-GB" sz="2400" b="1" dirty="0"/>
              <a:t>Repeat victimisation</a:t>
            </a:r>
          </a:p>
        </p:txBody>
      </p:sp>
      <p:sp>
        <p:nvSpPr>
          <p:cNvPr id="3" name="Content Placeholder 2">
            <a:extLst>
              <a:ext uri="{FF2B5EF4-FFF2-40B4-BE49-F238E27FC236}">
                <a16:creationId xmlns:a16="http://schemas.microsoft.com/office/drawing/2014/main" id="{F1A47229-0118-4016-A01F-B48C6CCD0CD2}"/>
              </a:ext>
            </a:extLst>
          </p:cNvPr>
          <p:cNvSpPr>
            <a:spLocks noGrp="1"/>
          </p:cNvSpPr>
          <p:nvPr>
            <p:ph idx="1"/>
          </p:nvPr>
        </p:nvSpPr>
        <p:spPr>
          <a:xfrm>
            <a:off x="492843" y="2024844"/>
            <a:ext cx="9909158" cy="3175806"/>
          </a:xfrm>
        </p:spPr>
        <p:txBody>
          <a:bodyPr>
            <a:normAutofit fontScale="92500" lnSpcReduction="20000"/>
          </a:bodyPr>
          <a:lstStyle/>
          <a:p>
            <a:endParaRPr lang="en-GB" altLang="en-US" kern="0" dirty="0">
              <a:cs typeface="+mj-cs"/>
            </a:endParaRPr>
          </a:p>
          <a:p>
            <a:r>
              <a:rPr lang="en-GB" altLang="en-US" kern="0" dirty="0">
                <a:cs typeface="+mj-cs"/>
              </a:rPr>
              <a:t>When the same person or place suffers from more than one incident over a specified period.</a:t>
            </a:r>
          </a:p>
          <a:p>
            <a:pPr eaLnBrk="0" fontAlgn="base" hangingPunct="0">
              <a:lnSpc>
                <a:spcPct val="100000"/>
              </a:lnSpc>
              <a:spcBef>
                <a:spcPct val="0"/>
              </a:spcBef>
              <a:spcAft>
                <a:spcPct val="0"/>
              </a:spcAft>
            </a:pPr>
            <a:endParaRPr lang="en-GB" altLang="en-US" dirty="0">
              <a:ea typeface="ＭＳ Ｐゴシック" panose="020B0600070205080204" pitchFamily="34" charset="-128"/>
            </a:endParaRPr>
          </a:p>
          <a:p>
            <a:pPr eaLnBrk="0" fontAlgn="base" hangingPunct="0">
              <a:lnSpc>
                <a:spcPct val="100000"/>
              </a:lnSpc>
              <a:spcBef>
                <a:spcPct val="0"/>
              </a:spcBef>
              <a:spcAft>
                <a:spcPct val="0"/>
              </a:spcAft>
            </a:pPr>
            <a:r>
              <a:rPr lang="en-GB" altLang="en-US" dirty="0">
                <a:ea typeface="ＭＳ Ｐゴシック" panose="020B0600070205080204" pitchFamily="34" charset="-128"/>
              </a:rPr>
              <a:t>Once victimised, a person or place is more likely to be victimised again than one that has not.</a:t>
            </a:r>
          </a:p>
          <a:p>
            <a:pPr eaLnBrk="0" fontAlgn="base" hangingPunct="0">
              <a:lnSpc>
                <a:spcPct val="100000"/>
              </a:lnSpc>
              <a:spcBef>
                <a:spcPct val="0"/>
              </a:spcBef>
              <a:spcAft>
                <a:spcPct val="0"/>
              </a:spcAft>
            </a:pPr>
            <a:endParaRPr lang="en-GB" altLang="en-US" dirty="0">
              <a:ea typeface="ＭＳ Ｐゴシック" panose="020B0600070205080204" pitchFamily="34" charset="-128"/>
            </a:endParaRPr>
          </a:p>
          <a:p>
            <a:pPr eaLnBrk="0" fontAlgn="base" hangingPunct="0">
              <a:lnSpc>
                <a:spcPct val="100000"/>
              </a:lnSpc>
              <a:spcBef>
                <a:spcPct val="0"/>
              </a:spcBef>
              <a:spcAft>
                <a:spcPct val="0"/>
              </a:spcAft>
            </a:pPr>
            <a:r>
              <a:rPr lang="en-GB" altLang="en-US" dirty="0">
                <a:ea typeface="ＭＳ Ｐゴシック" panose="020B0600070205080204" pitchFamily="34" charset="-128"/>
              </a:rPr>
              <a:t>The risk of re- victimisation increases the more a person or place has been victimised.</a:t>
            </a:r>
          </a:p>
          <a:p>
            <a:pPr marL="0" indent="0">
              <a:buNone/>
            </a:pPr>
            <a:endParaRPr lang="en-GB" dirty="0"/>
          </a:p>
        </p:txBody>
      </p:sp>
    </p:spTree>
    <p:extLst>
      <p:ext uri="{BB962C8B-B14F-4D97-AF65-F5344CB8AC3E}">
        <p14:creationId xmlns:p14="http://schemas.microsoft.com/office/powerpoint/2010/main" val="7842822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GB" sz="4700">
                <a:solidFill>
                  <a:srgbClr val="FFFFFF"/>
                </a:solidFill>
              </a:rPr>
              <a:t>Vulnerable Individuals </a:t>
            </a:r>
            <a:br>
              <a:rPr lang="en-GB" sz="4700">
                <a:solidFill>
                  <a:srgbClr val="FFFFFF"/>
                </a:solidFill>
              </a:rPr>
            </a:br>
            <a:r>
              <a:rPr lang="en-GB" sz="4700">
                <a:solidFill>
                  <a:srgbClr val="FFFFFF"/>
                </a:solidFill>
              </a:rPr>
              <a:t>and </a:t>
            </a:r>
            <a:br>
              <a:rPr lang="en-GB" sz="4700">
                <a:solidFill>
                  <a:srgbClr val="FFFFFF"/>
                </a:solidFill>
              </a:rPr>
            </a:br>
            <a:r>
              <a:rPr lang="en-GB" sz="4700">
                <a:solidFill>
                  <a:srgbClr val="FFFFFF"/>
                </a:solidFill>
              </a:rPr>
              <a:t>Vulnerable Groups</a:t>
            </a:r>
          </a:p>
        </p:txBody>
      </p:sp>
      <p:sp>
        <p:nvSpPr>
          <p:cNvPr id="4" name="Subtitle 3">
            <a:extLst>
              <a:ext uri="{FF2B5EF4-FFF2-40B4-BE49-F238E27FC236}">
                <a16:creationId xmlns:a16="http://schemas.microsoft.com/office/drawing/2014/main" id="{F5BA638C-9C9B-433F-8C17-F0AF3C302957}"/>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81979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Prejudice and Discrimination 	</a:t>
            </a:r>
          </a:p>
        </p:txBody>
      </p:sp>
      <p:sp>
        <p:nvSpPr>
          <p:cNvPr id="3" name="Content Placeholder 2"/>
          <p:cNvSpPr>
            <a:spLocks noGrp="1"/>
          </p:cNvSpPr>
          <p:nvPr>
            <p:ph idx="1"/>
          </p:nvPr>
        </p:nvSpPr>
        <p:spPr/>
        <p:txBody>
          <a:bodyPr>
            <a:normAutofit/>
          </a:bodyPr>
          <a:lstStyle/>
          <a:p>
            <a:pPr marL="0" indent="0">
              <a:buNone/>
            </a:pPr>
            <a:r>
              <a:rPr lang="en-GB" dirty="0"/>
              <a:t>Background: </a:t>
            </a:r>
          </a:p>
          <a:p>
            <a:pPr marL="0" indent="0">
              <a:buNone/>
            </a:pPr>
            <a:endParaRPr lang="en-GB" dirty="0"/>
          </a:p>
          <a:p>
            <a:r>
              <a:rPr lang="en-GB" dirty="0"/>
              <a:t>Eugenics Movement 1800 – 1900</a:t>
            </a:r>
          </a:p>
          <a:p>
            <a:endParaRPr lang="en-GB" dirty="0"/>
          </a:p>
          <a:p>
            <a:r>
              <a:rPr lang="en-GB" dirty="0"/>
              <a:t>Nazi Germany 1930 – 1940’s</a:t>
            </a:r>
          </a:p>
          <a:p>
            <a:endParaRPr lang="en-GB" dirty="0"/>
          </a:p>
          <a:p>
            <a:r>
              <a:rPr lang="en-GB" dirty="0"/>
              <a:t>Macpherson (Stephen Lawrence)</a:t>
            </a:r>
          </a:p>
          <a:p>
            <a:endParaRPr lang="en-GB" dirty="0"/>
          </a:p>
        </p:txBody>
      </p:sp>
    </p:spTree>
    <p:extLst>
      <p:ext uri="{BB962C8B-B14F-4D97-AF65-F5344CB8AC3E}">
        <p14:creationId xmlns:p14="http://schemas.microsoft.com/office/powerpoint/2010/main" val="46128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E16E7-021D-4D68-AD62-4507ACE41A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E8E37AC-60E5-4121-AB40-ADFEEEDFCC72}"/>
              </a:ext>
            </a:extLst>
          </p:cNvPr>
          <p:cNvSpPr>
            <a:spLocks noGrp="1"/>
          </p:cNvSpPr>
          <p:nvPr>
            <p:ph idx="1"/>
          </p:nvPr>
        </p:nvSpPr>
        <p:spPr>
          <a:xfrm>
            <a:off x="4351317" y="2874612"/>
            <a:ext cx="10515600" cy="4351338"/>
          </a:xfrm>
        </p:spPr>
        <p:txBody>
          <a:bodyPr vert="horz" lIns="91440" tIns="45720" rIns="91440" bIns="45720" rtlCol="0" anchor="t">
            <a:normAutofit/>
          </a:bodyPr>
          <a:lstStyle/>
          <a:p>
            <a:pPr marL="0" indent="0">
              <a:buNone/>
            </a:pPr>
            <a:r>
              <a:rPr lang="en-GB" sz="4400" b="1" dirty="0">
                <a:solidFill>
                  <a:srgbClr val="FF0000"/>
                </a:solidFill>
                <a:cs typeface="Calibri"/>
              </a:rPr>
              <a:t>What is Eugenics?</a:t>
            </a:r>
          </a:p>
        </p:txBody>
      </p:sp>
    </p:spTree>
    <p:extLst>
      <p:ext uri="{BB962C8B-B14F-4D97-AF65-F5344CB8AC3E}">
        <p14:creationId xmlns:p14="http://schemas.microsoft.com/office/powerpoint/2010/main" val="4116147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A4613-9203-4E99-91CE-E4EFD3D81659}"/>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0388A289-4276-4865-9C61-9666B96043C2}"/>
              </a:ext>
            </a:extLst>
          </p:cNvPr>
          <p:cNvPicPr>
            <a:picLocks noGrp="1" noRot="1" noChangeAspect="1"/>
          </p:cNvPicPr>
          <p:nvPr>
            <p:ph idx="1"/>
            <a:videoFile r:link="rId1"/>
          </p:nvPr>
        </p:nvPicPr>
        <p:blipFill>
          <a:blip r:embed="rId3"/>
          <a:stretch>
            <a:fillRect/>
          </a:stretch>
        </p:blipFill>
        <p:spPr>
          <a:xfrm>
            <a:off x="-42333" y="795"/>
            <a:ext cx="12234333" cy="6868581"/>
          </a:xfrm>
        </p:spPr>
      </p:pic>
    </p:spTree>
    <p:extLst>
      <p:ext uri="{BB962C8B-B14F-4D97-AF65-F5344CB8AC3E}">
        <p14:creationId xmlns:p14="http://schemas.microsoft.com/office/powerpoint/2010/main" val="8223106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258" y="857250"/>
            <a:ext cx="8509513" cy="1593950"/>
          </a:xfrm>
        </p:spPr>
        <p:txBody>
          <a:bodyPr>
            <a:noAutofit/>
          </a:bodyPr>
          <a:lstStyle/>
          <a:p>
            <a:r>
              <a:rPr lang="en-GB" sz="2400" b="1" dirty="0"/>
              <a:t>Theories or Concepts associated with Vulnerability:</a:t>
            </a:r>
            <a:endParaRPr lang="en-GB" sz="2400" b="1">
              <a:cs typeface="Calibri Light"/>
            </a:endParaRPr>
          </a:p>
        </p:txBody>
      </p:sp>
      <p:sp>
        <p:nvSpPr>
          <p:cNvPr id="3" name="Content Placeholder 2"/>
          <p:cNvSpPr>
            <a:spLocks noGrp="1"/>
          </p:cNvSpPr>
          <p:nvPr>
            <p:ph idx="1"/>
          </p:nvPr>
        </p:nvSpPr>
        <p:spPr>
          <a:xfrm>
            <a:off x="885113" y="2294874"/>
            <a:ext cx="8119888" cy="2905776"/>
          </a:xfrm>
        </p:spPr>
        <p:txBody>
          <a:bodyPr>
            <a:noAutofit/>
          </a:bodyPr>
          <a:lstStyle/>
          <a:p>
            <a:r>
              <a:rPr lang="en-GB" dirty="0"/>
              <a:t>Prejudice</a:t>
            </a:r>
          </a:p>
          <a:p>
            <a:r>
              <a:rPr lang="en-GB" dirty="0"/>
              <a:t>Discrimination</a:t>
            </a:r>
          </a:p>
          <a:p>
            <a:r>
              <a:rPr lang="en-GB" dirty="0"/>
              <a:t>Stereotyping</a:t>
            </a:r>
          </a:p>
          <a:p>
            <a:r>
              <a:rPr lang="en-GB" dirty="0"/>
              <a:t>Ethnocentrism</a:t>
            </a:r>
          </a:p>
          <a:p>
            <a:r>
              <a:rPr lang="en-GB" dirty="0"/>
              <a:t>Stigma</a:t>
            </a:r>
          </a:p>
          <a:p>
            <a:r>
              <a:rPr lang="en-GB" dirty="0"/>
              <a:t>In/Out Groups</a:t>
            </a:r>
          </a:p>
          <a:p>
            <a:r>
              <a:rPr lang="en-GB" dirty="0"/>
              <a:t>Inter Group Threat theories</a:t>
            </a:r>
          </a:p>
          <a:p>
            <a:r>
              <a:rPr lang="en-GB" dirty="0"/>
              <a:t>Social Identity Theories</a:t>
            </a:r>
          </a:p>
        </p:txBody>
      </p:sp>
    </p:spTree>
    <p:extLst>
      <p:ext uri="{BB962C8B-B14F-4D97-AF65-F5344CB8AC3E}">
        <p14:creationId xmlns:p14="http://schemas.microsoft.com/office/powerpoint/2010/main" val="20158519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How forms of Negativity are seen in Society</a:t>
            </a:r>
          </a:p>
        </p:txBody>
      </p:sp>
      <p:sp>
        <p:nvSpPr>
          <p:cNvPr id="3" name="Content Placeholder 2"/>
          <p:cNvSpPr>
            <a:spLocks noGrp="1"/>
          </p:cNvSpPr>
          <p:nvPr>
            <p:ph idx="1"/>
          </p:nvPr>
        </p:nvSpPr>
        <p:spPr/>
        <p:txBody>
          <a:bodyPr>
            <a:noAutofit/>
          </a:bodyPr>
          <a:lstStyle/>
          <a:p>
            <a:r>
              <a:rPr lang="en-GB" dirty="0"/>
              <a:t>Racism</a:t>
            </a:r>
          </a:p>
          <a:p>
            <a:r>
              <a:rPr lang="en-GB" dirty="0"/>
              <a:t>Ageism</a:t>
            </a:r>
          </a:p>
          <a:p>
            <a:r>
              <a:rPr lang="en-GB" dirty="0"/>
              <a:t>Sexism</a:t>
            </a:r>
          </a:p>
          <a:p>
            <a:r>
              <a:rPr lang="en-GB" dirty="0"/>
              <a:t>Disability</a:t>
            </a:r>
          </a:p>
          <a:p>
            <a:r>
              <a:rPr lang="en-GB" dirty="0"/>
              <a:t>Homophobia</a:t>
            </a:r>
          </a:p>
          <a:p>
            <a:r>
              <a:rPr lang="en-GB" dirty="0"/>
              <a:t>Islamophobia</a:t>
            </a:r>
          </a:p>
          <a:p>
            <a:r>
              <a:rPr lang="en-GB" dirty="0"/>
              <a:t>Xenophobia (Hatred or fear of foreigners or cultural strangers) </a:t>
            </a:r>
          </a:p>
        </p:txBody>
      </p:sp>
    </p:spTree>
    <p:extLst>
      <p:ext uri="{BB962C8B-B14F-4D97-AF65-F5344CB8AC3E}">
        <p14:creationId xmlns:p14="http://schemas.microsoft.com/office/powerpoint/2010/main" val="17280880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What is Society</a:t>
            </a:r>
          </a:p>
        </p:txBody>
      </p:sp>
      <p:sp>
        <p:nvSpPr>
          <p:cNvPr id="3" name="Content Placeholder 2"/>
          <p:cNvSpPr>
            <a:spLocks noGrp="1"/>
          </p:cNvSpPr>
          <p:nvPr>
            <p:ph idx="1"/>
          </p:nvPr>
        </p:nvSpPr>
        <p:spPr/>
        <p:txBody>
          <a:bodyPr>
            <a:normAutofit/>
          </a:bodyPr>
          <a:lstStyle/>
          <a:p>
            <a:pPr marL="0" indent="0">
              <a:buNone/>
            </a:pPr>
            <a:r>
              <a:rPr lang="en-GB" dirty="0"/>
              <a:t>Made up of a variety of groups Identified by such characteristics as:</a:t>
            </a:r>
          </a:p>
          <a:p>
            <a:pPr marL="0" indent="0">
              <a:buNone/>
            </a:pPr>
            <a:endParaRPr lang="en-GB" dirty="0"/>
          </a:p>
          <a:p>
            <a:r>
              <a:rPr lang="en-GB" dirty="0"/>
              <a:t>Gender, Colour, Profession, Sexual Orientation, Nationality, Social Class, Gang membership, Age, University,</a:t>
            </a:r>
          </a:p>
          <a:p>
            <a:endParaRPr lang="en-GB" dirty="0"/>
          </a:p>
          <a:p>
            <a:r>
              <a:rPr lang="en-GB" dirty="0"/>
              <a:t>Additionally by fashion or lifestyle choice e.g. Skinheads, Gamers, Sporting Activity, Musical tastes etc.</a:t>
            </a:r>
          </a:p>
          <a:p>
            <a:pPr marL="0" indent="0">
              <a:buNone/>
            </a:pPr>
            <a:endParaRPr lang="en-GB" dirty="0"/>
          </a:p>
        </p:txBody>
      </p:sp>
    </p:spTree>
    <p:extLst>
      <p:ext uri="{BB962C8B-B14F-4D97-AF65-F5344CB8AC3E}">
        <p14:creationId xmlns:p14="http://schemas.microsoft.com/office/powerpoint/2010/main" val="27497918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What is Prejudice?</a:t>
            </a:r>
          </a:p>
        </p:txBody>
      </p:sp>
      <p:sp>
        <p:nvSpPr>
          <p:cNvPr id="3" name="Content Placeholder 2"/>
          <p:cNvSpPr>
            <a:spLocks noGrp="1"/>
          </p:cNvSpPr>
          <p:nvPr>
            <p:ph idx="1"/>
          </p:nvPr>
        </p:nvSpPr>
        <p:spPr/>
        <p:txBody>
          <a:bodyPr>
            <a:normAutofit/>
          </a:bodyPr>
          <a:lstStyle/>
          <a:p>
            <a:pPr marL="0" indent="0">
              <a:buNone/>
            </a:pPr>
            <a:r>
              <a:rPr lang="en-GB" dirty="0"/>
              <a:t>Might be Directed to Individuals or Groups: </a:t>
            </a:r>
          </a:p>
          <a:p>
            <a:pPr marL="0" indent="0">
              <a:buNone/>
            </a:pPr>
            <a:endParaRPr lang="en-GB" dirty="0"/>
          </a:p>
          <a:p>
            <a:pPr marL="0" indent="0">
              <a:buNone/>
            </a:pPr>
            <a:r>
              <a:rPr lang="en-GB" dirty="0"/>
              <a:t>“Thinking ill of others without sufficient warrant” </a:t>
            </a:r>
          </a:p>
          <a:p>
            <a:pPr marL="0" indent="0">
              <a:buNone/>
            </a:pPr>
            <a:r>
              <a:rPr lang="en-GB" dirty="0"/>
              <a:t>(Allport.1954)</a:t>
            </a:r>
          </a:p>
          <a:p>
            <a:pPr marL="0" indent="0">
              <a:buNone/>
            </a:pPr>
            <a:endParaRPr lang="en-GB" dirty="0"/>
          </a:p>
          <a:p>
            <a:pPr marL="0" indent="0">
              <a:buNone/>
            </a:pPr>
            <a:r>
              <a:rPr lang="en-GB" dirty="0"/>
              <a:t>Prejudice might be Positive or Negative but relates to making a judgement about someone that lacks a factual basis.</a:t>
            </a:r>
          </a:p>
          <a:p>
            <a:endParaRPr lang="en-GB" dirty="0"/>
          </a:p>
        </p:txBody>
      </p:sp>
    </p:spTree>
    <p:extLst>
      <p:ext uri="{BB962C8B-B14F-4D97-AF65-F5344CB8AC3E}">
        <p14:creationId xmlns:p14="http://schemas.microsoft.com/office/powerpoint/2010/main" val="19067546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t>Prejudice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4374656"/>
              </p:ext>
            </p:extLst>
          </p:nvPr>
        </p:nvGraphicFramePr>
        <p:xfrm>
          <a:off x="1238438" y="1547388"/>
          <a:ext cx="9734920" cy="3427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11480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018" y="164523"/>
            <a:ext cx="12040638" cy="11200361"/>
          </a:xfrm>
        </p:spPr>
        <p:txBody>
          <a:bodyPr vert="horz" lIns="91440" tIns="45720" rIns="91440" bIns="45720" rtlCol="0" anchor="t">
            <a:noAutofit/>
          </a:bodyPr>
          <a:lstStyle/>
          <a:p>
            <a:pPr marL="0" indent="0">
              <a:buNone/>
            </a:pPr>
            <a:r>
              <a:rPr lang="en-GB" sz="2000" b="1" dirty="0"/>
              <a:t>Beccaria, C. (1764) </a:t>
            </a:r>
            <a:r>
              <a:rPr lang="en-GB" sz="2000" b="1" i="1" dirty="0"/>
              <a:t>An essay on crimes and punishments,</a:t>
            </a:r>
            <a:r>
              <a:rPr lang="en-GB" sz="2000" b="1" dirty="0"/>
              <a:t> published 1872, Albany: W.C. Little &amp; Co.</a:t>
            </a:r>
            <a:endParaRPr lang="en-US" sz="2000" b="1">
              <a:cs typeface="Calibri"/>
            </a:endParaRPr>
          </a:p>
          <a:p>
            <a:pPr marL="0" indent="0">
              <a:buNone/>
            </a:pPr>
            <a:r>
              <a:rPr lang="en-GB" sz="2000" b="1" dirty="0"/>
              <a:t>Becker, G. (1968) ‘Crime and punishment: an economic approach’, </a:t>
            </a:r>
            <a:r>
              <a:rPr lang="en-GB" sz="2000" b="1" i="1" dirty="0"/>
              <a:t>Journal of Political Economy</a:t>
            </a:r>
            <a:r>
              <a:rPr lang="en-GB" sz="2000" b="1" dirty="0"/>
              <a:t>, 76 (2): 169–217.</a:t>
            </a:r>
            <a:endParaRPr lang="en-US" sz="2000" b="1">
              <a:cs typeface="Calibri"/>
            </a:endParaRPr>
          </a:p>
          <a:p>
            <a:pPr marL="0" indent="0">
              <a:buNone/>
            </a:pPr>
            <a:r>
              <a:rPr lang="en-GB" sz="2000" b="1" dirty="0"/>
              <a:t>Bentham, J. (1789) </a:t>
            </a:r>
            <a:r>
              <a:rPr lang="en-GB" sz="2000" b="1" i="1" dirty="0"/>
              <a:t>The Principles of Morals and Legislation,  </a:t>
            </a:r>
            <a:r>
              <a:rPr lang="en-GB" sz="2000" b="1" i="1" dirty="0">
                <a:hlinkClick r:id="rId3">
                  <a:extLst>
                    <a:ext uri="{A12FA001-AC4F-418D-AE19-62706E023703}">
                      <ahyp:hlinkClr xmlns:ahyp="http://schemas.microsoft.com/office/drawing/2018/hyperlinkcolor" val="tx"/>
                    </a:ext>
                  </a:extLst>
                </a:hlinkClick>
              </a:rPr>
              <a:t>http://www.econlib.org/library/Bentham/bnthPML.html</a:t>
            </a:r>
            <a:endParaRPr lang="en-GB" sz="2000" b="1" i="1">
              <a:cs typeface="Calibri"/>
            </a:endParaRPr>
          </a:p>
          <a:p>
            <a:pPr marL="0" indent="0">
              <a:buNone/>
            </a:pPr>
            <a:r>
              <a:rPr lang="en-GB" sz="2000" b="1" dirty="0"/>
              <a:t>Bouffard, L. &amp; Bouffard, J. (2011) “Understanding Men’s Perceptions of Risks and Rewards in a Date Rape Scenario”, </a:t>
            </a:r>
            <a:r>
              <a:rPr lang="en-GB" sz="2000" b="1" i="1" dirty="0"/>
              <a:t>International Journal of Offender Therapy and Comparative Criminology</a:t>
            </a:r>
            <a:r>
              <a:rPr lang="en-GB" sz="2000" b="1" dirty="0"/>
              <a:t>, 55(4) 626–45.</a:t>
            </a:r>
            <a:endParaRPr lang="en-US" sz="2000" b="1">
              <a:cs typeface="Calibri"/>
            </a:endParaRPr>
          </a:p>
          <a:p>
            <a:pPr marL="0" indent="0">
              <a:buNone/>
            </a:pPr>
            <a:r>
              <a:rPr lang="en-GB" sz="2000" b="1" dirty="0"/>
              <a:t>Clarke, R. (1980) “’Situational’ crime prevention: theory and practice”, </a:t>
            </a:r>
            <a:r>
              <a:rPr lang="en-GB" sz="2000" b="1" i="1" dirty="0"/>
              <a:t>British Journal of Criminology</a:t>
            </a:r>
            <a:r>
              <a:rPr lang="en-GB" sz="2000" b="1" dirty="0"/>
              <a:t>, 20,2,136-47.</a:t>
            </a:r>
            <a:endParaRPr lang="en-GB" sz="2000" b="1">
              <a:cs typeface="Calibri"/>
            </a:endParaRPr>
          </a:p>
          <a:p>
            <a:pPr marL="0" indent="0">
              <a:buNone/>
            </a:pPr>
            <a:r>
              <a:rPr lang="en-GB" sz="2000" b="1" dirty="0"/>
              <a:t>Clarke, R.V. &amp; Felson, M. (1993) “Introduction: Criminology, Routine Activity and Rational Choice” in </a:t>
            </a:r>
            <a:r>
              <a:rPr lang="en-GB" sz="2000" b="1" err="1"/>
              <a:t>R.V.Clarke</a:t>
            </a:r>
            <a:r>
              <a:rPr lang="en-GB" sz="2000" b="1" dirty="0"/>
              <a:t> &amp; </a:t>
            </a:r>
            <a:r>
              <a:rPr lang="en-GB" sz="2000" b="1" err="1"/>
              <a:t>M.Felson</a:t>
            </a:r>
            <a:r>
              <a:rPr lang="en-GB" sz="2000" b="1" dirty="0"/>
              <a:t> (eds) </a:t>
            </a:r>
            <a:r>
              <a:rPr lang="en-GB" sz="2000" b="1" i="1" dirty="0"/>
              <a:t>Advances in Criminological Theory 5</a:t>
            </a:r>
            <a:r>
              <a:rPr lang="en-GB" sz="2000" b="1" dirty="0"/>
              <a:t>, New Brunswick N.J.: Transaction Publishers.</a:t>
            </a:r>
            <a:endParaRPr lang="en-US" sz="2000" b="1">
              <a:cs typeface="Calibri"/>
            </a:endParaRPr>
          </a:p>
          <a:p>
            <a:pPr marL="0" indent="0">
              <a:buNone/>
            </a:pPr>
            <a:r>
              <a:rPr lang="en-GB" sz="2000" b="1" err="1"/>
              <a:t>Cullis</a:t>
            </a:r>
            <a:r>
              <a:rPr lang="en-GB" sz="2000" b="1" dirty="0"/>
              <a:t>, J. &amp; Lewis, A. (1997) “Why people pay taxes: from a conventional economic model to a model of social convention”, Journal of Economic Psychology, 18,305-321.</a:t>
            </a:r>
            <a:endParaRPr lang="en-GB" sz="2000" b="1">
              <a:cs typeface="Calibri"/>
            </a:endParaRPr>
          </a:p>
          <a:p>
            <a:pPr marL="0" indent="0">
              <a:buNone/>
            </a:pPr>
            <a:r>
              <a:rPr lang="en-GB" sz="2000" b="1" dirty="0"/>
              <a:t>Fisher, B., Cullen, F. &amp; Turner, M. (2002) “Being pursued: stalking victimization in a national study of college women”, </a:t>
            </a:r>
            <a:r>
              <a:rPr lang="en-GB" sz="2000" b="1" i="1" dirty="0"/>
              <a:t>Criminology &amp; Public Policy</a:t>
            </a:r>
            <a:r>
              <a:rPr lang="en-GB" sz="2000" b="1" dirty="0"/>
              <a:t>, 1,2,257-308.</a:t>
            </a:r>
            <a:endParaRPr lang="en-GB" sz="2000" b="1">
              <a:cs typeface="Calibri"/>
            </a:endParaRPr>
          </a:p>
          <a:p>
            <a:pPr marL="0" indent="0">
              <a:buNone/>
            </a:pPr>
            <a:r>
              <a:rPr lang="en-GB" sz="2000" b="1" dirty="0"/>
              <a:t>Newburn, T. (2013) </a:t>
            </a:r>
            <a:r>
              <a:rPr lang="en-GB" sz="2000" b="1" i="1" dirty="0"/>
              <a:t>Criminology</a:t>
            </a:r>
            <a:r>
              <a:rPr lang="en-GB" sz="2000" b="1" dirty="0"/>
              <a:t>, London: Routledge.</a:t>
            </a:r>
            <a:endParaRPr lang="en-US" sz="2000" b="1">
              <a:cs typeface="Calibri"/>
            </a:endParaRPr>
          </a:p>
          <a:p>
            <a:pPr marL="0" indent="0">
              <a:buNone/>
            </a:pPr>
            <a:r>
              <a:rPr lang="en-GB" sz="2000" b="1" err="1"/>
              <a:t>Tillyer</a:t>
            </a:r>
            <a:r>
              <a:rPr lang="en-GB" sz="2000" b="1" dirty="0"/>
              <a:t>, M.S. (2011) “Routine activities theory and rational choice theory” in </a:t>
            </a:r>
            <a:r>
              <a:rPr lang="en-GB" sz="2000" b="1" err="1"/>
              <a:t>C.D.Bryant</a:t>
            </a:r>
            <a:r>
              <a:rPr lang="en-GB" sz="2000" b="1" dirty="0"/>
              <a:t> (ed) </a:t>
            </a:r>
            <a:r>
              <a:rPr lang="en-GB" sz="2000" b="1" i="1" dirty="0"/>
              <a:t>The Routledge Handbook of Deviant </a:t>
            </a:r>
            <a:r>
              <a:rPr lang="en-GB" sz="2000" b="1" i="1" err="1"/>
              <a:t>Behavior</a:t>
            </a:r>
            <a:r>
              <a:rPr lang="en-GB" sz="2000" b="1" dirty="0"/>
              <a:t>, New York: Routledge.</a:t>
            </a:r>
            <a:endParaRPr lang="en-US" sz="2000" b="1">
              <a:cs typeface="Calibri"/>
            </a:endParaRPr>
          </a:p>
          <a:p>
            <a:pPr marL="0" indent="0">
              <a:buNone/>
            </a:pPr>
            <a:r>
              <a:rPr lang="en-GB" sz="2000" b="1" err="1"/>
              <a:t>Westmarland</a:t>
            </a:r>
            <a:r>
              <a:rPr lang="en-GB" sz="2000" b="1" dirty="0"/>
              <a:t>, L. (2006) “Classicism” in </a:t>
            </a:r>
            <a:r>
              <a:rPr lang="en-GB" sz="2000" b="1" err="1"/>
              <a:t>E.McLaughlin</a:t>
            </a:r>
            <a:r>
              <a:rPr lang="en-GB" sz="2000" b="1" dirty="0"/>
              <a:t> &amp; </a:t>
            </a:r>
            <a:r>
              <a:rPr lang="en-GB" sz="2000" b="1" err="1"/>
              <a:t>J.Muncie</a:t>
            </a:r>
            <a:r>
              <a:rPr lang="en-GB" sz="2000" b="1" dirty="0"/>
              <a:t> (eds) </a:t>
            </a:r>
            <a:r>
              <a:rPr lang="en-GB" sz="2000" b="1" i="1" dirty="0"/>
              <a:t>The Sage Dictionary of Criminology</a:t>
            </a:r>
            <a:r>
              <a:rPr lang="en-GB" sz="2000" b="1" dirty="0">
                <a:solidFill>
                  <a:srgbClr val="FFFF00"/>
                </a:solidFill>
              </a:rPr>
              <a:t>, London: Sage</a:t>
            </a:r>
            <a:endParaRPr lang="en-US" sz="2000" b="1">
              <a:solidFill>
                <a:srgbClr val="FFFF00"/>
              </a:solidFill>
              <a:cs typeface="Calibri"/>
            </a:endParaRPr>
          </a:p>
        </p:txBody>
      </p:sp>
    </p:spTree>
    <p:extLst>
      <p:ext uri="{BB962C8B-B14F-4D97-AF65-F5344CB8AC3E}">
        <p14:creationId xmlns:p14="http://schemas.microsoft.com/office/powerpoint/2010/main" val="27601226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20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Rational Choice and designing out crime based on evidence </vt:lpstr>
      <vt:lpstr>Rational choice and  crime reduction</vt:lpstr>
      <vt:lpstr>Routine Activity Theory</vt:lpstr>
      <vt:lpstr>Routine Activity Theory Target suitability</vt:lpstr>
      <vt:lpstr>CRAVED</vt:lpstr>
      <vt:lpstr>Routine Activity Theory Likely offender</vt:lpstr>
      <vt:lpstr>Routine Activity Theory Guardians</vt:lpstr>
      <vt:lpstr>Crime and Opportunity</vt:lpstr>
      <vt:lpstr>Key features of a situational approach</vt:lpstr>
      <vt:lpstr>Increasing the risks of being caught</vt:lpstr>
      <vt:lpstr>In short...</vt:lpstr>
      <vt:lpstr>Sociology in policing </vt:lpstr>
      <vt:lpstr>PowerPoint Presentation</vt:lpstr>
      <vt:lpstr>Sociology in policing</vt:lpstr>
      <vt:lpstr>Why Measure Crime?</vt:lpstr>
      <vt:lpstr>How much crime?</vt:lpstr>
      <vt:lpstr>Why don’t people report crimes to the Police?</vt:lpstr>
      <vt:lpstr>What crimes go unreported?</vt:lpstr>
      <vt:lpstr>Reasons Crime is not Recorded</vt:lpstr>
      <vt:lpstr>What is Justice?</vt:lpstr>
      <vt:lpstr>PowerPoint Presentation</vt:lpstr>
      <vt:lpstr>Procedural justice?</vt:lpstr>
      <vt:lpstr>Procedural justice?</vt:lpstr>
      <vt:lpstr>An overview of crime statistics</vt:lpstr>
      <vt:lpstr>Victims and victimology</vt:lpstr>
      <vt:lpstr>4 Main Themes</vt:lpstr>
      <vt:lpstr>Victims and victimology</vt:lpstr>
      <vt:lpstr>For example……</vt:lpstr>
      <vt:lpstr>Victimology today</vt:lpstr>
      <vt:lpstr>The Crime Victim</vt:lpstr>
      <vt:lpstr>The causes of victimisation</vt:lpstr>
      <vt:lpstr>The ‘ideal’ victim </vt:lpstr>
      <vt:lpstr>Repeat victimisation</vt:lpstr>
      <vt:lpstr>Vulnerable Individuals  and  Vulnerable Groups</vt:lpstr>
      <vt:lpstr>Prejudice and Discrimination  </vt:lpstr>
      <vt:lpstr>PowerPoint Presentation</vt:lpstr>
      <vt:lpstr>PowerPoint Presentation</vt:lpstr>
      <vt:lpstr>Theories or Concepts associated with Vulnerability:</vt:lpstr>
      <vt:lpstr>How forms of Negativity are seen in Society</vt:lpstr>
      <vt:lpstr>What is Society</vt:lpstr>
      <vt:lpstr>What is Prejudice?</vt:lpstr>
      <vt:lpstr>Prejudice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180</cp:revision>
  <dcterms:created xsi:type="dcterms:W3CDTF">2020-02-05T15:33:48Z</dcterms:created>
  <dcterms:modified xsi:type="dcterms:W3CDTF">2020-02-12T15:11:21Z</dcterms:modified>
</cp:coreProperties>
</file>