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3/26/2021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Improve Phase</a:t>
            </a:r>
            <a:br>
              <a:rPr lang="en-GB" sz="4400" dirty="0" smtClean="0"/>
            </a:br>
            <a:r>
              <a:rPr lang="en-GB" sz="4400" dirty="0" smtClean="0"/>
              <a:t>Design of Experiments</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p:txBody>
          <a:bodyPr>
            <a:normAutofit/>
          </a:bodyPr>
          <a:lstStyle/>
          <a:p>
            <a:r>
              <a:rPr lang="en-GB" sz="3200" dirty="0" smtClean="0"/>
              <a:t>By Andrew Thorn</a:t>
            </a:r>
            <a:endParaRPr lang="en-GB" sz="3200" dirty="0"/>
          </a:p>
        </p:txBody>
      </p:sp>
    </p:spTree>
    <p:extLst>
      <p:ext uri="{BB962C8B-B14F-4D97-AF65-F5344CB8AC3E}">
        <p14:creationId xmlns:p14="http://schemas.microsoft.com/office/powerpoint/2010/main" val="2546781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Improve Phase Overview</a:t>
            </a:r>
            <a:endParaRPr lang="en-GB" sz="4400" dirty="0"/>
          </a:p>
        </p:txBody>
      </p:sp>
      <p:sp>
        <p:nvSpPr>
          <p:cNvPr id="3" name="Content Placeholder 2"/>
          <p:cNvSpPr>
            <a:spLocks noGrp="1"/>
          </p:cNvSpPr>
          <p:nvPr>
            <p:ph idx="1"/>
          </p:nvPr>
        </p:nvSpPr>
        <p:spPr>
          <a:xfrm>
            <a:off x="1103312" y="2052918"/>
            <a:ext cx="8946541" cy="4541846"/>
          </a:xfrm>
        </p:spPr>
        <p:txBody>
          <a:bodyPr>
            <a:normAutofit lnSpcReduction="10000"/>
          </a:bodyPr>
          <a:lstStyle/>
          <a:p>
            <a:r>
              <a:rPr lang="en-GB" sz="3200" dirty="0" smtClean="0"/>
              <a:t>The first major objective of the improve phase is to set the new process operating conditions</a:t>
            </a:r>
          </a:p>
          <a:p>
            <a:r>
              <a:rPr lang="en-GB" sz="3200" dirty="0" smtClean="0"/>
              <a:t>These conditions are based on the experimentation and analysis of the measure and analyse phases</a:t>
            </a:r>
          </a:p>
          <a:p>
            <a:r>
              <a:rPr lang="en-GB" sz="3200" dirty="0" smtClean="0"/>
              <a:t>The next objective of the improve stage is to identify and address the failure modes for the new processes</a:t>
            </a:r>
            <a:endParaRPr lang="en-GB" sz="3200" dirty="0"/>
          </a:p>
        </p:txBody>
      </p:sp>
    </p:spTree>
    <p:extLst>
      <p:ext uri="{BB962C8B-B14F-4D97-AF65-F5344CB8AC3E}">
        <p14:creationId xmlns:p14="http://schemas.microsoft.com/office/powerpoint/2010/main" val="3741827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Improve Phase Overview</a:t>
            </a:r>
          </a:p>
        </p:txBody>
      </p:sp>
      <p:sp>
        <p:nvSpPr>
          <p:cNvPr id="3" name="Content Placeholder 2"/>
          <p:cNvSpPr>
            <a:spLocks noGrp="1"/>
          </p:cNvSpPr>
          <p:nvPr>
            <p:ph idx="1"/>
          </p:nvPr>
        </p:nvSpPr>
        <p:spPr/>
        <p:txBody>
          <a:bodyPr>
            <a:normAutofit/>
          </a:bodyPr>
          <a:lstStyle/>
          <a:p>
            <a:r>
              <a:rPr lang="en-GB" sz="3200" dirty="0" smtClean="0"/>
              <a:t>Assessing and predicting the benefits of the proposed solution also is appropriate</a:t>
            </a:r>
          </a:p>
          <a:p>
            <a:r>
              <a:rPr lang="en-GB" sz="3200" dirty="0" smtClean="0"/>
              <a:t>The final objective of the improve stage is to implement and confirm process improvements</a:t>
            </a:r>
            <a:endParaRPr lang="en-GB" sz="3200" dirty="0"/>
          </a:p>
        </p:txBody>
      </p:sp>
    </p:spTree>
    <p:extLst>
      <p:ext uri="{BB962C8B-B14F-4D97-AF65-F5344CB8AC3E}">
        <p14:creationId xmlns:p14="http://schemas.microsoft.com/office/powerpoint/2010/main" val="2963770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Design of Experiments</a:t>
            </a:r>
            <a:endParaRPr lang="en-GB" sz="4400" dirty="0"/>
          </a:p>
        </p:txBody>
      </p:sp>
      <p:sp>
        <p:nvSpPr>
          <p:cNvPr id="3" name="Content Placeholder 2"/>
          <p:cNvSpPr>
            <a:spLocks noGrp="1"/>
          </p:cNvSpPr>
          <p:nvPr>
            <p:ph idx="1"/>
          </p:nvPr>
        </p:nvSpPr>
        <p:spPr>
          <a:xfrm>
            <a:off x="270164" y="1364674"/>
            <a:ext cx="11582400" cy="5237018"/>
          </a:xfrm>
        </p:spPr>
        <p:txBody>
          <a:bodyPr>
            <a:normAutofit lnSpcReduction="10000"/>
          </a:bodyPr>
          <a:lstStyle/>
          <a:p>
            <a:r>
              <a:rPr lang="en-GB" sz="3200" dirty="0" smtClean="0"/>
              <a:t>An experimental design is a structured investigation of whether a series of factors, when varied, have an effect on the variable of interest (usually referred to as the ‘Response variable’ or Quality Characteristic’)</a:t>
            </a:r>
          </a:p>
          <a:p>
            <a:r>
              <a:rPr lang="en-GB" sz="3200" dirty="0" smtClean="0"/>
              <a:t>The statistically designed experiment involves varying two or more variables simultaneously and obtaining multiple measurements under the same experimental conditions</a:t>
            </a:r>
          </a:p>
          <a:p>
            <a:r>
              <a:rPr lang="en-GB" sz="3200" dirty="0" smtClean="0"/>
              <a:t>This is known as Factorial design, and is an important method to determine the effects of multiple variables on a response</a:t>
            </a:r>
            <a:endParaRPr lang="en-GB" sz="3200" dirty="0"/>
          </a:p>
        </p:txBody>
      </p:sp>
    </p:spTree>
    <p:extLst>
      <p:ext uri="{BB962C8B-B14F-4D97-AF65-F5344CB8AC3E}">
        <p14:creationId xmlns:p14="http://schemas.microsoft.com/office/powerpoint/2010/main" val="3754825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45474"/>
            <a:ext cx="9404723" cy="775854"/>
          </a:xfrm>
        </p:spPr>
        <p:txBody>
          <a:bodyPr/>
          <a:lstStyle/>
          <a:p>
            <a:pPr algn="ctr"/>
            <a:r>
              <a:rPr lang="en-GB" sz="4400" dirty="0"/>
              <a:t>Design of Experiments</a:t>
            </a:r>
          </a:p>
        </p:txBody>
      </p:sp>
      <p:sp>
        <p:nvSpPr>
          <p:cNvPr id="3" name="Content Placeholder 2"/>
          <p:cNvSpPr>
            <a:spLocks noGrp="1"/>
          </p:cNvSpPr>
          <p:nvPr>
            <p:ph idx="1"/>
          </p:nvPr>
        </p:nvSpPr>
        <p:spPr>
          <a:xfrm>
            <a:off x="491836" y="921328"/>
            <a:ext cx="11367655" cy="5680363"/>
          </a:xfrm>
        </p:spPr>
        <p:txBody>
          <a:bodyPr>
            <a:normAutofit/>
          </a:bodyPr>
          <a:lstStyle/>
          <a:p>
            <a:pPr marL="0" indent="0">
              <a:buNone/>
            </a:pPr>
            <a:r>
              <a:rPr lang="en-GB" sz="3200" dirty="0" smtClean="0"/>
              <a:t>The advantages of this approach are as follows:</a:t>
            </a:r>
          </a:p>
          <a:p>
            <a:r>
              <a:rPr lang="en-GB" sz="3200" dirty="0" smtClean="0"/>
              <a:t>Interactions can be detected and measured</a:t>
            </a:r>
          </a:p>
          <a:p>
            <a:r>
              <a:rPr lang="en-GB" sz="3200" dirty="0" smtClean="0"/>
              <a:t>Each value does the work of several values</a:t>
            </a:r>
          </a:p>
          <a:p>
            <a:r>
              <a:rPr lang="en-GB" sz="3200" dirty="0" smtClean="0"/>
              <a:t>A properly designed experiment allows you to use the same observation to estimate several different effects; thereby reducing the number of experiments</a:t>
            </a:r>
          </a:p>
          <a:p>
            <a:r>
              <a:rPr lang="en-GB" sz="3200" dirty="0" smtClean="0"/>
              <a:t>It can be used to find both main effects (from each independent factor) and interaction effects (when both factors must be used to explain the outcome)</a:t>
            </a:r>
          </a:p>
          <a:p>
            <a:r>
              <a:rPr lang="en-GB" sz="3200" dirty="0" smtClean="0"/>
              <a:t>Experimental error is quantified</a:t>
            </a:r>
            <a:endParaRPr lang="en-GB" sz="3200" dirty="0"/>
          </a:p>
        </p:txBody>
      </p:sp>
    </p:spTree>
    <p:extLst>
      <p:ext uri="{BB962C8B-B14F-4D97-AF65-F5344CB8AC3E}">
        <p14:creationId xmlns:p14="http://schemas.microsoft.com/office/powerpoint/2010/main" val="185042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93964"/>
            <a:ext cx="9606253" cy="879763"/>
          </a:xfrm>
        </p:spPr>
        <p:txBody>
          <a:bodyPr/>
          <a:lstStyle/>
          <a:p>
            <a:pPr algn="ctr"/>
            <a:r>
              <a:rPr lang="en-GB" sz="4400" dirty="0" smtClean="0"/>
              <a:t>The Goals of Design of Experiments</a:t>
            </a:r>
            <a:endParaRPr lang="en-GB" sz="4400" dirty="0"/>
          </a:p>
        </p:txBody>
      </p:sp>
      <p:sp>
        <p:nvSpPr>
          <p:cNvPr id="3" name="Content Placeholder 2"/>
          <p:cNvSpPr>
            <a:spLocks noGrp="1"/>
          </p:cNvSpPr>
          <p:nvPr>
            <p:ph idx="1"/>
          </p:nvPr>
        </p:nvSpPr>
        <p:spPr>
          <a:xfrm>
            <a:off x="422564" y="1073727"/>
            <a:ext cx="11291454" cy="5500255"/>
          </a:xfrm>
        </p:spPr>
        <p:txBody>
          <a:bodyPr>
            <a:normAutofit/>
          </a:bodyPr>
          <a:lstStyle/>
          <a:p>
            <a:r>
              <a:rPr lang="en-GB" sz="3200" dirty="0" smtClean="0"/>
              <a:t>Problem solving</a:t>
            </a:r>
          </a:p>
          <a:p>
            <a:pPr marL="0" indent="0">
              <a:buNone/>
            </a:pPr>
            <a:r>
              <a:rPr lang="en-GB" sz="3200" dirty="0"/>
              <a:t>	</a:t>
            </a:r>
            <a:r>
              <a:rPr lang="en-GB" sz="3200" dirty="0" smtClean="0"/>
              <a:t>- Eliminate defective products or services</a:t>
            </a:r>
          </a:p>
          <a:p>
            <a:pPr marL="0" indent="0">
              <a:buNone/>
            </a:pPr>
            <a:r>
              <a:rPr lang="en-GB" sz="3200" dirty="0"/>
              <a:t>	</a:t>
            </a:r>
            <a:r>
              <a:rPr lang="en-GB" sz="3200" dirty="0" smtClean="0"/>
              <a:t>- Reduce cycle time of handling transactional </a:t>
            </a:r>
          </a:p>
          <a:p>
            <a:pPr marL="0" indent="0">
              <a:buNone/>
            </a:pPr>
            <a:r>
              <a:rPr lang="en-GB" sz="3200" dirty="0"/>
              <a:t>	</a:t>
            </a:r>
            <a:r>
              <a:rPr lang="en-GB" sz="3200" dirty="0" smtClean="0"/>
              <a:t>  processes</a:t>
            </a:r>
          </a:p>
          <a:p>
            <a:r>
              <a:rPr lang="en-GB" sz="3200" dirty="0" smtClean="0"/>
              <a:t>Optimising</a:t>
            </a:r>
          </a:p>
          <a:p>
            <a:pPr marL="0" indent="0">
              <a:buNone/>
            </a:pPr>
            <a:r>
              <a:rPr lang="en-GB" sz="3200" dirty="0"/>
              <a:t>	</a:t>
            </a:r>
            <a:r>
              <a:rPr lang="en-GB" sz="3200" dirty="0" smtClean="0"/>
              <a:t>- Mathematical model is desired to move the process</a:t>
            </a:r>
          </a:p>
          <a:p>
            <a:pPr marL="0" indent="0">
              <a:buNone/>
            </a:pPr>
            <a:r>
              <a:rPr lang="en-GB" sz="3200" dirty="0"/>
              <a:t>	</a:t>
            </a:r>
            <a:r>
              <a:rPr lang="en-GB" sz="3200" dirty="0" smtClean="0"/>
              <a:t>  response</a:t>
            </a:r>
          </a:p>
          <a:p>
            <a:r>
              <a:rPr lang="en-GB" sz="3200" dirty="0" smtClean="0"/>
              <a:t>Screening</a:t>
            </a:r>
          </a:p>
          <a:p>
            <a:pPr marL="0" indent="0">
              <a:buNone/>
            </a:pPr>
            <a:r>
              <a:rPr lang="en-GB" sz="3200" dirty="0"/>
              <a:t>	</a:t>
            </a:r>
            <a:r>
              <a:rPr lang="en-GB" sz="3200" dirty="0" smtClean="0"/>
              <a:t>- Narrowing of the critical factors </a:t>
            </a:r>
            <a:endParaRPr lang="en-GB" sz="3200" dirty="0"/>
          </a:p>
        </p:txBody>
      </p:sp>
    </p:spTree>
    <p:extLst>
      <p:ext uri="{BB962C8B-B14F-4D97-AF65-F5344CB8AC3E}">
        <p14:creationId xmlns:p14="http://schemas.microsoft.com/office/powerpoint/2010/main" val="104704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689380" cy="1400530"/>
          </a:xfrm>
        </p:spPr>
        <p:txBody>
          <a:bodyPr/>
          <a:lstStyle/>
          <a:p>
            <a:pPr algn="ctr"/>
            <a:r>
              <a:rPr lang="en-GB" sz="4400" dirty="0"/>
              <a:t>The Goals of Design of Experiments</a:t>
            </a:r>
          </a:p>
        </p:txBody>
      </p:sp>
      <p:sp>
        <p:nvSpPr>
          <p:cNvPr id="3" name="Content Placeholder 2"/>
          <p:cNvSpPr>
            <a:spLocks noGrp="1"/>
          </p:cNvSpPr>
          <p:nvPr>
            <p:ph idx="1"/>
          </p:nvPr>
        </p:nvSpPr>
        <p:spPr>
          <a:xfrm>
            <a:off x="443345" y="2052918"/>
            <a:ext cx="11319163" cy="4195481"/>
          </a:xfrm>
        </p:spPr>
        <p:txBody>
          <a:bodyPr>
            <a:normAutofit/>
          </a:bodyPr>
          <a:lstStyle/>
          <a:p>
            <a:r>
              <a:rPr lang="en-GB" sz="3200" dirty="0" smtClean="0"/>
              <a:t>Robust design</a:t>
            </a:r>
          </a:p>
          <a:p>
            <a:pPr marL="0" indent="0">
              <a:buNone/>
            </a:pPr>
            <a:r>
              <a:rPr lang="en-GB" sz="3200" dirty="0"/>
              <a:t>	</a:t>
            </a:r>
            <a:r>
              <a:rPr lang="en-GB" sz="3200" dirty="0" smtClean="0"/>
              <a:t>- Provide consistent process or product performance</a:t>
            </a:r>
          </a:p>
          <a:p>
            <a:pPr marL="0" indent="0">
              <a:buNone/>
            </a:pPr>
            <a:r>
              <a:rPr lang="en-GB" sz="3200" dirty="0"/>
              <a:t>	</a:t>
            </a:r>
            <a:r>
              <a:rPr lang="en-GB" sz="3200" dirty="0" smtClean="0"/>
              <a:t>- Desensitise the output response(s) to input variable</a:t>
            </a:r>
          </a:p>
          <a:p>
            <a:pPr marL="0" indent="0">
              <a:buNone/>
            </a:pPr>
            <a:r>
              <a:rPr lang="en-GB" sz="3200" dirty="0"/>
              <a:t>	</a:t>
            </a:r>
            <a:r>
              <a:rPr lang="en-GB" sz="3200" dirty="0" smtClean="0"/>
              <a:t>  changes including NOISE variable</a:t>
            </a:r>
          </a:p>
          <a:p>
            <a:pPr marL="0" indent="0">
              <a:buNone/>
            </a:pPr>
            <a:r>
              <a:rPr lang="en-GB" sz="3200" dirty="0"/>
              <a:t>	</a:t>
            </a:r>
            <a:r>
              <a:rPr lang="en-GB" sz="3200" dirty="0" smtClean="0"/>
              <a:t>- Design processes knowing which input variables are</a:t>
            </a:r>
          </a:p>
          <a:p>
            <a:pPr marL="0" indent="0">
              <a:buNone/>
            </a:pPr>
            <a:r>
              <a:rPr lang="en-GB" sz="3200" dirty="0"/>
              <a:t>	</a:t>
            </a:r>
            <a:r>
              <a:rPr lang="en-GB" sz="3200" dirty="0" smtClean="0"/>
              <a:t>  difficult to maintain</a:t>
            </a:r>
            <a:endParaRPr lang="en-GB" sz="3200" dirty="0"/>
          </a:p>
        </p:txBody>
      </p:sp>
    </p:spTree>
    <p:extLst>
      <p:ext uri="{BB962C8B-B14F-4D97-AF65-F5344CB8AC3E}">
        <p14:creationId xmlns:p14="http://schemas.microsoft.com/office/powerpoint/2010/main" val="1081455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Design of Experiments Definitions</a:t>
            </a:r>
            <a:endParaRPr lang="en-GB" sz="4400" dirty="0"/>
          </a:p>
        </p:txBody>
      </p:sp>
      <p:sp>
        <p:nvSpPr>
          <p:cNvPr id="3" name="Content Placeholder 2"/>
          <p:cNvSpPr>
            <a:spLocks noGrp="1"/>
          </p:cNvSpPr>
          <p:nvPr>
            <p:ph idx="1"/>
          </p:nvPr>
        </p:nvSpPr>
        <p:spPr>
          <a:xfrm>
            <a:off x="200891" y="1482437"/>
            <a:ext cx="11790218" cy="5160818"/>
          </a:xfrm>
        </p:spPr>
        <p:txBody>
          <a:bodyPr>
            <a:normAutofit fontScale="92500"/>
          </a:bodyPr>
          <a:lstStyle/>
          <a:p>
            <a:r>
              <a:rPr lang="en-GB" sz="3200" b="1" u="sng" dirty="0" smtClean="0"/>
              <a:t>Response Variable</a:t>
            </a:r>
            <a:r>
              <a:rPr lang="en-GB" sz="3200" dirty="0" smtClean="0"/>
              <a:t>: The variable being investigated, also called the dependent variable</a:t>
            </a:r>
            <a:endParaRPr lang="en-GB" sz="3200" b="1" u="sng" dirty="0" smtClean="0"/>
          </a:p>
          <a:p>
            <a:r>
              <a:rPr lang="en-GB" sz="3200" b="1" u="sng" dirty="0" smtClean="0"/>
              <a:t>Primary Variables</a:t>
            </a:r>
            <a:r>
              <a:rPr lang="en-GB" sz="3200" dirty="0" smtClean="0"/>
              <a:t>: The controllable variables believed most likely to have an effect.  These may be quantitative or qualitative</a:t>
            </a:r>
            <a:endParaRPr lang="en-GB" sz="3200" b="1" u="sng" dirty="0" smtClean="0"/>
          </a:p>
          <a:p>
            <a:r>
              <a:rPr lang="en-GB" sz="3200" b="1" u="sng" dirty="0" smtClean="0"/>
              <a:t>Background Variables</a:t>
            </a:r>
            <a:r>
              <a:rPr lang="en-GB" sz="3200" dirty="0" smtClean="0"/>
              <a:t>: Variables identified by the designers of the experiment, which may have an effect but either cannot or should not be deliberately manipulated or held constant.  They can contaminate primary variable effects unless they are properly handled via blocks</a:t>
            </a:r>
            <a:endParaRPr lang="en-GB" sz="3200" b="1" u="sng" dirty="0"/>
          </a:p>
        </p:txBody>
      </p:sp>
    </p:spTree>
    <p:extLst>
      <p:ext uri="{BB962C8B-B14F-4D97-AF65-F5344CB8AC3E}">
        <p14:creationId xmlns:p14="http://schemas.microsoft.com/office/powerpoint/2010/main" val="413843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Design of Experiments Definitions</a:t>
            </a:r>
          </a:p>
        </p:txBody>
      </p:sp>
      <p:sp>
        <p:nvSpPr>
          <p:cNvPr id="3" name="Content Placeholder 2"/>
          <p:cNvSpPr>
            <a:spLocks noGrp="1"/>
          </p:cNvSpPr>
          <p:nvPr>
            <p:ph idx="1"/>
          </p:nvPr>
        </p:nvSpPr>
        <p:spPr>
          <a:xfrm>
            <a:off x="429491" y="2052918"/>
            <a:ext cx="11395363" cy="4195481"/>
          </a:xfrm>
        </p:spPr>
        <p:txBody>
          <a:bodyPr>
            <a:normAutofit/>
          </a:bodyPr>
          <a:lstStyle/>
          <a:p>
            <a:r>
              <a:rPr lang="en-GB" sz="3200" b="1" u="sng" dirty="0" smtClean="0"/>
              <a:t>Experimental Error</a:t>
            </a:r>
            <a:r>
              <a:rPr lang="en-GB" sz="3200" dirty="0" smtClean="0"/>
              <a:t> The variation in data left over after all significant sources of variability have been accounted for.  The differences between observed values and values expected on the regression equation from the analysis of the experiment</a:t>
            </a:r>
            <a:endParaRPr lang="en-GB" sz="3200" b="1" u="sng" dirty="0" smtClean="0"/>
          </a:p>
          <a:p>
            <a:r>
              <a:rPr lang="en-GB" sz="3200" b="1" u="sng" dirty="0" smtClean="0"/>
              <a:t>Interaction</a:t>
            </a:r>
            <a:r>
              <a:rPr lang="en-GB" sz="3200" dirty="0" smtClean="0"/>
              <a:t> A condition where the effect of one factor depends on the level of another factor</a:t>
            </a:r>
            <a:endParaRPr lang="en-GB" sz="3200" b="1" u="sng" dirty="0"/>
          </a:p>
        </p:txBody>
      </p:sp>
    </p:spTree>
    <p:extLst>
      <p:ext uri="{BB962C8B-B14F-4D97-AF65-F5344CB8AC3E}">
        <p14:creationId xmlns:p14="http://schemas.microsoft.com/office/powerpoint/2010/main" val="1704850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Design of Experiments Definitions</a:t>
            </a:r>
          </a:p>
        </p:txBody>
      </p:sp>
      <p:sp>
        <p:nvSpPr>
          <p:cNvPr id="3" name="Content Placeholder 2"/>
          <p:cNvSpPr>
            <a:spLocks noGrp="1"/>
          </p:cNvSpPr>
          <p:nvPr>
            <p:ph idx="1"/>
          </p:nvPr>
        </p:nvSpPr>
        <p:spPr>
          <a:xfrm>
            <a:off x="415636" y="1524000"/>
            <a:ext cx="11381509" cy="5119255"/>
          </a:xfrm>
        </p:spPr>
        <p:txBody>
          <a:bodyPr>
            <a:normAutofit/>
          </a:bodyPr>
          <a:lstStyle/>
          <a:p>
            <a:r>
              <a:rPr lang="en-GB" sz="3200" b="1" u="sng" dirty="0" smtClean="0"/>
              <a:t>Replication</a:t>
            </a:r>
            <a:r>
              <a:rPr lang="en-GB" sz="3200" dirty="0" smtClean="0"/>
              <a:t> The collection of more than one observation for the same set of experimental conditions.  Allows the experimenter to estimate experimental error, since variation exists when all experimental conditions are held constant, the cause must be something other than the variables being controlled</a:t>
            </a:r>
          </a:p>
          <a:p>
            <a:r>
              <a:rPr lang="en-GB" sz="3200" b="1" u="sng" dirty="0" smtClean="0"/>
              <a:t>Randomisation</a:t>
            </a:r>
            <a:r>
              <a:rPr lang="en-GB" sz="3200" dirty="0" smtClean="0"/>
              <a:t> In order to eliminate bias from the experiment, variables not specifically controlled as factors should be randomised</a:t>
            </a:r>
            <a:endParaRPr lang="en-GB" sz="3200" b="1" u="sng" dirty="0"/>
          </a:p>
        </p:txBody>
      </p:sp>
    </p:spTree>
    <p:extLst>
      <p:ext uri="{BB962C8B-B14F-4D97-AF65-F5344CB8AC3E}">
        <p14:creationId xmlns:p14="http://schemas.microsoft.com/office/powerpoint/2010/main" val="707784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Design of Experiments the Approach</a:t>
            </a:r>
            <a:endParaRPr lang="en-GB" sz="4400" dirty="0"/>
          </a:p>
        </p:txBody>
      </p:sp>
      <p:sp>
        <p:nvSpPr>
          <p:cNvPr id="3" name="Content Placeholder 2"/>
          <p:cNvSpPr>
            <a:spLocks noGrp="1"/>
          </p:cNvSpPr>
          <p:nvPr>
            <p:ph idx="1"/>
          </p:nvPr>
        </p:nvSpPr>
        <p:spPr>
          <a:xfrm>
            <a:off x="290946" y="2052918"/>
            <a:ext cx="11388436" cy="4548773"/>
          </a:xfrm>
        </p:spPr>
        <p:txBody>
          <a:bodyPr>
            <a:normAutofit fontScale="92500" lnSpcReduction="10000"/>
          </a:bodyPr>
          <a:lstStyle/>
          <a:p>
            <a:pPr marL="514350" indent="-514350">
              <a:buAutoNum type="arabicPeriod"/>
            </a:pPr>
            <a:r>
              <a:rPr lang="en-GB" sz="3200" dirty="0" smtClean="0"/>
              <a:t>Define the experimental goals</a:t>
            </a:r>
          </a:p>
          <a:p>
            <a:pPr marL="514350" indent="-514350">
              <a:buAutoNum type="arabicPeriod"/>
            </a:pPr>
            <a:r>
              <a:rPr lang="en-GB" sz="3200" dirty="0" smtClean="0"/>
              <a:t>Select response variable (Quality Characteristic) – usually the critical Y</a:t>
            </a:r>
          </a:p>
          <a:p>
            <a:pPr marL="514350" indent="-514350">
              <a:buAutoNum type="arabicPeriod"/>
            </a:pPr>
            <a:r>
              <a:rPr lang="en-GB" sz="3200" dirty="0" smtClean="0"/>
              <a:t>Choose factors, levels and ranges- brainstorming &amp; cause and effect analysis can establish potential factors which may affect the Quality Characteristic.  Will need to change each factor at least once to observe the difference it makes.  Select 2 levels or more for the factor, ensuring that the range is sufficient to have an effect, but not so large as to move outside reasonable ranges</a:t>
            </a:r>
            <a:endParaRPr lang="en-GB" sz="3200" dirty="0"/>
          </a:p>
        </p:txBody>
      </p:sp>
    </p:spTree>
    <p:extLst>
      <p:ext uri="{BB962C8B-B14F-4D97-AF65-F5344CB8AC3E}">
        <p14:creationId xmlns:p14="http://schemas.microsoft.com/office/powerpoint/2010/main" val="3673757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Design of Experiments the Approach</a:t>
            </a:r>
          </a:p>
        </p:txBody>
      </p:sp>
      <p:sp>
        <p:nvSpPr>
          <p:cNvPr id="3" name="Content Placeholder 2"/>
          <p:cNvSpPr>
            <a:spLocks noGrp="1"/>
          </p:cNvSpPr>
          <p:nvPr>
            <p:ph idx="1"/>
          </p:nvPr>
        </p:nvSpPr>
        <p:spPr>
          <a:xfrm>
            <a:off x="325582" y="2052918"/>
            <a:ext cx="11540836" cy="4195481"/>
          </a:xfrm>
        </p:spPr>
        <p:txBody>
          <a:bodyPr>
            <a:normAutofit/>
          </a:bodyPr>
          <a:lstStyle/>
          <a:p>
            <a:pPr marL="514350" indent="-514350">
              <a:buAutoNum type="arabicPeriod" startAt="4"/>
            </a:pPr>
            <a:r>
              <a:rPr lang="en-GB" sz="3200" dirty="0" smtClean="0"/>
              <a:t>Select experimental design</a:t>
            </a:r>
          </a:p>
          <a:p>
            <a:pPr marL="514350" indent="-514350">
              <a:buAutoNum type="arabicPeriod" startAt="4"/>
            </a:pPr>
            <a:r>
              <a:rPr lang="en-GB" sz="3200" dirty="0" smtClean="0"/>
              <a:t>Perform the experiment</a:t>
            </a:r>
          </a:p>
          <a:p>
            <a:pPr marL="514350" indent="-514350">
              <a:buAutoNum type="arabicPeriod" startAt="4"/>
            </a:pPr>
            <a:r>
              <a:rPr lang="en-GB" sz="3200" dirty="0" smtClean="0"/>
              <a:t>Analyse the outcomes</a:t>
            </a:r>
          </a:p>
          <a:p>
            <a:pPr marL="514350" indent="-514350">
              <a:buAutoNum type="arabicPeriod" startAt="4"/>
            </a:pPr>
            <a:r>
              <a:rPr lang="en-GB" sz="3200" dirty="0" smtClean="0"/>
              <a:t>Draw conclusions and make recommendations</a:t>
            </a:r>
            <a:endParaRPr lang="en-GB" sz="3200" dirty="0"/>
          </a:p>
        </p:txBody>
      </p:sp>
    </p:spTree>
    <p:extLst>
      <p:ext uri="{BB962C8B-B14F-4D97-AF65-F5344CB8AC3E}">
        <p14:creationId xmlns:p14="http://schemas.microsoft.com/office/powerpoint/2010/main" val="2543595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83127"/>
            <a:ext cx="9404723" cy="831273"/>
          </a:xfrm>
        </p:spPr>
        <p:txBody>
          <a:bodyPr/>
          <a:lstStyle/>
          <a:p>
            <a:pPr algn="ctr"/>
            <a:r>
              <a:rPr lang="en-GB" sz="4400" dirty="0" smtClean="0"/>
              <a:t>Design of Experiments Factors</a:t>
            </a:r>
            <a:endParaRPr lang="en-GB" sz="4400" dirty="0"/>
          </a:p>
        </p:txBody>
      </p:sp>
      <p:sp>
        <p:nvSpPr>
          <p:cNvPr id="3" name="Content Placeholder 2"/>
          <p:cNvSpPr>
            <a:spLocks noGrp="1"/>
          </p:cNvSpPr>
          <p:nvPr>
            <p:ph idx="1"/>
          </p:nvPr>
        </p:nvSpPr>
        <p:spPr>
          <a:xfrm>
            <a:off x="214746" y="969818"/>
            <a:ext cx="11707090" cy="5638800"/>
          </a:xfrm>
        </p:spPr>
        <p:txBody>
          <a:bodyPr>
            <a:normAutofit fontScale="92500" lnSpcReduction="20000"/>
          </a:bodyPr>
          <a:lstStyle/>
          <a:p>
            <a:r>
              <a:rPr lang="en-GB" sz="3200" b="1" u="sng" dirty="0" smtClean="0"/>
              <a:t>Factors</a:t>
            </a:r>
            <a:r>
              <a:rPr lang="en-GB" sz="3200" dirty="0" smtClean="0"/>
              <a:t> are the main categories to explore when determining the cause</a:t>
            </a:r>
            <a:endParaRPr lang="en-GB" sz="3200" b="1" u="sng" dirty="0" smtClean="0"/>
          </a:p>
          <a:p>
            <a:r>
              <a:rPr lang="en-GB" sz="3200" dirty="0" smtClean="0"/>
              <a:t>A </a:t>
            </a:r>
            <a:r>
              <a:rPr lang="en-GB" sz="3200" b="1" u="sng" dirty="0" smtClean="0"/>
              <a:t>level</a:t>
            </a:r>
            <a:r>
              <a:rPr lang="en-GB" sz="3200" dirty="0" smtClean="0"/>
              <a:t> is basically one of the sub divisions that make up a factor</a:t>
            </a:r>
          </a:p>
          <a:p>
            <a:r>
              <a:rPr lang="en-GB" sz="3200" dirty="0" smtClean="0"/>
              <a:t>A </a:t>
            </a:r>
            <a:r>
              <a:rPr lang="en-GB" sz="3200" b="1" u="sng" dirty="0" smtClean="0"/>
              <a:t>group</a:t>
            </a:r>
            <a:r>
              <a:rPr lang="en-GB" sz="3200" dirty="0" smtClean="0"/>
              <a:t> is a set of conditions that will make up that particular experiment</a:t>
            </a:r>
          </a:p>
          <a:p>
            <a:r>
              <a:rPr lang="en-GB" sz="3200" b="1" u="sng" dirty="0" smtClean="0"/>
              <a:t>Null outcome</a:t>
            </a:r>
            <a:r>
              <a:rPr lang="en-GB" sz="3200" dirty="0" smtClean="0"/>
              <a:t> is when the outcome of your experiment is the same regardless of how the levels within your experiment were combined</a:t>
            </a:r>
          </a:p>
          <a:p>
            <a:r>
              <a:rPr lang="en-GB" sz="3200" b="1" u="sng" dirty="0" smtClean="0"/>
              <a:t>Main effect</a:t>
            </a:r>
            <a:r>
              <a:rPr lang="en-GB" sz="3200" dirty="0" smtClean="0"/>
              <a:t> is when there exists a consistent trend among the different levels of a factor</a:t>
            </a:r>
          </a:p>
          <a:p>
            <a:r>
              <a:rPr lang="en-GB" sz="3200" b="1" u="sng" dirty="0" smtClean="0"/>
              <a:t>Interaction effect</a:t>
            </a:r>
            <a:r>
              <a:rPr lang="en-GB" sz="3200" dirty="0" smtClean="0"/>
              <a:t> is when there is an interaction between the factors</a:t>
            </a:r>
            <a:endParaRPr lang="en-GB" sz="3200" b="1" u="sng" dirty="0"/>
          </a:p>
        </p:txBody>
      </p:sp>
    </p:spTree>
    <p:extLst>
      <p:ext uri="{BB962C8B-B14F-4D97-AF65-F5344CB8AC3E}">
        <p14:creationId xmlns:p14="http://schemas.microsoft.com/office/powerpoint/2010/main" val="691663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Design of Experiments Factor Notation</a:t>
            </a:r>
            <a:endParaRPr lang="en-GB" sz="4400" dirty="0"/>
          </a:p>
        </p:txBody>
      </p:sp>
      <p:sp>
        <p:nvSpPr>
          <p:cNvPr id="3" name="Content Placeholder 2"/>
          <p:cNvSpPr>
            <a:spLocks noGrp="1"/>
          </p:cNvSpPr>
          <p:nvPr>
            <p:ph idx="1"/>
          </p:nvPr>
        </p:nvSpPr>
        <p:spPr>
          <a:xfrm>
            <a:off x="270164" y="2052918"/>
            <a:ext cx="11637818" cy="4604191"/>
          </a:xfrm>
        </p:spPr>
        <p:txBody>
          <a:bodyPr>
            <a:normAutofit/>
          </a:bodyPr>
          <a:lstStyle/>
          <a:p>
            <a:r>
              <a:rPr lang="en-GB" sz="3200" dirty="0" smtClean="0"/>
              <a:t>The notation used to denote factorial experiments conveys a lot of information</a:t>
            </a:r>
          </a:p>
          <a:p>
            <a:pPr marL="0" indent="0">
              <a:buNone/>
            </a:pPr>
            <a:r>
              <a:rPr lang="en-GB" sz="3200" dirty="0"/>
              <a:t>	</a:t>
            </a:r>
            <a:r>
              <a:rPr lang="en-GB" sz="3200" dirty="0" smtClean="0"/>
              <a:t>- When a design is denoted as 2  factorial, this identifies 	 	  the number of factors (3)</a:t>
            </a:r>
          </a:p>
          <a:p>
            <a:pPr marL="0" indent="0">
              <a:buNone/>
            </a:pPr>
            <a:r>
              <a:rPr lang="en-GB" sz="3200" dirty="0"/>
              <a:t>	</a:t>
            </a:r>
            <a:r>
              <a:rPr lang="en-GB" sz="3200" dirty="0" smtClean="0"/>
              <a:t>- How many levels each factor has (2</a:t>
            </a:r>
            <a:r>
              <a:rPr lang="en-GB" sz="3200" baseline="30000" dirty="0" smtClean="0"/>
              <a:t>3</a:t>
            </a:r>
            <a:r>
              <a:rPr lang="en-GB" sz="3200" dirty="0" smtClean="0"/>
              <a:t>):</a:t>
            </a:r>
          </a:p>
          <a:p>
            <a:pPr marL="0" indent="0">
              <a:buNone/>
            </a:pPr>
            <a:r>
              <a:rPr lang="en-GB" sz="3200" dirty="0"/>
              <a:t>	</a:t>
            </a:r>
            <a:r>
              <a:rPr lang="en-GB" sz="3200" dirty="0" smtClean="0"/>
              <a:t>- How many experimental conditions there are in the 	 	 	  design (2</a:t>
            </a:r>
            <a:r>
              <a:rPr lang="en-GB" sz="3200" baseline="30000" dirty="0" smtClean="0"/>
              <a:t>3</a:t>
            </a:r>
            <a:r>
              <a:rPr lang="en-GB" sz="3200" dirty="0" smtClean="0"/>
              <a:t> = 8)</a:t>
            </a:r>
            <a:endParaRPr lang="en-GB" sz="3200" dirty="0"/>
          </a:p>
        </p:txBody>
      </p:sp>
    </p:spTree>
    <p:extLst>
      <p:ext uri="{BB962C8B-B14F-4D97-AF65-F5344CB8AC3E}">
        <p14:creationId xmlns:p14="http://schemas.microsoft.com/office/powerpoint/2010/main" val="2705594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Design of Experiments Factorials</a:t>
            </a:r>
            <a:endParaRPr lang="en-GB" sz="4400" dirty="0"/>
          </a:p>
        </p:txBody>
      </p:sp>
      <p:sp>
        <p:nvSpPr>
          <p:cNvPr id="3" name="Content Placeholder 2"/>
          <p:cNvSpPr>
            <a:spLocks noGrp="1"/>
          </p:cNvSpPr>
          <p:nvPr>
            <p:ph idx="1"/>
          </p:nvPr>
        </p:nvSpPr>
        <p:spPr>
          <a:xfrm>
            <a:off x="332509" y="1544782"/>
            <a:ext cx="11617035" cy="5029200"/>
          </a:xfrm>
        </p:spPr>
        <p:txBody>
          <a:bodyPr>
            <a:normAutofit/>
          </a:bodyPr>
          <a:lstStyle/>
          <a:p>
            <a:r>
              <a:rPr lang="en-GB" sz="3200" dirty="0" smtClean="0"/>
              <a:t>Explores the relationships between several explanatory variables and one or more response variables</a:t>
            </a:r>
          </a:p>
          <a:p>
            <a:r>
              <a:rPr lang="en-GB" sz="3200" dirty="0" smtClean="0"/>
              <a:t>Uses a sequence of designed experiments to obtain the best response value</a:t>
            </a:r>
          </a:p>
          <a:p>
            <a:r>
              <a:rPr lang="en-GB" sz="3200" dirty="0" smtClean="0"/>
              <a:t>Used only during the improve phase</a:t>
            </a:r>
          </a:p>
          <a:p>
            <a:r>
              <a:rPr lang="en-GB" sz="3200" dirty="0" smtClean="0"/>
              <a:t>Used to map a response surface so the effects of varying certain factors can be predicted</a:t>
            </a:r>
          </a:p>
          <a:p>
            <a:r>
              <a:rPr lang="en-GB" sz="3200" dirty="0" smtClean="0"/>
              <a:t>Also used to find the operating conditions that produce the desired specifications placed on the y-axis</a:t>
            </a:r>
            <a:endParaRPr lang="en-GB" sz="3200" dirty="0"/>
          </a:p>
        </p:txBody>
      </p:sp>
    </p:spTree>
    <p:extLst>
      <p:ext uri="{BB962C8B-B14F-4D97-AF65-F5344CB8AC3E}">
        <p14:creationId xmlns:p14="http://schemas.microsoft.com/office/powerpoint/2010/main" val="2359644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DOE Graphs and Plots</a:t>
            </a:r>
            <a:endParaRPr lang="en-GB" sz="4400" dirty="0"/>
          </a:p>
        </p:txBody>
      </p:sp>
      <p:sp>
        <p:nvSpPr>
          <p:cNvPr id="3" name="Content Placeholder 2"/>
          <p:cNvSpPr>
            <a:spLocks noGrp="1"/>
          </p:cNvSpPr>
          <p:nvPr>
            <p:ph idx="1"/>
          </p:nvPr>
        </p:nvSpPr>
        <p:spPr>
          <a:xfrm>
            <a:off x="304800" y="2052918"/>
            <a:ext cx="11402291" cy="4458718"/>
          </a:xfrm>
        </p:spPr>
        <p:txBody>
          <a:bodyPr>
            <a:normAutofit/>
          </a:bodyPr>
          <a:lstStyle/>
          <a:p>
            <a:pPr marL="0" indent="0">
              <a:buNone/>
            </a:pPr>
            <a:r>
              <a:rPr lang="en-GB" sz="3200" b="1" u="sng" dirty="0" smtClean="0"/>
              <a:t>Interaction Plots</a:t>
            </a:r>
          </a:p>
          <a:p>
            <a:r>
              <a:rPr lang="en-GB" sz="3200" dirty="0" smtClean="0"/>
              <a:t>Illustrate the interrelationships of three parameters.  In most cases, these parameters are two factors and one response</a:t>
            </a:r>
          </a:p>
          <a:p>
            <a:r>
              <a:rPr lang="en-GB" sz="3200" dirty="0" smtClean="0"/>
              <a:t>Useful for evaluating the results of designed experiments and multiple regression</a:t>
            </a:r>
          </a:p>
          <a:p>
            <a:r>
              <a:rPr lang="en-GB" sz="3200" dirty="0" smtClean="0"/>
              <a:t>Typically, plot variables are placed on the X axis, and the responses are</a:t>
            </a:r>
          </a:p>
          <a:p>
            <a:endParaRPr lang="en-GB" sz="3200" dirty="0"/>
          </a:p>
        </p:txBody>
      </p:sp>
    </p:spTree>
    <p:extLst>
      <p:ext uri="{BB962C8B-B14F-4D97-AF65-F5344CB8AC3E}">
        <p14:creationId xmlns:p14="http://schemas.microsoft.com/office/powerpoint/2010/main" val="3961579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Interaction Plots</a:t>
            </a:r>
            <a:endParaRPr lang="en-GB" sz="4400" dirty="0"/>
          </a:p>
        </p:txBody>
      </p:sp>
      <p:sp>
        <p:nvSpPr>
          <p:cNvPr id="3" name="Content Placeholder 2"/>
          <p:cNvSpPr>
            <a:spLocks noGrp="1"/>
          </p:cNvSpPr>
          <p:nvPr>
            <p:ph idx="1"/>
          </p:nvPr>
        </p:nvSpPr>
        <p:spPr>
          <a:xfrm>
            <a:off x="297873" y="2052918"/>
            <a:ext cx="11637817" cy="4562627"/>
          </a:xfrm>
        </p:spPr>
        <p:txBody>
          <a:bodyPr>
            <a:normAutofit/>
          </a:bodyPr>
          <a:lstStyle/>
          <a:p>
            <a:r>
              <a:rPr lang="en-GB" sz="3200" dirty="0" smtClean="0"/>
              <a:t>The distinct lines on the plot are defined by the levels of the interaction variable</a:t>
            </a:r>
          </a:p>
          <a:p>
            <a:r>
              <a:rPr lang="en-GB" sz="3200" dirty="0" smtClean="0"/>
              <a:t>If the variables exhibit no interaction, then the lines basically will be parallel.  That is, both plot variables will produce similar trends when combined with the response variable</a:t>
            </a:r>
          </a:p>
          <a:p>
            <a:r>
              <a:rPr lang="en-GB" sz="3200" dirty="0" smtClean="0"/>
              <a:t>If the lines are not parallel, however, an interaction likely exists</a:t>
            </a:r>
            <a:endParaRPr lang="en-GB" sz="3200" dirty="0"/>
          </a:p>
        </p:txBody>
      </p:sp>
    </p:spTree>
    <p:extLst>
      <p:ext uri="{BB962C8B-B14F-4D97-AF65-F5344CB8AC3E}">
        <p14:creationId xmlns:p14="http://schemas.microsoft.com/office/powerpoint/2010/main" val="25865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Interaction Plots</a:t>
            </a:r>
          </a:p>
        </p:txBody>
      </p:sp>
      <p:sp>
        <p:nvSpPr>
          <p:cNvPr id="3" name="Content Placeholder 2"/>
          <p:cNvSpPr>
            <a:spLocks noGrp="1"/>
          </p:cNvSpPr>
          <p:nvPr>
            <p:ph idx="1"/>
          </p:nvPr>
        </p:nvSpPr>
        <p:spPr>
          <a:xfrm>
            <a:off x="263236" y="2052918"/>
            <a:ext cx="11610109" cy="4597264"/>
          </a:xfrm>
        </p:spPr>
        <p:txBody>
          <a:bodyPr>
            <a:normAutofit/>
          </a:bodyPr>
          <a:lstStyle/>
          <a:p>
            <a:pPr marL="0" indent="0">
              <a:buNone/>
            </a:pPr>
            <a:r>
              <a:rPr lang="en-GB" sz="3200" b="1" dirty="0" smtClean="0"/>
              <a:t>Both main effects and no interaction</a:t>
            </a:r>
          </a:p>
          <a:p>
            <a:pPr marL="0" indent="0">
              <a:buNone/>
            </a:pPr>
            <a:endParaRPr lang="en-GB" sz="3200" b="1" dirty="0"/>
          </a:p>
        </p:txBody>
      </p:sp>
      <p:pic>
        <p:nvPicPr>
          <p:cNvPr id="4" name="Picture 3"/>
          <p:cNvPicPr>
            <a:picLocks noChangeAspect="1"/>
          </p:cNvPicPr>
          <p:nvPr/>
        </p:nvPicPr>
        <p:blipFill>
          <a:blip r:embed="rId2"/>
          <a:stretch>
            <a:fillRect/>
          </a:stretch>
        </p:blipFill>
        <p:spPr>
          <a:xfrm>
            <a:off x="1946565" y="2715491"/>
            <a:ext cx="8021780" cy="3919576"/>
          </a:xfrm>
          <a:prstGeom prst="rect">
            <a:avLst/>
          </a:prstGeom>
        </p:spPr>
      </p:pic>
    </p:spTree>
    <p:extLst>
      <p:ext uri="{BB962C8B-B14F-4D97-AF65-F5344CB8AC3E}">
        <p14:creationId xmlns:p14="http://schemas.microsoft.com/office/powerpoint/2010/main" val="1847682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Interaction Plots</a:t>
            </a:r>
          </a:p>
        </p:txBody>
      </p:sp>
      <p:sp>
        <p:nvSpPr>
          <p:cNvPr id="3" name="Content Placeholder 2"/>
          <p:cNvSpPr>
            <a:spLocks noGrp="1"/>
          </p:cNvSpPr>
          <p:nvPr>
            <p:ph idx="1"/>
          </p:nvPr>
        </p:nvSpPr>
        <p:spPr>
          <a:xfrm>
            <a:off x="297873" y="2052918"/>
            <a:ext cx="11617035" cy="4597264"/>
          </a:xfrm>
        </p:spPr>
        <p:txBody>
          <a:bodyPr>
            <a:normAutofit/>
          </a:bodyPr>
          <a:lstStyle/>
          <a:p>
            <a:pPr marL="0" indent="0">
              <a:buNone/>
            </a:pPr>
            <a:r>
              <a:rPr lang="en-GB" sz="3200" b="1" dirty="0" smtClean="0"/>
              <a:t>Both main effects with an interaction</a:t>
            </a:r>
          </a:p>
          <a:p>
            <a:pPr marL="0" indent="0">
              <a:buNone/>
            </a:pPr>
            <a:endParaRPr lang="en-GB" sz="3200" b="1" dirty="0"/>
          </a:p>
        </p:txBody>
      </p:sp>
      <p:pic>
        <p:nvPicPr>
          <p:cNvPr id="4" name="Picture 3"/>
          <p:cNvPicPr>
            <a:picLocks noChangeAspect="1"/>
          </p:cNvPicPr>
          <p:nvPr/>
        </p:nvPicPr>
        <p:blipFill>
          <a:blip r:embed="rId2"/>
          <a:stretch>
            <a:fillRect/>
          </a:stretch>
        </p:blipFill>
        <p:spPr>
          <a:xfrm>
            <a:off x="1717965" y="2798618"/>
            <a:ext cx="8485908" cy="3851564"/>
          </a:xfrm>
          <a:prstGeom prst="rect">
            <a:avLst/>
          </a:prstGeom>
        </p:spPr>
      </p:pic>
    </p:spTree>
    <p:extLst>
      <p:ext uri="{BB962C8B-B14F-4D97-AF65-F5344CB8AC3E}">
        <p14:creationId xmlns:p14="http://schemas.microsoft.com/office/powerpoint/2010/main" val="2523189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Interaction Plots</a:t>
            </a:r>
          </a:p>
        </p:txBody>
      </p:sp>
      <p:sp>
        <p:nvSpPr>
          <p:cNvPr id="3" name="Content Placeholder 2"/>
          <p:cNvSpPr>
            <a:spLocks noGrp="1"/>
          </p:cNvSpPr>
          <p:nvPr>
            <p:ph idx="1"/>
          </p:nvPr>
        </p:nvSpPr>
        <p:spPr>
          <a:xfrm>
            <a:off x="297873" y="2052918"/>
            <a:ext cx="11520053" cy="4541846"/>
          </a:xfrm>
        </p:spPr>
        <p:txBody>
          <a:bodyPr>
            <a:normAutofit/>
          </a:bodyPr>
          <a:lstStyle/>
          <a:p>
            <a:pPr marL="0" indent="0">
              <a:buNone/>
            </a:pPr>
            <a:r>
              <a:rPr lang="en-GB" sz="3200" b="1" dirty="0" smtClean="0"/>
              <a:t>Group main effects, an interaction, a no condition effect</a:t>
            </a:r>
          </a:p>
          <a:p>
            <a:pPr marL="0" indent="0">
              <a:buNone/>
            </a:pPr>
            <a:endParaRPr lang="en-GB" sz="3200" b="1" dirty="0"/>
          </a:p>
        </p:txBody>
      </p:sp>
      <p:pic>
        <p:nvPicPr>
          <p:cNvPr id="4" name="Picture 3"/>
          <p:cNvPicPr>
            <a:picLocks noChangeAspect="1"/>
          </p:cNvPicPr>
          <p:nvPr/>
        </p:nvPicPr>
        <p:blipFill>
          <a:blip r:embed="rId2"/>
          <a:stretch>
            <a:fillRect/>
          </a:stretch>
        </p:blipFill>
        <p:spPr>
          <a:xfrm>
            <a:off x="1697181" y="2798619"/>
            <a:ext cx="8756073" cy="3741004"/>
          </a:xfrm>
          <a:prstGeom prst="rect">
            <a:avLst/>
          </a:prstGeom>
        </p:spPr>
      </p:pic>
    </p:spTree>
    <p:extLst>
      <p:ext uri="{BB962C8B-B14F-4D97-AF65-F5344CB8AC3E}">
        <p14:creationId xmlns:p14="http://schemas.microsoft.com/office/powerpoint/2010/main" val="625382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935</TotalTime>
  <Words>1043</Words>
  <Application>Microsoft Office PowerPoint</Application>
  <PresentationFormat>Widescreen</PresentationFormat>
  <Paragraphs>89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vt:lpstr>
      <vt:lpstr>Improve Phase Design of Experiments  </vt:lpstr>
      <vt:lpstr>Improve Phase Overview</vt:lpstr>
      <vt:lpstr>Improve Phase Overview</vt:lpstr>
      <vt:lpstr>Design of Experiments</vt:lpstr>
      <vt:lpstr>Design of Experiments</vt:lpstr>
      <vt:lpstr>The Goals of Design of Experiments</vt:lpstr>
      <vt:lpstr>The Goals of Design of Experiments</vt:lpstr>
      <vt:lpstr>Design of Experiments Definitions</vt:lpstr>
      <vt:lpstr>Design of Experiments Definitions</vt:lpstr>
      <vt:lpstr>Design of Experiments Definitions</vt:lpstr>
      <vt:lpstr>Design of Experiments the Approach</vt:lpstr>
      <vt:lpstr>Design of Experiments the Approach</vt:lpstr>
      <vt:lpstr>Design of Experiments Factors</vt:lpstr>
      <vt:lpstr>Design of Experiments Factor Notation</vt:lpstr>
      <vt:lpstr>Design of Experiments Factorials</vt:lpstr>
      <vt:lpstr>DOE Graphs and Plots</vt:lpstr>
      <vt:lpstr>Interaction Plots</vt:lpstr>
      <vt:lpstr>Interaction Plots</vt:lpstr>
      <vt:lpstr>Interaction Plots</vt:lpstr>
      <vt:lpstr>Interaction Plots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Improve Phase Design of Experiments</dc:title>
  <dc:creator>Andrew Thorn</dc:creator>
  <cp:lastModifiedBy>Andrew Thorn</cp:lastModifiedBy>
  <cp:revision>12</cp:revision>
  <dcterms:created xsi:type="dcterms:W3CDTF">2021-03-26T00:27:54Z</dcterms:created>
  <dcterms:modified xsi:type="dcterms:W3CDTF">2021-03-26T16:03:39Z</dcterms:modified>
</cp:coreProperties>
</file>