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4"/>
  </p:sldMasterIdLst>
  <p:notesMasterIdLst>
    <p:notesMasterId r:id="rId13"/>
  </p:notesMasterIdLst>
  <p:sldIdLst>
    <p:sldId id="256" r:id="rId5"/>
    <p:sldId id="257" r:id="rId6"/>
    <p:sldId id="258" r:id="rId7"/>
    <p:sldId id="261" r:id="rId8"/>
    <p:sldId id="262" r:id="rId9"/>
    <p:sldId id="263" r:id="rId10"/>
    <p:sldId id="259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96ED0F-5BBE-4C32-B130-EB1E560DFB97}" v="64" dt="2021-03-18T23:48:19.6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95220" autoAdjust="0"/>
  </p:normalViewPr>
  <p:slideViewPr>
    <p:cSldViewPr snapToGrid="0">
      <p:cViewPr varScale="1">
        <p:scale>
          <a:sx n="81" d="100"/>
          <a:sy n="81" d="100"/>
        </p:scale>
        <p:origin x="101" y="72"/>
      </p:cViewPr>
      <p:guideLst/>
    </p:cSldViewPr>
  </p:slideViewPr>
  <p:outlineViewPr>
    <p:cViewPr>
      <p:scale>
        <a:sx n="33" d="100"/>
        <a:sy n="33" d="100"/>
      </p:scale>
      <p:origin x="0" y="-243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C12BB5-DF91-42E8-B0CC-A72B407DC29C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767DA1-3562-443E-92A6-25C3C30FC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8704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774231F-C9AA-4268-B835-0777B1D914B0}" type="datetime1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r>
              <a:rPr lang="en-GB"/>
              <a:t>Kyra Sebastian 1908711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72195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A0D26-6526-425E-9078-2E269E419DDB}" type="datetime1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968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9292D-6E2C-473C-AAC2-9537F02E9C9A}" type="datetime1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009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F57A8-8175-4662-A50B-A7D940579577}" type="datetime1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5156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14B71-30DB-42EA-9E15-E918050B1ACC}" type="datetime1">
              <a:rPr lang="en-GB" smtClean="0"/>
              <a:t>18/03/2021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624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CE6A3-3DA8-42FA-8963-3D8A717E3DBB}" type="datetime1">
              <a:rPr lang="en-GB" smtClean="0"/>
              <a:t>18/03/2021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864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464C4-5D9F-4631-83D5-B794F9ABD3F1}" type="datetime1">
              <a:rPr lang="en-GB" smtClean="0"/>
              <a:t>18/03/2021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360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D4F8E-42A4-4C48-810D-AD5F34CEF4DC}" type="datetime1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567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5492E-0A6E-478A-ABE5-26B54F50A74A}" type="datetime1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038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AB3CD-B281-4DD5-B713-378E2362A183}" type="datetime1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337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AB85A-4DEF-4366-8E03-A5F7B0604BC7}" type="datetime1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2521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41377-3B6E-48C6-B8F0-87155BEFFD0B}" type="datetime1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06926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6D824-436E-42DB-B258-A77866C12500}" type="datetime1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6810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DFB15-DD6D-4EBF-AFD3-89E8D21ACB1E}" type="datetime1">
              <a:rPr lang="en-GB" smtClean="0"/>
              <a:t>18/03/2021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9084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864B0-7935-480D-B732-E74228D7FAC4}" type="datetime1">
              <a:rPr lang="en-GB" smtClean="0"/>
              <a:t>18/03/2021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1443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DC120-023E-42B0-A26A-B7FA7B3E4A1F}" type="datetime1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3746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6407-EDED-4901-89CE-2E1C11458D7B}" type="datetime1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449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FB14361-3B57-4646-B0CB-C3BEDEB13D72}" type="datetime1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GB"/>
              <a:t>Kyra Sebastian 1908711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29A393F-894F-4E3E-BE69-84997ADDA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404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8.png"/><Relationship Id="rId5" Type="http://schemas.openxmlformats.org/officeDocument/2006/relationships/hyperlink" Target="https://www.bing.com/images/search?view=detailV2&amp;ccid=Qni2NQYp&amp;id=42535ECD8323DF4F8FBA7AD0620B229E78E2EB18&amp;thid=OIP.Qni2NQYpA73ZHl2KovNNqwHaFc&amp;mediaurl=https%3a%2f%2fquantumcivilization.com%2fwp-content%2fuploads%2f2019%2f01%2fMalsow-self-transcendece.png&amp;exph=667&amp;expw=908&amp;q=Transpersonal+Counseling+Theory&amp;simid=608023746183236636&amp;ck=05267A6B13AB528A5BE0868EA6C730C6&amp;selectedIndex=2&amp;FORM=IRPRST&amp;ajaxhist=0" TargetMode="Externa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0.png"/><Relationship Id="rId5" Type="http://schemas.openxmlformats.org/officeDocument/2006/relationships/hyperlink" Target="https://www.bing.com/images/search?view=detailV2&amp;ccid=meWeKAnu&amp;id=B00A7125A6D8E597D28866D6B3320A32D515E53A&amp;thid=OIP.meWeKAnuLAEBHLu44kMjrAHaHU&amp;mediaurl=https%3a%2f%2fth.bing.com%2fth%2fid%2fR99e59e2809ee2c01011cbbb8e24323ac%3frik%3dOuUV1TIKMrPWZg%26riu%3dhttp%253a%252f%252fvurbmag.com%252fwp-content%252fuploads%252f2015%252f09%252fprochaskamodel.png%26ehk%3dZKTbMTt8H89BMguhv0lKsHpB5EIGWewgXzq9b1T4A9g%253d%26risl%3d%26pid%3dImgRaw&amp;exph=375&amp;expw=379&amp;q=prochuskas+stages+of+change+theory&amp;simid=608007111718210393&amp;ck=FB3301ECE0D8BE673D076B07421A0602&amp;selectedIndex=0&amp;FORM=IRPRST" TargetMode="Externa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1.png"/><Relationship Id="rId5" Type="http://schemas.openxmlformats.org/officeDocument/2006/relationships/image" Target="../media/image3.jp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tpweb.org/jtparchive/trps-24-92-01-079.pdf" TargetMode="External"/><Relationship Id="rId2" Type="http://schemas.openxmlformats.org/officeDocument/2006/relationships/hyperlink" Target="https://www.repository.cam.ac.uk/bitstream/handle/1810/280683/247-Article%20Text-416-1-10-20171218.pdf?sequence=1&amp;isAllowed=y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unicef.org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w:/g/personal/1908711_student_uwtsd_ac_uk/EZZQjNvqQyRGkmiU7cpSOGcBe7AM_BKNCNQCaEyITYhmIQ?e=RRJa6B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21FF9-A9C2-4BC9-846D-A6CFB93CC6D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7200" b="1" dirty="0">
                <a:solidFill>
                  <a:schemeClr val="accent6">
                    <a:lumMod val="75000"/>
                  </a:schemeClr>
                </a:solidFill>
                <a:highlight>
                  <a:srgbClr val="00FFFF"/>
                </a:highlight>
              </a:rPr>
              <a:t>H</a:t>
            </a:r>
            <a:r>
              <a:rPr lang="en-US" sz="7200" b="1" dirty="0">
                <a:solidFill>
                  <a:schemeClr val="accent6">
                    <a:lumMod val="75000"/>
                  </a:schemeClr>
                </a:solidFill>
              </a:rPr>
              <a:t>ealth </a:t>
            </a:r>
            <a:r>
              <a:rPr lang="en-US" sz="7200" b="1" dirty="0">
                <a:solidFill>
                  <a:schemeClr val="accent6">
                    <a:lumMod val="75000"/>
                  </a:schemeClr>
                </a:solidFill>
                <a:highlight>
                  <a:srgbClr val="00FFFF"/>
                </a:highlight>
              </a:rPr>
              <a:t>e</a:t>
            </a:r>
            <a:r>
              <a:rPr lang="en-US" sz="7200" b="1" dirty="0">
                <a:solidFill>
                  <a:schemeClr val="accent6">
                    <a:lumMod val="75000"/>
                  </a:schemeClr>
                </a:solidFill>
              </a:rPr>
              <a:t>ducationa</a:t>
            </a:r>
            <a:r>
              <a:rPr lang="en-US" sz="7200" b="1" dirty="0">
                <a:solidFill>
                  <a:schemeClr val="accent6">
                    <a:lumMod val="75000"/>
                  </a:schemeClr>
                </a:solidFill>
                <a:highlight>
                  <a:srgbClr val="00FFFF"/>
                </a:highlight>
              </a:rPr>
              <a:t>l</a:t>
            </a:r>
            <a:r>
              <a:rPr lang="en-US" sz="7200" b="1" dirty="0">
                <a:solidFill>
                  <a:schemeClr val="accent6">
                    <a:lumMod val="75000"/>
                  </a:schemeClr>
                </a:solidFill>
              </a:rPr>
              <a:t> cam</a:t>
            </a:r>
            <a:r>
              <a:rPr lang="en-US" sz="7200" b="1" dirty="0">
                <a:solidFill>
                  <a:schemeClr val="accent6">
                    <a:lumMod val="75000"/>
                  </a:schemeClr>
                </a:solidFill>
                <a:highlight>
                  <a:srgbClr val="00FFFF"/>
                </a:highlight>
              </a:rPr>
              <a:t>p</a:t>
            </a:r>
            <a:r>
              <a:rPr lang="en-US" sz="7200" b="1" dirty="0">
                <a:solidFill>
                  <a:schemeClr val="accent6">
                    <a:lumMod val="75000"/>
                  </a:schemeClr>
                </a:solidFill>
              </a:rPr>
              <a:t>aign program</a:t>
            </a:r>
            <a:r>
              <a:rPr lang="en-US" sz="7200" b="1" dirty="0">
                <a:solidFill>
                  <a:schemeClr val="accent6">
                    <a:lumMod val="75000"/>
                  </a:schemeClr>
                </a:solidFill>
                <a:highlight>
                  <a:srgbClr val="00FFFF"/>
                </a:highlight>
              </a:rPr>
              <a:t>s</a:t>
            </a:r>
            <a:endParaRPr lang="en-GB" sz="7200" b="1" dirty="0">
              <a:solidFill>
                <a:schemeClr val="accent6">
                  <a:lumMod val="75000"/>
                </a:schemeClr>
              </a:solidFill>
              <a:highlight>
                <a:srgbClr val="00FFFF"/>
              </a:highligh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8CA71-A89F-4DBD-B023-EDD3ABEF2C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u="sng" dirty="0">
                <a:solidFill>
                  <a:schemeClr val="tx1"/>
                </a:solidFill>
              </a:rPr>
              <a:t>Just how successful can they be</a:t>
            </a:r>
            <a:r>
              <a:rPr lang="en-US" u="sng" dirty="0">
                <a:solidFill>
                  <a:schemeClr val="tx2"/>
                </a:solidFill>
                <a:highlight>
                  <a:srgbClr val="00FFFF"/>
                </a:highlight>
              </a:rPr>
              <a:t>?</a:t>
            </a:r>
            <a:endParaRPr lang="en-GB" u="sng" dirty="0">
              <a:solidFill>
                <a:schemeClr val="tx2"/>
              </a:solidFill>
              <a:highlight>
                <a:srgbClr val="00FFFF"/>
              </a:highlight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CB025A-DAEE-4B54-8C4E-9F79E5A3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FBD6F915-8908-42E3-9BA3-4C498F44BE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411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55"/>
    </mc:Choice>
    <mc:Fallback>
      <p:transition spd="slow" advTm="150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820BA-105C-4F78-B185-1C7A17103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Social </a:t>
            </a:r>
            <a:r>
              <a:rPr lang="en-US" sz="3200" b="1" dirty="0">
                <a:solidFill>
                  <a:schemeClr val="accent6">
                    <a:lumMod val="75000"/>
                  </a:schemeClr>
                </a:solidFill>
              </a:rPr>
              <a:t>vs</a:t>
            </a:r>
            <a:r>
              <a:rPr lang="en-US" dirty="0"/>
              <a:t> </a:t>
            </a:r>
            <a:r>
              <a:rPr lang="en-GB" b="1" dirty="0"/>
              <a:t>persuasion</a:t>
            </a:r>
            <a:r>
              <a:rPr lang="en-US" dirty="0"/>
              <a:t> campaign’s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83821-D720-4C58-A47E-868E982D5CA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Creative &amp; technical</a:t>
            </a:r>
          </a:p>
          <a:p>
            <a:r>
              <a:rPr lang="en-US" dirty="0"/>
              <a:t>Uses art &amp; science</a:t>
            </a:r>
          </a:p>
          <a:p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Can be used to sell or promote</a:t>
            </a:r>
          </a:p>
          <a:p>
            <a:r>
              <a:rPr lang="en-US" dirty="0"/>
              <a:t>Indicates desirable behaviour</a:t>
            </a:r>
          </a:p>
          <a:p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Uses mass media interaction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52B35F-C337-4CB0-8DC5-A2C1F690F71D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US" dirty="0"/>
              <a:t>Use’s emotive language to engage us</a:t>
            </a:r>
          </a:p>
          <a:p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Relies on empathy</a:t>
            </a:r>
          </a:p>
          <a:p>
            <a:r>
              <a:rPr lang="en-US" dirty="0"/>
              <a:t>Use’s visually stimuli </a:t>
            </a:r>
          </a:p>
          <a:p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Charities choice of campaigns</a:t>
            </a:r>
          </a:p>
          <a:p>
            <a:r>
              <a:rPr lang="en-US" dirty="0"/>
              <a:t>Asks for help rather than changing us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8FE844-CBF6-4745-80E7-7891E4F82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i="1" dirty="0"/>
              <a:t>Kyra Sebastian 1908711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2B83EDBA-E830-4ADC-B81C-02ECD1D42F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757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4961"/>
    </mc:Choice>
    <mc:Fallback>
      <p:transition spd="slow" advTm="2649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A49FF-B84A-43BC-9ADA-63EEA3135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Different theories 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4F68AE-114E-4CAB-9B92-5935D47C1E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2" y="1643872"/>
            <a:ext cx="3310128" cy="730958"/>
          </a:xfrm>
        </p:spPr>
        <p:txBody>
          <a:bodyPr/>
          <a:lstStyle/>
          <a:p>
            <a:r>
              <a:rPr lang="en-GB" dirty="0"/>
              <a:t>transpersonal theory 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43B0105-AE1B-4226-AEA4-C3228A80AC4A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Evolved from humanistic psychology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 </a:t>
            </a:r>
            <a:r>
              <a:rPr lang="en-US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Abraham Maslow in the 1960s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Self healing</a:t>
            </a:r>
          </a:p>
          <a:p>
            <a:r>
              <a:rPr lang="en-US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Reaching our inner peace</a:t>
            </a:r>
          </a:p>
          <a:p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(Lajoie, D., &amp; Shapiro, S. 1992)</a:t>
            </a:r>
            <a:endParaRPr lang="en-GB" sz="1100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C94356-6130-4715-BF4D-8D98C630C6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 social cognitive theory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3DB3C32A-FFFA-48A4-A33F-5D7E1598F7A1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389F458-0CD3-4DBF-8BA9-43849A16A23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Transtheoretical Model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670C76C3-7A27-4FC8-A6F7-68F7DBC0BCC4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ALSO KNOWS AS THE STAGES OF CHANGE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READNINESS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DESCISIONAL BALANCE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REALISTIC GOALS</a:t>
            </a:r>
          </a:p>
          <a:p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(Prochaska, J., &amp; DiClemente, C. 1982)</a:t>
            </a:r>
            <a:endParaRPr lang="en-US" sz="1100" dirty="0">
              <a:latin typeface="Calibri" panose="020F0502020204030204" pitchFamily="34" charset="0"/>
              <a:ea typeface="Adobe Gothic Std B" panose="020B0800000000000000" pitchFamily="34" charset="-128"/>
              <a:cs typeface="Calibri" panose="020F0502020204030204" pitchFamily="34" charset="0"/>
            </a:endParaRPr>
          </a:p>
          <a:p>
            <a:endParaRPr lang="en-US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8114FDC-850C-4AC0-BC0B-F25536611AAC}"/>
              </a:ext>
            </a:extLst>
          </p:cNvPr>
          <p:cNvSpPr txBox="1"/>
          <p:nvPr/>
        </p:nvSpPr>
        <p:spPr>
          <a:xfrm>
            <a:off x="4174116" y="2911895"/>
            <a:ext cx="322873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INITIATE &amp; MAINTAIN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sz="1400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MENTAL PROCESSES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sz="1400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SOCIAL AND PHYSICAL FACTORS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504AD2D-EEDC-4555-AF93-1ACD8E318361}"/>
              </a:ext>
            </a:extLst>
          </p:cNvPr>
          <p:cNvSpPr txBox="1"/>
          <p:nvPr/>
        </p:nvSpPr>
        <p:spPr>
          <a:xfrm>
            <a:off x="4221560" y="4081446"/>
            <a:ext cx="3133845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SELF REGULATION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sz="1400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algn="ctr"/>
            <a:r>
              <a:rPr lang="en-US" sz="1100" dirty="0">
                <a:latin typeface="Calibri" panose="020F0502020204030204" pitchFamily="34" charset="0"/>
                <a:ea typeface="Adobe Gothic Std B" panose="020B0800000000000000" pitchFamily="34" charset="-128"/>
                <a:cs typeface="Calibri" panose="020F0502020204030204" pitchFamily="34" charset="0"/>
              </a:rPr>
              <a:t>(Bandura, A. 1998)</a:t>
            </a:r>
            <a:endParaRPr lang="en-GB" sz="1100" dirty="0">
              <a:latin typeface="Calibri" panose="020F0502020204030204" pitchFamily="34" charset="0"/>
              <a:ea typeface="Adobe Gothic Std B" panose="020B0800000000000000" pitchFamily="34" charset="-128"/>
              <a:cs typeface="Calibri" panose="020F0502020204030204" pitchFamily="34" charset="0"/>
            </a:endParaRP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E848AA61-D7B1-4EA3-83A7-232BFF67B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i="1" dirty="0"/>
              <a:t>Kyra Sebastian 1908711</a:t>
            </a:r>
          </a:p>
        </p:txBody>
      </p:sp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249FD530-DCF8-4BFC-83D6-1B2E5D5F5D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352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9600"/>
    </mc:Choice>
    <mc:Fallback>
      <p:transition spd="slow" advTm="159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See the source image">
            <a:extLst>
              <a:ext uri="{FF2B5EF4-FFF2-40B4-BE49-F238E27FC236}">
                <a16:creationId xmlns:a16="http://schemas.microsoft.com/office/drawing/2014/main" id="{7F564550-946C-42EF-ACC5-5721EC7E06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" y="150919"/>
            <a:ext cx="10925175" cy="4868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679E35-9103-43D3-A6DE-9963431A04A3}"/>
              </a:ext>
            </a:extLst>
          </p:cNvPr>
          <p:cNvSpPr txBox="1"/>
          <p:nvPr/>
        </p:nvSpPr>
        <p:spPr>
          <a:xfrm>
            <a:off x="379890" y="5019675"/>
            <a:ext cx="53625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i="1" dirty="0">
                <a:solidFill>
                  <a:schemeClr val="tx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(Transpersonal Counseling Theory - Bing images</a:t>
            </a:r>
            <a:r>
              <a:rPr lang="en-US" sz="1100" i="1" dirty="0">
                <a:solidFill>
                  <a:schemeClr val="tx2"/>
                </a:solidFill>
              </a:rPr>
              <a:t>)</a:t>
            </a:r>
            <a:endParaRPr lang="en-GB" sz="1100" i="1" dirty="0">
              <a:solidFill>
                <a:schemeClr val="tx2"/>
              </a:solidFill>
            </a:endParaRP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4A7690D-C614-486E-BF3D-4C599BC6B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i="1" dirty="0"/>
              <a:t>Kyra Sebastian 1908711</a:t>
            </a:r>
          </a:p>
        </p:txBody>
      </p:sp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0EA6F86C-4033-49B8-A231-49552A8EE7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851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795"/>
    </mc:Choice>
    <mc:Fallback>
      <p:transition spd="slow" advTm="697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prochuskas stages of change theory">
            <a:extLst>
              <a:ext uri="{FF2B5EF4-FFF2-40B4-BE49-F238E27FC236}">
                <a16:creationId xmlns:a16="http://schemas.microsoft.com/office/drawing/2014/main" id="{23A1A284-0FBC-4170-8074-6DD105339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150" y="219075"/>
            <a:ext cx="8443821" cy="454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2A4828-E3CC-46DA-BDB3-EAA8BE638253}"/>
              </a:ext>
            </a:extLst>
          </p:cNvPr>
          <p:cNvSpPr txBox="1"/>
          <p:nvPr/>
        </p:nvSpPr>
        <p:spPr>
          <a:xfrm>
            <a:off x="3639845" y="4864963"/>
            <a:ext cx="466077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</a:t>
            </a:r>
            <a:r>
              <a:rPr lang="en-US" sz="1100" dirty="0" err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prochuskas</a:t>
            </a:r>
            <a:r>
              <a:rPr lang="en-US" sz="11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stages of change theory – Bing</a:t>
            </a:r>
            <a:r>
              <a:rPr lang="en-US" sz="11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GB" sz="1100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1A3F1E-74E6-4114-8F68-F8AB8652C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i="1" dirty="0"/>
              <a:t>Kyra Sebastian 1908711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3F9B4732-9764-4419-960B-0E1564759C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402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215"/>
    </mc:Choice>
    <mc:Fallback>
      <p:transition spd="slow" advTm="66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0A9C49B-76D8-4E9B-B430-D1ADF40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8A5712-2FE0-4DD4-BDC6-099EA378A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9">
            <a:extLst>
              <a:ext uri="{FF2B5EF4-FFF2-40B4-BE49-F238E27FC236}">
                <a16:creationId xmlns:a16="http://schemas.microsoft.com/office/drawing/2014/main" id="{448E5503-E0F8-4B94-81A3-B1FA57623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54F896-85E7-4403-9E37-1B004731F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B45717-CF8E-4E8D-BBD9-94915D1EA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Conclusion……. 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D22ECBBB-7CE0-4B09-9B47-8F57F7F4055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11886" y="685800"/>
            <a:ext cx="5968621" cy="4688785"/>
          </a:xfrm>
        </p:spPr>
        <p:txBody>
          <a:bodyPr>
            <a:normAutofit/>
          </a:bodyPr>
          <a:lstStyle/>
          <a:p>
            <a:r>
              <a:rPr lang="en-US" sz="1400" dirty="0"/>
              <a:t>The 3 theory's we have explored all have outstanding value and contribution towards many health worthy campaigns </a:t>
            </a:r>
          </a:p>
          <a:p>
            <a:r>
              <a:rPr lang="en-US" sz="1400" dirty="0"/>
              <a:t>We know that we have to take a large number of factors into consideration before attempting to plan any promotion</a:t>
            </a:r>
          </a:p>
          <a:p>
            <a:r>
              <a:rPr lang="en-GB" sz="1400" dirty="0"/>
              <a:t>Persuasion or guilt focus doesn’t always work</a:t>
            </a:r>
          </a:p>
          <a:p>
            <a:r>
              <a:rPr lang="en-GB" sz="1400" dirty="0"/>
              <a:t>The bigger the promotion, the more we see others doing active change, the more likely it is that we will copy</a:t>
            </a:r>
          </a:p>
          <a:p>
            <a:r>
              <a:rPr lang="en-GB" sz="1400" dirty="0"/>
              <a:t>The 6-stage change is better targeted for addiction</a:t>
            </a:r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83656C-C097-4D21-93DC-ED430D66A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i="1" dirty="0"/>
              <a:t>Kyra Sebastian 1908711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8C07EA99-432B-4F69-803D-B929F60A4B1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17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980"/>
    </mc:Choice>
    <mc:Fallback>
      <p:transition spd="slow" advTm="459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D58969-87AB-4356-AC6D-2838069767E1}"/>
              </a:ext>
            </a:extLst>
          </p:cNvPr>
          <p:cNvSpPr txBox="1"/>
          <p:nvPr/>
        </p:nvSpPr>
        <p:spPr>
          <a:xfrm>
            <a:off x="692458" y="488272"/>
            <a:ext cx="106176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Reference 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DCE2E0-5BBE-43F5-887A-F394F929EBCC}"/>
              </a:ext>
            </a:extLst>
          </p:cNvPr>
          <p:cNvSpPr/>
          <p:nvPr/>
        </p:nvSpPr>
        <p:spPr>
          <a:xfrm>
            <a:off x="292963" y="1127464"/>
            <a:ext cx="8762261" cy="67249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Bandura, A. (1998). Health promotion from the perspective of social cognitive theory. </a:t>
            </a:r>
            <a:r>
              <a:rPr lang="en-US" sz="1100" i="1" dirty="0">
                <a:latin typeface="Calibri" panose="020F0502020204030204" pitchFamily="34" charset="0"/>
                <a:cs typeface="Calibri" panose="020F0502020204030204" pitchFamily="34" charset="0"/>
              </a:rPr>
              <a:t>Psychology &amp; Health</a:t>
            </a:r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US" sz="1100" i="1" dirty="0">
                <a:latin typeface="Calibri" panose="020F0502020204030204" pitchFamily="34" charset="0"/>
                <a:cs typeface="Calibri" panose="020F0502020204030204" pitchFamily="34" charset="0"/>
              </a:rPr>
              <a:t>13</a:t>
            </a:r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(4), 623–649. https://doi.org/10.1080/08870449808407422</a:t>
            </a:r>
          </a:p>
          <a:p>
            <a:r>
              <a:rPr lang="en-US" dirty="0"/>
              <a:t>‌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Foster, J., &amp; College, M. (n.d.). </a:t>
            </a:r>
            <a:r>
              <a:rPr lang="en-US" sz="1100" i="1" dirty="0">
                <a:solidFill>
                  <a:srgbClr val="000000"/>
                </a:solidFill>
                <a:latin typeface="Calibri" panose="020F0502020204030204" pitchFamily="34" charset="0"/>
              </a:rPr>
              <a:t>Mental Health Campaigns And Social Representations Theory: A Consideration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. 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hlinkClick r:id="rId2"/>
              </a:rPr>
              <a:t>https://www.repository.cam.ac.uk/bitstream/handle/1810/280683/247-Article%20Text-416-1-10-20171218.pdf?sequence=1&amp;isAllowed=y</a:t>
            </a:r>
            <a:endParaRPr lang="en-US" sz="11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‌</a:t>
            </a:r>
          </a:p>
          <a:p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Lajoie, D., &amp; Shapiro, S (1992). "Definitions of transpersonal psychology: The first twenty-three years". Journal of Transpersonal Psychology, Vol. 24,       1992. </a:t>
            </a:r>
            <a:r>
              <a:rPr lang="en-GB" sz="11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trps-24-92-01-079.pdf (atpweb.org)</a:t>
            </a:r>
            <a:endParaRPr lang="en-GB" sz="1100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100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Prochaska, J. O., &amp; DiClemente, C. C. (1982). Transtheoretical therapy: Toward a more integrative model of change. </a:t>
            </a:r>
            <a:r>
              <a:rPr lang="en-US" sz="1100" i="1" dirty="0">
                <a:latin typeface="Calibri" panose="020F0502020204030204" pitchFamily="34" charset="0"/>
                <a:cs typeface="Calibri" panose="020F0502020204030204" pitchFamily="34" charset="0"/>
              </a:rPr>
              <a:t>Psychotherapy: Theory, Research &amp; Practice</a:t>
            </a:r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US" sz="1100" i="1" dirty="0">
                <a:latin typeface="Calibri" panose="020F0502020204030204" pitchFamily="34" charset="0"/>
                <a:cs typeface="Calibri" panose="020F0502020204030204" pitchFamily="34" charset="0"/>
              </a:rPr>
              <a:t>19</a:t>
            </a:r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(3), 276–288. https://doi.org/10.1037/h0088437</a:t>
            </a:r>
          </a:p>
          <a:p>
            <a:r>
              <a:rPr lang="en-US" dirty="0"/>
              <a:t>‌</a:t>
            </a:r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UNICEF. (2000). </a:t>
            </a:r>
            <a:r>
              <a:rPr lang="en-US" sz="1100" i="1" dirty="0">
                <a:latin typeface="Calibri" panose="020F0502020204030204" pitchFamily="34" charset="0"/>
                <a:cs typeface="Calibri" panose="020F0502020204030204" pitchFamily="34" charset="0"/>
              </a:rPr>
              <a:t>Home Page | UNICEF</a:t>
            </a:r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. Unicef.org. </a:t>
            </a:r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https://www.unicef.org/</a:t>
            </a: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100" u="sng" dirty="0">
                <a:latin typeface="Calibri" panose="020F0502020204030204" pitchFamily="34" charset="0"/>
                <a:cs typeface="Calibri" panose="020F0502020204030204" pitchFamily="34" charset="0"/>
              </a:rPr>
              <a:t>(n.d.). https://www.bing.com/images/search?view=detailV2&amp;ccid=Qni2NQYp&amp;id=42535ECD8323DF4F8FBA7AD0620B229E78E2EB18&amp;thid=OIP.Qni2NQYpA73ZHl2KovNNqwHaFc&amp;mediaurl=https%3a%2f%2fquantumcivilization.com%2fwp-content%2fuploads%2f2019%2f01%2fMalsow-self-transcendece.png&amp;exph=667&amp;expw=908&amp;q=Transpersonal+Counseling+Theory&amp;simid=608023746183236636&amp;ck=05267A6B13AB528A5BE0868EA6C730C6&amp;selectedIndex=2&amp;FORM=IRPRST&amp;ajaxhist=0</a:t>
            </a:r>
          </a:p>
          <a:p>
            <a:endParaRPr lang="en-GB" sz="1100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(n.d.). https://www.bing.com/images/search?view=detailV2&amp;ccid=meWeKAnu&amp;id=B00A7125A6D8E597D28866D6B3320A32D515E53A&amp;thid=OIP.meWeKAnuLAEBHLu44kMjrAHaHU&amp;mediaurl=https%3a%2f%2fth.bing.com%2fth%2fid%2fR99e59e2809ee2c01011cbbb8e24323ac%3frik%3dOuUV1TIKMrPWZg%26riu%3dhttp%253a%252f%252fvurbmag.com%252fwp-content%252fuploads%252f2015%252f09%252fprochaskamodel.png%26ehk%3dZKTbMTt8H89BMguhv0lKsHpB5EIGWewgXzq9b1T4A9g%253d%26risl%3d%26pid%3dImgRaw&amp;exph=375&amp;expw=379&amp;q=prochuskas+stages+of+change+theory&amp;simid=608007111718210393&amp;ck=FB3301ECE0D8BE673D076B07421A0602&amp;selectedIndex=0&amp;FORM=IRPRST&amp;ajaxhist=0</a:t>
            </a:r>
          </a:p>
          <a:p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/>
              <a:t>‌</a:t>
            </a:r>
          </a:p>
          <a:p>
            <a:endParaRPr lang="en-US" dirty="0"/>
          </a:p>
          <a:p>
            <a:endParaRPr lang="en-GB" sz="1100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100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100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pPr marL="457200" indent="-457200"/>
            <a:endParaRPr lang="en-US" sz="11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457200" indent="-457200"/>
            <a:endParaRPr lang="en-US" sz="11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457200" indent="-457200"/>
            <a:endParaRPr lang="en-US" sz="11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</a:rPr>
              <a:t>‌</a:t>
            </a:r>
            <a:endParaRPr lang="en-US" sz="11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F9CA15-82CD-48D4-9473-7360586FA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i="1" dirty="0"/>
              <a:t>Kyra Sebastian 1908711</a:t>
            </a:r>
          </a:p>
        </p:txBody>
      </p:sp>
    </p:spTree>
    <p:extLst>
      <p:ext uri="{BB962C8B-B14F-4D97-AF65-F5344CB8AC3E}">
        <p14:creationId xmlns:p14="http://schemas.microsoft.com/office/powerpoint/2010/main" val="3832343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7725548-EBF0-400A-B7FD-BDA644393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Kyra Sebastian 1908711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C4006B-4FBB-4D39-9FC8-41F7EFAE09B7}"/>
              </a:ext>
            </a:extLst>
          </p:cNvPr>
          <p:cNvSpPr txBox="1"/>
          <p:nvPr/>
        </p:nvSpPr>
        <p:spPr>
          <a:xfrm>
            <a:off x="285750" y="466724"/>
            <a:ext cx="89725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Please find attached the link to one drive for the script used</a:t>
            </a:r>
          </a:p>
          <a:p>
            <a:endParaRPr lang="en-GB" dirty="0">
              <a:solidFill>
                <a:srgbClr val="F21213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solidFill>
                  <a:srgbClr val="F21213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Health educational programs.docx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438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7832FEA9A0CE44993765A974BB2A9B" ma:contentTypeVersion="12" ma:contentTypeDescription="Create a new document." ma:contentTypeScope="" ma:versionID="8dd0cdd4e43c22bcf3c67ffd5b29cd9f">
  <xsd:schema xmlns:xsd="http://www.w3.org/2001/XMLSchema" xmlns:xs="http://www.w3.org/2001/XMLSchema" xmlns:p="http://schemas.microsoft.com/office/2006/metadata/properties" xmlns:ns3="2dc8c000-3fb6-4aae-80f6-b33e90f8692e" xmlns:ns4="a8d74de7-2952-40f5-912e-dc0441479ce8" targetNamespace="http://schemas.microsoft.com/office/2006/metadata/properties" ma:root="true" ma:fieldsID="574a8cf27d81237cc462cbf664a74935" ns3:_="" ns4:_="">
    <xsd:import namespace="2dc8c000-3fb6-4aae-80f6-b33e90f8692e"/>
    <xsd:import namespace="a8d74de7-2952-40f5-912e-dc0441479ce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8c000-3fb6-4aae-80f6-b33e90f869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d74de7-2952-40f5-912e-dc0441479ce8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BC83950-F6F8-4A96-A621-D0A2C5B2F4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c8c000-3fb6-4aae-80f6-b33e90f8692e"/>
    <ds:schemaRef ds:uri="a8d74de7-2952-40f5-912e-dc0441479c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5F2C112-61F3-4769-BB22-7B9E438A07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D82CFA-FC09-4474-B561-0FC5CF27B0EA}">
  <ds:schemaRefs>
    <ds:schemaRef ds:uri="http://www.w3.org/XML/1998/namespace"/>
    <ds:schemaRef ds:uri="http://purl.org/dc/terms/"/>
    <ds:schemaRef ds:uri="http://schemas.microsoft.com/office/2006/documentManagement/types"/>
    <ds:schemaRef ds:uri="http://purl.org/dc/dcmitype/"/>
    <ds:schemaRef ds:uri="http://schemas.microsoft.com/office/2006/metadata/properties"/>
    <ds:schemaRef ds:uri="2dc8c000-3fb6-4aae-80f6-b33e90f8692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a8d74de7-2952-40f5-912e-dc0441479ce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307</TotalTime>
  <Words>698</Words>
  <Application>Microsoft Office PowerPoint</Application>
  <PresentationFormat>Widescreen</PresentationFormat>
  <Paragraphs>79</Paragraphs>
  <Slides>8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Adobe Gothic Std B</vt:lpstr>
      <vt:lpstr>Arial</vt:lpstr>
      <vt:lpstr>Calibri</vt:lpstr>
      <vt:lpstr>Impact</vt:lpstr>
      <vt:lpstr>Main Event</vt:lpstr>
      <vt:lpstr>Health educational campaign programs</vt:lpstr>
      <vt:lpstr>Social vs persuasion campaign’s</vt:lpstr>
      <vt:lpstr>Different theories </vt:lpstr>
      <vt:lpstr>PowerPoint Presentation</vt:lpstr>
      <vt:lpstr>PowerPoint Presentation</vt:lpstr>
      <vt:lpstr>Conclusion…….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educational campaign programs</dc:title>
  <dc:creator>Kyra Sebastian (1908711)</dc:creator>
  <cp:lastModifiedBy>Kyra Sebastian (1908711)</cp:lastModifiedBy>
  <cp:revision>9</cp:revision>
  <dcterms:created xsi:type="dcterms:W3CDTF">2021-03-18T13:25:41Z</dcterms:created>
  <dcterms:modified xsi:type="dcterms:W3CDTF">2021-03-19T00:09:12Z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0x010100AA7832FEA9A0CE44993765A974BB2A9B</vt:lpwstr>
  </property>
</Properties>
</file>