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8"/>
  </p:notesMasterIdLst>
  <p:handoutMasterIdLst>
    <p:handoutMasterId r:id="rId9"/>
  </p:handoutMasterIdLst>
  <p:sldIdLst>
    <p:sldId id="284" r:id="rId2"/>
    <p:sldId id="285" r:id="rId3"/>
    <p:sldId id="298" r:id="rId4"/>
    <p:sldId id="299" r:id="rId5"/>
    <p:sldId id="297" r:id="rId6"/>
    <p:sldId id="286" r:id="rId7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86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smtClean="0"/>
          </a:p>
          <a:p>
            <a:endParaRPr lang="en-US" smtClean="0"/>
          </a:p>
          <a:p>
            <a:endParaRPr lang="en-US" smtClean="0"/>
          </a:p>
          <a:p>
            <a:endParaRPr lang="en-US" smtClean="0"/>
          </a:p>
          <a:p>
            <a:r>
              <a:rPr lang="en-US" smtClean="0"/>
              <a:t>November 2018</a:t>
            </a:r>
          </a:p>
          <a:p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r>
              <a:rPr lang="en-US" smtClean="0"/>
              <a:t>DVLA Software Engineering Masters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27584" y="1628800"/>
            <a:ext cx="7772400" cy="1143000"/>
          </a:xfrm>
        </p:spPr>
        <p:txBody>
          <a:bodyPr/>
          <a:lstStyle/>
          <a:p>
            <a:pPr algn="ctr"/>
            <a:r>
              <a:rPr lang="en-US" b="1" dirty="0" smtClean="0"/>
              <a:t>Topic 5 – Entity Relationship Diagrams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04800"/>
            <a:ext cx="7793038" cy="675928"/>
          </a:xfrm>
        </p:spPr>
        <p:txBody>
          <a:bodyPr/>
          <a:lstStyle/>
          <a:p>
            <a:r>
              <a:rPr lang="en-GB" dirty="0" smtClean="0"/>
              <a:t>Pharmacy Scenario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2688" y="2060848"/>
            <a:ext cx="7772400" cy="4071665"/>
          </a:xfrm>
        </p:spPr>
        <p:txBody>
          <a:bodyPr/>
          <a:lstStyle/>
          <a:p>
            <a:r>
              <a:rPr lang="en-GB" dirty="0"/>
              <a:t>The Prescriptions-R-X chain of pharmacies has offered to give you a free life-time supply of medicines if you design its database. Given the rising cost of health care, you agree.  Here is the information that you gather.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123451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Pharmacy Scenario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smtClean="0"/>
              <a:t>Patients </a:t>
            </a:r>
            <a:r>
              <a:rPr lang="en-GB" sz="2000" dirty="0"/>
              <a:t>are identified by SSN, and their names, addresses, and also ages.</a:t>
            </a:r>
          </a:p>
          <a:p>
            <a:r>
              <a:rPr lang="en-GB" sz="2000" dirty="0" smtClean="0"/>
              <a:t>Doctors </a:t>
            </a:r>
            <a:r>
              <a:rPr lang="en-GB" sz="2000" dirty="0"/>
              <a:t>are identified by an SSN, for each doctor, the name, specialty and years of experience must be recorded.</a:t>
            </a:r>
          </a:p>
          <a:p>
            <a:r>
              <a:rPr lang="en-GB" sz="2000" dirty="0" smtClean="0"/>
              <a:t>Each </a:t>
            </a:r>
            <a:r>
              <a:rPr lang="en-GB" sz="2000" dirty="0"/>
              <a:t>pharmaceutical company is identified by name and has a phone number.</a:t>
            </a:r>
          </a:p>
          <a:p>
            <a:r>
              <a:rPr lang="en-GB" sz="2000" dirty="0" smtClean="0"/>
              <a:t>For </a:t>
            </a:r>
            <a:r>
              <a:rPr lang="en-GB" sz="2000" dirty="0"/>
              <a:t>each drug, the trade name and formula must be recorded. A given pharmaceutical company sells each drug, and the trade name identifies a drug uniquely from among the products of that company. If a pharmaceutical company is deleted, you need not keep track of its products any longer.</a:t>
            </a:r>
          </a:p>
          <a:p>
            <a:r>
              <a:rPr lang="en-GB" sz="2000" dirty="0" smtClean="0"/>
              <a:t>Each </a:t>
            </a:r>
            <a:r>
              <a:rPr lang="en-GB" sz="2000" dirty="0"/>
              <a:t>pharmacy has a name, address, and phone number.</a:t>
            </a:r>
          </a:p>
          <a:p>
            <a:r>
              <a:rPr lang="en-GB" sz="2000" dirty="0" smtClean="0"/>
              <a:t>Every </a:t>
            </a:r>
            <a:r>
              <a:rPr lang="en-GB" sz="2000" dirty="0"/>
              <a:t>patient has a primary physician. Every doctor has at least one patient.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21690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04800"/>
            <a:ext cx="7793038" cy="675928"/>
          </a:xfrm>
        </p:spPr>
        <p:txBody>
          <a:bodyPr/>
          <a:lstStyle/>
          <a:p>
            <a:r>
              <a:rPr lang="en-GB" dirty="0" smtClean="0"/>
              <a:t>Pharmacy Scenario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96752"/>
            <a:ext cx="8519864" cy="5328592"/>
          </a:xfrm>
        </p:spPr>
        <p:txBody>
          <a:bodyPr/>
          <a:lstStyle/>
          <a:p>
            <a:r>
              <a:rPr lang="en-GB" sz="2000" dirty="0" smtClean="0"/>
              <a:t>Each </a:t>
            </a:r>
            <a:r>
              <a:rPr lang="en-GB" sz="2000" dirty="0"/>
              <a:t>pharmacy sells several drugs and has a price for each. A drug could be sold at several pharmacies, and the price could vary from one pharmacy to another</a:t>
            </a:r>
            <a:r>
              <a:rPr lang="en-GB" sz="2000" dirty="0" smtClean="0"/>
              <a:t>.</a:t>
            </a:r>
          </a:p>
          <a:p>
            <a:r>
              <a:rPr lang="en-GB" sz="2000" dirty="0"/>
              <a:t>Doctors prescribe drugs for patients. A doctor could prescribe one or more drugs for several patients, and a patient could obtain prescriptions from several doctors. Each prescription has a date and a quantity associated with it. </a:t>
            </a:r>
            <a:endParaRPr lang="en-GB" sz="2000" dirty="0" smtClean="0"/>
          </a:p>
          <a:p>
            <a:r>
              <a:rPr lang="en-GB" sz="2000" dirty="0" smtClean="0"/>
              <a:t>You can assume that if a doctor prescribes the same drug for the same patient more than once, only the last such prescription needs to be stored.</a:t>
            </a:r>
          </a:p>
          <a:p>
            <a:r>
              <a:rPr lang="en-GB" sz="2000" dirty="0" smtClean="0"/>
              <a:t>Pharmaceutical </a:t>
            </a:r>
            <a:r>
              <a:rPr lang="en-GB" sz="2000" dirty="0"/>
              <a:t>company have long-term contracts with pharmacies. A pharmaceutical company can contract with several pharmaceutical companies. For each contract, you have to store a start date, and end date, and the text of the contract.</a:t>
            </a:r>
          </a:p>
          <a:p>
            <a:r>
              <a:rPr lang="en-GB" sz="2000" dirty="0"/>
              <a:t>Pharmacies appoint a supervisor for each contract. There must always a supervisor for each contract.</a:t>
            </a:r>
          </a:p>
          <a:p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2911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dirty="0"/>
              <a:t>Create an E-R diagram following these steps. </a:t>
            </a:r>
          </a:p>
          <a:p>
            <a:pPr lvl="1"/>
            <a:r>
              <a:rPr lang="en-GB" dirty="0"/>
              <a:t>Find out the entities in the scenario;</a:t>
            </a:r>
          </a:p>
          <a:p>
            <a:pPr lvl="1"/>
            <a:r>
              <a:rPr lang="en-GB" dirty="0"/>
              <a:t>Find out the relationships among the entities;</a:t>
            </a:r>
          </a:p>
          <a:p>
            <a:pPr lvl="1"/>
            <a:r>
              <a:rPr lang="en-GB" dirty="0"/>
              <a:t>Figure out attributes of the entities and (if any) of the relationships;</a:t>
            </a:r>
          </a:p>
          <a:p>
            <a:pPr lvl="1"/>
            <a:r>
              <a:rPr lang="en-GB" dirty="0"/>
              <a:t>Figure out constraints between entities and relationships.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95045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4817" y="332656"/>
            <a:ext cx="7793038" cy="1143000"/>
          </a:xfrm>
        </p:spPr>
        <p:txBody>
          <a:bodyPr/>
          <a:lstStyle/>
          <a:p>
            <a:r>
              <a:rPr lang="en-GB" dirty="0" smtClean="0"/>
              <a:t>Solution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2017713"/>
            <a:ext cx="8127504" cy="4114800"/>
          </a:xfrm>
        </p:spPr>
        <p:txBody>
          <a:bodyPr/>
          <a:lstStyle/>
          <a:p>
            <a:r>
              <a:rPr lang="en-GB" sz="2400" dirty="0" smtClean="0"/>
              <a:t>Step 1 – Identify Entities;</a:t>
            </a:r>
          </a:p>
          <a:p>
            <a:r>
              <a:rPr lang="en-GB" sz="2400" dirty="0" smtClean="0"/>
              <a:t>Step 2 – Find Relationships;</a:t>
            </a:r>
          </a:p>
          <a:p>
            <a:r>
              <a:rPr lang="en-GB" sz="2400" dirty="0" smtClean="0"/>
              <a:t>Step 3 – Draw Rough ERD;</a:t>
            </a:r>
          </a:p>
          <a:p>
            <a:r>
              <a:rPr lang="en-GB" sz="2400" dirty="0" smtClean="0"/>
              <a:t>Step 4 – Fill in Cardinality;</a:t>
            </a:r>
          </a:p>
          <a:p>
            <a:r>
              <a:rPr lang="en-GB" sz="2400" dirty="0" smtClean="0"/>
              <a:t>Step 5 – Define Primary Keys;</a:t>
            </a:r>
          </a:p>
          <a:p>
            <a:r>
              <a:rPr lang="en-GB" sz="2400" dirty="0" smtClean="0"/>
              <a:t>Step 6 – Draw Key-Based ERD;</a:t>
            </a:r>
          </a:p>
          <a:p>
            <a:r>
              <a:rPr lang="en-GB" sz="2400" dirty="0" smtClean="0"/>
              <a:t>Step 7 – Identify Attributes;</a:t>
            </a:r>
          </a:p>
          <a:p>
            <a:r>
              <a:rPr lang="en-GB" sz="2400" dirty="0" smtClean="0"/>
              <a:t>Step 8 – Map Attributes;</a:t>
            </a:r>
          </a:p>
          <a:p>
            <a:r>
              <a:rPr lang="en-GB" sz="2400" dirty="0" smtClean="0"/>
              <a:t>Step 9 – Draw Fully Attributes ERD.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8567775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1472214732</TotalTime>
  <Words>365</Words>
  <Application>Microsoft Office PowerPoint</Application>
  <PresentationFormat>On-screen Show (4:3)</PresentationFormat>
  <Paragraphs>39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ＭＳ Ｐゴシック</vt:lpstr>
      <vt:lpstr>ＭＳ Ｐゴシック</vt:lpstr>
      <vt:lpstr>Tahoma</vt:lpstr>
      <vt:lpstr>Wingdings</vt:lpstr>
      <vt:lpstr>Blends</vt:lpstr>
      <vt:lpstr>Topic 5 – Entity Relationship Diagrams</vt:lpstr>
      <vt:lpstr>Pharmacy Scenario</vt:lpstr>
      <vt:lpstr>Pharmacy Scenario</vt:lpstr>
      <vt:lpstr>Pharmacy Scenario</vt:lpstr>
      <vt:lpstr>Task</vt:lpstr>
      <vt:lpstr>Solution Process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Stephen Hole</dc:creator>
  <dc:description>Transparencies for Chapter 1 of textbook_x000d_
Database Systems: A Practical Approach to Design, Implementation and Management</dc:description>
  <cp:lastModifiedBy>Steve Hole</cp:lastModifiedBy>
  <cp:revision>47</cp:revision>
  <cp:lastPrinted>2018-10-31T08:24:02Z</cp:lastPrinted>
  <dcterms:created xsi:type="dcterms:W3CDTF">1996-12-09T10:09:10Z</dcterms:created>
  <dcterms:modified xsi:type="dcterms:W3CDTF">2018-11-07T09:48:54Z</dcterms:modified>
</cp:coreProperties>
</file>