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329" r:id="rId2"/>
    <p:sldId id="350" r:id="rId3"/>
    <p:sldId id="331" r:id="rId4"/>
    <p:sldId id="332" r:id="rId5"/>
    <p:sldId id="346" r:id="rId6"/>
    <p:sldId id="333" r:id="rId7"/>
    <p:sldId id="334" r:id="rId8"/>
    <p:sldId id="335" r:id="rId9"/>
    <p:sldId id="336" r:id="rId10"/>
    <p:sldId id="337" r:id="rId11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74" d="100"/>
          <a:sy n="74" d="100"/>
        </p:scale>
        <p:origin x="235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1694DC92-6927-4D37-A70E-A6DBA461C39B}"/>
              </a:ext>
            </a:extLst>
          </p:cNvPr>
          <p:cNvSpPr txBox="1"/>
          <p:nvPr/>
        </p:nvSpPr>
        <p:spPr>
          <a:xfrm>
            <a:off x="9374839" y="375420"/>
            <a:ext cx="553998" cy="471055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大乘百法明門論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世親菩薩造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454D6CA0-61B3-4621-A5A2-A6323BE78AB2}"/>
              </a:ext>
            </a:extLst>
          </p:cNvPr>
          <p:cNvSpPr txBox="1"/>
          <p:nvPr/>
        </p:nvSpPr>
        <p:spPr>
          <a:xfrm>
            <a:off x="6206197" y="423221"/>
            <a:ext cx="923330" cy="42800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如世尊言一切法無我。何等一切法？云何為無我？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4" name="匾額 23" descr="佛學概要十四講表 習講">
            <a:extLst>
              <a:ext uri="{FF2B5EF4-FFF2-40B4-BE49-F238E27FC236}">
                <a16:creationId xmlns:a16="http://schemas.microsoft.com/office/drawing/2014/main" id="{8648353F-4CD4-4B03-8B02-9EA8907F2BB2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5403A4F-F99B-4498-860A-6F78B37BFE9E}"/>
              </a:ext>
            </a:extLst>
          </p:cNvPr>
          <p:cNvSpPr txBox="1"/>
          <p:nvPr/>
        </p:nvSpPr>
        <p:spPr>
          <a:xfrm>
            <a:off x="4816774" y="431210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一切法者，略有五種：一者、心法。二者、心所有法。三者、色法。四者、心不相應行法。五者、無為法。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45E4941-03FF-46B5-B1F9-D63F3A96D17A}"/>
              </a:ext>
            </a:extLst>
          </p:cNvPr>
          <p:cNvSpPr txBox="1"/>
          <p:nvPr/>
        </p:nvSpPr>
        <p:spPr>
          <a:xfrm>
            <a:off x="3725972" y="425840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一切最勝故。與此相應故。二所現影故。三位差別故。四所顯示故。如是次第。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6C85254E-02AA-4941-AF7B-85DCD1E0EC04}"/>
              </a:ext>
            </a:extLst>
          </p:cNvPr>
          <p:cNvSpPr txBox="1"/>
          <p:nvPr/>
        </p:nvSpPr>
        <p:spPr>
          <a:xfrm>
            <a:off x="-12700" y="405458"/>
            <a:ext cx="3508653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心法在一切有為法中，其功用超過其他任何一法之上，所以列為第一。若約念佛法門來論這一念心殊勝的情形，</a:t>
            </a:r>
            <a:r>
              <a:rPr lang="zh-CN" altLang="en-US" dirty="0">
                <a:solidFill>
                  <a:srgbClr val="FFFF00"/>
                </a:solidFill>
              </a:rPr>
              <a:t>蕅</a:t>
            </a:r>
            <a:r>
              <a:rPr lang="zh-TW" altLang="en-US" dirty="0">
                <a:solidFill>
                  <a:srgbClr val="FFFF00"/>
                </a:solidFill>
              </a:rPr>
              <a:t>祖彌陀要解云：</a:t>
            </a:r>
            <a:r>
              <a:rPr lang="en-US" altLang="zh-TW" dirty="0">
                <a:solidFill>
                  <a:srgbClr val="FFFF00"/>
                </a:solidFill>
              </a:rPr>
              <a:t>﹁</a:t>
            </a:r>
            <a:r>
              <a:rPr lang="zh-TW" altLang="en-US" dirty="0">
                <a:solidFill>
                  <a:srgbClr val="FFFF00"/>
                </a:solidFill>
              </a:rPr>
              <a:t>一念相應一念生，念念相應念念生，妙因妙果，不離一心，如稱兩頭，低昂時等，何俟娑婆報盡，方育珍池，只今信願持名，蓮萼光榮，金台影現，便非娑婆界內人矣！</a:t>
            </a:r>
            <a:r>
              <a:rPr lang="en-US" altLang="zh-TW" dirty="0">
                <a:solidFill>
                  <a:srgbClr val="FFFF00"/>
                </a:solidFill>
              </a:rPr>
              <a:t>﹂</a:t>
            </a:r>
            <a:r>
              <a:rPr lang="zh-TW" altLang="en-US" dirty="0">
                <a:solidFill>
                  <a:srgbClr val="FFFF00"/>
                </a:solidFill>
              </a:rPr>
              <a:t>由上述可知我們這一念心，具有這麼大的作用，所以說</a:t>
            </a:r>
            <a:r>
              <a:rPr lang="en-US" altLang="zh-TW" dirty="0">
                <a:solidFill>
                  <a:srgbClr val="FFFF00"/>
                </a:solidFill>
              </a:rPr>
              <a:t>﹁</a:t>
            </a:r>
            <a:r>
              <a:rPr lang="zh-TW" altLang="en-US" dirty="0">
                <a:solidFill>
                  <a:srgbClr val="FFFF00"/>
                </a:solidFill>
              </a:rPr>
              <a:t>一切最勝！</a:t>
            </a:r>
            <a:r>
              <a:rPr lang="en-US" altLang="zh-TW" dirty="0">
                <a:solidFill>
                  <a:srgbClr val="FFFF00"/>
                </a:solidFill>
              </a:rPr>
              <a:t>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3AA7A11-59A1-47A2-AD1C-B70D9373BC69}"/>
              </a:ext>
            </a:extLst>
          </p:cNvPr>
          <p:cNvSpPr txBox="1"/>
          <p:nvPr/>
        </p:nvSpPr>
        <p:spPr>
          <a:xfrm>
            <a:off x="10140428" y="376730"/>
            <a:ext cx="923330" cy="62065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如是一切，靡不由心造善不善身業、語業、意業所致。 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7468B51F-7121-4FF1-BCD7-028D7DEE74ED}"/>
              </a:ext>
            </a:extLst>
          </p:cNvPr>
          <p:cNvSpPr/>
          <p:nvPr/>
        </p:nvSpPr>
        <p:spPr>
          <a:xfrm>
            <a:off x="10562492" y="3717826"/>
            <a:ext cx="432048" cy="93610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4" name="直線單箭頭接點 3">
            <a:extLst>
              <a:ext uri="{FF2B5EF4-FFF2-40B4-BE49-F238E27FC236}">
                <a16:creationId xmlns:a16="http://schemas.microsoft.com/office/drawing/2014/main" id="{6285086C-1A62-48CE-916E-17B11B66C782}"/>
              </a:ext>
            </a:extLst>
          </p:cNvPr>
          <p:cNvCxnSpPr>
            <a:cxnSpLocks/>
          </p:cNvCxnSpPr>
          <p:nvPr/>
        </p:nvCxnSpPr>
        <p:spPr>
          <a:xfrm>
            <a:off x="4486401" y="2061642"/>
            <a:ext cx="1180046" cy="2641654"/>
          </a:xfrm>
          <a:prstGeom prst="straightConnector1">
            <a:avLst/>
          </a:prstGeom>
          <a:ln w="25400">
            <a:solidFill>
              <a:srgbClr val="FFFF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字方塊 8">
            <a:extLst>
              <a:ext uri="{FF2B5EF4-FFF2-40B4-BE49-F238E27FC236}">
                <a16:creationId xmlns:a16="http://schemas.microsoft.com/office/drawing/2014/main" id="{7B16BC47-9C15-4E89-AA8E-D1D00BF429CF}"/>
              </a:ext>
            </a:extLst>
          </p:cNvPr>
          <p:cNvSpPr txBox="1"/>
          <p:nvPr/>
        </p:nvSpPr>
        <p:spPr>
          <a:xfrm>
            <a:off x="7429842" y="5782370"/>
            <a:ext cx="28803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chemeClr val="bg1"/>
                </a:solidFill>
              </a:rPr>
              <a:t>百法英譯：</a:t>
            </a:r>
            <a:r>
              <a:rPr lang="en-US" altLang="zh-CN" sz="1600" dirty="0">
                <a:solidFill>
                  <a:schemeClr val="bg1"/>
                </a:solidFill>
              </a:rPr>
              <a:t>http://www.acmuller.net/yogacara/outlines/100dharmas.html</a:t>
            </a:r>
          </a:p>
          <a:p>
            <a:endParaRPr lang="zh-TW" altLang="en-US" sz="1600" dirty="0">
              <a:solidFill>
                <a:schemeClr val="bg1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53EF6200-DE49-430B-BAF5-ACF1813324E4}"/>
              </a:ext>
            </a:extLst>
          </p:cNvPr>
          <p:cNvSpPr txBox="1"/>
          <p:nvPr/>
        </p:nvSpPr>
        <p:spPr>
          <a:xfrm>
            <a:off x="7086840" y="386023"/>
            <a:ext cx="2215991" cy="51850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200" dirty="0">
                <a:solidFill>
                  <a:srgbClr val="FFFF00"/>
                </a:solidFill>
              </a:rPr>
              <a:t>此於瑜伽師地論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本地分第一中略錄名數。而名為大乘百法明門者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蓋小乘立七十五法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但明補特伽羅無我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猶妄計有心外實法。今大乘明此百法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皆不離識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不惟實我本空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亦復實法非有。若於一一法中照達二空</a:t>
            </a:r>
            <a:r>
              <a:rPr lang="zh-CN" altLang="en-US" sz="2200" dirty="0">
                <a:solidFill>
                  <a:srgbClr val="FFFF00"/>
                </a:solidFill>
              </a:rPr>
              <a:t>，</a:t>
            </a:r>
            <a:r>
              <a:rPr lang="zh-TW" altLang="en-US" sz="2200" dirty="0">
                <a:solidFill>
                  <a:srgbClr val="FFFF00"/>
                </a:solidFill>
              </a:rPr>
              <a:t>則一一皆為大乘證理之門也。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B33CBDFE-18A5-4388-83AA-1DD704EDF046}"/>
              </a:ext>
            </a:extLst>
          </p:cNvPr>
          <p:cNvCxnSpPr>
            <a:cxnSpLocks/>
          </p:cNvCxnSpPr>
          <p:nvPr/>
        </p:nvCxnSpPr>
        <p:spPr>
          <a:xfrm flipH="1">
            <a:off x="7541112" y="3480025"/>
            <a:ext cx="130" cy="196599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9B9899E1-0D1D-44B7-A136-8EB9F6593060}"/>
              </a:ext>
            </a:extLst>
          </p:cNvPr>
          <p:cNvCxnSpPr>
            <a:cxnSpLocks/>
          </p:cNvCxnSpPr>
          <p:nvPr/>
        </p:nvCxnSpPr>
        <p:spPr>
          <a:xfrm>
            <a:off x="7175456" y="431210"/>
            <a:ext cx="0" cy="465476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6338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3" grpId="0"/>
      <p:bldP spid="5" grpId="0"/>
      <p:bldP spid="7" grpId="0"/>
      <p:bldP spid="10" grpId="0"/>
      <p:bldP spid="2" grpId="0" animBg="1"/>
      <p:bldP spid="9" grpId="0"/>
      <p:bldP spid="1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BAB9ECB-1EC1-4B6B-8833-DCDE4139CB3D}"/>
              </a:ext>
            </a:extLst>
          </p:cNvPr>
          <p:cNvSpPr txBox="1"/>
          <p:nvPr/>
        </p:nvSpPr>
        <p:spPr>
          <a:xfrm>
            <a:off x="9195032" y="425840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一切法者，略有五種：一者、心法。二者、心所有法。三者、色法。四者、心不相應行法。五者、無為法。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A4E237C-EE14-4D0A-BE46-E78974B46E93}"/>
              </a:ext>
            </a:extLst>
          </p:cNvPr>
          <p:cNvSpPr txBox="1"/>
          <p:nvPr/>
        </p:nvSpPr>
        <p:spPr>
          <a:xfrm>
            <a:off x="7847003" y="425840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一切最勝故。與此相應故。二所現影故。三位差別故。四所顯示故。如是次第。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8" name="直線單箭頭接點 7">
            <a:extLst>
              <a:ext uri="{FF2B5EF4-FFF2-40B4-BE49-F238E27FC236}">
                <a16:creationId xmlns:a16="http://schemas.microsoft.com/office/drawing/2014/main" id="{962757D9-F11B-4E02-8576-F3AADF900363}"/>
              </a:ext>
            </a:extLst>
          </p:cNvPr>
          <p:cNvCxnSpPr>
            <a:cxnSpLocks/>
          </p:cNvCxnSpPr>
          <p:nvPr/>
        </p:nvCxnSpPr>
        <p:spPr>
          <a:xfrm flipV="1">
            <a:off x="8615486" y="1485579"/>
            <a:ext cx="1080120" cy="1440159"/>
          </a:xfrm>
          <a:prstGeom prst="straightConnector1">
            <a:avLst/>
          </a:prstGeom>
          <a:ln w="25400">
            <a:solidFill>
              <a:srgbClr val="FFFF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單箭頭接點 12">
            <a:extLst>
              <a:ext uri="{FF2B5EF4-FFF2-40B4-BE49-F238E27FC236}">
                <a16:creationId xmlns:a16="http://schemas.microsoft.com/office/drawing/2014/main" id="{D73127CE-E9C6-4B21-89D6-EC0428F400D0}"/>
              </a:ext>
            </a:extLst>
          </p:cNvPr>
          <p:cNvCxnSpPr>
            <a:cxnSpLocks/>
          </p:cNvCxnSpPr>
          <p:nvPr/>
        </p:nvCxnSpPr>
        <p:spPr>
          <a:xfrm flipV="1">
            <a:off x="8770333" y="3429796"/>
            <a:ext cx="925273" cy="1584174"/>
          </a:xfrm>
          <a:prstGeom prst="straightConnector1">
            <a:avLst/>
          </a:prstGeom>
          <a:ln w="25400">
            <a:solidFill>
              <a:srgbClr val="FFFF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單箭頭接點 16">
            <a:extLst>
              <a:ext uri="{FF2B5EF4-FFF2-40B4-BE49-F238E27FC236}">
                <a16:creationId xmlns:a16="http://schemas.microsoft.com/office/drawing/2014/main" id="{4EA49086-79FE-43D7-85E3-0EDBC915000D}"/>
              </a:ext>
            </a:extLst>
          </p:cNvPr>
          <p:cNvCxnSpPr>
            <a:cxnSpLocks/>
          </p:cNvCxnSpPr>
          <p:nvPr/>
        </p:nvCxnSpPr>
        <p:spPr>
          <a:xfrm>
            <a:off x="8183438" y="1485579"/>
            <a:ext cx="1440160" cy="3312367"/>
          </a:xfrm>
          <a:prstGeom prst="straightConnector1">
            <a:avLst/>
          </a:prstGeom>
          <a:ln w="25400">
            <a:solidFill>
              <a:srgbClr val="FFFF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單箭頭接點 19">
            <a:extLst>
              <a:ext uri="{FF2B5EF4-FFF2-40B4-BE49-F238E27FC236}">
                <a16:creationId xmlns:a16="http://schemas.microsoft.com/office/drawing/2014/main" id="{3ED7F310-2397-4B1B-B607-F87B5D7217BC}"/>
              </a:ext>
            </a:extLst>
          </p:cNvPr>
          <p:cNvCxnSpPr>
            <a:cxnSpLocks/>
          </p:cNvCxnSpPr>
          <p:nvPr/>
        </p:nvCxnSpPr>
        <p:spPr>
          <a:xfrm flipV="1">
            <a:off x="8327454" y="2349674"/>
            <a:ext cx="1080120" cy="288034"/>
          </a:xfrm>
          <a:prstGeom prst="straightConnector1">
            <a:avLst/>
          </a:prstGeom>
          <a:ln w="25400">
            <a:solidFill>
              <a:srgbClr val="FFFF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圖片 22">
            <a:extLst>
              <a:ext uri="{FF2B5EF4-FFF2-40B4-BE49-F238E27FC236}">
                <a16:creationId xmlns:a16="http://schemas.microsoft.com/office/drawing/2014/main" id="{95D5B363-0CAA-4516-951D-55F13E69A9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8065" y="146105"/>
            <a:ext cx="1800402" cy="6455844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FE7C828D-9EE9-4A11-93C2-36A4810BCF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686" y="146105"/>
            <a:ext cx="3625023" cy="6549166"/>
          </a:xfrm>
          <a:prstGeom prst="rect">
            <a:avLst/>
          </a:prstGeom>
        </p:spPr>
      </p:pic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AB682CFA-F9DB-438E-9ADB-E0734FA7C5F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9851516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E4A5AB6-C261-436C-8A5C-D13ABEAEAE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7174" y="34131"/>
            <a:ext cx="5114925" cy="6791325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9CF398BD-0279-43F8-8F42-DA76672658D3}"/>
              </a:ext>
            </a:extLst>
          </p:cNvPr>
          <p:cNvSpPr txBox="1"/>
          <p:nvPr/>
        </p:nvSpPr>
        <p:spPr>
          <a:xfrm>
            <a:off x="3934966" y="481606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色法十一心法八，五十一個心所法；</a:t>
            </a:r>
            <a:endParaRPr lang="en-US" altLang="zh-TW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二十四個不相應，六個無為成百法。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5A488A83-BA09-4467-8033-0AAA23AB7E0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57653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8D1A0F9-0EE9-4A6B-893F-86D0DE49F80C}"/>
              </a:ext>
            </a:extLst>
          </p:cNvPr>
          <p:cNvSpPr txBox="1"/>
          <p:nvPr/>
        </p:nvSpPr>
        <p:spPr>
          <a:xfrm>
            <a:off x="9699088" y="161527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第一、心法，略有八種：①眼識。②耳識。③鼻識。④舌識。⑤身識。⑥意識。⑦末那識。⑧阿賴耶識。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B095317-AA4A-4CEF-98FF-312ECEAD3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4391" y="84812"/>
            <a:ext cx="2985191" cy="6706158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87A4580F-A8CC-4501-B951-8089D72732EF}"/>
              </a:ext>
            </a:extLst>
          </p:cNvPr>
          <p:cNvSpPr txBox="1"/>
          <p:nvPr/>
        </p:nvSpPr>
        <p:spPr>
          <a:xfrm>
            <a:off x="4740768" y="3933851"/>
            <a:ext cx="738664" cy="236798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1800" dirty="0">
                <a:solidFill>
                  <a:srgbClr val="FFFF00"/>
                </a:solidFill>
              </a:rPr>
              <a:t>參考：</a:t>
            </a:r>
            <a:r>
              <a:rPr lang="en-US" altLang="zh-CN" sz="1800" dirty="0">
                <a:solidFill>
                  <a:srgbClr val="FFFF00"/>
                </a:solidFill>
              </a:rPr>
              <a:t>《</a:t>
            </a:r>
            <a:r>
              <a:rPr lang="zh-CN" altLang="en-US" sz="1800" dirty="0">
                <a:solidFill>
                  <a:srgbClr val="FFFF00"/>
                </a:solidFill>
              </a:rPr>
              <a:t>唯識簡介</a:t>
            </a:r>
            <a:r>
              <a:rPr lang="en-US" altLang="zh-CN" sz="1800" dirty="0">
                <a:solidFill>
                  <a:srgbClr val="FFFF00"/>
                </a:solidFill>
              </a:rPr>
              <a:t>》《</a:t>
            </a:r>
            <a:r>
              <a:rPr lang="zh-CN" altLang="en-US" sz="1800" dirty="0">
                <a:solidFill>
                  <a:srgbClr val="FFFF00"/>
                </a:solidFill>
              </a:rPr>
              <a:t>八識規矩頌講記</a:t>
            </a:r>
            <a:r>
              <a:rPr lang="en-US" altLang="zh-CN" sz="1800" dirty="0">
                <a:solidFill>
                  <a:srgbClr val="FFFF00"/>
                </a:solidFill>
              </a:rPr>
              <a:t>》</a:t>
            </a:r>
            <a:endParaRPr lang="en-US" altLang="zh-TW" sz="1800" dirty="0">
              <a:solidFill>
                <a:srgbClr val="FFFF00"/>
              </a:solidFill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67ECB685-AE2E-417D-A7AD-CCE42996AD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9342" y="106193"/>
            <a:ext cx="5135296" cy="2819545"/>
          </a:xfrm>
          <a:prstGeom prst="rect">
            <a:avLst/>
          </a:prstGeom>
        </p:spPr>
      </p:pic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401C47C7-5EF1-41EB-850E-F6E6100D056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291130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D2E6EC1-BE8E-4328-9FC8-1C3444B1CE8B}"/>
              </a:ext>
            </a:extLst>
          </p:cNvPr>
          <p:cNvSpPr txBox="1"/>
          <p:nvPr/>
        </p:nvSpPr>
        <p:spPr>
          <a:xfrm>
            <a:off x="9508630" y="280334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第二，心所有法，略有五十一種，分為六位：一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徧行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有五，二別境有五，三善有十一，四煩惱有六，五隨煩惱有二十，六不定有四。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EBD2FF7-48F1-40F5-B4A4-A0EAA44C9720}"/>
              </a:ext>
            </a:extLst>
          </p:cNvPr>
          <p:cNvSpPr txBox="1"/>
          <p:nvPr/>
        </p:nvSpPr>
        <p:spPr>
          <a:xfrm>
            <a:off x="3502918" y="251475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徧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行五者：一作意，二觸，三受，四想，五思。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33227CEE-2D2E-4677-8B83-D228679689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574" y="84812"/>
            <a:ext cx="2833489" cy="6734175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EA376C0A-DD33-4679-9754-BE4FA32D15C6}"/>
              </a:ext>
            </a:extLst>
          </p:cNvPr>
          <p:cNvSpPr txBox="1"/>
          <p:nvPr/>
        </p:nvSpPr>
        <p:spPr>
          <a:xfrm>
            <a:off x="6834789" y="399714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㈠恆依心起</a:t>
            </a:r>
            <a:r>
              <a:rPr lang="en-US" altLang="zh-TW" dirty="0">
                <a:solidFill>
                  <a:srgbClr val="FFFF00"/>
                </a:solidFill>
              </a:rPr>
              <a:t>︱</a:t>
            </a:r>
            <a:r>
              <a:rPr lang="zh-TW" altLang="en-US" dirty="0">
                <a:solidFill>
                  <a:srgbClr val="FFFF00"/>
                </a:solidFill>
              </a:rPr>
              <a:t>永遠依著心王才能生起，心王若無，心所亦不生。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B67B39DF-037E-4527-AF7B-B2F14080CF0B}"/>
              </a:ext>
            </a:extLst>
          </p:cNvPr>
          <p:cNvSpPr txBox="1"/>
          <p:nvPr/>
        </p:nvSpPr>
        <p:spPr>
          <a:xfrm>
            <a:off x="7764602" y="426478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心所有法，簡稱心所，前者心王是主，今者心所是伴，有主必有伴，伴不離主，其意義有三</a:t>
            </a:r>
            <a:r>
              <a:rPr lang="zh-CN" altLang="en-US" dirty="0">
                <a:solidFill>
                  <a:srgbClr val="FFFF00"/>
                </a:solidFill>
              </a:rPr>
              <a:t>：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753CCED1-200B-4666-9D66-FD65D1AAF1CF}"/>
              </a:ext>
            </a:extLst>
          </p:cNvPr>
          <p:cNvSpPr txBox="1"/>
          <p:nvPr/>
        </p:nvSpPr>
        <p:spPr>
          <a:xfrm>
            <a:off x="5852929" y="357844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㈡與心相應</a:t>
            </a:r>
            <a:r>
              <a:rPr lang="en-US" altLang="zh-TW" dirty="0">
                <a:solidFill>
                  <a:srgbClr val="FFFF00"/>
                </a:solidFill>
              </a:rPr>
              <a:t>︱</a:t>
            </a:r>
            <a:r>
              <a:rPr lang="zh-TW" altLang="en-US" dirty="0">
                <a:solidFill>
                  <a:srgbClr val="FFFF00"/>
                </a:solidFill>
              </a:rPr>
              <a:t>永遠與心王相應。相應是隨順，不違背之義，與心王同出同入，緣同一境界！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9DBDEC7B-A444-49BE-8210-3D48F697A960}"/>
              </a:ext>
            </a:extLst>
          </p:cNvPr>
          <p:cNvSpPr txBox="1"/>
          <p:nvPr/>
        </p:nvSpPr>
        <p:spPr>
          <a:xfrm>
            <a:off x="4871070" y="357844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㈢繫屬於心</a:t>
            </a:r>
            <a:r>
              <a:rPr lang="en-US" altLang="zh-TW" dirty="0">
                <a:solidFill>
                  <a:srgbClr val="FFFF00"/>
                </a:solidFill>
              </a:rPr>
              <a:t>︱</a:t>
            </a:r>
            <a:r>
              <a:rPr lang="zh-TW" altLang="en-US" dirty="0">
                <a:solidFill>
                  <a:srgbClr val="FFFF00"/>
                </a:solidFill>
              </a:rPr>
              <a:t>繫是連繫，屬是附屬，是說心所附屬於心王，與心王緊密地連繫在一起。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2" name="匾額 11" descr="佛學概要十四講表 習講">
            <a:extLst>
              <a:ext uri="{FF2B5EF4-FFF2-40B4-BE49-F238E27FC236}">
                <a16:creationId xmlns:a16="http://schemas.microsoft.com/office/drawing/2014/main" id="{1C253BAA-5ECC-42E3-95E0-BB82162C5DC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03406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E326C7DC-045D-4148-B6B6-F22E6FDFD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0397" y="58738"/>
            <a:ext cx="1695450" cy="6800850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1F7DD19D-575B-4096-9F87-DDB4CAFFF1BC}"/>
              </a:ext>
            </a:extLst>
          </p:cNvPr>
          <p:cNvSpPr txBox="1"/>
          <p:nvPr/>
        </p:nvSpPr>
        <p:spPr>
          <a:xfrm>
            <a:off x="3622664" y="131045"/>
            <a:ext cx="3570208" cy="65974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000" b="1" dirty="0">
                <a:solidFill>
                  <a:srgbClr val="FFFF00"/>
                </a:solidFill>
              </a:rPr>
              <a:t>印祖開示：</a:t>
            </a:r>
            <a:r>
              <a:rPr lang="en-US" altLang="zh-TW" sz="2000" b="1" dirty="0">
                <a:solidFill>
                  <a:srgbClr val="FFFF00"/>
                </a:solidFill>
              </a:rPr>
              <a:t>﹁</a:t>
            </a:r>
            <a:r>
              <a:rPr lang="zh-TW" altLang="en-US" sz="2000" b="1" dirty="0">
                <a:solidFill>
                  <a:srgbClr val="FFFF00"/>
                </a:solidFill>
              </a:rPr>
              <a:t>初心念佛，未到親證三昧之時，誰能無有妄念</a:t>
            </a:r>
            <a:r>
              <a:rPr lang="zh-CN" altLang="en-US" sz="2000" b="1" dirty="0">
                <a:solidFill>
                  <a:srgbClr val="FFFF00"/>
                </a:solidFill>
              </a:rPr>
              <a:t>？</a:t>
            </a:r>
            <a:r>
              <a:rPr lang="zh-TW" altLang="en-US" sz="2000" b="1" dirty="0">
                <a:solidFill>
                  <a:srgbClr val="FFFF00"/>
                </a:solidFill>
              </a:rPr>
              <a:t>所貴心常覺照，不隨妄轉</a:t>
            </a:r>
            <a:r>
              <a:rPr lang="en-US" altLang="zh-TW" sz="2000" b="1" dirty="0">
                <a:solidFill>
                  <a:srgbClr val="FFFF00"/>
                </a:solidFill>
              </a:rPr>
              <a:t>︵</a:t>
            </a:r>
            <a:r>
              <a:rPr lang="zh-TW" altLang="en-US" sz="2000" b="1" dirty="0">
                <a:solidFill>
                  <a:srgbClr val="FFFF00"/>
                </a:solidFill>
              </a:rPr>
              <a:t>按此即</a:t>
            </a:r>
            <a:r>
              <a:rPr lang="en-US" altLang="zh-TW" sz="2000" b="1" dirty="0">
                <a:solidFill>
                  <a:srgbClr val="FFFF00"/>
                </a:solidFill>
              </a:rPr>
              <a:t>﹁</a:t>
            </a:r>
            <a:r>
              <a:rPr lang="zh-TW" altLang="en-US" sz="2000" b="1" dirty="0">
                <a:solidFill>
                  <a:srgbClr val="FFFF00"/>
                </a:solidFill>
              </a:rPr>
              <a:t>作意</a:t>
            </a:r>
            <a:r>
              <a:rPr lang="en-US" altLang="zh-TW" sz="2000" b="1" dirty="0">
                <a:solidFill>
                  <a:srgbClr val="FFFF00"/>
                </a:solidFill>
              </a:rPr>
              <a:t>﹂</a:t>
            </a:r>
            <a:r>
              <a:rPr lang="zh-TW" altLang="en-US" sz="2000" b="1" dirty="0">
                <a:solidFill>
                  <a:srgbClr val="FFFF00"/>
                </a:solidFill>
              </a:rPr>
              <a:t>之功夫</a:t>
            </a:r>
            <a:r>
              <a:rPr lang="en-US" altLang="zh-TW" sz="2000" b="1" dirty="0">
                <a:solidFill>
                  <a:srgbClr val="FFFF00"/>
                </a:solidFill>
              </a:rPr>
              <a:t>︶</a:t>
            </a:r>
            <a:r>
              <a:rPr lang="zh-TW" altLang="en-US" sz="2000" b="1" dirty="0">
                <a:solidFill>
                  <a:srgbClr val="FFFF00"/>
                </a:solidFill>
              </a:rPr>
              <a:t>，喻如兩軍對壘，必須堅守己之城廓，不令賊兵稍有侵犯，候其賊一發作，即迎敵去打，必使正覺之兵，四面合圍，俾彼上天無路，入地無門，彼自懼獲滅種，即相率歸降矣！其要一著，在主帥</a:t>
            </a:r>
            <a:r>
              <a:rPr lang="en-US" altLang="zh-TW" sz="2000" b="1" dirty="0">
                <a:solidFill>
                  <a:srgbClr val="FFFF00"/>
                </a:solidFill>
              </a:rPr>
              <a:t>︵</a:t>
            </a:r>
            <a:r>
              <a:rPr lang="zh-TW" altLang="en-US" sz="2000" b="1" dirty="0">
                <a:solidFill>
                  <a:srgbClr val="FFFF00"/>
                </a:solidFill>
              </a:rPr>
              <a:t>按</a:t>
            </a:r>
            <a:r>
              <a:rPr lang="en-US" altLang="zh-TW" sz="2000" b="1" dirty="0">
                <a:solidFill>
                  <a:srgbClr val="FFFF00"/>
                </a:solidFill>
              </a:rPr>
              <a:t>﹁</a:t>
            </a:r>
            <a:r>
              <a:rPr lang="zh-TW" altLang="en-US" sz="2000" b="1" dirty="0">
                <a:solidFill>
                  <a:srgbClr val="FFFF00"/>
                </a:solidFill>
              </a:rPr>
              <a:t>主帥</a:t>
            </a:r>
            <a:r>
              <a:rPr lang="en-US" altLang="zh-TW" sz="2000" b="1" dirty="0">
                <a:solidFill>
                  <a:srgbClr val="FFFF00"/>
                </a:solidFill>
              </a:rPr>
              <a:t>﹂</a:t>
            </a:r>
            <a:r>
              <a:rPr lang="zh-TW" altLang="en-US" sz="2000" b="1" dirty="0">
                <a:solidFill>
                  <a:srgbClr val="FFFF00"/>
                </a:solidFill>
              </a:rPr>
              <a:t>喻心</a:t>
            </a:r>
            <a:r>
              <a:rPr lang="en-US" altLang="zh-TW" sz="2000" b="1" dirty="0">
                <a:solidFill>
                  <a:srgbClr val="FFFF00"/>
                </a:solidFill>
              </a:rPr>
              <a:t>︶</a:t>
            </a:r>
            <a:r>
              <a:rPr lang="zh-TW" altLang="en-US" sz="2000" b="1" dirty="0">
                <a:solidFill>
                  <a:srgbClr val="FFFF00"/>
                </a:solidFill>
              </a:rPr>
              <a:t>不昏不惰，常時惺惺</a:t>
            </a:r>
            <a:r>
              <a:rPr lang="en-US" altLang="zh-TW" sz="2000" b="1" dirty="0">
                <a:solidFill>
                  <a:srgbClr val="FFFF00"/>
                </a:solidFill>
              </a:rPr>
              <a:t>︵</a:t>
            </a:r>
            <a:r>
              <a:rPr lang="zh-TW" altLang="en-US" sz="2000" b="1" dirty="0">
                <a:solidFill>
                  <a:srgbClr val="FFFF00"/>
                </a:solidFill>
              </a:rPr>
              <a:t>機警也</a:t>
            </a:r>
            <a:r>
              <a:rPr lang="en-US" altLang="zh-TW" sz="2000" b="1" dirty="0">
                <a:solidFill>
                  <a:srgbClr val="FFFF00"/>
                </a:solidFill>
              </a:rPr>
              <a:t>︶</a:t>
            </a:r>
            <a:r>
              <a:rPr lang="zh-TW" altLang="en-US" sz="2000" b="1" dirty="0">
                <a:solidFill>
                  <a:srgbClr val="FFFF00"/>
                </a:solidFill>
              </a:rPr>
              <a:t>而已。若一昏惰，不但不能滅賊，反為賊滅！所以念佛之人，不知攝心，愈念愈生妄想。若能攝心，則妄念當漸漸輕微，以至於無耳！故云</a:t>
            </a:r>
            <a:r>
              <a:rPr lang="en-US" altLang="zh-TW" sz="2000" b="1" dirty="0">
                <a:solidFill>
                  <a:srgbClr val="FFFF00"/>
                </a:solidFill>
              </a:rPr>
              <a:t>﹃</a:t>
            </a:r>
            <a:r>
              <a:rPr lang="zh-TW" altLang="en-US" sz="2000" b="1" dirty="0">
                <a:solidFill>
                  <a:srgbClr val="FFFF00"/>
                </a:solidFill>
              </a:rPr>
              <a:t>學道猶如守禁城，晝防六賊夜惺惺，將軍主帥能行令，不動干戈定太平！</a:t>
            </a:r>
            <a:r>
              <a:rPr lang="en-US" altLang="zh-TW" sz="2000" b="1" dirty="0">
                <a:solidFill>
                  <a:srgbClr val="FFFF00"/>
                </a:solidFill>
              </a:rPr>
              <a:t>﹄﹂</a:t>
            </a:r>
            <a:r>
              <a:rPr lang="zh-TW" altLang="en-US" sz="2000" b="1" dirty="0">
                <a:solidFill>
                  <a:srgbClr val="FFFF00"/>
                </a:solidFill>
              </a:rPr>
              <a:t>如上述可知，吾人若能作意念佛，現前必能消災免難，當來必往生西方！</a:t>
            </a:r>
            <a:endParaRPr lang="en-US" altLang="zh-TW" sz="2000" b="1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00A5F0C-D59E-4272-AAB3-42880793D627}"/>
              </a:ext>
            </a:extLst>
          </p:cNvPr>
          <p:cNvSpPr txBox="1"/>
          <p:nvPr/>
        </p:nvSpPr>
        <p:spPr>
          <a:xfrm>
            <a:off x="2151985" y="160414"/>
            <a:ext cx="1415772" cy="65974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000" b="1" dirty="0">
                <a:solidFill>
                  <a:srgbClr val="FFFF00"/>
                </a:solidFill>
              </a:rPr>
              <a:t>俗話說：</a:t>
            </a:r>
            <a:r>
              <a:rPr lang="en-US" altLang="zh-TW" sz="2000" b="1" dirty="0">
                <a:solidFill>
                  <a:srgbClr val="FFFF00"/>
                </a:solidFill>
              </a:rPr>
              <a:t>﹁</a:t>
            </a:r>
            <a:r>
              <a:rPr lang="zh-TW" altLang="en-US" sz="2000" b="1" dirty="0">
                <a:solidFill>
                  <a:srgbClr val="FFFF00"/>
                </a:solidFill>
              </a:rPr>
              <a:t>一觸即發</a:t>
            </a:r>
            <a:r>
              <a:rPr lang="en-US" altLang="zh-TW" sz="2000" b="1" dirty="0">
                <a:solidFill>
                  <a:srgbClr val="FFFF00"/>
                </a:solidFill>
              </a:rPr>
              <a:t>﹂</a:t>
            </a:r>
            <a:r>
              <a:rPr lang="zh-TW" altLang="en-US" sz="2000" b="1" dirty="0">
                <a:solidFill>
                  <a:srgbClr val="FFFF00"/>
                </a:solidFill>
              </a:rPr>
              <a:t>，又說：</a:t>
            </a:r>
            <a:r>
              <a:rPr lang="en-US" altLang="zh-TW" sz="2000" b="1" dirty="0">
                <a:solidFill>
                  <a:srgbClr val="FFFF00"/>
                </a:solidFill>
              </a:rPr>
              <a:t>﹁</a:t>
            </a:r>
            <a:r>
              <a:rPr lang="zh-TW" altLang="en-US" sz="2000" b="1" dirty="0">
                <a:solidFill>
                  <a:srgbClr val="FFFF00"/>
                </a:solidFill>
              </a:rPr>
              <a:t>一發即不可收拾！</a:t>
            </a:r>
            <a:r>
              <a:rPr lang="en-US" altLang="zh-TW" sz="2000" b="1" dirty="0">
                <a:solidFill>
                  <a:srgbClr val="FFFF00"/>
                </a:solidFill>
              </a:rPr>
              <a:t>﹂</a:t>
            </a:r>
            <a:r>
              <a:rPr lang="zh-TW" altLang="en-US" sz="2000" b="1" dirty="0">
                <a:solidFill>
                  <a:srgbClr val="FFFF00"/>
                </a:solidFill>
              </a:rPr>
              <a:t>因此，凡是修行人，平素在六根門頭，無不小心謹慎，不令根、境、識三法，隨便和合。論語顏淵篇孔子曰：</a:t>
            </a:r>
            <a:r>
              <a:rPr lang="en-US" altLang="zh-TW" sz="2000" b="1" dirty="0">
                <a:solidFill>
                  <a:srgbClr val="FFFF00"/>
                </a:solidFill>
              </a:rPr>
              <a:t>﹁</a:t>
            </a:r>
            <a:r>
              <a:rPr lang="zh-TW" altLang="en-US" sz="2000" b="1" dirty="0">
                <a:solidFill>
                  <a:srgbClr val="FFFF00"/>
                </a:solidFill>
              </a:rPr>
              <a:t>非禮勿視，非禮勿聽，非禮勿言，非禮勿動。</a:t>
            </a:r>
            <a:r>
              <a:rPr lang="en-US" altLang="zh-TW" sz="2000" b="1" dirty="0">
                <a:solidFill>
                  <a:srgbClr val="FFFF00"/>
                </a:solidFill>
              </a:rPr>
              <a:t>﹂</a:t>
            </a:r>
            <a:r>
              <a:rPr lang="zh-TW" altLang="en-US" sz="2000" b="1" dirty="0">
                <a:solidFill>
                  <a:srgbClr val="FFFF00"/>
                </a:solidFill>
              </a:rPr>
              <a:t>行者大可參究！</a:t>
            </a:r>
            <a:endParaRPr lang="en-US" altLang="zh-TW" sz="2000" b="1" dirty="0">
              <a:solidFill>
                <a:srgbClr val="FFFF00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D1A66497-FDD6-4874-B2DA-D0F62EB223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3" y="160414"/>
            <a:ext cx="1838325" cy="622935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C7EC150D-CA8C-4562-B01B-5A10BDC2D0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1350" y="0"/>
            <a:ext cx="1929233" cy="6859588"/>
          </a:xfrm>
          <a:prstGeom prst="rect">
            <a:avLst/>
          </a:prstGeom>
        </p:spPr>
      </p:pic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92B61273-01C4-4987-A1B9-F8EA148EE07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81938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E74D8AF4-7984-48CF-85AE-3CFEA234098D}"/>
              </a:ext>
            </a:extLst>
          </p:cNvPr>
          <p:cNvSpPr txBox="1"/>
          <p:nvPr/>
        </p:nvSpPr>
        <p:spPr>
          <a:xfrm>
            <a:off x="6961044" y="449559"/>
            <a:ext cx="3908762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200" dirty="0">
                <a:solidFill>
                  <a:srgbClr val="FFFF00"/>
                </a:solidFill>
              </a:rPr>
              <a:t>思心所與心理學的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意志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相似。依心理學言：所謂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意志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是一種支配我們從事於有目的之活動的能力。藉著意志力，可以使我們的想法、願望，付諸實現！</a:t>
            </a:r>
            <a:endParaRPr lang="en-US" altLang="zh-TW" sz="2200" dirty="0">
              <a:solidFill>
                <a:srgbClr val="FFFF00"/>
              </a:solidFill>
            </a:endParaRPr>
          </a:p>
          <a:p>
            <a:endParaRPr lang="en-US" altLang="zh-TW" sz="2200" dirty="0">
              <a:solidFill>
                <a:srgbClr val="FFFF00"/>
              </a:solidFill>
            </a:endParaRPr>
          </a:p>
          <a:p>
            <a:r>
              <a:rPr lang="zh-TW" altLang="en-US" sz="2200" dirty="0">
                <a:solidFill>
                  <a:srgbClr val="FFFF00"/>
                </a:solidFill>
              </a:rPr>
              <a:t>思心所既然如此重要，我們平素應當要多運用思，要慎思，孔子在論語季氏篇中說：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君子有九思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，大意是說君子之所以為君子，乃在於他遇事時，都能運用思考，孔子藉此勉勵大家要多運用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思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來指導人生，不要人云亦云，隨波逐流，像行屍走肉一般，醉生夢死的過日子！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3498627-64D2-45E5-84B6-CD043F647957}"/>
              </a:ext>
            </a:extLst>
          </p:cNvPr>
          <p:cNvSpPr txBox="1"/>
          <p:nvPr/>
        </p:nvSpPr>
        <p:spPr>
          <a:xfrm>
            <a:off x="5015086" y="344534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二、別境五者：一欲，二勝解，三念，四三麼地，五慧。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747849BC-5646-4481-9AD0-389D412A0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6355" y="344534"/>
            <a:ext cx="2290699" cy="6170520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13F721F2-9054-4DE1-B966-86F90B88F272}"/>
              </a:ext>
            </a:extLst>
          </p:cNvPr>
          <p:cNvSpPr txBox="1"/>
          <p:nvPr/>
        </p:nvSpPr>
        <p:spPr>
          <a:xfrm>
            <a:off x="838622" y="430378"/>
            <a:ext cx="1200329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慧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心所是屬於中庸的無記性，因為它若與十一善心所相應，即屬於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善慧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，若是與二十六煩惱心所有相應，即屬於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惡慧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。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9EE2D399-A681-4ED1-BCBF-6C9CBF4DEDD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65029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73BFC3C0-3D2E-4612-9993-B338B25EA647}"/>
              </a:ext>
            </a:extLst>
          </p:cNvPr>
          <p:cNvSpPr txBox="1"/>
          <p:nvPr/>
        </p:nvSpPr>
        <p:spPr>
          <a:xfrm>
            <a:off x="10033240" y="328393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三、善十一者：一信、二精進、三慚、四愧、五無貪、六無瞋、七無癡、八輕安、九不放逸、十行捨、十一不害。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789DD53-F2E8-4CA0-BCD3-7DA1350C956E}"/>
              </a:ext>
            </a:extLst>
          </p:cNvPr>
          <p:cNvSpPr txBox="1"/>
          <p:nvPr/>
        </p:nvSpPr>
        <p:spPr>
          <a:xfrm>
            <a:off x="7607373" y="269798"/>
            <a:ext cx="2554545" cy="64141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200" dirty="0">
                <a:solidFill>
                  <a:srgbClr val="FFFF00"/>
                </a:solidFill>
              </a:rPr>
              <a:t>何謂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善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CN" altLang="en-US" sz="2200" dirty="0">
                <a:solidFill>
                  <a:srgbClr val="FFFF00"/>
                </a:solidFill>
              </a:rPr>
              <a:t>？</a:t>
            </a:r>
            <a:r>
              <a:rPr lang="zh-TW" altLang="en-US" sz="2200" dirty="0">
                <a:solidFill>
                  <a:srgbClr val="FFFF00"/>
                </a:solidFill>
              </a:rPr>
              <a:t>成唯識論卷五云：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b="1" dirty="0">
                <a:solidFill>
                  <a:srgbClr val="FFFF00"/>
                </a:solidFill>
              </a:rPr>
              <a:t>能為此世他世順益，故名為善。</a:t>
            </a:r>
            <a:r>
              <a:rPr lang="en-US" altLang="zh-TW" sz="2200" dirty="0">
                <a:solidFill>
                  <a:srgbClr val="FFFF00"/>
                </a:solidFill>
              </a:rPr>
              <a:t>﹂﹁</a:t>
            </a:r>
            <a:r>
              <a:rPr lang="zh-TW" altLang="en-US" sz="2200" dirty="0">
                <a:solidFill>
                  <a:srgbClr val="FFFF00"/>
                </a:solidFill>
              </a:rPr>
              <a:t>此世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指現在，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他世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則指過去和未來；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順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是順於正理，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益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是益於自他。意即：有一種法</a:t>
            </a:r>
            <a:r>
              <a:rPr lang="en-US" altLang="zh-TW" sz="2200" dirty="0">
                <a:solidFill>
                  <a:srgbClr val="FFFF00"/>
                </a:solidFill>
              </a:rPr>
              <a:t>︵</a:t>
            </a:r>
            <a:r>
              <a:rPr lang="zh-TW" altLang="en-US" sz="2200" dirty="0">
                <a:solidFill>
                  <a:srgbClr val="FFFF00"/>
                </a:solidFill>
              </a:rPr>
              <a:t>法所謂事理</a:t>
            </a:r>
            <a:r>
              <a:rPr lang="en-US" altLang="zh-TW" sz="2200" dirty="0">
                <a:solidFill>
                  <a:srgbClr val="FFFF00"/>
                </a:solidFill>
              </a:rPr>
              <a:t>︶</a:t>
            </a:r>
            <a:r>
              <a:rPr lang="zh-TW" altLang="en-US" sz="2200" dirty="0">
                <a:solidFill>
                  <a:srgbClr val="FFFF00"/>
                </a:solidFill>
              </a:rPr>
              <a:t>，不但在過去世是順於正理，利益眾生，即使到了現在世也是這樣。不但現在世是順於正理，利益眾生，即使是未來世也是這樣，那麼這一種法，即稱為善法。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3635405A-CF01-4CFD-ABE4-E6B0086BD7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1129" y="0"/>
            <a:ext cx="3638253" cy="7022097"/>
          </a:xfrm>
          <a:prstGeom prst="rect">
            <a:avLst/>
          </a:prstGeo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54F6951A-7DC4-41DB-976C-AE30A1C86A09}"/>
              </a:ext>
            </a:extLst>
          </p:cNvPr>
          <p:cNvSpPr txBox="1"/>
          <p:nvPr/>
        </p:nvSpPr>
        <p:spPr>
          <a:xfrm>
            <a:off x="3109786" y="3183240"/>
            <a:ext cx="800219" cy="331236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「實」</a:t>
            </a:r>
            <a:r>
              <a:rPr lang="zh-TW" altLang="en-US" sz="2000" dirty="0">
                <a:solidFill>
                  <a:srgbClr val="FFFF00"/>
                </a:solidFill>
              </a:rPr>
              <a:t>指諸法之實事</a:t>
            </a:r>
            <a:r>
              <a:rPr lang="en-US" altLang="zh-TW" sz="2000" dirty="0">
                <a:solidFill>
                  <a:srgbClr val="FFFF00"/>
                </a:solidFill>
              </a:rPr>
              <a:t>︵</a:t>
            </a:r>
            <a:r>
              <a:rPr lang="zh-TW" altLang="en-US" sz="2000" dirty="0">
                <a:solidFill>
                  <a:srgbClr val="FFFF00"/>
                </a:solidFill>
              </a:rPr>
              <a:t>世俗諦</a:t>
            </a:r>
            <a:r>
              <a:rPr lang="en-US" altLang="zh-TW" sz="2000" dirty="0">
                <a:solidFill>
                  <a:srgbClr val="FFFF00"/>
                </a:solidFill>
              </a:rPr>
              <a:t>︶</a:t>
            </a:r>
            <a:r>
              <a:rPr lang="zh-TW" altLang="en-US" sz="2000" dirty="0">
                <a:solidFill>
                  <a:srgbClr val="FFFF00"/>
                </a:solidFill>
              </a:rPr>
              <a:t>實理</a:t>
            </a:r>
            <a:r>
              <a:rPr lang="en-US" altLang="zh-TW" sz="2000" dirty="0">
                <a:solidFill>
                  <a:srgbClr val="FFFF00"/>
                </a:solidFill>
              </a:rPr>
              <a:t>︵</a:t>
            </a:r>
            <a:r>
              <a:rPr lang="zh-TW" altLang="en-US" sz="2000" dirty="0">
                <a:solidFill>
                  <a:srgbClr val="FFFF00"/>
                </a:solidFill>
              </a:rPr>
              <a:t>勝義諦</a:t>
            </a:r>
            <a:r>
              <a:rPr lang="en-US" altLang="zh-TW" sz="2000" dirty="0">
                <a:solidFill>
                  <a:srgbClr val="FFFF00"/>
                </a:solidFill>
              </a:rPr>
              <a:t>︶</a:t>
            </a:r>
            <a:r>
              <a:rPr lang="zh-TW" altLang="en-US" sz="2000" dirty="0">
                <a:solidFill>
                  <a:srgbClr val="FFFF00"/>
                </a:solidFill>
              </a:rPr>
              <a:t>。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39EDF1AF-E1C6-4E99-8AE8-5C782ABBD8CC}"/>
              </a:ext>
            </a:extLst>
          </p:cNvPr>
          <p:cNvSpPr txBox="1"/>
          <p:nvPr/>
        </p:nvSpPr>
        <p:spPr>
          <a:xfrm>
            <a:off x="2510754" y="3183239"/>
            <a:ext cx="492443" cy="331236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「德」</a:t>
            </a:r>
            <a:r>
              <a:rPr lang="zh-TW" altLang="en-US" sz="2000" dirty="0">
                <a:solidFill>
                  <a:srgbClr val="FFFF00"/>
                </a:solidFill>
              </a:rPr>
              <a:t>指</a:t>
            </a:r>
            <a:r>
              <a:rPr lang="zh-CN" altLang="en-US" sz="2000" dirty="0">
                <a:solidFill>
                  <a:srgbClr val="FFFF00"/>
                </a:solidFill>
              </a:rPr>
              <a:t>真實清淨的德性</a:t>
            </a:r>
            <a:r>
              <a:rPr lang="zh-TW" altLang="en-US" sz="2000" dirty="0">
                <a:solidFill>
                  <a:srgbClr val="FFFF00"/>
                </a:solidFill>
              </a:rPr>
              <a:t>。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C5FAEA16-C314-4F17-B6ED-42BDA581F47B}"/>
              </a:ext>
            </a:extLst>
          </p:cNvPr>
          <p:cNvSpPr txBox="1"/>
          <p:nvPr/>
        </p:nvSpPr>
        <p:spPr>
          <a:xfrm>
            <a:off x="1342678" y="3164648"/>
            <a:ext cx="1107996" cy="34216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「能」</a:t>
            </a:r>
            <a:r>
              <a:rPr lang="zh-TW" altLang="en-US" sz="2000" dirty="0">
                <a:solidFill>
                  <a:srgbClr val="FFFF00"/>
                </a:solidFill>
              </a:rPr>
              <a:t>指一切有漏善及無漏善，因為此等善行有能力運載我們得到樂果。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1FFE3215-1587-40E1-81BA-1958AC7E4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686" y="127863"/>
            <a:ext cx="2494354" cy="2800152"/>
          </a:xfrm>
          <a:prstGeom prst="rect">
            <a:avLst/>
          </a:prstGeom>
        </p:spPr>
      </p:pic>
      <p:sp>
        <p:nvSpPr>
          <p:cNvPr id="16" name="文字方塊 15">
            <a:extLst>
              <a:ext uri="{FF2B5EF4-FFF2-40B4-BE49-F238E27FC236}">
                <a16:creationId xmlns:a16="http://schemas.microsoft.com/office/drawing/2014/main" id="{21FC4659-A288-4A80-89F7-588363F6AF7E}"/>
              </a:ext>
            </a:extLst>
          </p:cNvPr>
          <p:cNvSpPr txBox="1"/>
          <p:nvPr/>
        </p:nvSpPr>
        <p:spPr>
          <a:xfrm>
            <a:off x="-25474" y="127863"/>
            <a:ext cx="1415772" cy="6307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000" dirty="0">
                <a:solidFill>
                  <a:srgbClr val="FFFF00"/>
                </a:solidFill>
              </a:rPr>
              <a:t>何謂</a:t>
            </a:r>
            <a:r>
              <a:rPr lang="en-US" altLang="zh-TW" sz="2000" dirty="0">
                <a:solidFill>
                  <a:srgbClr val="FFFF00"/>
                </a:solidFill>
              </a:rPr>
              <a:t>﹁</a:t>
            </a:r>
            <a:r>
              <a:rPr lang="zh-TW" altLang="en-US" sz="2000" dirty="0">
                <a:solidFill>
                  <a:srgbClr val="FFFF00"/>
                </a:solidFill>
              </a:rPr>
              <a:t>放逸</a:t>
            </a:r>
            <a:r>
              <a:rPr lang="en-US" altLang="zh-TW" sz="2000" dirty="0">
                <a:solidFill>
                  <a:srgbClr val="FFFF00"/>
                </a:solidFill>
              </a:rPr>
              <a:t>﹂</a:t>
            </a:r>
            <a:r>
              <a:rPr lang="zh-CN" altLang="en-US" sz="2000" dirty="0">
                <a:solidFill>
                  <a:srgbClr val="FFFF00"/>
                </a:solidFill>
              </a:rPr>
              <a:t>？</a:t>
            </a:r>
            <a:r>
              <a:rPr lang="zh-TW" altLang="en-US" sz="2000" dirty="0">
                <a:solidFill>
                  <a:srgbClr val="FFFF00"/>
                </a:solidFill>
              </a:rPr>
              <a:t>百法直解云：</a:t>
            </a:r>
            <a:r>
              <a:rPr lang="en-US" altLang="zh-TW" sz="2000" dirty="0">
                <a:solidFill>
                  <a:srgbClr val="FFFF00"/>
                </a:solidFill>
              </a:rPr>
              <a:t>﹁</a:t>
            </a:r>
            <a:r>
              <a:rPr lang="zh-TW" altLang="en-US" sz="2000" dirty="0">
                <a:solidFill>
                  <a:srgbClr val="FFFF00"/>
                </a:solidFill>
              </a:rPr>
              <a:t>於染不防，於淨不修，肆縱流蕩。</a:t>
            </a:r>
            <a:r>
              <a:rPr lang="en-US" altLang="zh-TW" sz="2000" dirty="0">
                <a:solidFill>
                  <a:srgbClr val="FFFF00"/>
                </a:solidFill>
              </a:rPr>
              <a:t>﹂</a:t>
            </a:r>
            <a:r>
              <a:rPr lang="zh-TW" altLang="en-US" sz="2000" dirty="0">
                <a:solidFill>
                  <a:srgbClr val="FFFF00"/>
                </a:solidFill>
              </a:rPr>
              <a:t>即對於染污的惡業、煩惑，不提防它，令它不生；對於清淨的善業、善法，不時時講求修持，令它生起。總之：肆無忌憚、胡作非為，就是</a:t>
            </a:r>
            <a:r>
              <a:rPr lang="en-US" altLang="zh-TW" sz="2000" dirty="0">
                <a:solidFill>
                  <a:srgbClr val="FFFF00"/>
                </a:solidFill>
              </a:rPr>
              <a:t>﹁</a:t>
            </a:r>
            <a:r>
              <a:rPr lang="zh-TW" altLang="en-US" sz="2000" dirty="0">
                <a:solidFill>
                  <a:srgbClr val="FFFF00"/>
                </a:solidFill>
              </a:rPr>
              <a:t>放逸</a:t>
            </a:r>
            <a:r>
              <a:rPr lang="en-US" altLang="zh-TW" sz="2000" dirty="0">
                <a:solidFill>
                  <a:srgbClr val="FFFF00"/>
                </a:solidFill>
              </a:rPr>
              <a:t>﹂</a:t>
            </a:r>
            <a:r>
              <a:rPr lang="zh-TW" altLang="en-US" sz="2000" dirty="0">
                <a:solidFill>
                  <a:srgbClr val="FFFF00"/>
                </a:solidFill>
              </a:rPr>
              <a:t>！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14" name="匾額 13" descr="佛學概要十四講表 習講">
            <a:extLst>
              <a:ext uri="{FF2B5EF4-FFF2-40B4-BE49-F238E27FC236}">
                <a16:creationId xmlns:a16="http://schemas.microsoft.com/office/drawing/2014/main" id="{75374EA6-640E-4D2C-8CE7-1ED06C769B2D}"/>
              </a:ext>
            </a:extLst>
          </p:cNvPr>
          <p:cNvSpPr/>
          <p:nvPr/>
        </p:nvSpPr>
        <p:spPr>
          <a:xfrm>
            <a:off x="11398325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207545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2803782-AB08-4BCD-A97D-D529F459BCC8}"/>
              </a:ext>
            </a:extLst>
          </p:cNvPr>
          <p:cNvSpPr txBox="1"/>
          <p:nvPr/>
        </p:nvSpPr>
        <p:spPr>
          <a:xfrm>
            <a:off x="4729370" y="276022"/>
            <a:ext cx="6093976" cy="6307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根據婆沙論一百七十七云：從前釋迦與彌勒二菩薩，在底沙佛所，勤修梵行。然而，釋迦菩薩以極精進故，超越了九大劫，而在彌勒菩薩之前面成佛。</a:t>
            </a:r>
            <a:endParaRPr lang="en-US" altLang="zh-TW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又如付法傳中的第十祖</a:t>
            </a:r>
            <a:r>
              <a:rPr lang="zh-CN" altLang="en-US" dirty="0">
                <a:solidFill>
                  <a:srgbClr val="FFFF00"/>
                </a:solidFill>
              </a:rPr>
              <a:t>脇</a:t>
            </a:r>
            <a:r>
              <a:rPr lang="zh-TW" altLang="en-US" dirty="0">
                <a:solidFill>
                  <a:srgbClr val="FFFF00"/>
                </a:solidFill>
              </a:rPr>
              <a:t>尊者，初為梵志師，年垂八十始捨俗出家，城中少年便譏誚他說：</a:t>
            </a:r>
            <a:r>
              <a:rPr lang="en-US" altLang="zh-TW" dirty="0">
                <a:solidFill>
                  <a:srgbClr val="FFFF00"/>
                </a:solidFill>
              </a:rPr>
              <a:t>﹁</a:t>
            </a:r>
            <a:r>
              <a:rPr lang="zh-TW" altLang="en-US" dirty="0">
                <a:solidFill>
                  <a:srgbClr val="FFFF00"/>
                </a:solidFill>
              </a:rPr>
              <a:t>愚夫朽老，一何淺智</a:t>
            </a:r>
            <a:r>
              <a:rPr lang="zh-CN" altLang="en-US" dirty="0">
                <a:solidFill>
                  <a:srgbClr val="FFFF00"/>
                </a:solidFill>
              </a:rPr>
              <a:t>？</a:t>
            </a:r>
            <a:r>
              <a:rPr lang="zh-TW" altLang="en-US" dirty="0">
                <a:solidFill>
                  <a:srgbClr val="FFFF00"/>
                </a:solidFill>
              </a:rPr>
              <a:t>夫出家者，有二業焉，一則習定，二乃誦經，而今衰耄，無所進取，濫跡清流，徒知飽食！</a:t>
            </a:r>
            <a:r>
              <a:rPr lang="en-US" altLang="zh-TW" dirty="0">
                <a:solidFill>
                  <a:srgbClr val="FFFF00"/>
                </a:solidFill>
              </a:rPr>
              <a:t>﹂</a:t>
            </a:r>
            <a:r>
              <a:rPr lang="zh-TW" altLang="en-US" dirty="0">
                <a:solidFill>
                  <a:srgbClr val="FFFF00"/>
                </a:solidFill>
              </a:rPr>
              <a:t>時</a:t>
            </a:r>
            <a:r>
              <a:rPr lang="zh-CN" altLang="en-US" dirty="0">
                <a:solidFill>
                  <a:srgbClr val="FFFF00"/>
                </a:solidFill>
              </a:rPr>
              <a:t>脇</a:t>
            </a:r>
            <a:r>
              <a:rPr lang="zh-TW" altLang="en-US" dirty="0">
                <a:solidFill>
                  <a:srgbClr val="FFFF00"/>
                </a:solidFill>
              </a:rPr>
              <a:t>尊者，聞諸譏議，因謝時人而自誓曰：</a:t>
            </a:r>
            <a:r>
              <a:rPr lang="en-US" altLang="zh-TW" dirty="0">
                <a:solidFill>
                  <a:srgbClr val="FFFF00"/>
                </a:solidFill>
              </a:rPr>
              <a:t>﹁</a:t>
            </a:r>
            <a:r>
              <a:rPr lang="zh-TW" altLang="en-US" dirty="0">
                <a:solidFill>
                  <a:srgbClr val="FFFF00"/>
                </a:solidFill>
              </a:rPr>
              <a:t>我若不通三藏理，不斷三界欲，得六神通，具八解脫，終不以</a:t>
            </a:r>
            <a:r>
              <a:rPr lang="zh-CN" altLang="en-US" dirty="0">
                <a:solidFill>
                  <a:srgbClr val="FFFF00"/>
                </a:solidFill>
              </a:rPr>
              <a:t>脇</a:t>
            </a:r>
            <a:r>
              <a:rPr lang="zh-TW" altLang="en-US" dirty="0">
                <a:solidFill>
                  <a:srgbClr val="FFFF00"/>
                </a:solidFill>
              </a:rPr>
              <a:t>至席！</a:t>
            </a:r>
            <a:r>
              <a:rPr lang="en-US" altLang="zh-TW" dirty="0">
                <a:solidFill>
                  <a:srgbClr val="FFFF00"/>
                </a:solidFill>
              </a:rPr>
              <a:t>﹂</a:t>
            </a:r>
            <a:r>
              <a:rPr lang="zh-TW" altLang="en-US" dirty="0">
                <a:solidFill>
                  <a:srgbClr val="FFFF00"/>
                </a:solidFill>
              </a:rPr>
              <a:t>乃晝習教理，夜修禪定，綿歷三歲，果然如願以償，時人敬仰，因號曰</a:t>
            </a:r>
            <a:r>
              <a:rPr lang="zh-CN" altLang="en-US" dirty="0">
                <a:solidFill>
                  <a:srgbClr val="FFFF00"/>
                </a:solidFill>
              </a:rPr>
              <a:t>脇</a:t>
            </a:r>
            <a:r>
              <a:rPr lang="zh-TW" altLang="en-US" dirty="0">
                <a:solidFill>
                  <a:srgbClr val="FFFF00"/>
                </a:solidFill>
              </a:rPr>
              <a:t>尊者。</a:t>
            </a:r>
            <a:endParaRPr lang="en-US" altLang="zh-TW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如上所述，</a:t>
            </a:r>
            <a:r>
              <a:rPr lang="en-US" altLang="zh-TW" dirty="0">
                <a:solidFill>
                  <a:srgbClr val="FFFF00"/>
                </a:solidFill>
              </a:rPr>
              <a:t>﹁</a:t>
            </a:r>
            <a:r>
              <a:rPr lang="zh-TW" altLang="en-US" dirty="0">
                <a:solidFill>
                  <a:srgbClr val="FFFF00"/>
                </a:solidFill>
              </a:rPr>
              <a:t>不放逸</a:t>
            </a:r>
            <a:r>
              <a:rPr lang="en-US" altLang="zh-TW" dirty="0">
                <a:solidFill>
                  <a:srgbClr val="FFFF00"/>
                </a:solidFill>
              </a:rPr>
              <a:t>﹂</a:t>
            </a:r>
            <a:r>
              <a:rPr lang="zh-TW" altLang="en-US" dirty="0">
                <a:solidFill>
                  <a:srgbClr val="FFFF00"/>
                </a:solidFill>
              </a:rPr>
              <a:t>能成滿善事可知矣！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9367C4B4-6992-4813-9ADD-717D943408EA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33849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F965D77-785F-41CF-A566-594B4F51999C}"/>
              </a:ext>
            </a:extLst>
          </p:cNvPr>
          <p:cNvSpPr txBox="1"/>
          <p:nvPr/>
        </p:nvSpPr>
        <p:spPr>
          <a:xfrm>
            <a:off x="10212436" y="305399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四、煩惱六者：一貪，二瞋，三慢，四無明，五疑，六不正見。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012D6E1-41B7-4348-87CA-00E9618EF400}"/>
              </a:ext>
            </a:extLst>
          </p:cNvPr>
          <p:cNvSpPr txBox="1"/>
          <p:nvPr/>
        </p:nvSpPr>
        <p:spPr>
          <a:xfrm>
            <a:off x="8759637" y="279336"/>
            <a:ext cx="1538883" cy="62290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200" dirty="0">
                <a:solidFill>
                  <a:srgbClr val="FFFF00"/>
                </a:solidFill>
              </a:rPr>
              <a:t>唯識述記云：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煩是擾義，惱是亂義，擾亂有情，故名煩惱。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百法直解云：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煩躁擾動，惱亂身心，故名煩惱。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總之，煩惱就是眾生心理的搗亂分子，它能令吾人感到煩悶懊惱，恒處生死！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46EB5F61-0175-4B8D-84E5-1E46D4234E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8439" y="64571"/>
            <a:ext cx="1614573" cy="5808691"/>
          </a:xfrm>
          <a:prstGeom prst="rect">
            <a:avLst/>
          </a:prstGeom>
        </p:spPr>
      </p:pic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536C3904-CF9E-4BDC-97F4-E1E8F6E9F1FA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第七講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146742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26869</TotalTime>
  <Words>1957</Words>
  <Application>Microsoft Office PowerPoint</Application>
  <PresentationFormat>自訂</PresentationFormat>
  <Paragraphs>90</Paragraphs>
  <Slides>10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696</cp:revision>
  <dcterms:created xsi:type="dcterms:W3CDTF">2019-12-17T19:51:00Z</dcterms:created>
  <dcterms:modified xsi:type="dcterms:W3CDTF">2021-11-22T13:57:25Z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