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iasmihaela1@gmail.com" userId="01a3b3a0858d3503" providerId="LiveId" clId="{280B41F6-DAAB-4143-8D3D-4DE2107354BC}"/>
    <pc:docChg chg="undo custSel modSld">
      <pc:chgData name="andreiasmihaela1@gmail.com" userId="01a3b3a0858d3503" providerId="LiveId" clId="{280B41F6-DAAB-4143-8D3D-4DE2107354BC}" dt="2026-07-16T17:01:48.125" v="0" actId="20577"/>
      <pc:docMkLst>
        <pc:docMk/>
      </pc:docMkLst>
      <pc:sldChg chg="modSp mod">
        <pc:chgData name="andreiasmihaela1@gmail.com" userId="01a3b3a0858d3503" providerId="LiveId" clId="{280B41F6-DAAB-4143-8D3D-4DE2107354BC}" dt="2026-07-16T17:01:48.125" v="0" actId="20577"/>
        <pc:sldMkLst>
          <pc:docMk/>
          <pc:sldMk cId="109857222" sldId="256"/>
        </pc:sldMkLst>
        <pc:spChg chg="mod">
          <ac:chgData name="andreiasmihaela1@gmail.com" userId="01a3b3a0858d3503" providerId="LiveId" clId="{280B41F6-DAAB-4143-8D3D-4DE2107354BC}" dt="2026-07-16T17:01:48.125" v="0" actId="20577"/>
          <ac:spMkLst>
            <pc:docMk/>
            <pc:sldMk cId="109857222" sldId="256"/>
            <ac:spMk id="5" creationId="{357FABCA-3034-87FE-A06C-3BAAF2D99E8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1446193.2021.1913285" TargetMode="External"/><Relationship Id="rId3" Type="http://schemas.openxmlformats.org/officeDocument/2006/relationships/hyperlink" Target="https://www.academia.edu/97894675/Comparative_Analysis_between_UK_and_China_a_Study_on_success_and_failure_of_Globalization" TargetMode="External"/><Relationship Id="rId7" Type="http://schemas.openxmlformats.org/officeDocument/2006/relationships/hyperlink" Target="https://lup.lub.lu.se/student-papers/search/publication/9240533" TargetMode="External"/><Relationship Id="rId2" Type="http://schemas.openxmlformats.org/officeDocument/2006/relationships/hyperlink" Target="https://doi.org/10.1080/09585192.2022.208106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companies/rolls-royce-holdings/" TargetMode="External"/><Relationship Id="rId11" Type="http://schemas.openxmlformats.org/officeDocument/2006/relationships/image" Target="../media/image17.jpeg"/><Relationship Id="rId5" Type="http://schemas.openxmlformats.org/officeDocument/2006/relationships/hyperlink" Target="https://doi.org/10.2139/ssrn.5144401" TargetMode="External"/><Relationship Id="rId10" Type="http://schemas.openxmlformats.org/officeDocument/2006/relationships/hyperlink" Target="https://doi.org/https:/doi.org/10.1007/978-3-031-08956-5_1124-1" TargetMode="External"/><Relationship Id="rId4" Type="http://schemas.openxmlformats.org/officeDocument/2006/relationships/hyperlink" Target="https://doi.org/10.4324/9781003416258-8" TargetMode="External"/><Relationship Id="rId9" Type="http://schemas.openxmlformats.org/officeDocument/2006/relationships/hyperlink" Target="https://www.ceeol.com/search/article-detail?id=121759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!!Rectangle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3d Illustration Uk China Flag Stock Illustration 434049784 | Shutterstock">
            <a:extLst>
              <a:ext uri="{FF2B5EF4-FFF2-40B4-BE49-F238E27FC236}">
                <a16:creationId xmlns:a16="http://schemas.microsoft.com/office/drawing/2014/main" id="{B3AF36E9-7BA4-E5DE-BDC7-DA1CF88367A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722" b="1563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17535" y="1221170"/>
            <a:ext cx="5364187" cy="2002645"/>
          </a:xfrm>
        </p:spPr>
        <p:txBody>
          <a:bodyPr>
            <a:normAutofit/>
          </a:bodyPr>
          <a:lstStyle/>
          <a:p>
            <a:r>
              <a:rPr lang="en-US" sz="4400">
                <a:latin typeface="Times New Roman"/>
                <a:ea typeface="+mj-lt"/>
                <a:cs typeface="Times New Roman"/>
              </a:rPr>
              <a:t>LCBB6023 </a:t>
            </a:r>
            <a:br>
              <a:rPr lang="en-US" sz="4400" dirty="0">
                <a:latin typeface="Times New Roman"/>
                <a:ea typeface="+mj-lt"/>
                <a:cs typeface="Times New Roman"/>
              </a:rPr>
            </a:br>
            <a:r>
              <a:rPr lang="en-US" sz="4400">
                <a:latin typeface="Times New Roman"/>
                <a:ea typeface="+mj-lt"/>
                <a:cs typeface="Times New Roman"/>
              </a:rPr>
              <a:t>International Business Communications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86049" y="3432004"/>
            <a:ext cx="5037616" cy="11913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>
                <a:latin typeface="Times New Roman"/>
                <a:cs typeface="Times New Roman"/>
              </a:rPr>
              <a:t>Cross-Cultural Negotiations: Building Strategic Partnership between Rolls-Royce </a:t>
            </a:r>
            <a:r>
              <a:rPr lang="en-US" b="1">
                <a:latin typeface="Times New Roman"/>
                <a:cs typeface="Times New Roman"/>
              </a:rPr>
              <a:t>(UK)</a:t>
            </a:r>
            <a:r>
              <a:rPr lang="en-US" i="1">
                <a:latin typeface="Times New Roman"/>
                <a:cs typeface="Times New Roman"/>
              </a:rPr>
              <a:t> and BYD </a:t>
            </a:r>
            <a:r>
              <a:rPr lang="en-US" b="1">
                <a:latin typeface="Times New Roman"/>
                <a:cs typeface="Times New Roman"/>
              </a:rPr>
              <a:t>(China)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7FABCA-3034-87FE-A06C-3BAAF2D99E81}"/>
              </a:ext>
            </a:extLst>
          </p:cNvPr>
          <p:cNvSpPr txBox="1"/>
          <p:nvPr/>
        </p:nvSpPr>
        <p:spPr>
          <a:xfrm>
            <a:off x="4818083" y="5084618"/>
            <a:ext cx="277156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b="1" dirty="0">
                <a:latin typeface="Times New Roman"/>
                <a:cs typeface="Times New Roman"/>
              </a:rPr>
              <a:t>Name : Mihaela Grigore</a:t>
            </a:r>
          </a:p>
          <a:p>
            <a:pPr algn="ctr">
              <a:spcAft>
                <a:spcPts val="600"/>
              </a:spcAft>
            </a:pPr>
            <a:r>
              <a:rPr lang="en-US" b="1" dirty="0">
                <a:latin typeface="Times New Roman"/>
                <a:cs typeface="Times New Roman"/>
              </a:rPr>
              <a:t>Student Number:2335484</a:t>
            </a:r>
          </a:p>
          <a:p>
            <a:pPr algn="l">
              <a:spcAft>
                <a:spcPts val="600"/>
              </a:spcAft>
            </a:pP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CD5E6-6846-74FC-66AB-EC2281971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8030" y="140154"/>
            <a:ext cx="3816095" cy="1938076"/>
          </a:xfrm>
        </p:spPr>
        <p:txBody>
          <a:bodyPr>
            <a:normAutofit/>
          </a:bodyPr>
          <a:lstStyle/>
          <a:p>
            <a:r>
              <a:rPr lang="en-US" b="1">
                <a:latin typeface="Times New Roman"/>
                <a:cs typeface="Times New Roman"/>
              </a:rPr>
              <a:t>Presentation Overview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66FD7-71E1-C930-E37E-A8F601921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30" y="2076189"/>
            <a:ext cx="4091867" cy="421688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Introduction to </a:t>
            </a:r>
            <a:r>
              <a:rPr lang="en-US" sz="1800" dirty="0" err="1">
                <a:latin typeface="Times New Roman"/>
                <a:cs typeface="Times New Roman"/>
              </a:rPr>
              <a:t>organisations</a:t>
            </a:r>
            <a:r>
              <a:rPr lang="en-US" sz="1800" dirty="0">
                <a:latin typeface="Times New Roman"/>
                <a:cs typeface="Times New Roman"/>
              </a:rPr>
              <a:t> (Rolls-Royce &amp; BYD)</a:t>
            </a:r>
            <a:endParaRPr lang="en-US" sz="1800" dirty="0"/>
          </a:p>
          <a:p>
            <a:r>
              <a:rPr lang="en-US" sz="1800" dirty="0">
                <a:latin typeface="Times New Roman"/>
                <a:cs typeface="Times New Roman"/>
              </a:rPr>
              <a:t>Definition of culture in international business</a:t>
            </a:r>
            <a:endParaRPr lang="en-US" sz="1800" dirty="0"/>
          </a:p>
          <a:p>
            <a:r>
              <a:rPr lang="en-US" sz="1800" dirty="0">
                <a:latin typeface="Times New Roman"/>
                <a:cs typeface="Times New Roman"/>
              </a:rPr>
              <a:t>Cultural theories influencing negotiations</a:t>
            </a:r>
            <a:endParaRPr lang="en-US" sz="1800" dirty="0"/>
          </a:p>
          <a:p>
            <a:r>
              <a:rPr lang="en-US" sz="1800" dirty="0">
                <a:latin typeface="Times New Roman"/>
                <a:cs typeface="Times New Roman"/>
              </a:rPr>
              <a:t>Key cultural differences (UK vs China)</a:t>
            </a:r>
            <a:endParaRPr lang="en-US" sz="1800" dirty="0"/>
          </a:p>
          <a:p>
            <a:r>
              <a:rPr lang="en-US" sz="1800" dirty="0">
                <a:latin typeface="Times New Roman"/>
                <a:cs typeface="Times New Roman"/>
              </a:rPr>
              <a:t>Negotiation challenges</a:t>
            </a:r>
            <a:endParaRPr lang="en-US" sz="1800" dirty="0"/>
          </a:p>
          <a:p>
            <a:r>
              <a:rPr lang="en-US" sz="1800" dirty="0">
                <a:latin typeface="Times New Roman"/>
                <a:cs typeface="Times New Roman"/>
              </a:rPr>
              <a:t>Strategies for successful cross-cultural deal</a:t>
            </a:r>
            <a:endParaRPr lang="en-US" sz="1800" dirty="0"/>
          </a:p>
          <a:p>
            <a:r>
              <a:rPr lang="en-US" sz="1800" dirty="0">
                <a:latin typeface="Times New Roman"/>
                <a:cs typeface="Times New Roman"/>
              </a:rPr>
              <a:t>Importance of cultural awareness &amp; adaptability</a:t>
            </a:r>
            <a:endParaRPr lang="en-US" sz="1800" dirty="0"/>
          </a:p>
          <a:p>
            <a:r>
              <a:rPr lang="en-US" sz="1800" dirty="0">
                <a:latin typeface="Times New Roman"/>
                <a:cs typeface="Times New Roman"/>
              </a:rPr>
              <a:t>Conclusion &amp; recommendations</a:t>
            </a:r>
            <a:endParaRPr lang="en-US" sz="1800" dirty="0"/>
          </a:p>
        </p:txBody>
      </p:sp>
      <p:pic>
        <p:nvPicPr>
          <p:cNvPr id="6" name="Picture 5" descr="Rolls Royce Phantom Car at best price in Mumbai by Navnit Motors Pvt. Ltd.  | ID: 16820892748">
            <a:extLst>
              <a:ext uri="{FF2B5EF4-FFF2-40B4-BE49-F238E27FC236}">
                <a16:creationId xmlns:a16="http://schemas.microsoft.com/office/drawing/2014/main" id="{4108159E-53DF-24CC-E84C-384D31CA29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7869" t="28837" r="7869" b="8168"/>
          <a:stretch>
            <a:fillRect/>
          </a:stretch>
        </p:blipFill>
        <p:spPr>
          <a:xfrm>
            <a:off x="4904316" y="-4"/>
            <a:ext cx="7287617" cy="3695669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7" name="Picture 6" descr="BYD Cars Price - BYD Electric Cars, Images &amp; Reviews">
            <a:extLst>
              <a:ext uri="{FF2B5EF4-FFF2-40B4-BE49-F238E27FC236}">
                <a16:creationId xmlns:a16="http://schemas.microsoft.com/office/drawing/2014/main" id="{DAD51DE1-B027-E8E4-1B0A-39178BD6A4D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4179" t="21948" r="4082" b="16860"/>
          <a:stretch>
            <a:fillRect/>
          </a:stretch>
        </p:blipFill>
        <p:spPr>
          <a:xfrm>
            <a:off x="4726728" y="3802961"/>
            <a:ext cx="7479651" cy="3052149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63997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A376D-1395-FB59-08F9-5A4AC0F7E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69925"/>
            <a:ext cx="4800600" cy="1325563"/>
          </a:xfrm>
        </p:spPr>
        <p:txBody>
          <a:bodyPr anchor="b">
            <a:normAutofit/>
          </a:bodyPr>
          <a:lstStyle/>
          <a:p>
            <a:r>
              <a:rPr lang="en-US" b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Organisational Context </a:t>
            </a:r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2026340"/>
            <a:ext cx="60959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2E77E-707E-4284-8140-4F0F854C1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288833"/>
            <a:ext cx="4800600" cy="371157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chemeClr val="bg1"/>
                </a:solidFill>
                <a:latin typeface="Times New Roman"/>
                <a:cs typeface="Times New Roman"/>
              </a:rPr>
              <a:t>Rolls-Royce Holdings plc (UK)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1600">
                <a:solidFill>
                  <a:schemeClr val="bg1"/>
                </a:solidFill>
                <a:latin typeface="Times New Roman"/>
                <a:cs typeface="Times New Roman"/>
              </a:rPr>
              <a:t>Aerospace, defence, and power systems leader</a:t>
            </a:r>
            <a:r>
              <a:rPr lang="en-US" sz="160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1600">
                <a:solidFill>
                  <a:schemeClr val="bg1"/>
                </a:solidFill>
                <a:latin typeface="Times New Roman"/>
                <a:cs typeface="Times New Roman"/>
              </a:rPr>
              <a:t>(Forbes, 2020)</a:t>
            </a:r>
            <a:endParaRPr lang="en-US" sz="1600">
              <a:solidFill>
                <a:schemeClr val="bg1"/>
              </a:solidFill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 sz="1600">
                <a:solidFill>
                  <a:schemeClr val="bg1"/>
                </a:solidFill>
                <a:latin typeface="Times New Roman"/>
                <a:cs typeface="Times New Roman"/>
              </a:rPr>
              <a:t>High innovation, engineering precision, compliance-driven culture</a:t>
            </a:r>
            <a:endParaRPr lang="en-US" sz="16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600" b="1">
                <a:solidFill>
                  <a:schemeClr val="bg1"/>
                </a:solidFill>
                <a:latin typeface="Times New Roman"/>
                <a:cs typeface="Times New Roman"/>
              </a:rPr>
              <a:t>BYD (China)</a:t>
            </a:r>
            <a:endParaRPr lang="en-US" sz="1600">
              <a:solidFill>
                <a:schemeClr val="bg1"/>
              </a:solidFill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 sz="1600">
                <a:solidFill>
                  <a:schemeClr val="bg1"/>
                </a:solidFill>
                <a:latin typeface="Times New Roman"/>
                <a:cs typeface="Times New Roman"/>
              </a:rPr>
              <a:t>Global leader in EVs and battery technology</a:t>
            </a:r>
            <a:endParaRPr lang="en-US" sz="1600">
              <a:solidFill>
                <a:schemeClr val="bg1"/>
              </a:solidFill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 sz="1600">
                <a:solidFill>
                  <a:schemeClr val="bg1"/>
                </a:solidFill>
                <a:latin typeface="Times New Roman"/>
                <a:cs typeface="Times New Roman"/>
              </a:rPr>
              <a:t>Strong state-linked industrial expansion model</a:t>
            </a:r>
            <a:endParaRPr lang="en-US" sz="1600">
              <a:solidFill>
                <a:schemeClr val="bg1"/>
              </a:solidFill>
              <a:latin typeface="Aptos" panose="020B0004020202020204"/>
              <a:cs typeface="Times New Roman"/>
            </a:endParaRPr>
          </a:p>
          <a:p>
            <a:pPr marL="0" indent="0">
              <a:buNone/>
            </a:pPr>
            <a:r>
              <a:rPr lang="en-US" sz="1600" b="1">
                <a:solidFill>
                  <a:schemeClr val="bg1"/>
                </a:solidFill>
                <a:latin typeface="Times New Roman"/>
                <a:cs typeface="Times New Roman"/>
              </a:rPr>
              <a:t>Strategic Objective</a:t>
            </a:r>
            <a:r>
              <a:rPr lang="en-US" sz="1600">
                <a:solidFill>
                  <a:schemeClr val="bg1"/>
                </a:solidFill>
                <a:latin typeface="Times New Roman"/>
                <a:cs typeface="Times New Roman"/>
              </a:rPr>
              <a:t>: Joint venture in sustainable propulsion systems / green energy technology</a:t>
            </a:r>
            <a:endParaRPr lang="en-US" sz="16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600" b="1">
                <a:solidFill>
                  <a:schemeClr val="bg1"/>
                </a:solidFill>
                <a:latin typeface="Times New Roman"/>
                <a:cs typeface="Times New Roman"/>
              </a:rPr>
              <a:t>Business Implication</a:t>
            </a:r>
            <a:r>
              <a:rPr lang="en-US" sz="1600">
                <a:solidFill>
                  <a:schemeClr val="bg1"/>
                </a:solidFill>
                <a:latin typeface="Times New Roman"/>
                <a:cs typeface="Times New Roman"/>
              </a:rPr>
              <a:t>: High-value collaboration requiring trust, IP sharing, and long-term alignment</a:t>
            </a:r>
            <a:endParaRPr lang="en-US" sz="16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600" b="1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pic>
        <p:nvPicPr>
          <p:cNvPr id="5" name="Picture 4" descr="A close up of a car hood ornament&#10;&#10;AI-generated content may be incorrect.">
            <a:extLst>
              <a:ext uri="{FF2B5EF4-FFF2-40B4-BE49-F238E27FC236}">
                <a16:creationId xmlns:a16="http://schemas.microsoft.com/office/drawing/2014/main" id="{8A17BE2B-EAB7-1DC1-BE58-E32664D264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7371" y="159456"/>
            <a:ext cx="3975255" cy="319093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87417AF-190E-4D6E-AFA6-7D3E84B0B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603" y="182859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red text on a white background&#10;&#10;AI-generated content may be incorrect.">
            <a:extLst>
              <a:ext uri="{FF2B5EF4-FFF2-40B4-BE49-F238E27FC236}">
                <a16:creationId xmlns:a16="http://schemas.microsoft.com/office/drawing/2014/main" id="{D735A396-1918-3C24-4565-4F86DD48D3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8204" y="3547171"/>
            <a:ext cx="3987782" cy="3172494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0B30ED8-273E-4C07-8568-2FE5CC5C4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5071" y="3543213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481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02A3A4-8461-C40A-10D7-54DC86914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833" y="670559"/>
            <a:ext cx="5648521" cy="2148841"/>
          </a:xfrm>
        </p:spPr>
        <p:txBody>
          <a:bodyPr anchor="t">
            <a:normAutofit/>
          </a:bodyPr>
          <a:lstStyle/>
          <a:p>
            <a:r>
              <a:rPr lang="en-US" b="1">
                <a:latin typeface="Times New Roman"/>
                <a:cs typeface="Times New Roman"/>
              </a:rPr>
              <a:t>Definition of Culture &amp; Elements</a:t>
            </a:r>
            <a:endParaRPr lang="en-US"/>
          </a:p>
        </p:txBody>
      </p:sp>
      <p:pic>
        <p:nvPicPr>
          <p:cNvPr id="4" name="Picture 3" descr="Elements of Culture">
            <a:extLst>
              <a:ext uri="{FF2B5EF4-FFF2-40B4-BE49-F238E27FC236}">
                <a16:creationId xmlns:a16="http://schemas.microsoft.com/office/drawing/2014/main" id="{3065FE55-ED4B-620D-EC8E-11683C13B4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1" r="1740" b="4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D80B6-F730-C613-2021-E94DE9BA1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>
                <a:latin typeface="Times New Roman"/>
                <a:cs typeface="Times New Roman"/>
              </a:rPr>
              <a:t>Culture in Business Context</a:t>
            </a:r>
            <a:r>
              <a:rPr lang="en-US" sz="2000">
                <a:latin typeface="Times New Roman"/>
                <a:cs typeface="Times New Roman"/>
              </a:rPr>
              <a:t>: Shared values, beliefs, </a:t>
            </a:r>
            <a:r>
              <a:rPr lang="en-US" sz="2000" err="1">
                <a:latin typeface="Times New Roman"/>
                <a:cs typeface="Times New Roman"/>
              </a:rPr>
              <a:t>behaviours</a:t>
            </a:r>
            <a:r>
              <a:rPr lang="en-US" sz="2000">
                <a:latin typeface="Times New Roman"/>
                <a:cs typeface="Times New Roman"/>
              </a:rPr>
              <a:t> shaping decision-making and communication (Brown and Sweeting, 2025).</a:t>
            </a:r>
            <a:endParaRPr lang="en-US" sz="2000">
              <a:latin typeface="Aptos" panose="020B0004020202020204"/>
              <a:cs typeface="Times New Roman"/>
            </a:endParaRPr>
          </a:p>
          <a:p>
            <a:pPr marL="0" indent="0">
              <a:buNone/>
            </a:pPr>
            <a:r>
              <a:rPr lang="en-US" sz="2000" b="1">
                <a:latin typeface="Times New Roman"/>
                <a:cs typeface="Times New Roman"/>
              </a:rPr>
              <a:t>Key Elements</a:t>
            </a:r>
            <a:endParaRPr lang="en-US" sz="2000"/>
          </a:p>
          <a:p>
            <a:r>
              <a:rPr lang="en-US" sz="2000">
                <a:latin typeface="Times New Roman"/>
                <a:cs typeface="Times New Roman"/>
              </a:rPr>
              <a:t>Communication style (high vs low context)</a:t>
            </a:r>
            <a:endParaRPr lang="en-US" sz="2000"/>
          </a:p>
          <a:p>
            <a:r>
              <a:rPr lang="en-US" sz="2000">
                <a:latin typeface="Times New Roman"/>
                <a:cs typeface="Times New Roman"/>
              </a:rPr>
              <a:t>Power distance</a:t>
            </a:r>
            <a:endParaRPr lang="en-US" sz="2000"/>
          </a:p>
          <a:p>
            <a:r>
              <a:rPr lang="en-US" sz="2000">
                <a:latin typeface="Times New Roman"/>
                <a:cs typeface="Times New Roman"/>
              </a:rPr>
              <a:t>Time orientation</a:t>
            </a:r>
            <a:endParaRPr lang="en-US" sz="2000"/>
          </a:p>
          <a:p>
            <a:r>
              <a:rPr lang="en-US" sz="2000">
                <a:latin typeface="Times New Roman"/>
                <a:cs typeface="Times New Roman"/>
              </a:rPr>
              <a:t>Risk tolerance</a:t>
            </a:r>
            <a:endParaRPr lang="en-US" sz="2000"/>
          </a:p>
          <a:p>
            <a:r>
              <a:rPr lang="en-US" sz="2000">
                <a:latin typeface="Times New Roman"/>
                <a:cs typeface="Times New Roman"/>
              </a:rPr>
              <a:t>Decision-making structure</a:t>
            </a:r>
            <a:endParaRPr lang="en-US" sz="2000"/>
          </a:p>
          <a:p>
            <a:pPr marL="0" indent="0">
              <a:buNone/>
            </a:pPr>
            <a:r>
              <a:rPr lang="en-US" sz="2000" b="1">
                <a:latin typeface="Times New Roman"/>
                <a:cs typeface="Times New Roman"/>
              </a:rPr>
              <a:t>Impact on Business</a:t>
            </a:r>
            <a:r>
              <a:rPr lang="en-US" sz="2000">
                <a:latin typeface="Times New Roman"/>
                <a:cs typeface="Times New Roman"/>
              </a:rPr>
              <a:t>: Affects negotiation speed, trust formation, contract design, and leadership interaction.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512439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881EF6-6047-7CFE-0DF4-29699F7F6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022" y="640823"/>
            <a:ext cx="3586770" cy="5575891"/>
          </a:xfrm>
        </p:spPr>
        <p:txBody>
          <a:bodyPr anchor="ctr">
            <a:normAutofit/>
          </a:bodyPr>
          <a:lstStyle/>
          <a:p>
            <a:r>
              <a:rPr lang="en-US" sz="5400" b="1">
                <a:latin typeface="Times New Roman"/>
                <a:cs typeface="Times New Roman"/>
              </a:rPr>
              <a:t>Cultural Theory (</a:t>
            </a:r>
            <a:r>
              <a:rPr lang="en-US" sz="5400">
                <a:ea typeface="+mj-lt"/>
                <a:cs typeface="+mj-lt"/>
              </a:rPr>
              <a:t>Hofstede’s Cultural Dimensions Theory</a:t>
            </a:r>
            <a:r>
              <a:rPr lang="en-US" sz="5400" b="1">
                <a:latin typeface="Times New Roman"/>
                <a:cs typeface="Times New Roman"/>
              </a:rPr>
              <a:t>)</a:t>
            </a:r>
            <a:endParaRPr lang="en-US" sz="5400"/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sX0" fmla="*/ 0 w 18288"/>
              <a:gd name="csY0" fmla="*/ 0 h 5590381"/>
              <a:gd name="csX1" fmla="*/ 18288 w 18288"/>
              <a:gd name="csY1" fmla="*/ 0 h 5590381"/>
              <a:gd name="csX2" fmla="*/ 18288 w 18288"/>
              <a:gd name="csY2" fmla="*/ 754701 h 5590381"/>
              <a:gd name="csX3" fmla="*/ 18288 w 18288"/>
              <a:gd name="csY3" fmla="*/ 1565307 h 5590381"/>
              <a:gd name="csX4" fmla="*/ 18288 w 18288"/>
              <a:gd name="csY4" fmla="*/ 2152297 h 5590381"/>
              <a:gd name="csX5" fmla="*/ 18288 w 18288"/>
              <a:gd name="csY5" fmla="*/ 2906998 h 5590381"/>
              <a:gd name="csX6" fmla="*/ 18288 w 18288"/>
              <a:gd name="csY6" fmla="*/ 3549892 h 5590381"/>
              <a:gd name="csX7" fmla="*/ 18288 w 18288"/>
              <a:gd name="csY7" fmla="*/ 4080978 h 5590381"/>
              <a:gd name="csX8" fmla="*/ 18288 w 18288"/>
              <a:gd name="csY8" fmla="*/ 4835680 h 5590381"/>
              <a:gd name="csX9" fmla="*/ 18288 w 18288"/>
              <a:gd name="csY9" fmla="*/ 5590381 h 5590381"/>
              <a:gd name="csX10" fmla="*/ 0 w 18288"/>
              <a:gd name="csY10" fmla="*/ 5590381 h 5590381"/>
              <a:gd name="csX11" fmla="*/ 0 w 18288"/>
              <a:gd name="csY11" fmla="*/ 4835680 h 5590381"/>
              <a:gd name="csX12" fmla="*/ 0 w 18288"/>
              <a:gd name="csY12" fmla="*/ 4304593 h 5590381"/>
              <a:gd name="csX13" fmla="*/ 0 w 18288"/>
              <a:gd name="csY13" fmla="*/ 3773507 h 5590381"/>
              <a:gd name="csX14" fmla="*/ 0 w 18288"/>
              <a:gd name="csY14" fmla="*/ 3186517 h 5590381"/>
              <a:gd name="csX15" fmla="*/ 0 w 18288"/>
              <a:gd name="csY15" fmla="*/ 2487720 h 5590381"/>
              <a:gd name="csX16" fmla="*/ 0 w 18288"/>
              <a:gd name="csY16" fmla="*/ 1956633 h 5590381"/>
              <a:gd name="csX17" fmla="*/ 0 w 18288"/>
              <a:gd name="csY17" fmla="*/ 1425547 h 5590381"/>
              <a:gd name="csX18" fmla="*/ 0 w 18288"/>
              <a:gd name="csY18" fmla="*/ 614942 h 5590381"/>
              <a:gd name="csX19" fmla="*/ 0 w 18288"/>
              <a:gd name="csY19" fmla="*/ 0 h 559038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966966-4B73-A1A1-5A99-3DD717FB0B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439" y="635511"/>
            <a:ext cx="7395318" cy="34980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4863E-0FE9-EC8B-D025-0254C9619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5439" y="4239777"/>
            <a:ext cx="7533203" cy="142848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b="1">
                <a:latin typeface="Times New Roman"/>
                <a:cs typeface="Times New Roman"/>
              </a:rPr>
              <a:t>Hofstede Cultural Dimensions</a:t>
            </a:r>
            <a:endParaRPr lang="en-US" sz="1600"/>
          </a:p>
          <a:p>
            <a:r>
              <a:rPr lang="en-US" sz="1600" b="1">
                <a:latin typeface="Times New Roman"/>
                <a:cs typeface="Times New Roman"/>
              </a:rPr>
              <a:t>UK:</a:t>
            </a:r>
            <a:r>
              <a:rPr lang="en-US" sz="1600">
                <a:latin typeface="Times New Roman"/>
                <a:cs typeface="Times New Roman"/>
              </a:rPr>
              <a:t> Low power distance, individualism, short-term orientation (Piotrowska and Piotrowski, 2023).</a:t>
            </a:r>
            <a:endParaRPr lang="en-US" sz="1600">
              <a:latin typeface="Aptos" panose="020B0004020202020204"/>
              <a:cs typeface="Times New Roman"/>
            </a:endParaRPr>
          </a:p>
          <a:p>
            <a:r>
              <a:rPr lang="en-US" sz="1600" b="1">
                <a:latin typeface="Times New Roman"/>
                <a:cs typeface="Times New Roman"/>
              </a:rPr>
              <a:t>China: </a:t>
            </a:r>
            <a:r>
              <a:rPr lang="en-US" sz="1600">
                <a:latin typeface="Times New Roman"/>
                <a:cs typeface="Times New Roman"/>
              </a:rPr>
              <a:t>High power distance, collectivism, long-term orientation</a:t>
            </a:r>
            <a:endParaRPr lang="en-US" sz="1600"/>
          </a:p>
          <a:p>
            <a:pPr marL="0" indent="0">
              <a:buNone/>
            </a:pPr>
            <a:r>
              <a:rPr lang="en-US" sz="1600" b="1">
                <a:latin typeface="Times New Roman"/>
                <a:cs typeface="Times New Roman"/>
              </a:rPr>
              <a:t>Business implication</a:t>
            </a:r>
            <a:r>
              <a:rPr lang="en-US" sz="1600">
                <a:latin typeface="Times New Roman"/>
                <a:cs typeface="Times New Roman"/>
              </a:rPr>
              <a:t>: Divergence in hierarchy, decision making, and orientation towards time could result in slow negotiation, poor communication, and mismatched expectations, thereby influencing partnership efficiency negatively.</a:t>
            </a:r>
            <a:endParaRPr lang="en-US" sz="1600"/>
          </a:p>
          <a:p>
            <a:pPr marL="0" indent="0">
              <a:buNone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910868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963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8FB4AD-41E6-47ED-BDA3-A923E30D3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7034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6BAE21C0-2D03-4FC3-9667-4C4B9CC76B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FCB3CB3B-5D77-4F1E-A155-DF4EE6E85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4F4E70D-A4C9-44E3-A00A-F3AD121AC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E8AFF701-6A8D-44BD-8C85-9EE4110F6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7D44C50E-4B0D-458E-8745-151B0968E5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Trompenaars Cultural Dimensions">
            <a:extLst>
              <a:ext uri="{FF2B5EF4-FFF2-40B4-BE49-F238E27FC236}">
                <a16:creationId xmlns:a16="http://schemas.microsoft.com/office/drawing/2014/main" id="{C1B3057A-7AAE-1DB2-1D32-0E57D6D0CE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34" r="4785" b="-8"/>
          <a:stretch>
            <a:fillRect/>
          </a:stretch>
        </p:blipFill>
        <p:spPr>
          <a:xfrm>
            <a:off x="7082810" y="823198"/>
            <a:ext cx="4166151" cy="2587337"/>
          </a:xfrm>
          <a:prstGeom prst="rect">
            <a:avLst/>
          </a:prstGeom>
        </p:spPr>
      </p:pic>
      <p:pic>
        <p:nvPicPr>
          <p:cNvPr id="5" name="Picture 4" descr="Intercultural communication">
            <a:extLst>
              <a:ext uri="{FF2B5EF4-FFF2-40B4-BE49-F238E27FC236}">
                <a16:creationId xmlns:a16="http://schemas.microsoft.com/office/drawing/2014/main" id="{36F7CD2B-C9B9-742B-C5DD-2C7590E391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88" r="14" b="14"/>
          <a:stretch>
            <a:fillRect/>
          </a:stretch>
        </p:blipFill>
        <p:spPr>
          <a:xfrm>
            <a:off x="7082810" y="3440249"/>
            <a:ext cx="4166151" cy="2587337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F61F91B-361F-4DD4-9DD1-C381F901C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77608" y="6400535"/>
              <a:ext cx="985772" cy="457465"/>
            </a:xfrm>
            <a:custGeom>
              <a:avLst/>
              <a:gdLst>
                <a:gd name="connsiteX0" fmla="*/ 492886 w 985772"/>
                <a:gd name="connsiteY0" fmla="*/ 0 h 460049"/>
                <a:gd name="connsiteX1" fmla="*/ 979365 w 985772"/>
                <a:gd name="connsiteY1" fmla="*/ 396492 h 460049"/>
                <a:gd name="connsiteX2" fmla="*/ 985772 w 985772"/>
                <a:gd name="connsiteY2" fmla="*/ 460049 h 460049"/>
                <a:gd name="connsiteX3" fmla="*/ 0 w 985772"/>
                <a:gd name="connsiteY3" fmla="*/ 460049 h 460049"/>
                <a:gd name="connsiteX4" fmla="*/ 6407 w 985772"/>
                <a:gd name="connsiteY4" fmla="*/ 396492 h 460049"/>
                <a:gd name="connsiteX5" fmla="*/ 492886 w 985772"/>
                <a:gd name="connsiteY5" fmla="*/ 0 h 460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85772" h="460049">
                  <a:moveTo>
                    <a:pt x="492886" y="0"/>
                  </a:moveTo>
                  <a:cubicBezTo>
                    <a:pt x="732851" y="0"/>
                    <a:pt x="933061" y="170215"/>
                    <a:pt x="979365" y="396492"/>
                  </a:cubicBezTo>
                  <a:lnTo>
                    <a:pt x="985772" y="460049"/>
                  </a:lnTo>
                  <a:lnTo>
                    <a:pt x="0" y="460049"/>
                  </a:lnTo>
                  <a:lnTo>
                    <a:pt x="6407" y="396492"/>
                  </a:lnTo>
                  <a:cubicBezTo>
                    <a:pt x="52711" y="170215"/>
                    <a:pt x="252921" y="0"/>
                    <a:pt x="492886" y="0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719E8D-5301-79FD-ADC1-44FE1FB36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613" y="819014"/>
            <a:ext cx="5944908" cy="1297498"/>
          </a:xfrm>
        </p:spPr>
        <p:txBody>
          <a:bodyPr anchor="b">
            <a:normAutofit fontScale="90000"/>
          </a:bodyPr>
          <a:lstStyle/>
          <a:p>
            <a:r>
              <a:rPr lang="en-US" sz="4800" b="1">
                <a:solidFill>
                  <a:schemeClr val="bg1"/>
                </a:solidFill>
                <a:latin typeface="Times New Roman"/>
                <a:cs typeface="Times New Roman"/>
              </a:rPr>
              <a:t>Cultural Theory (</a:t>
            </a:r>
            <a:r>
              <a:rPr lang="en-US" sz="4800">
                <a:solidFill>
                  <a:schemeClr val="bg1"/>
                </a:solidFill>
                <a:latin typeface="Times New Roman"/>
                <a:cs typeface="Times New Roman"/>
              </a:rPr>
              <a:t>Hall and </a:t>
            </a:r>
            <a:r>
              <a:rPr lang="en-US" sz="4800">
                <a:solidFill>
                  <a:schemeClr val="bg1"/>
                </a:solidFill>
                <a:latin typeface="Times New Roman"/>
                <a:ea typeface="+mj-lt"/>
                <a:cs typeface="Times New Roman"/>
              </a:rPr>
              <a:t>Trompenaars</a:t>
            </a:r>
            <a:r>
              <a:rPr lang="en-US" sz="48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en-US" sz="4800">
                <a:solidFill>
                  <a:schemeClr val="bg1"/>
                </a:solidFill>
                <a:latin typeface="Times New Roman"/>
                <a:cs typeface="Times New Roman"/>
              </a:rPr>
              <a:t>Model</a:t>
            </a:r>
            <a:r>
              <a:rPr lang="en-US" sz="4800" b="1">
                <a:solidFill>
                  <a:schemeClr val="bg1"/>
                </a:solidFill>
                <a:latin typeface="Times New Roman"/>
                <a:cs typeface="Times New Roman"/>
              </a:rPr>
              <a:t>)</a:t>
            </a:r>
            <a:endParaRPr lang="en-US" sz="4800" b="1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6A8B8-6F50-B3A6-8C44-F61C2122B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356" y="2331746"/>
            <a:ext cx="5952165" cy="25968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Hall’s High-Context vs Low-Context Communication Theory</a:t>
            </a:r>
            <a:endParaRPr lang="en-US" sz="2000">
              <a:solidFill>
                <a:schemeClr val="bg1"/>
              </a:solidFill>
            </a:endParaRPr>
          </a:p>
          <a:p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UK: </a:t>
            </a:r>
            <a:r>
              <a:rPr lang="en-US" sz="2000">
                <a:solidFill>
                  <a:schemeClr val="bg1"/>
                </a:solidFill>
                <a:latin typeface="Times New Roman"/>
                <a:cs typeface="Times New Roman"/>
              </a:rPr>
              <a:t>Low-context communication (explicit, direct, task-focused communication) </a:t>
            </a:r>
            <a:endParaRPr lang="en-US" sz="2000">
              <a:solidFill>
                <a:schemeClr val="bg1"/>
              </a:solidFill>
            </a:endParaRPr>
          </a:p>
          <a:p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China: </a:t>
            </a:r>
            <a:r>
              <a:rPr lang="en-US" sz="2000">
                <a:solidFill>
                  <a:schemeClr val="bg1"/>
                </a:solidFill>
                <a:latin typeface="Times New Roman"/>
                <a:cs typeface="Times New Roman"/>
              </a:rPr>
              <a:t>High-context communication (implicit, indirect, relationship-driven communication).</a:t>
            </a: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>
                <a:solidFill>
                  <a:schemeClr val="bg1"/>
                </a:solidFill>
                <a:latin typeface="Times New Roman"/>
                <a:cs typeface="Times New Roman"/>
              </a:rPr>
              <a:t>(Leotescu, 2023)</a:t>
            </a:r>
            <a:endParaRPr lang="en-US" sz="20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  <a:t>Business implication:</a:t>
            </a:r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 Such differences could create a problem in the course of negotiation process due to different approaches to communication; UK managers would see Chinese indirect style of communication as being unclear, and vice versa.</a:t>
            </a:r>
            <a:endParaRPr lang="en-US" sz="2000" dirty="0">
              <a:solidFill>
                <a:schemeClr val="bg1"/>
              </a:solidFill>
            </a:endParaRPr>
          </a:p>
          <a:p>
            <a:endParaRPr lang="en-US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731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1F655-9DE5-1F8F-38AA-BB7E3801B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686" y="531728"/>
            <a:ext cx="5286937" cy="2225532"/>
          </a:xfrm>
        </p:spPr>
        <p:txBody>
          <a:bodyPr anchor="t">
            <a:normAutofit/>
          </a:bodyPr>
          <a:lstStyle/>
          <a:p>
            <a:r>
              <a:rPr lang="en-US" b="1">
                <a:latin typeface="Times New Roman"/>
                <a:cs typeface="Times New Roman"/>
              </a:rPr>
              <a:t>Key Cultural Differences (UK vs China)</a:t>
            </a:r>
            <a:endParaRPr lang="en-US"/>
          </a:p>
          <a:p>
            <a:endParaRPr lang="en-US" sz="48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FE0E4CA-04FD-4712-9979-0D4FACCA6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Picture 3" descr="Conflict between United Kingdom and China. UK-China Relations. England  Versus China. Stock Vector - Illustration of diplomacy, english: 190496166">
            <a:extLst>
              <a:ext uri="{FF2B5EF4-FFF2-40B4-BE49-F238E27FC236}">
                <a16:creationId xmlns:a16="http://schemas.microsoft.com/office/drawing/2014/main" id="{82D89F63-DC44-7B86-89D0-84EFB4DE36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34" r="-4" b="5172"/>
          <a:stretch>
            <a:fillRect/>
          </a:stretch>
        </p:blipFill>
        <p:spPr>
          <a:xfrm>
            <a:off x="830943" y="2756311"/>
            <a:ext cx="5250648" cy="3495714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CA8D992-BB3F-47CD-BA18-71D545392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3000055"/>
            <a:ext cx="5243390" cy="2997970"/>
          </a:xfrm>
          <a:prstGeom prst="rect">
            <a:avLst/>
          </a:prstGeom>
          <a:gradFill flip="none" rotWithShape="1">
            <a:gsLst>
              <a:gs pos="100000">
                <a:schemeClr val="accent2">
                  <a:alpha val="20000"/>
                </a:schemeClr>
              </a:gs>
              <a:gs pos="0">
                <a:schemeClr val="accent1">
                  <a:alpha val="2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E275C-0160-8829-BC38-D8E1CEAC8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3556" y="1053526"/>
            <a:ext cx="4509386" cy="5120755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1800" b="1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Key Differences</a:t>
            </a:r>
            <a:endParaRPr lang="en-US" sz="1800">
              <a:solidFill>
                <a:schemeClr val="tx1">
                  <a:alpha val="80000"/>
                </a:schemeClr>
              </a:solidFill>
              <a:latin typeface="Times New Roman"/>
              <a:cs typeface="Times New Roman"/>
            </a:endParaRPr>
          </a:p>
          <a:p>
            <a:r>
              <a:rPr lang="en-US" sz="1800" b="1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Decision-Making:</a:t>
            </a:r>
            <a:r>
              <a:rPr lang="en-US" sz="180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 Individual (UK) vs Consensus/Hierarchy (China)</a:t>
            </a:r>
            <a:r>
              <a:rPr lang="en-US" sz="1800" dirty="0">
                <a:solidFill>
                  <a:schemeClr val="tx1">
                    <a:alpha val="80000"/>
                  </a:schemeClr>
                </a:solidFill>
                <a:latin typeface="Times New Roman"/>
                <a:ea typeface="+mn-lt"/>
                <a:cs typeface="Times New Roman"/>
              </a:rPr>
              <a:t> </a:t>
            </a:r>
            <a:r>
              <a:rPr lang="en-US" sz="180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(Barbas, 2023)</a:t>
            </a:r>
          </a:p>
          <a:p>
            <a:r>
              <a:rPr lang="en-US" sz="1800" b="1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Communication: </a:t>
            </a:r>
            <a:r>
              <a:rPr lang="en-US" sz="180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Direct vs Indirect</a:t>
            </a:r>
          </a:p>
          <a:p>
            <a:r>
              <a:rPr lang="en-US" sz="1800" b="1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Negotiation Pace:</a:t>
            </a:r>
            <a:r>
              <a:rPr lang="en-US" sz="180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 Fast vs Slow relationship-building</a:t>
            </a:r>
          </a:p>
          <a:p>
            <a:r>
              <a:rPr lang="en-US" sz="1800" b="1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Trust Formation: </a:t>
            </a:r>
            <a:r>
              <a:rPr lang="en-US" sz="180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Contract-based vs Relationship-based (Guanxi)</a:t>
            </a:r>
          </a:p>
          <a:p>
            <a:r>
              <a:rPr lang="en-US" sz="1800" b="1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Risk Approach:</a:t>
            </a:r>
            <a:r>
              <a:rPr lang="en-US" sz="180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 Moderate vs Conservative/long-term controlled</a:t>
            </a:r>
          </a:p>
          <a:p>
            <a:pPr marL="0" indent="0">
              <a:buNone/>
            </a:pPr>
            <a:endParaRPr lang="en-US" sz="1800" b="1" dirty="0">
              <a:solidFill>
                <a:schemeClr val="tx1">
                  <a:alpha val="80000"/>
                </a:schemeClr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800" b="1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Operational impact</a:t>
            </a:r>
            <a:endParaRPr lang="en-US" sz="1800">
              <a:solidFill>
                <a:schemeClr val="tx1">
                  <a:alpha val="80000"/>
                </a:schemeClr>
              </a:solidFill>
              <a:latin typeface="Times New Roman"/>
              <a:cs typeface="Times New Roman"/>
            </a:endParaRP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Slower negotiation cycles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Misalignment in expectations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Potential conflict in contract enforcement</a:t>
            </a:r>
            <a:endParaRPr lang="en-US" sz="1800">
              <a:solidFill>
                <a:schemeClr val="tx1">
                  <a:alpha val="80000"/>
                </a:schemeClr>
              </a:solidFill>
            </a:endParaRPr>
          </a:p>
          <a:p>
            <a:endParaRPr lang="en-US" sz="170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841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A3CB2-8E72-B861-DB81-A33E75932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>
                <a:latin typeface="Times New Roman"/>
                <a:cs typeface="Times New Roman"/>
              </a:rPr>
              <a:t>Negotiation Challenges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9D504-B08F-27F8-1333-D6C75EC95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381474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latin typeface="Times New Roman"/>
                <a:cs typeface="Times New Roman"/>
              </a:rPr>
              <a:t>Misinterpretation of silence (agreement vs disagreement)</a:t>
            </a:r>
            <a:endParaRPr lang="en-US" sz="1800"/>
          </a:p>
          <a:p>
            <a:r>
              <a:rPr lang="en-US" sz="1800">
                <a:latin typeface="Times New Roman"/>
                <a:cs typeface="Times New Roman"/>
              </a:rPr>
              <a:t>Different expectations of contract rigidity</a:t>
            </a:r>
            <a:endParaRPr lang="en-US" sz="1800"/>
          </a:p>
          <a:p>
            <a:r>
              <a:rPr lang="en-US" sz="1800">
                <a:latin typeface="Times New Roman"/>
                <a:cs typeface="Times New Roman"/>
              </a:rPr>
              <a:t>Time perception mismatch (urgent vs relational pacing)</a:t>
            </a:r>
            <a:endParaRPr lang="en-US" sz="1800"/>
          </a:p>
          <a:p>
            <a:r>
              <a:rPr lang="en-US" sz="1800">
                <a:latin typeface="Times New Roman"/>
                <a:cs typeface="Times New Roman"/>
              </a:rPr>
              <a:t>Power distance affecting stakeholder engagement</a:t>
            </a:r>
            <a:endParaRPr lang="en-US" sz="1800">
              <a:latin typeface="Aptos" panose="020B0004020202020204"/>
              <a:cs typeface="Times New Roman"/>
            </a:endParaRPr>
          </a:p>
          <a:p>
            <a:r>
              <a:rPr lang="en-US" sz="1800">
                <a:latin typeface="Times New Roman"/>
                <a:cs typeface="Times New Roman"/>
              </a:rPr>
              <a:t>Intellectual property concerns and trust deficit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>
                <a:latin typeface="Times New Roman"/>
                <a:cs typeface="Times New Roman"/>
              </a:rPr>
              <a:t>(Cooper, 2025)</a:t>
            </a:r>
            <a:endParaRPr lang="en-US" sz="1800">
              <a:latin typeface="Aptos" panose="020B0004020202020204"/>
              <a:cs typeface="Times New Roman"/>
            </a:endParaRPr>
          </a:p>
          <a:p>
            <a:pPr marL="0" indent="0">
              <a:buNone/>
            </a:pPr>
            <a:r>
              <a:rPr lang="en-US" sz="1800" b="1">
                <a:latin typeface="Times New Roman"/>
                <a:cs typeface="Times New Roman"/>
              </a:rPr>
              <a:t>Risk implication</a:t>
            </a:r>
            <a:r>
              <a:rPr lang="en-US" sz="1800">
                <a:latin typeface="Times New Roman"/>
                <a:cs typeface="Times New Roman"/>
              </a:rPr>
              <a:t>: Deal failure, reduced strategic alignment, reputational risk</a:t>
            </a:r>
            <a:endParaRPr lang="en-US" sz="1800"/>
          </a:p>
          <a:p>
            <a:endParaRPr lang="en-US" sz="1500"/>
          </a:p>
        </p:txBody>
      </p:sp>
      <p:pic>
        <p:nvPicPr>
          <p:cNvPr id="4" name="Picture 3" descr="Overcoming Six Common Negotiation Challenges - Negotiation Insights">
            <a:extLst>
              <a:ext uri="{FF2B5EF4-FFF2-40B4-BE49-F238E27FC236}">
                <a16:creationId xmlns:a16="http://schemas.microsoft.com/office/drawing/2014/main" id="{E6B0F50B-DACC-313F-7F13-EECD1DF6BF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720" r="19346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78523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AD0BD5-BBC3-8643-3FA6-CC90FF35F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3000" b="1">
                <a:latin typeface="Times New Roman"/>
                <a:cs typeface="Times New Roman"/>
              </a:rPr>
              <a:t>Strategy 1: Cultural Intelligence &amp; Adaptation</a:t>
            </a:r>
            <a:endParaRPr lang="en-US" sz="3000"/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7D988-F1E4-CD3C-213C-7E0DD317E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93" y="2660904"/>
            <a:ext cx="5116431" cy="35551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latin typeface="Times New Roman"/>
                <a:cs typeface="Times New Roman"/>
              </a:rPr>
              <a:t>Develop Cultural Intelligence (CQ) framework:</a:t>
            </a:r>
            <a:endParaRPr lang="en-US" sz="2000" dirty="0"/>
          </a:p>
          <a:p>
            <a:pPr lvl="1"/>
            <a:r>
              <a:rPr lang="en-US" sz="2000" dirty="0">
                <a:latin typeface="Times New Roman"/>
                <a:cs typeface="Times New Roman"/>
              </a:rPr>
              <a:t>Cognitive (knowledge of China business culture)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>
                <a:latin typeface="Times New Roman"/>
                <a:cs typeface="Times New Roman"/>
              </a:rPr>
              <a:t>(Alexandra, 2022)</a:t>
            </a:r>
            <a:endParaRPr lang="en-US" sz="2000" dirty="0"/>
          </a:p>
          <a:p>
            <a:pPr lvl="1"/>
            <a:r>
              <a:rPr lang="en-US" sz="2000" dirty="0">
                <a:latin typeface="Times New Roman"/>
                <a:cs typeface="Times New Roman"/>
              </a:rPr>
              <a:t>Emotional (patience, ambiguity tolerance)</a:t>
            </a:r>
            <a:endParaRPr lang="en-US" sz="2000" dirty="0"/>
          </a:p>
          <a:p>
            <a:pPr lvl="1"/>
            <a:r>
              <a:rPr lang="en-US" sz="2000" dirty="0" err="1">
                <a:latin typeface="Times New Roman"/>
                <a:cs typeface="Times New Roman"/>
              </a:rPr>
              <a:t>Behavioural</a:t>
            </a:r>
            <a:r>
              <a:rPr lang="en-US" sz="2000" dirty="0">
                <a:latin typeface="Times New Roman"/>
                <a:cs typeface="Times New Roman"/>
              </a:rPr>
              <a:t> (adapt communication style)</a:t>
            </a:r>
            <a:endParaRPr lang="en-US" sz="2000" dirty="0"/>
          </a:p>
          <a:p>
            <a:r>
              <a:rPr lang="en-US" sz="2000" dirty="0">
                <a:latin typeface="Times New Roman"/>
                <a:cs typeface="Times New Roman"/>
              </a:rPr>
              <a:t>Apply intercultural negotiation training</a:t>
            </a:r>
            <a:endParaRPr lang="en-US" sz="2000" dirty="0"/>
          </a:p>
          <a:p>
            <a:r>
              <a:rPr lang="en-US" sz="2000" dirty="0">
                <a:latin typeface="Times New Roman"/>
                <a:cs typeface="Times New Roman"/>
              </a:rPr>
              <a:t>Use bilingual negotiation teams</a:t>
            </a:r>
            <a:endParaRPr lang="en-US" sz="2000" dirty="0"/>
          </a:p>
          <a:p>
            <a:r>
              <a:rPr lang="en-US" sz="2000" b="1" dirty="0">
                <a:latin typeface="Times New Roman"/>
                <a:cs typeface="Times New Roman"/>
              </a:rPr>
              <a:t>Outcome</a:t>
            </a:r>
            <a:r>
              <a:rPr lang="en-US" sz="2000" dirty="0">
                <a:latin typeface="Times New Roman"/>
                <a:cs typeface="Times New Roman"/>
              </a:rPr>
              <a:t>: Improved trust and reduced misunderstanding</a:t>
            </a:r>
            <a:endParaRPr lang="en-US" sz="2000" dirty="0"/>
          </a:p>
          <a:p>
            <a:endParaRPr lang="en-US" sz="1700" dirty="0"/>
          </a:p>
        </p:txBody>
      </p:sp>
      <p:pic>
        <p:nvPicPr>
          <p:cNvPr id="6" name="Picture 5" descr="Cultural Intelligence: Thriving in a Global Workplace - ASK Training">
            <a:extLst>
              <a:ext uri="{FF2B5EF4-FFF2-40B4-BE49-F238E27FC236}">
                <a16:creationId xmlns:a16="http://schemas.microsoft.com/office/drawing/2014/main" id="{7DF987F8-5EA8-CED5-3B0F-160922288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050" y="640080"/>
            <a:ext cx="5431706" cy="5802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540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5DAA40F-4F28-4316-934E-C55D7C3AA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D467C8-A8E0-468B-B88D-9CEEE37BF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3345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A46F3A-399A-157E-76FF-14BC360E1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329184"/>
            <a:ext cx="6241568" cy="1783080"/>
          </a:xfrm>
        </p:spPr>
        <p:txBody>
          <a:bodyPr anchor="b">
            <a:normAutofit/>
          </a:bodyPr>
          <a:lstStyle/>
          <a:p>
            <a:r>
              <a:rPr lang="en-US" sz="4200" b="1">
                <a:solidFill>
                  <a:srgbClr val="FFFFFF"/>
                </a:solidFill>
                <a:latin typeface="Times New Roman"/>
                <a:cs typeface="Times New Roman"/>
              </a:rPr>
              <a:t>Strategy 2: Relationship-Based Negotiation</a:t>
            </a:r>
            <a:endParaRPr lang="en-US" sz="4200">
              <a:solidFill>
                <a:srgbClr val="FFFFFF"/>
              </a:solidFill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2677C27-4325-4BE2-B2C9-B721DA9E3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2362200"/>
            <a:ext cx="4056549" cy="18288"/>
          </a:xfrm>
          <a:custGeom>
            <a:avLst/>
            <a:gdLst>
              <a:gd name="csX0" fmla="*/ 0 w 4056549"/>
              <a:gd name="csY0" fmla="*/ 0 h 18288"/>
              <a:gd name="csX1" fmla="*/ 676092 w 4056549"/>
              <a:gd name="csY1" fmla="*/ 0 h 18288"/>
              <a:gd name="csX2" fmla="*/ 1271052 w 4056549"/>
              <a:gd name="csY2" fmla="*/ 0 h 18288"/>
              <a:gd name="csX3" fmla="*/ 1947144 w 4056549"/>
              <a:gd name="csY3" fmla="*/ 0 h 18288"/>
              <a:gd name="csX4" fmla="*/ 2501539 w 4056549"/>
              <a:gd name="csY4" fmla="*/ 0 h 18288"/>
              <a:gd name="csX5" fmla="*/ 3137065 w 4056549"/>
              <a:gd name="csY5" fmla="*/ 0 h 18288"/>
              <a:gd name="csX6" fmla="*/ 4056549 w 4056549"/>
              <a:gd name="csY6" fmla="*/ 0 h 18288"/>
              <a:gd name="csX7" fmla="*/ 4056549 w 4056549"/>
              <a:gd name="csY7" fmla="*/ 18288 h 18288"/>
              <a:gd name="csX8" fmla="*/ 3380458 w 4056549"/>
              <a:gd name="csY8" fmla="*/ 18288 h 18288"/>
              <a:gd name="csX9" fmla="*/ 2663801 w 4056549"/>
              <a:gd name="csY9" fmla="*/ 18288 h 18288"/>
              <a:gd name="csX10" fmla="*/ 2068840 w 4056549"/>
              <a:gd name="csY10" fmla="*/ 18288 h 18288"/>
              <a:gd name="csX11" fmla="*/ 1311618 w 4056549"/>
              <a:gd name="csY11" fmla="*/ 18288 h 18288"/>
              <a:gd name="csX12" fmla="*/ 716657 w 4056549"/>
              <a:gd name="csY12" fmla="*/ 18288 h 18288"/>
              <a:gd name="csX13" fmla="*/ 0 w 4056549"/>
              <a:gd name="csY13" fmla="*/ 18288 h 18288"/>
              <a:gd name="csX14" fmla="*/ 0 w 4056549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26E16-5F0F-2919-AF20-58EB2279B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1" y="2706624"/>
            <a:ext cx="6241568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solidFill>
                  <a:srgbClr val="FFFFFF"/>
                </a:solidFill>
                <a:latin typeface="Times New Roman"/>
                <a:cs typeface="Times New Roman"/>
              </a:rPr>
              <a:t>Build </a:t>
            </a:r>
            <a:r>
              <a:rPr lang="en-US" sz="2200" b="1">
                <a:solidFill>
                  <a:srgbClr val="FFFFFF"/>
                </a:solidFill>
                <a:latin typeface="Times New Roman"/>
                <a:cs typeface="Times New Roman"/>
              </a:rPr>
              <a:t>Guanxi (relationship networks)</a:t>
            </a:r>
            <a:r>
              <a:rPr lang="en-US" sz="2200">
                <a:solidFill>
                  <a:srgbClr val="FFFFFF"/>
                </a:solidFill>
                <a:latin typeface="Times New Roman"/>
                <a:cs typeface="Times New Roman"/>
              </a:rPr>
              <a:t> before contract focus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  <a:latin typeface="Times New Roman"/>
                <a:cs typeface="Times New Roman"/>
              </a:rPr>
              <a:t>Invest in long-term engagement meetings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  <a:latin typeface="Times New Roman"/>
                <a:cs typeface="Times New Roman"/>
              </a:rPr>
              <a:t>Use senior leadership involvement for credibility</a:t>
            </a:r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US" sz="2200">
                <a:solidFill>
                  <a:srgbClr val="FFFFFF"/>
                </a:solidFill>
                <a:latin typeface="Times New Roman"/>
                <a:cs typeface="Times New Roman"/>
              </a:rPr>
              <a:t>(Jing and Wu, 2026)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  <a:latin typeface="Times New Roman"/>
                <a:cs typeface="Times New Roman"/>
              </a:rPr>
              <a:t>Engage in informal trust-building (hospitality, repeated interaction)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 b="1">
                <a:solidFill>
                  <a:srgbClr val="FFFFFF"/>
                </a:solidFill>
                <a:latin typeface="Times New Roman"/>
                <a:cs typeface="Times New Roman"/>
              </a:rPr>
              <a:t>Theoretical link</a:t>
            </a:r>
            <a:r>
              <a:rPr lang="en-US" sz="2200">
                <a:solidFill>
                  <a:srgbClr val="FFFFFF"/>
                </a:solidFill>
                <a:latin typeface="Times New Roman"/>
                <a:cs typeface="Times New Roman"/>
              </a:rPr>
              <a:t>: Social Exchange Theory, trust reduces transaction uncertainty.</a:t>
            </a:r>
            <a:endParaRPr lang="en-US" sz="2200">
              <a:solidFill>
                <a:srgbClr val="FFFFFF"/>
              </a:solidFill>
            </a:endParaRPr>
          </a:p>
          <a:p>
            <a:endParaRPr lang="en-US" sz="220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4EFA17-6AB6-A997-82C7-6FD5538015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1560" y="329183"/>
            <a:ext cx="3279703" cy="2861541"/>
          </a:xfrm>
          <a:prstGeom prst="rect">
            <a:avLst/>
          </a:prstGeom>
        </p:spPr>
      </p:pic>
      <p:pic>
        <p:nvPicPr>
          <p:cNvPr id="4" name="Picture 3" descr="Guanxi: What it is, how you get it, and why you'll never have it">
            <a:extLst>
              <a:ext uri="{FF2B5EF4-FFF2-40B4-BE49-F238E27FC236}">
                <a16:creationId xmlns:a16="http://schemas.microsoft.com/office/drawing/2014/main" id="{EB6DD617-26A7-B64A-4972-117F38480E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2384" y="3429000"/>
            <a:ext cx="3458055" cy="286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2493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4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304800" dist="3175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B646C4-7E1F-87DB-3195-5DB0D22BA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853796"/>
            <a:ext cx="6032738" cy="1288211"/>
          </a:xfrm>
        </p:spPr>
        <p:txBody>
          <a:bodyPr anchor="b">
            <a:normAutofit/>
          </a:bodyPr>
          <a:lstStyle/>
          <a:p>
            <a:r>
              <a:rPr lang="en-US" sz="3700" b="1">
                <a:latin typeface="Times New Roman"/>
                <a:cs typeface="Times New Roman"/>
              </a:rPr>
              <a:t>Strategy 3: Structured but Flexible Negotiation Model</a:t>
            </a:r>
            <a:endParaRPr lang="en-US" sz="3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85EF40-6AAA-C3BB-6E5A-FF3E259507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620" y="772340"/>
            <a:ext cx="6032738" cy="33934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A6FDA-42F6-AF17-FC6C-D4835386C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4749" y="765574"/>
            <a:ext cx="3950157" cy="53798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latin typeface="Times New Roman"/>
                <a:cs typeface="Times New Roman"/>
              </a:rPr>
              <a:t>Hybrid negotiation approach:</a:t>
            </a:r>
            <a:endParaRPr lang="en-US" sz="2000"/>
          </a:p>
          <a:p>
            <a:pPr lvl="1"/>
            <a:r>
              <a:rPr lang="en-US" sz="2000">
                <a:latin typeface="Times New Roman"/>
                <a:cs typeface="Times New Roman"/>
              </a:rPr>
              <a:t>Structured legal framework (UK requirement)</a:t>
            </a:r>
            <a:endParaRPr lang="en-US" sz="2000"/>
          </a:p>
          <a:p>
            <a:pPr lvl="1"/>
            <a:r>
              <a:rPr lang="en-US" sz="2000">
                <a:latin typeface="Times New Roman"/>
                <a:cs typeface="Times New Roman"/>
              </a:rPr>
              <a:t>Flexible relational clauses (China expectation)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>
                <a:latin typeface="Times New Roman"/>
                <a:cs typeface="Times New Roman"/>
              </a:rPr>
              <a:t>(Kriston Nwajei, 2021)</a:t>
            </a:r>
            <a:endParaRPr lang="en-US" sz="2000"/>
          </a:p>
          <a:p>
            <a:r>
              <a:rPr lang="en-US" sz="2000">
                <a:latin typeface="Times New Roman"/>
                <a:cs typeface="Times New Roman"/>
              </a:rPr>
              <a:t>Use phased negotiation:</a:t>
            </a:r>
            <a:endParaRPr lang="en-US" sz="2000"/>
          </a:p>
          <a:p>
            <a:pPr marL="0" indent="0">
              <a:buNone/>
            </a:pPr>
            <a:r>
              <a:rPr lang="en-US" sz="2000">
                <a:latin typeface="Times New Roman"/>
                <a:cs typeface="Times New Roman"/>
              </a:rPr>
              <a:t>  1. Relationship building</a:t>
            </a:r>
            <a:endParaRPr lang="en-US" sz="2000"/>
          </a:p>
          <a:p>
            <a:pPr marL="0" indent="0">
              <a:buNone/>
            </a:pPr>
            <a:r>
              <a:rPr lang="en-US" sz="2000">
                <a:latin typeface="Times New Roman"/>
                <a:cs typeface="Times New Roman"/>
              </a:rPr>
              <a:t>  2. Mutual understanding</a:t>
            </a:r>
            <a:endParaRPr lang="en-US" sz="2000"/>
          </a:p>
          <a:p>
            <a:pPr marL="0" indent="0">
              <a:buNone/>
            </a:pPr>
            <a:r>
              <a:rPr lang="en-US" sz="2000">
                <a:latin typeface="Times New Roman"/>
                <a:cs typeface="Times New Roman"/>
              </a:rPr>
              <a:t>  3. Technical agreement</a:t>
            </a:r>
            <a:endParaRPr lang="en-US" sz="2000"/>
          </a:p>
          <a:p>
            <a:pPr marL="0" indent="0">
              <a:buNone/>
            </a:pPr>
            <a:r>
              <a:rPr lang="en-US" sz="2000">
                <a:latin typeface="Times New Roman"/>
                <a:cs typeface="Times New Roman"/>
              </a:rPr>
              <a:t>  4. Contract </a:t>
            </a:r>
            <a:r>
              <a:rPr lang="en-US" sz="2000" err="1">
                <a:latin typeface="Times New Roman"/>
                <a:cs typeface="Times New Roman"/>
              </a:rPr>
              <a:t>finalisation</a:t>
            </a:r>
            <a:endParaRPr lang="en-US" sz="2000">
              <a:latin typeface="Aptos" panose="020B0004020202020204"/>
              <a:cs typeface="Times New Roman"/>
            </a:endParaRPr>
          </a:p>
          <a:p>
            <a:r>
              <a:rPr lang="en-US" sz="2000">
                <a:latin typeface="Times New Roman"/>
                <a:cs typeface="Times New Roman"/>
              </a:rPr>
              <a:t>Conflict resolution mechanism embedded</a:t>
            </a:r>
            <a:endParaRPr lang="en-US" sz="2000"/>
          </a:p>
          <a:p>
            <a:r>
              <a:rPr lang="en-US" sz="2000" b="1">
                <a:latin typeface="Times New Roman"/>
                <a:cs typeface="Times New Roman"/>
              </a:rPr>
              <a:t>Business benefit</a:t>
            </a:r>
            <a:r>
              <a:rPr lang="en-US" sz="2000">
                <a:latin typeface="Times New Roman"/>
                <a:cs typeface="Times New Roman"/>
              </a:rPr>
              <a:t>: Balanced control and adaptability</a:t>
            </a:r>
            <a:endParaRPr lang="en-US" sz="2000"/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4039601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B2CD26-9DB1-B660-C6B5-ACE0BD8118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44" r="22083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40" name="Freeform: Shape 39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2" name="Freeform: Shape 41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D41DF-F671-1247-AC25-0B3932EF2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r>
              <a:rPr lang="en-US" sz="3400" b="1">
                <a:latin typeface="Times New Roman"/>
                <a:cs typeface="Times New Roman"/>
              </a:rPr>
              <a:t>Conclusion </a:t>
            </a:r>
            <a:endParaRPr lang="en-US" sz="340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33BE0-F619-E1E9-9634-018AFF12D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4023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Times New Roman"/>
                <a:cs typeface="Times New Roman"/>
              </a:rPr>
              <a:t>The success of cross-cultural negotiations is determined by cultural intelligence and adaptability.</a:t>
            </a:r>
            <a:endParaRPr lang="en-US" sz="2000"/>
          </a:p>
          <a:p>
            <a:r>
              <a:rPr lang="en-US" sz="2000">
                <a:latin typeface="Times New Roman"/>
                <a:cs typeface="Times New Roman"/>
              </a:rPr>
              <a:t>The collaboration between Rolls-Royce and BYD involves the integration of contract philosophy of the West with relationship orientation of the East.</a:t>
            </a:r>
            <a:endParaRPr lang="en-US" sz="2000"/>
          </a:p>
          <a:p>
            <a:r>
              <a:rPr lang="en-US" sz="2000">
                <a:latin typeface="Times New Roman"/>
                <a:cs typeface="Times New Roman"/>
              </a:rPr>
              <a:t>Strategic fit may provide an organization with competitive advantage in sustainable technology markets.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640574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47E233-24EC-D08B-676D-A62E3BB72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516" y="232230"/>
            <a:ext cx="4080362" cy="1708242"/>
          </a:xfrm>
        </p:spPr>
        <p:txBody>
          <a:bodyPr anchor="ctr">
            <a:normAutofit/>
          </a:bodyPr>
          <a:lstStyle/>
          <a:p>
            <a:r>
              <a:rPr lang="en-US" sz="4000" b="1">
                <a:latin typeface="Times New Roman"/>
                <a:cs typeface="Times New Roman"/>
              </a:rPr>
              <a:t>References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C6698-6191-96C0-DA3D-DF8E5B5CA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175" y="2194474"/>
            <a:ext cx="5038302" cy="376983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000">
                <a:latin typeface="Times New Roman"/>
                <a:ea typeface="+mn-lt"/>
                <a:cs typeface="Times New Roman"/>
              </a:rPr>
              <a:t>Alexandra, V. (2022) “Optimizing cultural intelligence development by considering different types of change,” </a:t>
            </a:r>
            <a:r>
              <a:rPr lang="en-US" sz="1000" i="1">
                <a:latin typeface="Times New Roman"/>
                <a:ea typeface="+mn-lt"/>
                <a:cs typeface="Times New Roman"/>
              </a:rPr>
              <a:t>The International Journal of Human Resource Management</a:t>
            </a:r>
            <a:r>
              <a:rPr lang="en-US" sz="1000">
                <a:latin typeface="Times New Roman"/>
                <a:ea typeface="+mn-lt"/>
                <a:cs typeface="Times New Roman"/>
              </a:rPr>
              <a:t>, 34(12), pp. 1–25. Available at: </a:t>
            </a:r>
            <a:r>
              <a:rPr lang="en-US" sz="1000" dirty="0">
                <a:latin typeface="Times New Roman"/>
                <a:ea typeface="+mn-lt"/>
                <a:cs typeface="Times New Roman"/>
                <a:hlinkClick r:id="rId2"/>
              </a:rPr>
              <a:t>https://doi.org/10.1080/09585192.2022.2081060</a:t>
            </a:r>
            <a:r>
              <a:rPr lang="en-US" sz="1000" dirty="0">
                <a:latin typeface="Times New Roman"/>
                <a:ea typeface="+mn-lt"/>
                <a:cs typeface="Times New Roman"/>
              </a:rPr>
              <a:t>. </a:t>
            </a:r>
            <a:endParaRPr lang="en-US" sz="1000">
              <a:latin typeface="Times New Roman"/>
              <a:cs typeface="Times New Roman"/>
            </a:endParaRPr>
          </a:p>
          <a:p>
            <a:r>
              <a:rPr lang="en-US" sz="1000">
                <a:latin typeface="Times New Roman"/>
                <a:ea typeface="+mn-lt"/>
                <a:cs typeface="Times New Roman"/>
              </a:rPr>
              <a:t>Barbas, M. (2023) </a:t>
            </a:r>
            <a:r>
              <a:rPr lang="en-US" sz="1000" i="1">
                <a:latin typeface="Times New Roman"/>
                <a:ea typeface="+mn-lt"/>
                <a:cs typeface="Times New Roman"/>
              </a:rPr>
              <a:t>Comparative Analysis between UK and China: A Study on success and failure of Globalization</a:t>
            </a:r>
            <a:r>
              <a:rPr lang="en-US" sz="1000">
                <a:latin typeface="Times New Roman"/>
                <a:ea typeface="+mn-lt"/>
                <a:cs typeface="Times New Roman"/>
              </a:rPr>
              <a:t>, </a:t>
            </a:r>
            <a:r>
              <a:rPr lang="en-US" sz="1000" i="1">
                <a:latin typeface="Times New Roman"/>
                <a:ea typeface="+mn-lt"/>
                <a:cs typeface="Times New Roman"/>
              </a:rPr>
              <a:t>Working Paper</a:t>
            </a:r>
            <a:r>
              <a:rPr lang="en-US" sz="1000">
                <a:latin typeface="Times New Roman"/>
                <a:ea typeface="+mn-lt"/>
                <a:cs typeface="Times New Roman"/>
              </a:rPr>
              <a:t>. Available at: </a:t>
            </a:r>
            <a:r>
              <a:rPr lang="en-US" sz="1000" dirty="0">
                <a:latin typeface="Times New Roman"/>
                <a:ea typeface="+mn-lt"/>
                <a:cs typeface="Times New Roman"/>
                <a:hlinkClick r:id="rId3"/>
              </a:rPr>
              <a:t>https://www.academia.edu/97894675/Comparative_Analysis_between_UK_and_China_a_Study_on_success_and_failure_of_Globalization</a:t>
            </a:r>
            <a:r>
              <a:rPr lang="en-US" sz="1000" dirty="0">
                <a:latin typeface="Times New Roman"/>
                <a:ea typeface="+mn-lt"/>
                <a:cs typeface="Times New Roman"/>
              </a:rPr>
              <a:t>. </a:t>
            </a:r>
            <a:endParaRPr lang="en-US" sz="1000">
              <a:latin typeface="Times New Roman"/>
              <a:cs typeface="Times New Roman"/>
            </a:endParaRPr>
          </a:p>
          <a:p>
            <a:r>
              <a:rPr lang="en-US" sz="1000">
                <a:latin typeface="Times New Roman"/>
                <a:ea typeface="+mn-lt"/>
                <a:cs typeface="Times New Roman"/>
              </a:rPr>
              <a:t>Brown, C.S. and Sweeting, K. D (2025) “The Power of Organizational Values,” </a:t>
            </a:r>
            <a:r>
              <a:rPr lang="en-US" sz="1000" i="1">
                <a:latin typeface="Times New Roman"/>
                <a:ea typeface="+mn-lt"/>
                <a:cs typeface="Times New Roman"/>
              </a:rPr>
              <a:t>Routledge eBooks</a:t>
            </a:r>
            <a:r>
              <a:rPr lang="en-US" sz="1000">
                <a:latin typeface="Times New Roman"/>
                <a:ea typeface="+mn-lt"/>
                <a:cs typeface="Times New Roman"/>
              </a:rPr>
              <a:t>, pp. 127–145. Available at: </a:t>
            </a:r>
            <a:r>
              <a:rPr lang="en-US" sz="1000" dirty="0">
                <a:latin typeface="Times New Roman"/>
                <a:ea typeface="+mn-lt"/>
                <a:cs typeface="Times New Roman"/>
                <a:hlinkClick r:id="rId4"/>
              </a:rPr>
              <a:t>https://doi.org/10.4324/9781003416258-8</a:t>
            </a:r>
            <a:r>
              <a:rPr lang="en-US" sz="1000" dirty="0">
                <a:latin typeface="Times New Roman"/>
                <a:ea typeface="+mn-lt"/>
                <a:cs typeface="Times New Roman"/>
              </a:rPr>
              <a:t>. </a:t>
            </a:r>
            <a:endParaRPr lang="en-US" sz="1000">
              <a:latin typeface="Times New Roman"/>
              <a:cs typeface="Times New Roman"/>
            </a:endParaRPr>
          </a:p>
          <a:p>
            <a:r>
              <a:rPr lang="en-US" sz="1000">
                <a:latin typeface="Times New Roman"/>
                <a:ea typeface="+mn-lt"/>
                <a:cs typeface="Times New Roman"/>
              </a:rPr>
              <a:t>Cooper, M. (2025) “Understanding Supplier Negotiation Strategies and Relationship Management in Multinational Supply Chains.” Available at: </a:t>
            </a:r>
            <a:r>
              <a:rPr lang="en-US" sz="1000" dirty="0">
                <a:latin typeface="Times New Roman"/>
                <a:ea typeface="+mn-lt"/>
                <a:cs typeface="Times New Roman"/>
                <a:hlinkClick r:id="rId5"/>
              </a:rPr>
              <a:t>https://doi.org/10.2139/ssrn.5144401</a:t>
            </a:r>
            <a:r>
              <a:rPr lang="en-US" sz="1000" dirty="0">
                <a:latin typeface="Times New Roman"/>
                <a:ea typeface="+mn-lt"/>
                <a:cs typeface="Times New Roman"/>
              </a:rPr>
              <a:t>. </a:t>
            </a:r>
            <a:endParaRPr lang="en-US" sz="1000">
              <a:latin typeface="Times New Roman"/>
              <a:cs typeface="Times New Roman"/>
            </a:endParaRPr>
          </a:p>
          <a:p>
            <a:r>
              <a:rPr lang="en-US" sz="1000">
                <a:latin typeface="Times New Roman"/>
                <a:ea typeface="+mn-lt"/>
                <a:cs typeface="Times New Roman"/>
              </a:rPr>
              <a:t>Forbes (2020) “Rolls-Royce Holdings,” </a:t>
            </a:r>
            <a:r>
              <a:rPr lang="en-US" sz="1000" i="1">
                <a:latin typeface="Times New Roman"/>
                <a:ea typeface="+mn-lt"/>
                <a:cs typeface="Times New Roman"/>
              </a:rPr>
              <a:t>Forbes</a:t>
            </a:r>
            <a:r>
              <a:rPr lang="en-US" sz="1000">
                <a:latin typeface="Times New Roman"/>
                <a:ea typeface="+mn-lt"/>
                <a:cs typeface="Times New Roman"/>
              </a:rPr>
              <a:t>. Available at: </a:t>
            </a:r>
            <a:r>
              <a:rPr lang="en-US" sz="1000" dirty="0">
                <a:latin typeface="Times New Roman"/>
                <a:ea typeface="+mn-lt"/>
                <a:cs typeface="Times New Roman"/>
                <a:hlinkClick r:id="rId6"/>
              </a:rPr>
              <a:t>https://www.forbes.com/companies/rolls-royce-holdings/</a:t>
            </a:r>
            <a:r>
              <a:rPr lang="en-US" sz="1000" dirty="0">
                <a:latin typeface="Times New Roman"/>
                <a:ea typeface="+mn-lt"/>
                <a:cs typeface="Times New Roman"/>
              </a:rPr>
              <a:t>. </a:t>
            </a:r>
            <a:endParaRPr lang="en-US" sz="1000">
              <a:latin typeface="Times New Roman"/>
              <a:cs typeface="Times New Roman"/>
            </a:endParaRPr>
          </a:p>
          <a:p>
            <a:r>
              <a:rPr lang="en-US" sz="1000">
                <a:latin typeface="Times New Roman"/>
                <a:ea typeface="+mn-lt"/>
                <a:cs typeface="Times New Roman"/>
              </a:rPr>
              <a:t>Jing, X. and Wu, W. (2026) </a:t>
            </a:r>
            <a:r>
              <a:rPr lang="en-US" sz="1000" i="1">
                <a:latin typeface="Times New Roman"/>
                <a:ea typeface="+mn-lt"/>
                <a:cs typeface="Times New Roman"/>
              </a:rPr>
              <a:t>How Second-Generation Entrepreneurs Negotiate Strategic Autonomy: A Qualitative Study in Chinese Family Firms</a:t>
            </a:r>
            <a:r>
              <a:rPr lang="en-US" sz="1000">
                <a:latin typeface="Times New Roman"/>
                <a:ea typeface="+mn-lt"/>
                <a:cs typeface="Times New Roman"/>
              </a:rPr>
              <a:t>, </a:t>
            </a:r>
            <a:r>
              <a:rPr lang="en-US" sz="1000" i="1">
                <a:latin typeface="Times New Roman"/>
                <a:ea typeface="+mn-lt"/>
                <a:cs typeface="Times New Roman"/>
              </a:rPr>
              <a:t>Lub.lu.se</a:t>
            </a:r>
            <a:r>
              <a:rPr lang="en-US" sz="1000">
                <a:latin typeface="Times New Roman"/>
                <a:ea typeface="+mn-lt"/>
                <a:cs typeface="Times New Roman"/>
              </a:rPr>
              <a:t>. Available at: </a:t>
            </a:r>
            <a:r>
              <a:rPr lang="en-US" sz="1000" dirty="0">
                <a:latin typeface="Times New Roman"/>
                <a:ea typeface="+mn-lt"/>
                <a:cs typeface="Times New Roman"/>
                <a:hlinkClick r:id="rId7"/>
              </a:rPr>
              <a:t>https://lup.lub.lu.se/student-papers/search/publication/9240533</a:t>
            </a:r>
            <a:r>
              <a:rPr lang="en-US" sz="1000">
                <a:latin typeface="Times New Roman"/>
                <a:ea typeface="+mn-lt"/>
                <a:cs typeface="Times New Roman"/>
              </a:rPr>
              <a:t> (Accessed: July 6, 2026).</a:t>
            </a:r>
            <a:endParaRPr lang="en-US" sz="1000">
              <a:latin typeface="Times New Roman"/>
              <a:cs typeface="Times New Roman"/>
            </a:endParaRPr>
          </a:p>
          <a:p>
            <a:r>
              <a:rPr lang="en-US" sz="1000">
                <a:latin typeface="Times New Roman"/>
                <a:ea typeface="+mn-lt"/>
                <a:cs typeface="Times New Roman"/>
              </a:rPr>
              <a:t>Kriston Nwajei, U.O. (2021) “How relational contract theory influence management strategies and project outcomes: A systematic literature review,” </a:t>
            </a:r>
            <a:r>
              <a:rPr lang="en-US" sz="1000" i="1">
                <a:latin typeface="Times New Roman"/>
                <a:ea typeface="+mn-lt"/>
                <a:cs typeface="Times New Roman"/>
              </a:rPr>
              <a:t>Construction Management and Economics</a:t>
            </a:r>
            <a:r>
              <a:rPr lang="en-US" sz="1000">
                <a:latin typeface="Times New Roman"/>
                <a:ea typeface="+mn-lt"/>
                <a:cs typeface="Times New Roman"/>
              </a:rPr>
              <a:t>, 39(5), pp. 432–457. Available at: </a:t>
            </a:r>
            <a:r>
              <a:rPr lang="en-US" sz="1000" dirty="0">
                <a:latin typeface="Times New Roman"/>
                <a:ea typeface="+mn-lt"/>
                <a:cs typeface="Times New Roman"/>
                <a:hlinkClick r:id="rId8"/>
              </a:rPr>
              <a:t>https://doi.org/10.1080/01446193.2021.1913285</a:t>
            </a:r>
            <a:r>
              <a:rPr lang="en-US" sz="1000" dirty="0">
                <a:latin typeface="Times New Roman"/>
                <a:ea typeface="+mn-lt"/>
                <a:cs typeface="Times New Roman"/>
              </a:rPr>
              <a:t>. </a:t>
            </a:r>
            <a:endParaRPr lang="en-US" sz="1000">
              <a:latin typeface="Times New Roman"/>
              <a:cs typeface="Times New Roman"/>
            </a:endParaRPr>
          </a:p>
          <a:p>
            <a:r>
              <a:rPr lang="en-US" sz="1000">
                <a:latin typeface="Times New Roman"/>
                <a:ea typeface="+mn-lt"/>
                <a:cs typeface="Times New Roman"/>
              </a:rPr>
              <a:t>Leotescu, G.S. (2023) “Communicating Meaning across High- and Low- Context Cultures – a Comparative Analysis,” </a:t>
            </a:r>
            <a:r>
              <a:rPr lang="en-US" sz="1000" i="1" err="1">
                <a:latin typeface="Times New Roman"/>
                <a:ea typeface="+mn-lt"/>
                <a:cs typeface="Times New Roman"/>
              </a:rPr>
              <a:t>Buletinul</a:t>
            </a:r>
            <a:r>
              <a:rPr lang="en-US" sz="1000" i="1" dirty="0">
                <a:latin typeface="Times New Roman"/>
                <a:ea typeface="+mn-lt"/>
                <a:cs typeface="Times New Roman"/>
              </a:rPr>
              <a:t> </a:t>
            </a:r>
            <a:r>
              <a:rPr lang="en-US" sz="1000" i="1" err="1">
                <a:latin typeface="Times New Roman"/>
                <a:ea typeface="+mn-lt"/>
                <a:cs typeface="Times New Roman"/>
              </a:rPr>
              <a:t>Stiintific</a:t>
            </a:r>
            <a:r>
              <a:rPr lang="en-US" sz="1000" i="1">
                <a:latin typeface="Times New Roman"/>
                <a:ea typeface="+mn-lt"/>
                <a:cs typeface="Times New Roman"/>
              </a:rPr>
              <a:t> al </a:t>
            </a:r>
            <a:r>
              <a:rPr lang="en-US" sz="1000" i="1" err="1">
                <a:latin typeface="Times New Roman"/>
                <a:ea typeface="+mn-lt"/>
                <a:cs typeface="Times New Roman"/>
              </a:rPr>
              <a:t>Universitatii</a:t>
            </a:r>
            <a:r>
              <a:rPr lang="en-US" sz="1000" i="1" dirty="0">
                <a:latin typeface="Times New Roman"/>
                <a:ea typeface="+mn-lt"/>
                <a:cs typeface="Times New Roman"/>
              </a:rPr>
              <a:t> </a:t>
            </a:r>
            <a:r>
              <a:rPr lang="en-US" sz="1000" i="1" err="1">
                <a:latin typeface="Times New Roman"/>
                <a:ea typeface="+mn-lt"/>
                <a:cs typeface="Times New Roman"/>
              </a:rPr>
              <a:t>Politehnica</a:t>
            </a:r>
            <a:r>
              <a:rPr lang="en-US" sz="1000" i="1">
                <a:latin typeface="Times New Roman"/>
                <a:ea typeface="+mn-lt"/>
                <a:cs typeface="Times New Roman"/>
              </a:rPr>
              <a:t> din Timisoara, Seria Limbi Moderne</a:t>
            </a:r>
            <a:r>
              <a:rPr lang="en-US" sz="1000">
                <a:latin typeface="Times New Roman"/>
                <a:ea typeface="+mn-lt"/>
                <a:cs typeface="Times New Roman"/>
              </a:rPr>
              <a:t>, (22), pp. 5–13. Available at: </a:t>
            </a:r>
            <a:r>
              <a:rPr lang="en-US" sz="1000" dirty="0">
                <a:latin typeface="Times New Roman"/>
                <a:ea typeface="+mn-lt"/>
                <a:cs typeface="Times New Roman"/>
                <a:hlinkClick r:id="rId9"/>
              </a:rPr>
              <a:t>https://www.ceeol.com/search/article-detail?id=1217598</a:t>
            </a:r>
            <a:r>
              <a:rPr lang="en-US" sz="1000" dirty="0">
                <a:latin typeface="Times New Roman"/>
                <a:ea typeface="+mn-lt"/>
                <a:cs typeface="Times New Roman"/>
              </a:rPr>
              <a:t>. </a:t>
            </a:r>
            <a:endParaRPr lang="en-US" sz="1000">
              <a:latin typeface="Times New Roman"/>
              <a:cs typeface="Times New Roman"/>
            </a:endParaRPr>
          </a:p>
          <a:p>
            <a:r>
              <a:rPr lang="en-US" sz="1000">
                <a:latin typeface="Times New Roman"/>
                <a:ea typeface="+mn-lt"/>
                <a:cs typeface="Times New Roman"/>
              </a:rPr>
              <a:t>Piotrowska, M.Z. and Piotrowski, J. (2023) “Hofstede’s Cultural Dimensions Theory,” </a:t>
            </a:r>
            <a:r>
              <a:rPr lang="en-US" sz="1000" i="1">
                <a:latin typeface="Times New Roman"/>
                <a:ea typeface="+mn-lt"/>
                <a:cs typeface="Times New Roman"/>
              </a:rPr>
              <a:t>Encyclopedia of Sexual Psychology and Behavior</a:t>
            </a:r>
            <a:r>
              <a:rPr lang="en-US" sz="1000">
                <a:latin typeface="Times New Roman"/>
                <a:ea typeface="+mn-lt"/>
                <a:cs typeface="Times New Roman"/>
              </a:rPr>
              <a:t>, 1(1), pp. 1–4. Available at: </a:t>
            </a:r>
            <a:r>
              <a:rPr lang="en-US" sz="1000" dirty="0">
                <a:latin typeface="Times New Roman"/>
                <a:ea typeface="+mn-lt"/>
                <a:cs typeface="Times New Roman"/>
                <a:hlinkClick r:id="rId10"/>
              </a:rPr>
              <a:t>https://doi.org/https://doi.org/10.1007/978-3-031-08956-5_1124-1</a:t>
            </a:r>
            <a:r>
              <a:rPr lang="en-US" sz="1000" dirty="0">
                <a:latin typeface="Times New Roman"/>
                <a:ea typeface="+mn-lt"/>
                <a:cs typeface="Times New Roman"/>
              </a:rPr>
              <a:t>. </a:t>
            </a:r>
            <a:endParaRPr lang="en-US" sz="1000">
              <a:latin typeface="Times New Roman"/>
              <a:cs typeface="Times New Roman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ina-UK relations could adopt more proper 'three Cs': Global Times  editorial - Global Times">
            <a:extLst>
              <a:ext uri="{FF2B5EF4-FFF2-40B4-BE49-F238E27FC236}">
                <a16:creationId xmlns:a16="http://schemas.microsoft.com/office/drawing/2014/main" id="{DAC810E6-9454-78AE-E9DE-67467AC1AC2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95258" y="1291714"/>
            <a:ext cx="6430024" cy="4688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2818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</TotalTime>
  <Words>1144</Words>
  <Application>Microsoft Office PowerPoint</Application>
  <PresentationFormat>Widescreen</PresentationFormat>
  <Paragraphs>99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LCBB6023  International Business Communications</vt:lpstr>
      <vt:lpstr>Presentation Overview</vt:lpstr>
      <vt:lpstr>Organisational Context </vt:lpstr>
      <vt:lpstr>Definition of Culture &amp; Elements</vt:lpstr>
      <vt:lpstr>Cultural Theory (Hofstede’s Cultural Dimensions Theory)</vt:lpstr>
      <vt:lpstr>Cultural Theory (Hall and Trompenaars Model)</vt:lpstr>
      <vt:lpstr>Key Cultural Differences (UK vs China) </vt:lpstr>
      <vt:lpstr>Negotiation Challenges</vt:lpstr>
      <vt:lpstr>Strategy 1: Cultural Intelligence &amp; Adaptation</vt:lpstr>
      <vt:lpstr>Strategy 2: Relationship-Based Negotiation</vt:lpstr>
      <vt:lpstr>Strategy 3: Structured but Flexible Negotiation Model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LCBB6023  International Business Communications</dc:title>
  <dc:creator>user</dc:creator>
  <cp:lastModifiedBy>andreiasmihaela1@gmail.com</cp:lastModifiedBy>
  <cp:revision>214</cp:revision>
  <dcterms:created xsi:type="dcterms:W3CDTF">2026-07-06T12:18:33Z</dcterms:created>
  <dcterms:modified xsi:type="dcterms:W3CDTF">2026-07-17T15:35:06Z</dcterms:modified>
</cp:coreProperties>
</file>