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1" r:id="rId16"/>
    <p:sldId id="270" r:id="rId17"/>
  </p:sldIdLst>
  <p:sldSz cx="18288000" cy="10287000"/>
  <p:notesSz cx="6858000" cy="9144000"/>
  <p:embeddedFontLst>
    <p:embeddedFont>
      <p:font typeface="Canva Sans" panose="020B0604020202020204" charset="0"/>
      <p:regular r:id="rId18"/>
    </p:embeddedFont>
    <p:embeddedFont>
      <p:font typeface="Montserrat" panose="00000500000000000000" pitchFamily="2" charset="0"/>
      <p:regular r:id="rId19"/>
      <p:bold r:id="rId20"/>
      <p:italic r:id="rId21"/>
      <p:boldItalic r:id="rId22"/>
    </p:embeddedFont>
    <p:embeddedFont>
      <p:font typeface="Montserrat Bold" panose="00000800000000000000" pitchFamily="2" charset="0"/>
      <p:regular r:id="rId23"/>
      <p:bold r:id="rId24"/>
    </p:embeddedFont>
    <p:embeddedFont>
      <p:font typeface="Montserrat Heavy" panose="020B0604020202020204" charset="0"/>
      <p:regular r:id="rId25"/>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A8DB81F-3F70-B0D6-7D5C-A04335E282CF}" v="80" dt="2025-11-10T12:01:46.77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51776" autoAdjust="0"/>
    <p:restoredTop sz="94622" autoAdjust="0"/>
  </p:normalViewPr>
  <p:slideViewPr>
    <p:cSldViewPr>
      <p:cViewPr varScale="1">
        <p:scale>
          <a:sx n="37" d="100"/>
          <a:sy n="37" d="100"/>
        </p:scale>
        <p:origin x="53" y="619"/>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font" Target="fonts/font1.fntdata"/><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font" Target="fonts/font4.fntdata"/><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font" Target="fonts/font8.fntdata"/><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font" Target="fonts/font3.fntdata"/><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font" Target="fonts/font7.fntdata"/><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font" Target="fonts/font6.fntdata"/><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font" Target="fonts/font2.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font" Target="fonts/font5.fntdata"/><Relationship Id="rId27" Type="http://schemas.openxmlformats.org/officeDocument/2006/relationships/viewProps" Target="viewProps.xml"/><Relationship Id="rId30" Type="http://schemas.microsoft.com/office/2015/10/relationships/revisionInfo" Target="revisionInfo.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11/12/2025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11/12/2025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11/12/2025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11/12/2025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11/12/2025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11/12/2025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11/12/2025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11/12/2025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11/12/2025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11/12/2025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11/12/2025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11/12/2025</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Layout" Target="../slideLayouts/slideLayout7.xml"/><Relationship Id="rId4" Type="http://schemas.openxmlformats.org/officeDocument/2006/relationships/image" Target="../media/image1.png"/></Relationships>
</file>

<file path=ppt/slides/_rels/slide3.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png"/><Relationship Id="rId1" Type="http://schemas.openxmlformats.org/officeDocument/2006/relationships/slideLayout" Target="../slideLayouts/slideLayout7.xml"/><Relationship Id="rId6" Type="http://schemas.openxmlformats.org/officeDocument/2006/relationships/image" Target="../media/image1.png"/><Relationship Id="rId5" Type="http://schemas.openxmlformats.org/officeDocument/2006/relationships/image" Target="../media/image3.svg"/><Relationship Id="rId4" Type="http://schemas.openxmlformats.org/officeDocument/2006/relationships/image" Target="../media/image2.png"/></Relationships>
</file>

<file path=ppt/slides/_rels/slide4.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png"/><Relationship Id="rId1" Type="http://schemas.openxmlformats.org/officeDocument/2006/relationships/slideLayout" Target="../slideLayouts/slideLayout7.xml"/><Relationship Id="rId6" Type="http://schemas.openxmlformats.org/officeDocument/2006/relationships/image" Target="../media/image1.png"/><Relationship Id="rId5" Type="http://schemas.openxmlformats.org/officeDocument/2006/relationships/image" Target="../media/image3.svg"/><Relationship Id="rId4" Type="http://schemas.openxmlformats.org/officeDocument/2006/relationships/image" Target="../media/image2.png"/></Relationships>
</file>

<file path=ppt/slides/_rels/slide5.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png"/><Relationship Id="rId1" Type="http://schemas.openxmlformats.org/officeDocument/2006/relationships/slideLayout" Target="../slideLayouts/slideLayout7.xml"/><Relationship Id="rId6" Type="http://schemas.openxmlformats.org/officeDocument/2006/relationships/image" Target="../media/image1.png"/><Relationship Id="rId5" Type="http://schemas.openxmlformats.org/officeDocument/2006/relationships/image" Target="../media/image3.svg"/><Relationship Id="rId4" Type="http://schemas.openxmlformats.org/officeDocument/2006/relationships/image" Target="../media/image2.png"/></Relationships>
</file>

<file path=ppt/slides/_rels/slide6.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png"/><Relationship Id="rId1" Type="http://schemas.openxmlformats.org/officeDocument/2006/relationships/slideLayout" Target="../slideLayouts/slideLayout7.xml"/><Relationship Id="rId6" Type="http://schemas.openxmlformats.org/officeDocument/2006/relationships/image" Target="../media/image1.png"/><Relationship Id="rId5" Type="http://schemas.openxmlformats.org/officeDocument/2006/relationships/image" Target="../media/image3.svg"/><Relationship Id="rId4" Type="http://schemas.openxmlformats.org/officeDocument/2006/relationships/image" Target="../media/image2.png"/></Relationships>
</file>

<file path=ppt/slides/_rels/slide7.xml.rels><?xml version="1.0" encoding="UTF-8" standalone="yes"?>
<Relationships xmlns="http://schemas.openxmlformats.org/package/2006/relationships"><Relationship Id="rId8" Type="http://schemas.openxmlformats.org/officeDocument/2006/relationships/image" Target="../media/image1.png"/><Relationship Id="rId3" Type="http://schemas.openxmlformats.org/officeDocument/2006/relationships/image" Target="../media/image5.svg"/><Relationship Id="rId7" Type="http://schemas.openxmlformats.org/officeDocument/2006/relationships/image" Target="../media/image3.svg"/><Relationship Id="rId2" Type="http://schemas.openxmlformats.org/officeDocument/2006/relationships/image" Target="../media/image4.png"/><Relationship Id="rId1" Type="http://schemas.openxmlformats.org/officeDocument/2006/relationships/slideLayout" Target="../slideLayouts/slideLayout7.xml"/><Relationship Id="rId6" Type="http://schemas.openxmlformats.org/officeDocument/2006/relationships/image" Target="../media/image2.png"/><Relationship Id="rId5" Type="http://schemas.openxmlformats.org/officeDocument/2006/relationships/image" Target="../media/image7.svg"/><Relationship Id="rId4" Type="http://schemas.openxmlformats.org/officeDocument/2006/relationships/image" Target="../media/image6.png"/></Relationships>
</file>

<file path=ppt/slides/_rels/slide8.xml.rels><?xml version="1.0" encoding="UTF-8" standalone="yes"?>
<Relationships xmlns="http://schemas.openxmlformats.org/package/2006/relationships"><Relationship Id="rId8" Type="http://schemas.openxmlformats.org/officeDocument/2006/relationships/image" Target="../media/image1.png"/><Relationship Id="rId3" Type="http://schemas.openxmlformats.org/officeDocument/2006/relationships/image" Target="../media/image5.svg"/><Relationship Id="rId7" Type="http://schemas.openxmlformats.org/officeDocument/2006/relationships/image" Target="../media/image3.svg"/><Relationship Id="rId2" Type="http://schemas.openxmlformats.org/officeDocument/2006/relationships/image" Target="../media/image4.png"/><Relationship Id="rId1" Type="http://schemas.openxmlformats.org/officeDocument/2006/relationships/slideLayout" Target="../slideLayouts/slideLayout7.xml"/><Relationship Id="rId6" Type="http://schemas.openxmlformats.org/officeDocument/2006/relationships/image" Target="../media/image2.png"/><Relationship Id="rId5" Type="http://schemas.openxmlformats.org/officeDocument/2006/relationships/image" Target="../media/image7.svg"/><Relationship Id="rId4" Type="http://schemas.openxmlformats.org/officeDocument/2006/relationships/image" Target="../media/image6.png"/></Relationships>
</file>

<file path=ppt/slides/_rels/slide9.xml.rels><?xml version="1.0" encoding="UTF-8" standalone="yes"?>
<Relationships xmlns="http://schemas.openxmlformats.org/package/2006/relationships"><Relationship Id="rId8" Type="http://schemas.openxmlformats.org/officeDocument/2006/relationships/image" Target="../media/image1.png"/><Relationship Id="rId3" Type="http://schemas.openxmlformats.org/officeDocument/2006/relationships/image" Target="../media/image5.svg"/><Relationship Id="rId7" Type="http://schemas.openxmlformats.org/officeDocument/2006/relationships/image" Target="../media/image3.svg"/><Relationship Id="rId2" Type="http://schemas.openxmlformats.org/officeDocument/2006/relationships/image" Target="../media/image4.png"/><Relationship Id="rId1" Type="http://schemas.openxmlformats.org/officeDocument/2006/relationships/slideLayout" Target="../slideLayouts/slideLayout7.xml"/><Relationship Id="rId6" Type="http://schemas.openxmlformats.org/officeDocument/2006/relationships/image" Target="../media/image2.png"/><Relationship Id="rId5" Type="http://schemas.openxmlformats.org/officeDocument/2006/relationships/image" Target="../media/image7.svg"/><Relationship Id="rId4" Type="http://schemas.openxmlformats.org/officeDocument/2006/relationships/image" Target="../media/image6.png"/></Relationships>
</file>

<file path=ppt/slides/_rels/slide10.xml.rels><?xml version="1.0" encoding="UTF-8" standalone="yes"?>
<Relationships xmlns="http://schemas.openxmlformats.org/package/2006/relationships"><Relationship Id="rId8" Type="http://schemas.openxmlformats.org/officeDocument/2006/relationships/image" Target="../media/image1.png"/><Relationship Id="rId3" Type="http://schemas.openxmlformats.org/officeDocument/2006/relationships/image" Target="../media/image5.svg"/><Relationship Id="rId7" Type="http://schemas.openxmlformats.org/officeDocument/2006/relationships/image" Target="../media/image3.svg"/><Relationship Id="rId2" Type="http://schemas.openxmlformats.org/officeDocument/2006/relationships/image" Target="../media/image4.png"/><Relationship Id="rId1" Type="http://schemas.openxmlformats.org/officeDocument/2006/relationships/slideLayout" Target="../slideLayouts/slideLayout7.xml"/><Relationship Id="rId6" Type="http://schemas.openxmlformats.org/officeDocument/2006/relationships/image" Target="../media/image2.png"/><Relationship Id="rId5" Type="http://schemas.openxmlformats.org/officeDocument/2006/relationships/image" Target="../media/image7.svg"/><Relationship Id="rId4" Type="http://schemas.openxmlformats.org/officeDocument/2006/relationships/image" Target="../media/image6.png"/></Relationships>
</file>

<file path=ppt/slides/_rels/slide11.xml.rels><?xml version="1.0" encoding="UTF-8" standalone="yes"?>
<Relationships xmlns="http://schemas.openxmlformats.org/package/2006/relationships"><Relationship Id="rId8" Type="http://schemas.openxmlformats.org/officeDocument/2006/relationships/image" Target="../media/image1.png"/><Relationship Id="rId3" Type="http://schemas.openxmlformats.org/officeDocument/2006/relationships/image" Target="../media/image5.svg"/><Relationship Id="rId7" Type="http://schemas.openxmlformats.org/officeDocument/2006/relationships/image" Target="../media/image3.svg"/><Relationship Id="rId2" Type="http://schemas.openxmlformats.org/officeDocument/2006/relationships/image" Target="../media/image4.png"/><Relationship Id="rId1" Type="http://schemas.openxmlformats.org/officeDocument/2006/relationships/slideLayout" Target="../slideLayouts/slideLayout7.xml"/><Relationship Id="rId6" Type="http://schemas.openxmlformats.org/officeDocument/2006/relationships/image" Target="../media/image2.png"/><Relationship Id="rId5" Type="http://schemas.openxmlformats.org/officeDocument/2006/relationships/image" Target="../media/image7.svg"/><Relationship Id="rId4" Type="http://schemas.openxmlformats.org/officeDocument/2006/relationships/image" Target="../media/image6.png"/></Relationships>
</file>

<file path=ppt/slides/_rels/slide12.xml.rels><?xml version="1.0" encoding="UTF-8" standalone="yes"?>
<Relationships xmlns="http://schemas.openxmlformats.org/package/2006/relationships"><Relationship Id="rId8" Type="http://schemas.openxmlformats.org/officeDocument/2006/relationships/image" Target="../media/image1.png"/><Relationship Id="rId3" Type="http://schemas.openxmlformats.org/officeDocument/2006/relationships/image" Target="../media/image5.svg"/><Relationship Id="rId7" Type="http://schemas.openxmlformats.org/officeDocument/2006/relationships/image" Target="../media/image3.svg"/><Relationship Id="rId2" Type="http://schemas.openxmlformats.org/officeDocument/2006/relationships/image" Target="../media/image4.png"/><Relationship Id="rId1" Type="http://schemas.openxmlformats.org/officeDocument/2006/relationships/slideLayout" Target="../slideLayouts/slideLayout7.xml"/><Relationship Id="rId6" Type="http://schemas.openxmlformats.org/officeDocument/2006/relationships/image" Target="../media/image2.png"/><Relationship Id="rId5" Type="http://schemas.openxmlformats.org/officeDocument/2006/relationships/image" Target="../media/image7.svg"/><Relationship Id="rId4" Type="http://schemas.openxmlformats.org/officeDocument/2006/relationships/image" Target="../media/image6.png"/></Relationships>
</file>

<file path=ppt/slides/_rels/slide13.xml.rels><?xml version="1.0" encoding="UTF-8" standalone="yes"?>
<Relationships xmlns="http://schemas.openxmlformats.org/package/2006/relationships"><Relationship Id="rId8" Type="http://schemas.openxmlformats.org/officeDocument/2006/relationships/image" Target="../media/image1.png"/><Relationship Id="rId3" Type="http://schemas.openxmlformats.org/officeDocument/2006/relationships/image" Target="../media/image5.svg"/><Relationship Id="rId7" Type="http://schemas.openxmlformats.org/officeDocument/2006/relationships/image" Target="../media/image3.svg"/><Relationship Id="rId2" Type="http://schemas.openxmlformats.org/officeDocument/2006/relationships/image" Target="../media/image4.png"/><Relationship Id="rId1" Type="http://schemas.openxmlformats.org/officeDocument/2006/relationships/slideLayout" Target="../slideLayouts/slideLayout7.xml"/><Relationship Id="rId6" Type="http://schemas.openxmlformats.org/officeDocument/2006/relationships/image" Target="../media/image2.png"/><Relationship Id="rId5" Type="http://schemas.openxmlformats.org/officeDocument/2006/relationships/image" Target="../media/image7.svg"/><Relationship Id="rId4" Type="http://schemas.openxmlformats.org/officeDocument/2006/relationships/image" Target="../media/image6.png"/></Relationships>
</file>

<file path=ppt/slides/_rels/slide14.xml.rels><?xml version="1.0" encoding="UTF-8" standalone="yes"?>
<Relationships xmlns="http://schemas.openxmlformats.org/package/2006/relationships"><Relationship Id="rId8" Type="http://schemas.openxmlformats.org/officeDocument/2006/relationships/image" Target="../media/image1.png"/><Relationship Id="rId3" Type="http://schemas.openxmlformats.org/officeDocument/2006/relationships/image" Target="../media/image5.svg"/><Relationship Id="rId7" Type="http://schemas.openxmlformats.org/officeDocument/2006/relationships/image" Target="../media/image3.svg"/><Relationship Id="rId2" Type="http://schemas.openxmlformats.org/officeDocument/2006/relationships/image" Target="../media/image4.png"/><Relationship Id="rId1" Type="http://schemas.openxmlformats.org/officeDocument/2006/relationships/slideLayout" Target="../slideLayouts/slideLayout7.xml"/><Relationship Id="rId6" Type="http://schemas.openxmlformats.org/officeDocument/2006/relationships/image" Target="../media/image2.png"/><Relationship Id="rId5" Type="http://schemas.openxmlformats.org/officeDocument/2006/relationships/image" Target="../media/image7.svg"/><Relationship Id="rId4" Type="http://schemas.openxmlformats.org/officeDocument/2006/relationships/image" Target="../media/image6.png"/></Relationships>
</file>

<file path=ppt/slides/_rels/slide15.xml.rels><?xml version="1.0" encoding="UTF-8" standalone="yes"?>
<Relationships xmlns="http://schemas.openxmlformats.org/package/2006/relationships"><Relationship Id="rId8" Type="http://schemas.openxmlformats.org/officeDocument/2006/relationships/image" Target="../media/image1.png"/><Relationship Id="rId3" Type="http://schemas.openxmlformats.org/officeDocument/2006/relationships/image" Target="../media/image5.svg"/><Relationship Id="rId7" Type="http://schemas.openxmlformats.org/officeDocument/2006/relationships/image" Target="../media/image3.svg"/><Relationship Id="rId2" Type="http://schemas.openxmlformats.org/officeDocument/2006/relationships/image" Target="../media/image4.png"/><Relationship Id="rId1" Type="http://schemas.openxmlformats.org/officeDocument/2006/relationships/slideLayout" Target="../slideLayouts/slideLayout7.xml"/><Relationship Id="rId6" Type="http://schemas.openxmlformats.org/officeDocument/2006/relationships/image" Target="../media/image2.png"/><Relationship Id="rId5" Type="http://schemas.openxmlformats.org/officeDocument/2006/relationships/image" Target="../media/image7.svg"/><Relationship Id="rId4" Type="http://schemas.openxmlformats.org/officeDocument/2006/relationships/image" Target="../media/image6.png"/></Relationships>
</file>

<file path=ppt/slides/_rels/slide16.xml.rels><?xml version="1.0" encoding="UTF-8" standalone="yes"?>
<Relationships xmlns="http://schemas.openxmlformats.org/package/2006/relationships"><Relationship Id="rId3" Type="http://schemas.openxmlformats.org/officeDocument/2006/relationships/image" Target="../media/image9.svg"/><Relationship Id="rId2" Type="http://schemas.openxmlformats.org/officeDocument/2006/relationships/image" Target="../media/image8.png"/><Relationship Id="rId1" Type="http://schemas.openxmlformats.org/officeDocument/2006/relationships/slideLayout" Target="../slideLayouts/slideLayout7.xml"/><Relationship Id="rId4" Type="http://schemas.openxmlformats.org/officeDocument/2006/relationships/image" Target="../media/image1.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FCFCFC"/>
        </a:solidFill>
        <a:effectLst/>
      </p:bgPr>
    </p:bg>
    <p:spTree>
      <p:nvGrpSpPr>
        <p:cNvPr id="1" name=""/>
        <p:cNvGrpSpPr/>
        <p:nvPr/>
      </p:nvGrpSpPr>
      <p:grpSpPr>
        <a:xfrm>
          <a:off x="0" y="0"/>
          <a:ext cx="0" cy="0"/>
          <a:chOff x="0" y="0"/>
          <a:chExt cx="0" cy="0"/>
        </a:xfrm>
      </p:grpSpPr>
      <p:sp>
        <p:nvSpPr>
          <p:cNvPr id="4" name="TextBox 4"/>
          <p:cNvSpPr txBox="1"/>
          <p:nvPr/>
        </p:nvSpPr>
        <p:spPr>
          <a:xfrm>
            <a:off x="3556587" y="933450"/>
            <a:ext cx="11464468" cy="1739900"/>
          </a:xfrm>
          <a:prstGeom prst="rect">
            <a:avLst/>
          </a:prstGeom>
        </p:spPr>
        <p:txBody>
          <a:bodyPr lIns="0" tIns="0" rIns="0" bIns="0" rtlCol="0" anchor="t">
            <a:spAutoFit/>
          </a:bodyPr>
          <a:lstStyle/>
          <a:p>
            <a:pPr algn="l">
              <a:lnSpc>
                <a:spcPts val="7000"/>
              </a:lnSpc>
            </a:pPr>
            <a:r>
              <a:rPr lang="en-US" sz="5000" b="1">
                <a:solidFill>
                  <a:srgbClr val="1C1C1C"/>
                </a:solidFill>
                <a:latin typeface="Montserrat Heavy"/>
                <a:ea typeface="Montserrat Heavy"/>
                <a:cs typeface="Montserrat Heavy"/>
                <a:sym typeface="Montserrat Heavy"/>
              </a:rPr>
              <a:t>Personal SWOT Analysis and Career Development Plan</a:t>
            </a:r>
          </a:p>
        </p:txBody>
      </p:sp>
      <p:sp>
        <p:nvSpPr>
          <p:cNvPr id="5" name="TextBox 5"/>
          <p:cNvSpPr txBox="1"/>
          <p:nvPr/>
        </p:nvSpPr>
        <p:spPr>
          <a:xfrm>
            <a:off x="3556587" y="3183536"/>
            <a:ext cx="6360000" cy="405274"/>
          </a:xfrm>
          <a:prstGeom prst="rect">
            <a:avLst/>
          </a:prstGeom>
        </p:spPr>
        <p:txBody>
          <a:bodyPr lIns="0" tIns="0" rIns="0" bIns="0" rtlCol="0" anchor="t">
            <a:spAutoFit/>
          </a:bodyPr>
          <a:lstStyle/>
          <a:p>
            <a:pPr algn="l">
              <a:lnSpc>
                <a:spcPts val="3387"/>
              </a:lnSpc>
            </a:pPr>
            <a:r>
              <a:rPr lang="en-US" sz="2419" b="1">
                <a:solidFill>
                  <a:srgbClr val="1C1C1C"/>
                </a:solidFill>
                <a:latin typeface="Montserrat Bold"/>
                <a:ea typeface="Montserrat Bold"/>
                <a:cs typeface="Montserrat Bold"/>
                <a:sym typeface="Montserrat Bold"/>
              </a:rPr>
              <a:t>AWET KIDANE</a:t>
            </a:r>
          </a:p>
        </p:txBody>
      </p:sp>
      <p:sp>
        <p:nvSpPr>
          <p:cNvPr id="6" name="TextBox 6"/>
          <p:cNvSpPr txBox="1"/>
          <p:nvPr/>
        </p:nvSpPr>
        <p:spPr>
          <a:xfrm>
            <a:off x="3556587" y="5105400"/>
            <a:ext cx="6623158" cy="3455754"/>
          </a:xfrm>
          <a:prstGeom prst="rect">
            <a:avLst/>
          </a:prstGeom>
        </p:spPr>
        <p:txBody>
          <a:bodyPr lIns="0" tIns="0" rIns="0" bIns="0" rtlCol="0" anchor="t">
            <a:spAutoFit/>
          </a:bodyPr>
          <a:lstStyle/>
          <a:p>
            <a:pPr marL="521970" lvl="1" indent="-260985" algn="l">
              <a:lnSpc>
                <a:spcPts val="3387"/>
              </a:lnSpc>
              <a:buFont typeface="Arial"/>
              <a:buChar char="•"/>
            </a:pPr>
            <a:r>
              <a:rPr lang="en-US" sz="2400" b="1" dirty="0">
                <a:solidFill>
                  <a:srgbClr val="1C1C1C"/>
                </a:solidFill>
                <a:latin typeface="Montserrat Bold"/>
                <a:ea typeface="Montserrat Bold"/>
                <a:cs typeface="Montserrat Bold"/>
                <a:sym typeface="Montserrat Bold"/>
              </a:rPr>
              <a:t>MODULE: PROFESSIONAL CAREER DEVELOPMENT WITHIN H&amp;SC</a:t>
            </a:r>
            <a:endParaRPr lang="en-US" sz="2400" dirty="0"/>
          </a:p>
          <a:p>
            <a:pPr marL="521970" lvl="1" indent="-260985" algn="l">
              <a:lnSpc>
                <a:spcPts val="3387"/>
              </a:lnSpc>
              <a:buFont typeface="Arial"/>
              <a:buChar char="•"/>
            </a:pPr>
            <a:r>
              <a:rPr lang="en-US" sz="2400" b="1" dirty="0">
                <a:solidFill>
                  <a:srgbClr val="1C1C1C"/>
                </a:solidFill>
                <a:latin typeface="Montserrat Bold"/>
                <a:ea typeface="Montserrat Bold"/>
                <a:cs typeface="Montserrat Bold"/>
                <a:sym typeface="Montserrat Bold"/>
              </a:rPr>
              <a:t>MODULE NO.: LCHS 4009 (LON)</a:t>
            </a:r>
            <a:endParaRPr lang="en-US" sz="2400" b="1" dirty="0">
              <a:solidFill>
                <a:srgbClr val="1C1C1C"/>
              </a:solidFill>
              <a:latin typeface="Montserrat Bold"/>
              <a:ea typeface="Montserrat Bold"/>
              <a:cs typeface="Montserrat Bold"/>
            </a:endParaRPr>
          </a:p>
          <a:p>
            <a:pPr marL="521970" lvl="1" indent="-260985" algn="l">
              <a:lnSpc>
                <a:spcPts val="3387"/>
              </a:lnSpc>
              <a:buFont typeface="Arial"/>
              <a:buChar char="•"/>
            </a:pPr>
            <a:r>
              <a:rPr lang="en-US" sz="2400" b="1" dirty="0">
                <a:solidFill>
                  <a:srgbClr val="1C1C1C"/>
                </a:solidFill>
                <a:latin typeface="Montserrat Bold"/>
                <a:ea typeface="Montserrat Bold"/>
                <a:cs typeface="Montserrat Bold"/>
                <a:sym typeface="Montserrat Bold"/>
              </a:rPr>
              <a:t>Student Name: AWET KIDANE</a:t>
            </a:r>
            <a:endParaRPr lang="en-US" sz="2400" b="1" dirty="0">
              <a:solidFill>
                <a:srgbClr val="1C1C1C"/>
              </a:solidFill>
              <a:latin typeface="Montserrat Bold"/>
              <a:ea typeface="Montserrat Bold"/>
              <a:cs typeface="Montserrat Bold"/>
            </a:endParaRPr>
          </a:p>
          <a:p>
            <a:pPr marL="521970" lvl="1" indent="-260985" algn="l">
              <a:lnSpc>
                <a:spcPts val="3387"/>
              </a:lnSpc>
              <a:buFont typeface="Arial"/>
              <a:buChar char="•"/>
            </a:pPr>
            <a:r>
              <a:rPr lang="en-US" sz="2400" b="1" dirty="0">
                <a:solidFill>
                  <a:srgbClr val="1C1C1C"/>
                </a:solidFill>
                <a:latin typeface="Montserrat Bold"/>
                <a:ea typeface="Montserrat Bold"/>
                <a:cs typeface="Montserrat Bold"/>
                <a:sym typeface="Montserrat Bold"/>
              </a:rPr>
              <a:t>STUDENT ID: 2425639</a:t>
            </a:r>
            <a:endParaRPr lang="en-US" sz="2400" b="1" dirty="0">
              <a:solidFill>
                <a:srgbClr val="1C1C1C"/>
              </a:solidFill>
              <a:latin typeface="Montserrat Bold"/>
              <a:ea typeface="Montserrat Bold"/>
              <a:cs typeface="Montserrat Bold"/>
            </a:endParaRPr>
          </a:p>
          <a:p>
            <a:pPr marL="521970" lvl="1" indent="-260985">
              <a:lnSpc>
                <a:spcPts val="3387"/>
              </a:lnSpc>
              <a:buFont typeface="Arial"/>
              <a:buChar char="•"/>
            </a:pPr>
            <a:r>
              <a:rPr lang="en-US" sz="2400" b="1" dirty="0" err="1">
                <a:solidFill>
                  <a:srgbClr val="1C1C1C"/>
                </a:solidFill>
                <a:latin typeface="Montserrat Bold"/>
                <a:ea typeface="Montserrat Bold"/>
                <a:cs typeface="Montserrat Bold"/>
                <a:sym typeface="Montserrat Bold"/>
              </a:rPr>
              <a:t>LECTURER:Patronella</a:t>
            </a:r>
            <a:r>
              <a:rPr lang="en-US" sz="2400" b="1" dirty="0">
                <a:solidFill>
                  <a:srgbClr val="1C1C1C"/>
                </a:solidFill>
                <a:latin typeface="Montserrat Bold"/>
                <a:ea typeface="Montserrat Bold"/>
                <a:cs typeface="Montserrat Bold"/>
                <a:sym typeface="Montserrat Bold"/>
              </a:rPr>
              <a:t> Ganza</a:t>
            </a:r>
            <a:endParaRPr lang="en-US" sz="2400" b="1" dirty="0">
              <a:solidFill>
                <a:srgbClr val="1C1C1C"/>
              </a:solidFill>
              <a:latin typeface="Montserrat Bold"/>
              <a:ea typeface="Montserrat Bold"/>
              <a:cs typeface="Montserrat Bold"/>
            </a:endParaRPr>
          </a:p>
          <a:p>
            <a:pPr marL="521970" lvl="1" indent="-260985">
              <a:lnSpc>
                <a:spcPts val="3387"/>
              </a:lnSpc>
              <a:buFont typeface="Arial"/>
              <a:buChar char="•"/>
            </a:pPr>
            <a:r>
              <a:rPr lang="en-US" sz="2400" b="1" dirty="0">
                <a:solidFill>
                  <a:srgbClr val="1C1C1C"/>
                </a:solidFill>
                <a:latin typeface="Montserrat Bold"/>
                <a:ea typeface="Montserrat Bold"/>
                <a:cs typeface="Montserrat Bold"/>
                <a:sym typeface="Montserrat Bold"/>
              </a:rPr>
              <a:t>DATE OF SUBMISSION:10th NOV 2025</a:t>
            </a:r>
            <a:endParaRPr lang="en-US" sz="2400" b="1" dirty="0">
              <a:solidFill>
                <a:srgbClr val="1C1C1C"/>
              </a:solidFill>
              <a:latin typeface="Montserrat Bold"/>
              <a:ea typeface="Montserrat Bold"/>
              <a:cs typeface="Montserrat Bold"/>
            </a:endParaRPr>
          </a:p>
          <a:p>
            <a:pPr algn="l">
              <a:lnSpc>
                <a:spcPts val="3387"/>
              </a:lnSpc>
            </a:pPr>
            <a:endParaRPr lang="en-US" sz="2419" b="1">
              <a:solidFill>
                <a:srgbClr val="1C1C1C"/>
              </a:solidFill>
              <a:latin typeface="Montserrat Bold"/>
              <a:ea typeface="Montserrat Bold"/>
              <a:cs typeface="Montserrat Bold"/>
              <a:sym typeface="Montserrat Bold"/>
            </a:endParaRPr>
          </a:p>
        </p:txBody>
      </p:sp>
      <p:pic>
        <p:nvPicPr>
          <p:cNvPr id="9" name="Picture 8">
            <a:extLst>
              <a:ext uri="{FF2B5EF4-FFF2-40B4-BE49-F238E27FC236}">
                <a16:creationId xmlns:a16="http://schemas.microsoft.com/office/drawing/2014/main" id="{085939B1-39E5-B688-FC1D-30CB0327573D}"/>
              </a:ext>
            </a:extLst>
          </p:cNvPr>
          <p:cNvPicPr>
            <a:picLocks noChangeAspect="1"/>
          </p:cNvPicPr>
          <p:nvPr/>
        </p:nvPicPr>
        <p:blipFill>
          <a:blip r:embed="rId2">
            <a:clrChange>
              <a:clrFrom>
                <a:srgbClr val="FFFFFF"/>
              </a:clrFrom>
              <a:clrTo>
                <a:srgbClr val="FFFFFF">
                  <a:alpha val="0"/>
                </a:srgbClr>
              </a:clrTo>
            </a:clrChange>
            <a:extLst>
              <a:ext uri="{28A0092B-C50C-407E-A947-70E740481C1C}">
                <a14:useLocalDpi xmlns:a14="http://schemas.microsoft.com/office/drawing/2010/main" val="0"/>
              </a:ext>
            </a:extLst>
          </a:blip>
          <a:stretch>
            <a:fillRect/>
          </a:stretch>
        </p:blipFill>
        <p:spPr>
          <a:xfrm>
            <a:off x="15016163" y="9285939"/>
            <a:ext cx="2243137" cy="837356"/>
          </a:xfrm>
          <a:prstGeom prst="rect">
            <a:avLst/>
          </a:prstGeo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FCFCFC"/>
        </a:solidFill>
        <a:effectLst/>
      </p:bgPr>
    </p:bg>
    <p:spTree>
      <p:nvGrpSpPr>
        <p:cNvPr id="1" name=""/>
        <p:cNvGrpSpPr/>
        <p:nvPr/>
      </p:nvGrpSpPr>
      <p:grpSpPr>
        <a:xfrm>
          <a:off x="0" y="0"/>
          <a:ext cx="0" cy="0"/>
          <a:chOff x="0" y="0"/>
          <a:chExt cx="0" cy="0"/>
        </a:xfrm>
      </p:grpSpPr>
      <p:sp>
        <p:nvSpPr>
          <p:cNvPr id="6" name="Freeform 6"/>
          <p:cNvSpPr/>
          <p:nvPr/>
        </p:nvSpPr>
        <p:spPr>
          <a:xfrm>
            <a:off x="308468" y="328036"/>
            <a:ext cx="3061970" cy="373004"/>
          </a:xfrm>
          <a:custGeom>
            <a:avLst/>
            <a:gdLst/>
            <a:ahLst/>
            <a:cxnLst/>
            <a:rect l="l" t="t" r="r" b="b"/>
            <a:pathLst>
              <a:path w="3061970" h="373004">
                <a:moveTo>
                  <a:pt x="0" y="0"/>
                </a:moveTo>
                <a:lnTo>
                  <a:pt x="3061971" y="0"/>
                </a:lnTo>
                <a:lnTo>
                  <a:pt x="3061971" y="373004"/>
                </a:lnTo>
                <a:lnTo>
                  <a:pt x="0" y="373004"/>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sp>
      <p:sp>
        <p:nvSpPr>
          <p:cNvPr id="10" name="TextBox 10"/>
          <p:cNvSpPr txBox="1"/>
          <p:nvPr/>
        </p:nvSpPr>
        <p:spPr>
          <a:xfrm>
            <a:off x="2798833" y="1944964"/>
            <a:ext cx="7679602" cy="914379"/>
          </a:xfrm>
          <a:prstGeom prst="rect">
            <a:avLst/>
          </a:prstGeom>
        </p:spPr>
        <p:txBody>
          <a:bodyPr lIns="0" tIns="0" rIns="0" bIns="0" rtlCol="0" anchor="t">
            <a:spAutoFit/>
          </a:bodyPr>
          <a:lstStyle/>
          <a:p>
            <a:pPr algn="l">
              <a:lnSpc>
                <a:spcPts val="7200"/>
              </a:lnSpc>
            </a:pPr>
            <a:r>
              <a:rPr lang="en-US" sz="6000" b="1">
                <a:solidFill>
                  <a:srgbClr val="FCFCFC"/>
                </a:solidFill>
                <a:latin typeface="Montserrat Heavy"/>
                <a:ea typeface="Montserrat Heavy"/>
                <a:cs typeface="Montserrat Heavy"/>
                <a:sym typeface="Montserrat Heavy"/>
              </a:rPr>
              <a:t>Table of Content</a:t>
            </a:r>
          </a:p>
        </p:txBody>
      </p:sp>
      <p:sp>
        <p:nvSpPr>
          <p:cNvPr id="11" name="TextBox 11"/>
          <p:cNvSpPr txBox="1"/>
          <p:nvPr/>
        </p:nvSpPr>
        <p:spPr>
          <a:xfrm>
            <a:off x="2078404" y="3238500"/>
            <a:ext cx="12337681" cy="5486400"/>
          </a:xfrm>
          <a:prstGeom prst="rect">
            <a:avLst/>
          </a:prstGeom>
        </p:spPr>
        <p:txBody>
          <a:bodyPr wrap="square" lIns="0" tIns="0" rIns="0" bIns="0" rtlCol="0" anchor="t">
            <a:spAutoFit/>
          </a:bodyPr>
          <a:lstStyle/>
          <a:p>
            <a:pPr marL="647700" lvl="1" indent="-323850" algn="l">
              <a:lnSpc>
                <a:spcPts val="3600"/>
              </a:lnSpc>
              <a:buFont typeface="Arial"/>
              <a:buChar char="•"/>
            </a:pPr>
            <a:r>
              <a:rPr lang="en-US" sz="3000" dirty="0">
                <a:solidFill>
                  <a:srgbClr val="000000"/>
                </a:solidFill>
                <a:latin typeface="Montserrat"/>
                <a:ea typeface="Montserrat"/>
                <a:cs typeface="Montserrat"/>
                <a:sym typeface="Montserrat"/>
              </a:rPr>
              <a:t>Introduction</a:t>
            </a:r>
          </a:p>
          <a:p>
            <a:pPr marL="647700" lvl="1" indent="-323850" algn="l">
              <a:lnSpc>
                <a:spcPts val="3600"/>
              </a:lnSpc>
              <a:buFont typeface="Arial"/>
              <a:buChar char="•"/>
            </a:pPr>
            <a:r>
              <a:rPr lang="en-US" sz="3000" dirty="0">
                <a:solidFill>
                  <a:srgbClr val="000000"/>
                </a:solidFill>
                <a:latin typeface="Montserrat"/>
                <a:ea typeface="Montserrat"/>
                <a:cs typeface="Montserrat"/>
                <a:sym typeface="Montserrat"/>
              </a:rPr>
              <a:t>SWOT Elaboration in Professional Context </a:t>
            </a:r>
          </a:p>
          <a:p>
            <a:pPr marL="647700" lvl="1" indent="-323850" algn="l">
              <a:lnSpc>
                <a:spcPts val="3600"/>
              </a:lnSpc>
              <a:buFont typeface="Arial"/>
              <a:buChar char="•"/>
            </a:pPr>
            <a:r>
              <a:rPr lang="en-US" sz="3000" dirty="0">
                <a:solidFill>
                  <a:srgbClr val="000000"/>
                </a:solidFill>
                <a:latin typeface="Montserrat"/>
                <a:ea typeface="Montserrat"/>
                <a:cs typeface="Montserrat"/>
                <a:sym typeface="Montserrat"/>
              </a:rPr>
              <a:t>Strengths – Professional and Personal Attributes</a:t>
            </a:r>
          </a:p>
          <a:p>
            <a:pPr marL="647700" lvl="1" indent="-323850" algn="l">
              <a:lnSpc>
                <a:spcPts val="3600"/>
              </a:lnSpc>
              <a:buFont typeface="Arial"/>
              <a:buChar char="•"/>
            </a:pPr>
            <a:r>
              <a:rPr lang="en-US" sz="3000" dirty="0">
                <a:solidFill>
                  <a:srgbClr val="000000"/>
                </a:solidFill>
                <a:latin typeface="Montserrat"/>
                <a:ea typeface="Montserrat"/>
                <a:cs typeface="Montserrat"/>
                <a:sym typeface="Montserrat"/>
              </a:rPr>
              <a:t>Weaknesses – Areas for Improvement</a:t>
            </a:r>
          </a:p>
          <a:p>
            <a:pPr marL="647700" lvl="1" indent="-323850" algn="l">
              <a:lnSpc>
                <a:spcPts val="3600"/>
              </a:lnSpc>
              <a:buFont typeface="Arial"/>
              <a:buChar char="•"/>
            </a:pPr>
            <a:r>
              <a:rPr lang="en-US" sz="3000" dirty="0">
                <a:solidFill>
                  <a:srgbClr val="000000"/>
                </a:solidFill>
                <a:latin typeface="Montserrat"/>
                <a:ea typeface="Montserrat"/>
                <a:cs typeface="Montserrat"/>
                <a:sym typeface="Montserrat"/>
              </a:rPr>
              <a:t>Opportunities – Academic and Career Growth</a:t>
            </a:r>
          </a:p>
          <a:p>
            <a:pPr marL="647700" lvl="1" indent="-323850" algn="l">
              <a:lnSpc>
                <a:spcPts val="3600"/>
              </a:lnSpc>
              <a:buFont typeface="Arial"/>
              <a:buChar char="•"/>
            </a:pPr>
            <a:r>
              <a:rPr lang="en-US" sz="3000" dirty="0">
                <a:solidFill>
                  <a:srgbClr val="000000"/>
                </a:solidFill>
                <a:latin typeface="Montserrat"/>
                <a:ea typeface="Montserrat"/>
                <a:cs typeface="Montserrat"/>
                <a:sym typeface="Montserrat"/>
              </a:rPr>
              <a:t>Threats – Professional and Personal Challenges</a:t>
            </a:r>
          </a:p>
          <a:p>
            <a:pPr marL="647700" lvl="1" indent="-323850" algn="l">
              <a:lnSpc>
                <a:spcPts val="3600"/>
              </a:lnSpc>
              <a:buFont typeface="Arial"/>
              <a:buChar char="•"/>
            </a:pPr>
            <a:r>
              <a:rPr lang="en-US" sz="3000" dirty="0">
                <a:solidFill>
                  <a:srgbClr val="000000"/>
                </a:solidFill>
                <a:latin typeface="Montserrat"/>
                <a:ea typeface="Montserrat"/>
                <a:cs typeface="Montserrat"/>
                <a:sym typeface="Montserrat"/>
              </a:rPr>
              <a:t>Summary of SWOT – Reflective Overview</a:t>
            </a:r>
          </a:p>
          <a:p>
            <a:pPr marL="647700" lvl="1" indent="-323850" algn="l">
              <a:lnSpc>
                <a:spcPts val="3600"/>
              </a:lnSpc>
              <a:buFont typeface="Arial"/>
              <a:buChar char="•"/>
            </a:pPr>
            <a:r>
              <a:rPr lang="en-US" sz="3000" dirty="0">
                <a:solidFill>
                  <a:srgbClr val="000000"/>
                </a:solidFill>
                <a:latin typeface="Montserrat"/>
                <a:ea typeface="Montserrat"/>
                <a:cs typeface="Montserrat"/>
                <a:sym typeface="Montserrat"/>
              </a:rPr>
              <a:t>Action and Career Development Plan</a:t>
            </a:r>
          </a:p>
          <a:p>
            <a:pPr marL="647700" lvl="1" indent="-323850" algn="l">
              <a:lnSpc>
                <a:spcPts val="3600"/>
              </a:lnSpc>
              <a:buFont typeface="Arial"/>
              <a:buChar char="•"/>
            </a:pPr>
            <a:r>
              <a:rPr lang="en-US" sz="3000" dirty="0">
                <a:solidFill>
                  <a:srgbClr val="000000"/>
                </a:solidFill>
                <a:latin typeface="Montserrat"/>
                <a:ea typeface="Montserrat"/>
                <a:cs typeface="Montserrat"/>
                <a:sym typeface="Montserrat"/>
              </a:rPr>
              <a:t>Professional Values and Ethical Commitment</a:t>
            </a:r>
          </a:p>
          <a:p>
            <a:pPr marL="647700" lvl="1" indent="-323850" algn="l">
              <a:lnSpc>
                <a:spcPts val="3600"/>
              </a:lnSpc>
              <a:buFont typeface="Arial"/>
              <a:buChar char="•"/>
            </a:pPr>
            <a:r>
              <a:rPr lang="en-US" sz="3000" dirty="0">
                <a:solidFill>
                  <a:srgbClr val="000000"/>
                </a:solidFill>
                <a:latin typeface="Montserrat"/>
                <a:ea typeface="Montserrat"/>
                <a:cs typeface="Montserrat"/>
                <a:sym typeface="Montserrat"/>
              </a:rPr>
              <a:t>Continuous Professional Development (CPD)</a:t>
            </a:r>
          </a:p>
          <a:p>
            <a:pPr marL="647700" lvl="1" indent="-323850" algn="l">
              <a:lnSpc>
                <a:spcPts val="3600"/>
              </a:lnSpc>
              <a:buFont typeface="Arial"/>
              <a:buChar char="•"/>
            </a:pPr>
            <a:r>
              <a:rPr lang="en-US" sz="3000" dirty="0">
                <a:solidFill>
                  <a:srgbClr val="000000"/>
                </a:solidFill>
                <a:latin typeface="Montserrat"/>
                <a:ea typeface="Montserrat"/>
                <a:cs typeface="Montserrat"/>
                <a:sym typeface="Montserrat"/>
              </a:rPr>
              <a:t>Future Aspirations</a:t>
            </a:r>
          </a:p>
          <a:p>
            <a:pPr marL="647700" lvl="1" indent="-323850" algn="l">
              <a:lnSpc>
                <a:spcPts val="3600"/>
              </a:lnSpc>
              <a:buFont typeface="Arial"/>
              <a:buChar char="•"/>
            </a:pPr>
            <a:r>
              <a:rPr lang="en-US" sz="3000" dirty="0">
                <a:solidFill>
                  <a:srgbClr val="000000"/>
                </a:solidFill>
                <a:latin typeface="Montserrat"/>
                <a:ea typeface="Montserrat"/>
                <a:cs typeface="Montserrat"/>
                <a:sym typeface="Montserrat"/>
              </a:rPr>
              <a:t>Conclusion</a:t>
            </a:r>
          </a:p>
        </p:txBody>
      </p:sp>
      <p:pic>
        <p:nvPicPr>
          <p:cNvPr id="15" name="Picture 14">
            <a:extLst>
              <a:ext uri="{FF2B5EF4-FFF2-40B4-BE49-F238E27FC236}">
                <a16:creationId xmlns:a16="http://schemas.microsoft.com/office/drawing/2014/main" id="{BC2BDDE6-D4FE-5629-BF9E-E75B3CC93821}"/>
              </a:ext>
            </a:extLst>
          </p:cNvPr>
          <p:cNvPicPr>
            <a:picLocks noChangeAspect="1"/>
          </p:cNvPicPr>
          <p:nvPr/>
        </p:nvPicPr>
        <p:blipFill>
          <a:blip r:embed="rId4">
            <a:clrChange>
              <a:clrFrom>
                <a:srgbClr val="FFFFFF"/>
              </a:clrFrom>
              <a:clrTo>
                <a:srgbClr val="FFFFFF">
                  <a:alpha val="0"/>
                </a:srgbClr>
              </a:clrTo>
            </a:clrChange>
            <a:extLst>
              <a:ext uri="{28A0092B-C50C-407E-A947-70E740481C1C}">
                <a14:useLocalDpi xmlns:a14="http://schemas.microsoft.com/office/drawing/2010/main" val="0"/>
              </a:ext>
            </a:extLst>
          </a:blip>
          <a:stretch>
            <a:fillRect/>
          </a:stretch>
        </p:blipFill>
        <p:spPr>
          <a:xfrm>
            <a:off x="15016163" y="9285939"/>
            <a:ext cx="2243137" cy="837356"/>
          </a:xfrm>
          <a:prstGeom prst="rect">
            <a:avLst/>
          </a:prstGeom>
        </p:spPr>
      </p:pic>
      <p:sp>
        <p:nvSpPr>
          <p:cNvPr id="12" name="TextBox 6">
            <a:extLst>
              <a:ext uri="{FF2B5EF4-FFF2-40B4-BE49-F238E27FC236}">
                <a16:creationId xmlns:a16="http://schemas.microsoft.com/office/drawing/2014/main" id="{C71636B3-6C19-7724-50ED-F9AA26DD0F89}"/>
              </a:ext>
            </a:extLst>
          </p:cNvPr>
          <p:cNvSpPr txBox="1"/>
          <p:nvPr/>
        </p:nvSpPr>
        <p:spPr>
          <a:xfrm>
            <a:off x="2440329" y="1944964"/>
            <a:ext cx="5806916" cy="923330"/>
          </a:xfrm>
          <a:prstGeom prst="rect">
            <a:avLst/>
          </a:prstGeom>
        </p:spPr>
        <p:txBody>
          <a:bodyPr lIns="0" tIns="0" rIns="0" bIns="0" rtlCol="0" anchor="t">
            <a:spAutoFit/>
          </a:bodyPr>
          <a:lstStyle/>
          <a:p>
            <a:pPr algn="l">
              <a:lnSpc>
                <a:spcPts val="7200"/>
              </a:lnSpc>
            </a:pPr>
            <a:r>
              <a:rPr lang="en-US" sz="6000" b="1" dirty="0">
                <a:solidFill>
                  <a:srgbClr val="1C1C1C"/>
                </a:solidFill>
                <a:latin typeface="Montserrat Heavy"/>
                <a:ea typeface="Montserrat Heavy"/>
                <a:cs typeface="Montserrat Heavy"/>
                <a:sym typeface="Montserrat Heavy"/>
              </a:rPr>
              <a:t>Overview</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FCFCFC"/>
        </a:solidFill>
        <a:effectLst/>
      </p:bgPr>
    </p:bg>
    <p:spTree>
      <p:nvGrpSpPr>
        <p:cNvPr id="1" name=""/>
        <p:cNvGrpSpPr/>
        <p:nvPr/>
      </p:nvGrpSpPr>
      <p:grpSpPr>
        <a:xfrm>
          <a:off x="0" y="0"/>
          <a:ext cx="0" cy="0"/>
          <a:chOff x="0" y="0"/>
          <a:chExt cx="0" cy="0"/>
        </a:xfrm>
      </p:grpSpPr>
      <p:sp>
        <p:nvSpPr>
          <p:cNvPr id="3" name="Freeform 3"/>
          <p:cNvSpPr/>
          <p:nvPr/>
        </p:nvSpPr>
        <p:spPr>
          <a:xfrm>
            <a:off x="17576807" y="9589688"/>
            <a:ext cx="402724" cy="402724"/>
          </a:xfrm>
          <a:custGeom>
            <a:avLst/>
            <a:gdLst/>
            <a:ahLst/>
            <a:cxnLst/>
            <a:rect l="l" t="t" r="r" b="b"/>
            <a:pathLst>
              <a:path w="402724" h="402724">
                <a:moveTo>
                  <a:pt x="0" y="0"/>
                </a:moveTo>
                <a:lnTo>
                  <a:pt x="402725" y="0"/>
                </a:lnTo>
                <a:lnTo>
                  <a:pt x="402725" y="402724"/>
                </a:lnTo>
                <a:lnTo>
                  <a:pt x="0" y="402724"/>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sp>
      <p:sp>
        <p:nvSpPr>
          <p:cNvPr id="4" name="Freeform 4"/>
          <p:cNvSpPr/>
          <p:nvPr/>
        </p:nvSpPr>
        <p:spPr>
          <a:xfrm>
            <a:off x="14917561" y="328036"/>
            <a:ext cx="3061970" cy="373004"/>
          </a:xfrm>
          <a:custGeom>
            <a:avLst/>
            <a:gdLst/>
            <a:ahLst/>
            <a:cxnLst/>
            <a:rect l="l" t="t" r="r" b="b"/>
            <a:pathLst>
              <a:path w="3061970" h="373004">
                <a:moveTo>
                  <a:pt x="0" y="0"/>
                </a:moveTo>
                <a:lnTo>
                  <a:pt x="3061971" y="0"/>
                </a:lnTo>
                <a:lnTo>
                  <a:pt x="3061971" y="373004"/>
                </a:lnTo>
                <a:lnTo>
                  <a:pt x="0" y="373004"/>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sp>
      <p:sp>
        <p:nvSpPr>
          <p:cNvPr id="6" name="TextBox 6"/>
          <p:cNvSpPr txBox="1"/>
          <p:nvPr/>
        </p:nvSpPr>
        <p:spPr>
          <a:xfrm>
            <a:off x="1384968" y="1288252"/>
            <a:ext cx="5806916" cy="914379"/>
          </a:xfrm>
          <a:prstGeom prst="rect">
            <a:avLst/>
          </a:prstGeom>
        </p:spPr>
        <p:txBody>
          <a:bodyPr lIns="0" tIns="0" rIns="0" bIns="0" rtlCol="0" anchor="t">
            <a:spAutoFit/>
          </a:bodyPr>
          <a:lstStyle/>
          <a:p>
            <a:pPr algn="l">
              <a:lnSpc>
                <a:spcPts val="7200"/>
              </a:lnSpc>
            </a:pPr>
            <a:r>
              <a:rPr lang="en-US" sz="6000" b="1" dirty="0">
                <a:solidFill>
                  <a:srgbClr val="1C1C1C"/>
                </a:solidFill>
                <a:latin typeface="Montserrat Heavy"/>
                <a:ea typeface="Montserrat Heavy"/>
                <a:cs typeface="Montserrat Heavy"/>
                <a:sym typeface="Montserrat Heavy"/>
              </a:rPr>
              <a:t>Introducing</a:t>
            </a:r>
          </a:p>
        </p:txBody>
      </p:sp>
      <p:sp>
        <p:nvSpPr>
          <p:cNvPr id="7" name="TextBox 7"/>
          <p:cNvSpPr txBox="1"/>
          <p:nvPr/>
        </p:nvSpPr>
        <p:spPr>
          <a:xfrm>
            <a:off x="1384968" y="2514306"/>
            <a:ext cx="12940632" cy="4076950"/>
          </a:xfrm>
          <a:prstGeom prst="rect">
            <a:avLst/>
          </a:prstGeom>
        </p:spPr>
        <p:txBody>
          <a:bodyPr wrap="square" lIns="0" tIns="0" rIns="0" bIns="0" rtlCol="0" anchor="t">
            <a:spAutoFit/>
          </a:bodyPr>
          <a:lstStyle/>
          <a:p>
            <a:pPr marL="494819" lvl="1" indent="-247409" algn="l">
              <a:lnSpc>
                <a:spcPts val="3208"/>
              </a:lnSpc>
              <a:buFont typeface="Arial"/>
              <a:buChar char="•"/>
            </a:pPr>
            <a:r>
              <a:rPr lang="en-US" sz="2291" dirty="0">
                <a:solidFill>
                  <a:srgbClr val="1C1C1C"/>
                </a:solidFill>
                <a:latin typeface="Canva Sans"/>
                <a:ea typeface="Canva Sans"/>
                <a:cs typeface="Canva Sans"/>
                <a:sym typeface="Canva Sans"/>
              </a:rPr>
              <a:t>Hello everyone; my name is </a:t>
            </a:r>
            <a:r>
              <a:rPr lang="en-US" sz="2291" dirty="0" err="1">
                <a:solidFill>
                  <a:srgbClr val="1C1C1C"/>
                </a:solidFill>
                <a:latin typeface="Canva Sans"/>
                <a:ea typeface="Canva Sans"/>
                <a:cs typeface="Canva Sans"/>
                <a:sym typeface="Canva Sans"/>
              </a:rPr>
              <a:t>Aewt</a:t>
            </a:r>
            <a:r>
              <a:rPr lang="en-US" sz="2291" dirty="0">
                <a:solidFill>
                  <a:srgbClr val="1C1C1C"/>
                </a:solidFill>
                <a:latin typeface="Canva Sans"/>
                <a:ea typeface="Canva Sans"/>
                <a:cs typeface="Canva Sans"/>
                <a:sym typeface="Canva Sans"/>
              </a:rPr>
              <a:t> Kidane and I will be going through my SWOT analysis and career development plan. </a:t>
            </a:r>
          </a:p>
          <a:p>
            <a:pPr marL="494819" lvl="1" indent="-247409" algn="l">
              <a:lnSpc>
                <a:spcPts val="3208"/>
              </a:lnSpc>
              <a:buFont typeface="Arial"/>
              <a:buChar char="•"/>
            </a:pPr>
            <a:r>
              <a:rPr lang="en-US" sz="2291" dirty="0">
                <a:solidFill>
                  <a:srgbClr val="1C1C1C"/>
                </a:solidFill>
                <a:latin typeface="Canva Sans"/>
                <a:ea typeface="Canva Sans"/>
                <a:cs typeface="Canva Sans"/>
                <a:sym typeface="Canva Sans"/>
              </a:rPr>
              <a:t>This presentation is meant to be a personal journey to analyze my SWOT as I grow in Health and Social Care. </a:t>
            </a:r>
          </a:p>
          <a:p>
            <a:pPr marL="494819" lvl="1" indent="-247409" algn="l">
              <a:lnSpc>
                <a:spcPts val="3208"/>
              </a:lnSpc>
              <a:buFont typeface="Arial"/>
              <a:buChar char="•"/>
            </a:pPr>
            <a:r>
              <a:rPr lang="en-US" sz="2291" dirty="0">
                <a:solidFill>
                  <a:srgbClr val="1C1C1C"/>
                </a:solidFill>
                <a:latin typeface="Canva Sans"/>
                <a:ea typeface="Canva Sans"/>
                <a:cs typeface="Canva Sans"/>
                <a:sym typeface="Canva Sans"/>
              </a:rPr>
              <a:t>This is an aspect of self-evaluation. I will concentrate on what my experiences and values might be in relation to what is expected professionally and in the future. </a:t>
            </a:r>
          </a:p>
          <a:p>
            <a:pPr marL="494819" lvl="1" indent="-247409" algn="l">
              <a:lnSpc>
                <a:spcPts val="3208"/>
              </a:lnSpc>
              <a:buFont typeface="Arial"/>
              <a:buChar char="•"/>
            </a:pPr>
            <a:r>
              <a:rPr lang="en-US" sz="2291" dirty="0">
                <a:solidFill>
                  <a:srgbClr val="1C1C1C"/>
                </a:solidFill>
                <a:latin typeface="Canva Sans"/>
                <a:ea typeface="Canva Sans"/>
                <a:cs typeface="Canva Sans"/>
                <a:sym typeface="Canva Sans"/>
              </a:rPr>
              <a:t>It is through self-reflection that I am thoughtful of the future and what it might hold for me professionally and personally because of my current position in life (Gibbs, 1988).</a:t>
            </a:r>
          </a:p>
          <a:p>
            <a:pPr marL="494819" lvl="1" indent="-247409" algn="l">
              <a:lnSpc>
                <a:spcPts val="3208"/>
              </a:lnSpc>
              <a:buFont typeface="Arial"/>
              <a:buChar char="•"/>
            </a:pPr>
            <a:r>
              <a:rPr lang="en-US" sz="2291" dirty="0">
                <a:solidFill>
                  <a:srgbClr val="1C1C1C"/>
                </a:solidFill>
                <a:latin typeface="Canva Sans"/>
                <a:ea typeface="Canva Sans"/>
                <a:cs typeface="Canva Sans"/>
                <a:sym typeface="Canva Sans"/>
              </a:rPr>
              <a:t>The values and the knowledge from this exercise will be used as the building blocks for my career development.</a:t>
            </a:r>
          </a:p>
        </p:txBody>
      </p:sp>
      <p:pic>
        <p:nvPicPr>
          <p:cNvPr id="8" name="Picture 7">
            <a:extLst>
              <a:ext uri="{FF2B5EF4-FFF2-40B4-BE49-F238E27FC236}">
                <a16:creationId xmlns:a16="http://schemas.microsoft.com/office/drawing/2014/main" id="{69BAED17-1C65-68AF-EBCD-47F334301D91}"/>
              </a:ext>
            </a:extLst>
          </p:cNvPr>
          <p:cNvPicPr>
            <a:picLocks noChangeAspect="1"/>
          </p:cNvPicPr>
          <p:nvPr/>
        </p:nvPicPr>
        <p:blipFill>
          <a:blip r:embed="rId6">
            <a:clrChange>
              <a:clrFrom>
                <a:srgbClr val="FFFFFF"/>
              </a:clrFrom>
              <a:clrTo>
                <a:srgbClr val="FFFFFF">
                  <a:alpha val="0"/>
                </a:srgbClr>
              </a:clrTo>
            </a:clrChange>
            <a:extLst>
              <a:ext uri="{28A0092B-C50C-407E-A947-70E740481C1C}">
                <a14:useLocalDpi xmlns:a14="http://schemas.microsoft.com/office/drawing/2010/main" val="0"/>
              </a:ext>
            </a:extLst>
          </a:blip>
          <a:stretch>
            <a:fillRect/>
          </a:stretch>
        </p:blipFill>
        <p:spPr>
          <a:xfrm>
            <a:off x="15016163" y="9285939"/>
            <a:ext cx="2243137" cy="837356"/>
          </a:xfrm>
          <a:prstGeom prst="rect">
            <a:avLst/>
          </a:prstGeom>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FCFCFC"/>
        </a:solidFill>
        <a:effectLst/>
      </p:bgPr>
    </p:bg>
    <p:spTree>
      <p:nvGrpSpPr>
        <p:cNvPr id="1" name=""/>
        <p:cNvGrpSpPr/>
        <p:nvPr/>
      </p:nvGrpSpPr>
      <p:grpSpPr>
        <a:xfrm>
          <a:off x="0" y="0"/>
          <a:ext cx="0" cy="0"/>
          <a:chOff x="0" y="0"/>
          <a:chExt cx="0" cy="0"/>
        </a:xfrm>
      </p:grpSpPr>
      <p:sp>
        <p:nvSpPr>
          <p:cNvPr id="5" name="TextBox 5"/>
          <p:cNvSpPr txBox="1"/>
          <p:nvPr/>
        </p:nvSpPr>
        <p:spPr>
          <a:xfrm>
            <a:off x="2124002" y="2798799"/>
            <a:ext cx="12793559" cy="3949864"/>
          </a:xfrm>
          <a:prstGeom prst="rect">
            <a:avLst/>
          </a:prstGeom>
        </p:spPr>
        <p:txBody>
          <a:bodyPr wrap="square" lIns="0" tIns="0" rIns="0" bIns="0" rtlCol="0" anchor="t">
            <a:spAutoFit/>
          </a:bodyPr>
          <a:lstStyle/>
          <a:p>
            <a:pPr marL="481371" lvl="1" indent="-240685" algn="l">
              <a:lnSpc>
                <a:spcPts val="3121"/>
              </a:lnSpc>
              <a:buFont typeface="Arial"/>
              <a:buChar char="•"/>
            </a:pPr>
            <a:r>
              <a:rPr lang="en-US" sz="2229" dirty="0">
                <a:solidFill>
                  <a:srgbClr val="1C1C1C"/>
                </a:solidFill>
                <a:latin typeface="Canva Sans"/>
                <a:ea typeface="Canva Sans"/>
                <a:cs typeface="Canva Sans"/>
                <a:sym typeface="Canva Sans"/>
              </a:rPr>
              <a:t>The SWOT framework makes self-evaluation easier as it breaks the self-assessment into manageable internal and external components crucial for growth (Helms &amp; Nixon, 2010). </a:t>
            </a:r>
          </a:p>
          <a:p>
            <a:pPr marL="481371" lvl="1" indent="-240685" algn="l">
              <a:lnSpc>
                <a:spcPts val="3121"/>
              </a:lnSpc>
              <a:buFont typeface="Arial"/>
              <a:buChar char="•"/>
            </a:pPr>
            <a:r>
              <a:rPr lang="en-US" sz="2229" dirty="0">
                <a:solidFill>
                  <a:srgbClr val="1C1C1C"/>
                </a:solidFill>
                <a:latin typeface="Canva Sans"/>
                <a:ea typeface="Canva Sans"/>
                <a:cs typeface="Canva Sans"/>
                <a:sym typeface="Canva Sans"/>
              </a:rPr>
              <a:t>In Health and Social Care, it encourages reflective practice and professional responsibility. </a:t>
            </a:r>
          </a:p>
          <a:p>
            <a:pPr marL="481371" lvl="1" indent="-240685" algn="l">
              <a:lnSpc>
                <a:spcPts val="3121"/>
              </a:lnSpc>
              <a:buFont typeface="Arial"/>
              <a:buChar char="•"/>
            </a:pPr>
            <a:r>
              <a:rPr lang="en-US" sz="2229" dirty="0">
                <a:solidFill>
                  <a:srgbClr val="1C1C1C"/>
                </a:solidFill>
                <a:latin typeface="Canva Sans"/>
                <a:ea typeface="Canva Sans"/>
                <a:cs typeface="Canva Sans"/>
                <a:sym typeface="Canva Sans"/>
              </a:rPr>
              <a:t>Personally, I believe SWOT makes it easier for me to link my personal qualities to my gaps in a targeted SWOT, thus value alignment. </a:t>
            </a:r>
          </a:p>
          <a:p>
            <a:pPr marL="481371" lvl="1" indent="-240685" algn="l">
              <a:lnSpc>
                <a:spcPts val="3121"/>
              </a:lnSpc>
              <a:buFont typeface="Arial"/>
              <a:buChar char="•"/>
            </a:pPr>
            <a:r>
              <a:rPr lang="en-US" sz="2229" dirty="0">
                <a:solidFill>
                  <a:srgbClr val="1C1C1C"/>
                </a:solidFill>
                <a:latin typeface="Canva Sans"/>
                <a:ea typeface="Canva Sans"/>
                <a:cs typeface="Canva Sans"/>
                <a:sym typeface="Canva Sans"/>
              </a:rPr>
              <a:t>It has a learning element in that it is responsive to self-initiated learning and self-awareness of shortcomings. </a:t>
            </a:r>
          </a:p>
          <a:p>
            <a:pPr marL="481371" lvl="1" indent="-240685" algn="l">
              <a:lnSpc>
                <a:spcPts val="3121"/>
              </a:lnSpc>
              <a:buFont typeface="Arial"/>
              <a:buChar char="•"/>
            </a:pPr>
            <a:r>
              <a:rPr lang="en-US" sz="2229" dirty="0">
                <a:solidFill>
                  <a:srgbClr val="1C1C1C"/>
                </a:solidFill>
                <a:latin typeface="Canva Sans"/>
                <a:ea typeface="Canva Sans"/>
                <a:cs typeface="Canva Sans"/>
                <a:sym typeface="Canva Sans"/>
              </a:rPr>
              <a:t>Altogether, I believe it captures clarity on ways I can improve performance and employability in my selected area.</a:t>
            </a:r>
          </a:p>
        </p:txBody>
      </p:sp>
      <p:sp>
        <p:nvSpPr>
          <p:cNvPr id="6" name="TextBox 6"/>
          <p:cNvSpPr txBox="1"/>
          <p:nvPr/>
        </p:nvSpPr>
        <p:spPr>
          <a:xfrm>
            <a:off x="2291466" y="1394493"/>
            <a:ext cx="7541613" cy="1206789"/>
          </a:xfrm>
          <a:prstGeom prst="rect">
            <a:avLst/>
          </a:prstGeom>
        </p:spPr>
        <p:txBody>
          <a:bodyPr lIns="0" tIns="0" rIns="0" bIns="0" rtlCol="0" anchor="t">
            <a:spAutoFit/>
          </a:bodyPr>
          <a:lstStyle/>
          <a:p>
            <a:pPr algn="l">
              <a:lnSpc>
                <a:spcPts val="4788"/>
              </a:lnSpc>
            </a:pPr>
            <a:r>
              <a:rPr lang="en-US" sz="3990" b="1">
                <a:solidFill>
                  <a:srgbClr val="1C1C1C"/>
                </a:solidFill>
                <a:latin typeface="Montserrat Heavy"/>
                <a:ea typeface="Montserrat Heavy"/>
                <a:cs typeface="Montserrat Heavy"/>
                <a:sym typeface="Montserrat Heavy"/>
              </a:rPr>
              <a:t>SWOT Elaboration in Professional Context </a:t>
            </a:r>
          </a:p>
        </p:txBody>
      </p:sp>
      <p:sp>
        <p:nvSpPr>
          <p:cNvPr id="7" name="Freeform 7"/>
          <p:cNvSpPr/>
          <p:nvPr/>
        </p:nvSpPr>
        <p:spPr>
          <a:xfrm>
            <a:off x="17576807" y="9589688"/>
            <a:ext cx="402724" cy="402724"/>
          </a:xfrm>
          <a:custGeom>
            <a:avLst/>
            <a:gdLst/>
            <a:ahLst/>
            <a:cxnLst/>
            <a:rect l="l" t="t" r="r" b="b"/>
            <a:pathLst>
              <a:path w="402724" h="402724">
                <a:moveTo>
                  <a:pt x="0" y="0"/>
                </a:moveTo>
                <a:lnTo>
                  <a:pt x="402725" y="0"/>
                </a:lnTo>
                <a:lnTo>
                  <a:pt x="402725" y="402724"/>
                </a:lnTo>
                <a:lnTo>
                  <a:pt x="0" y="402724"/>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sp>
      <p:sp>
        <p:nvSpPr>
          <p:cNvPr id="10" name="Freeform 10"/>
          <p:cNvSpPr/>
          <p:nvPr/>
        </p:nvSpPr>
        <p:spPr>
          <a:xfrm>
            <a:off x="14917561" y="328036"/>
            <a:ext cx="3061970" cy="373004"/>
          </a:xfrm>
          <a:custGeom>
            <a:avLst/>
            <a:gdLst/>
            <a:ahLst/>
            <a:cxnLst/>
            <a:rect l="l" t="t" r="r" b="b"/>
            <a:pathLst>
              <a:path w="3061970" h="373004">
                <a:moveTo>
                  <a:pt x="0" y="0"/>
                </a:moveTo>
                <a:lnTo>
                  <a:pt x="3061971" y="0"/>
                </a:lnTo>
                <a:lnTo>
                  <a:pt x="3061971" y="373004"/>
                </a:lnTo>
                <a:lnTo>
                  <a:pt x="0" y="373004"/>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sp>
      <p:pic>
        <p:nvPicPr>
          <p:cNvPr id="11" name="Picture 10">
            <a:extLst>
              <a:ext uri="{FF2B5EF4-FFF2-40B4-BE49-F238E27FC236}">
                <a16:creationId xmlns:a16="http://schemas.microsoft.com/office/drawing/2014/main" id="{044E8819-BC48-E39F-D992-4156D726A139}"/>
              </a:ext>
            </a:extLst>
          </p:cNvPr>
          <p:cNvPicPr>
            <a:picLocks noChangeAspect="1"/>
          </p:cNvPicPr>
          <p:nvPr/>
        </p:nvPicPr>
        <p:blipFill>
          <a:blip r:embed="rId6">
            <a:clrChange>
              <a:clrFrom>
                <a:srgbClr val="FFFFFF"/>
              </a:clrFrom>
              <a:clrTo>
                <a:srgbClr val="FFFFFF">
                  <a:alpha val="0"/>
                </a:srgbClr>
              </a:clrTo>
            </a:clrChange>
            <a:extLst>
              <a:ext uri="{28A0092B-C50C-407E-A947-70E740481C1C}">
                <a14:useLocalDpi xmlns:a14="http://schemas.microsoft.com/office/drawing/2010/main" val="0"/>
              </a:ext>
            </a:extLst>
          </a:blip>
          <a:stretch>
            <a:fillRect/>
          </a:stretch>
        </p:blipFill>
        <p:spPr>
          <a:xfrm>
            <a:off x="15016163" y="9285939"/>
            <a:ext cx="2243137" cy="837356"/>
          </a:xfrm>
          <a:prstGeom prst="rect">
            <a:avLst/>
          </a:prstGeom>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FCFCFC"/>
        </a:solidFill>
        <a:effectLst/>
      </p:bgPr>
    </p:bg>
    <p:spTree>
      <p:nvGrpSpPr>
        <p:cNvPr id="1" name=""/>
        <p:cNvGrpSpPr/>
        <p:nvPr/>
      </p:nvGrpSpPr>
      <p:grpSpPr>
        <a:xfrm>
          <a:off x="0" y="0"/>
          <a:ext cx="0" cy="0"/>
          <a:chOff x="0" y="0"/>
          <a:chExt cx="0" cy="0"/>
        </a:xfrm>
      </p:grpSpPr>
      <p:sp>
        <p:nvSpPr>
          <p:cNvPr id="3" name="Freeform 3"/>
          <p:cNvSpPr/>
          <p:nvPr/>
        </p:nvSpPr>
        <p:spPr>
          <a:xfrm>
            <a:off x="17576807" y="9589688"/>
            <a:ext cx="402724" cy="402724"/>
          </a:xfrm>
          <a:custGeom>
            <a:avLst/>
            <a:gdLst/>
            <a:ahLst/>
            <a:cxnLst/>
            <a:rect l="l" t="t" r="r" b="b"/>
            <a:pathLst>
              <a:path w="402724" h="402724">
                <a:moveTo>
                  <a:pt x="0" y="0"/>
                </a:moveTo>
                <a:lnTo>
                  <a:pt x="402725" y="0"/>
                </a:lnTo>
                <a:lnTo>
                  <a:pt x="402725" y="402724"/>
                </a:lnTo>
                <a:lnTo>
                  <a:pt x="0" y="402724"/>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sp>
      <p:sp>
        <p:nvSpPr>
          <p:cNvPr id="6" name="Freeform 6"/>
          <p:cNvSpPr/>
          <p:nvPr/>
        </p:nvSpPr>
        <p:spPr>
          <a:xfrm>
            <a:off x="308468" y="328036"/>
            <a:ext cx="3061970" cy="373004"/>
          </a:xfrm>
          <a:custGeom>
            <a:avLst/>
            <a:gdLst/>
            <a:ahLst/>
            <a:cxnLst/>
            <a:rect l="l" t="t" r="r" b="b"/>
            <a:pathLst>
              <a:path w="3061970" h="373004">
                <a:moveTo>
                  <a:pt x="0" y="0"/>
                </a:moveTo>
                <a:lnTo>
                  <a:pt x="3061971" y="0"/>
                </a:lnTo>
                <a:lnTo>
                  <a:pt x="3061971" y="373004"/>
                </a:lnTo>
                <a:lnTo>
                  <a:pt x="0" y="373004"/>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sp>
      <p:sp>
        <p:nvSpPr>
          <p:cNvPr id="8" name="TextBox 8"/>
          <p:cNvSpPr txBox="1"/>
          <p:nvPr/>
        </p:nvSpPr>
        <p:spPr>
          <a:xfrm>
            <a:off x="1109490" y="3104739"/>
            <a:ext cx="12225509" cy="4347409"/>
          </a:xfrm>
          <a:prstGeom prst="rect">
            <a:avLst/>
          </a:prstGeom>
        </p:spPr>
        <p:txBody>
          <a:bodyPr wrap="square" lIns="0" tIns="0" rIns="0" bIns="0" rtlCol="0" anchor="t">
            <a:spAutoFit/>
          </a:bodyPr>
          <a:lstStyle/>
          <a:p>
            <a:pPr marL="481371" lvl="1" indent="-240685" algn="l">
              <a:lnSpc>
                <a:spcPts val="3121"/>
              </a:lnSpc>
              <a:buFont typeface="Arial"/>
              <a:buChar char="•"/>
            </a:pPr>
            <a:r>
              <a:rPr lang="en-US" sz="2229" dirty="0">
                <a:solidFill>
                  <a:srgbClr val="1C1C1C"/>
                </a:solidFill>
                <a:latin typeface="Canva Sans"/>
                <a:ea typeface="Canva Sans"/>
                <a:cs typeface="Canva Sans"/>
                <a:sym typeface="Canva Sans"/>
              </a:rPr>
              <a:t>Each of us has our own unique professional and personal ability or attributes. Having the ability to empathize with someone makes it much easier to understand the point of view of someone from a different situation and who needs help (</a:t>
            </a:r>
            <a:r>
              <a:rPr lang="en-US" sz="2229" dirty="0" err="1">
                <a:solidFill>
                  <a:srgbClr val="1C1C1C"/>
                </a:solidFill>
                <a:latin typeface="Canva Sans"/>
                <a:ea typeface="Canva Sans"/>
                <a:cs typeface="Canva Sans"/>
                <a:sym typeface="Canva Sans"/>
              </a:rPr>
              <a:t>Hojat</a:t>
            </a:r>
            <a:r>
              <a:rPr lang="en-US" sz="2229" dirty="0">
                <a:solidFill>
                  <a:srgbClr val="1C1C1C"/>
                </a:solidFill>
                <a:latin typeface="Canva Sans"/>
                <a:ea typeface="Canva Sans"/>
                <a:cs typeface="Canva Sans"/>
                <a:sym typeface="Canva Sans"/>
              </a:rPr>
              <a:t>, 2016). </a:t>
            </a:r>
          </a:p>
          <a:p>
            <a:pPr marL="481371" lvl="1" indent="-240685" algn="l">
              <a:lnSpc>
                <a:spcPts val="3121"/>
              </a:lnSpc>
              <a:buFont typeface="Arial"/>
              <a:buChar char="•"/>
            </a:pPr>
            <a:r>
              <a:rPr lang="en-US" sz="2229" dirty="0">
                <a:solidFill>
                  <a:srgbClr val="1C1C1C"/>
                </a:solidFill>
                <a:latin typeface="Canva Sans"/>
                <a:ea typeface="Canva Sans"/>
                <a:cs typeface="Canva Sans"/>
                <a:sym typeface="Canva Sans"/>
              </a:rPr>
              <a:t>Listening to feedback from my peers and superiors has improved my teamwork and communication skills and overall performance. </a:t>
            </a:r>
          </a:p>
          <a:p>
            <a:pPr marL="481371" lvl="1" indent="-240685" algn="l">
              <a:lnSpc>
                <a:spcPts val="3121"/>
              </a:lnSpc>
              <a:buFont typeface="Arial"/>
              <a:buChar char="•"/>
            </a:pPr>
            <a:r>
              <a:rPr lang="en-US" sz="2229" dirty="0">
                <a:solidFill>
                  <a:srgbClr val="1C1C1C"/>
                </a:solidFill>
                <a:latin typeface="Canva Sans"/>
                <a:ea typeface="Canva Sans"/>
                <a:cs typeface="Canva Sans"/>
                <a:sym typeface="Canva Sans"/>
              </a:rPr>
              <a:t>It helps foster confidence and maxim professionalism, which contributes to building solid rapport with the users and other professionals. </a:t>
            </a:r>
          </a:p>
          <a:p>
            <a:pPr marL="481371" lvl="1" indent="-240685" algn="l">
              <a:lnSpc>
                <a:spcPts val="3121"/>
              </a:lnSpc>
              <a:buFont typeface="Arial"/>
              <a:buChar char="•"/>
            </a:pPr>
            <a:r>
              <a:rPr lang="en-US" sz="2229" dirty="0">
                <a:solidFill>
                  <a:srgbClr val="1C1C1C"/>
                </a:solidFill>
                <a:latin typeface="Canva Sans"/>
                <a:ea typeface="Canva Sans"/>
                <a:cs typeface="Canva Sans"/>
                <a:sym typeface="Canva Sans"/>
              </a:rPr>
              <a:t>On the other hand, the fact that I consider is the element of physical and mental flexibility, which makes it easier to adapt to change in any working situation. </a:t>
            </a:r>
          </a:p>
          <a:p>
            <a:pPr marL="481371" lvl="1" indent="-240685" algn="l">
              <a:lnSpc>
                <a:spcPts val="3121"/>
              </a:lnSpc>
              <a:buFont typeface="Arial"/>
              <a:buChar char="•"/>
            </a:pPr>
            <a:r>
              <a:rPr lang="en-US" sz="2229" dirty="0">
                <a:solidFill>
                  <a:srgbClr val="1C1C1C"/>
                </a:solidFill>
                <a:latin typeface="Canva Sans"/>
                <a:ea typeface="Canva Sans"/>
                <a:cs typeface="Canva Sans"/>
                <a:sym typeface="Canva Sans"/>
              </a:rPr>
              <a:t>Working with the above mentioned attributes has the strong positive impact which helps reinforce self competence.</a:t>
            </a:r>
          </a:p>
        </p:txBody>
      </p:sp>
      <p:sp>
        <p:nvSpPr>
          <p:cNvPr id="9" name="TextBox 9"/>
          <p:cNvSpPr txBox="1"/>
          <p:nvPr/>
        </p:nvSpPr>
        <p:spPr>
          <a:xfrm>
            <a:off x="1295400" y="1563146"/>
            <a:ext cx="7541613" cy="1206789"/>
          </a:xfrm>
          <a:prstGeom prst="rect">
            <a:avLst/>
          </a:prstGeom>
        </p:spPr>
        <p:txBody>
          <a:bodyPr lIns="0" tIns="0" rIns="0" bIns="0" rtlCol="0" anchor="t">
            <a:spAutoFit/>
          </a:bodyPr>
          <a:lstStyle/>
          <a:p>
            <a:pPr algn="l">
              <a:lnSpc>
                <a:spcPts val="4788"/>
              </a:lnSpc>
            </a:pPr>
            <a:r>
              <a:rPr lang="en-US" sz="3990" b="1" dirty="0">
                <a:solidFill>
                  <a:srgbClr val="1C1C1C"/>
                </a:solidFill>
                <a:latin typeface="Montserrat Heavy"/>
                <a:ea typeface="Montserrat Heavy"/>
                <a:cs typeface="Montserrat Heavy"/>
                <a:sym typeface="Montserrat Heavy"/>
              </a:rPr>
              <a:t>Strengths – Professional and Personal Attributes</a:t>
            </a:r>
          </a:p>
        </p:txBody>
      </p:sp>
      <p:pic>
        <p:nvPicPr>
          <p:cNvPr id="10" name="Picture 9">
            <a:extLst>
              <a:ext uri="{FF2B5EF4-FFF2-40B4-BE49-F238E27FC236}">
                <a16:creationId xmlns:a16="http://schemas.microsoft.com/office/drawing/2014/main" id="{3752D28C-2B0E-77F1-35A9-CC7134F079D1}"/>
              </a:ext>
            </a:extLst>
          </p:cNvPr>
          <p:cNvPicPr>
            <a:picLocks noChangeAspect="1"/>
          </p:cNvPicPr>
          <p:nvPr/>
        </p:nvPicPr>
        <p:blipFill>
          <a:blip r:embed="rId6">
            <a:clrChange>
              <a:clrFrom>
                <a:srgbClr val="FFFFFF"/>
              </a:clrFrom>
              <a:clrTo>
                <a:srgbClr val="FFFFFF">
                  <a:alpha val="0"/>
                </a:srgbClr>
              </a:clrTo>
            </a:clrChange>
            <a:extLst>
              <a:ext uri="{28A0092B-C50C-407E-A947-70E740481C1C}">
                <a14:useLocalDpi xmlns:a14="http://schemas.microsoft.com/office/drawing/2010/main" val="0"/>
              </a:ext>
            </a:extLst>
          </a:blip>
          <a:stretch>
            <a:fillRect/>
          </a:stretch>
        </p:blipFill>
        <p:spPr>
          <a:xfrm>
            <a:off x="15016163" y="9285939"/>
            <a:ext cx="2243137" cy="837356"/>
          </a:xfrm>
          <a:prstGeom prst="rect">
            <a:avLst/>
          </a:prstGeom>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FCFCFC"/>
        </a:solidFill>
        <a:effectLst/>
      </p:bgPr>
    </p:bg>
    <p:spTree>
      <p:nvGrpSpPr>
        <p:cNvPr id="1" name=""/>
        <p:cNvGrpSpPr/>
        <p:nvPr/>
      </p:nvGrpSpPr>
      <p:grpSpPr>
        <a:xfrm>
          <a:off x="0" y="0"/>
          <a:ext cx="0" cy="0"/>
          <a:chOff x="0" y="0"/>
          <a:chExt cx="0" cy="0"/>
        </a:xfrm>
      </p:grpSpPr>
      <p:sp>
        <p:nvSpPr>
          <p:cNvPr id="3" name="Freeform 3"/>
          <p:cNvSpPr/>
          <p:nvPr/>
        </p:nvSpPr>
        <p:spPr>
          <a:xfrm>
            <a:off x="17576807" y="9589688"/>
            <a:ext cx="402724" cy="402724"/>
          </a:xfrm>
          <a:custGeom>
            <a:avLst/>
            <a:gdLst/>
            <a:ahLst/>
            <a:cxnLst/>
            <a:rect l="l" t="t" r="r" b="b"/>
            <a:pathLst>
              <a:path w="402724" h="402724">
                <a:moveTo>
                  <a:pt x="0" y="0"/>
                </a:moveTo>
                <a:lnTo>
                  <a:pt x="402725" y="0"/>
                </a:lnTo>
                <a:lnTo>
                  <a:pt x="402725" y="402724"/>
                </a:lnTo>
                <a:lnTo>
                  <a:pt x="0" y="402724"/>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sp>
      <p:sp>
        <p:nvSpPr>
          <p:cNvPr id="6" name="Freeform 6"/>
          <p:cNvSpPr/>
          <p:nvPr/>
        </p:nvSpPr>
        <p:spPr>
          <a:xfrm>
            <a:off x="14917561" y="328036"/>
            <a:ext cx="3061970" cy="373004"/>
          </a:xfrm>
          <a:custGeom>
            <a:avLst/>
            <a:gdLst/>
            <a:ahLst/>
            <a:cxnLst/>
            <a:rect l="l" t="t" r="r" b="b"/>
            <a:pathLst>
              <a:path w="3061970" h="373004">
                <a:moveTo>
                  <a:pt x="0" y="0"/>
                </a:moveTo>
                <a:lnTo>
                  <a:pt x="3061971" y="0"/>
                </a:lnTo>
                <a:lnTo>
                  <a:pt x="3061971" y="373004"/>
                </a:lnTo>
                <a:lnTo>
                  <a:pt x="0" y="373004"/>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sp>
      <p:sp>
        <p:nvSpPr>
          <p:cNvPr id="8" name="TextBox 8"/>
          <p:cNvSpPr txBox="1"/>
          <p:nvPr/>
        </p:nvSpPr>
        <p:spPr>
          <a:xfrm>
            <a:off x="2124002" y="2798799"/>
            <a:ext cx="15135298" cy="3949864"/>
          </a:xfrm>
          <a:prstGeom prst="rect">
            <a:avLst/>
          </a:prstGeom>
        </p:spPr>
        <p:txBody>
          <a:bodyPr wrap="square" lIns="0" tIns="0" rIns="0" bIns="0" rtlCol="0" anchor="t">
            <a:spAutoFit/>
          </a:bodyPr>
          <a:lstStyle/>
          <a:p>
            <a:pPr marL="481371" lvl="1" indent="-240685" algn="l">
              <a:lnSpc>
                <a:spcPts val="3121"/>
              </a:lnSpc>
              <a:buFont typeface="Arial"/>
              <a:buChar char="•"/>
            </a:pPr>
            <a:r>
              <a:rPr lang="en-US" sz="2229" dirty="0">
                <a:solidFill>
                  <a:srgbClr val="1C1C1C"/>
                </a:solidFill>
                <a:latin typeface="Canva Sans"/>
                <a:ea typeface="Canva Sans"/>
                <a:cs typeface="Canva Sans"/>
                <a:sym typeface="Canva Sans"/>
              </a:rPr>
              <a:t>Disregarding my positive attributes, time management is a skill that I consider to be my weak point (Covey, 2020). </a:t>
            </a:r>
          </a:p>
          <a:p>
            <a:pPr marL="481371" lvl="1" indent="-240685" algn="l">
              <a:lnSpc>
                <a:spcPts val="3121"/>
              </a:lnSpc>
              <a:buFont typeface="Arial"/>
              <a:buChar char="•"/>
            </a:pPr>
            <a:r>
              <a:rPr lang="en-US" sz="2229" dirty="0">
                <a:solidFill>
                  <a:srgbClr val="1C1C1C"/>
                </a:solidFill>
                <a:latin typeface="Canva Sans"/>
                <a:ea typeface="Canva Sans"/>
                <a:cs typeface="Canva Sans"/>
                <a:sym typeface="Canva Sans"/>
              </a:rPr>
              <a:t>There is a high possibility to compromise the quality of work in hand if other responsibilities are taken along. </a:t>
            </a:r>
          </a:p>
          <a:p>
            <a:pPr marL="481371" lvl="1" indent="-240685" algn="l">
              <a:lnSpc>
                <a:spcPts val="3121"/>
              </a:lnSpc>
              <a:buFont typeface="Arial"/>
              <a:buChar char="•"/>
            </a:pPr>
            <a:r>
              <a:rPr lang="en-US" sz="2229" dirty="0">
                <a:solidFill>
                  <a:srgbClr val="1C1C1C"/>
                </a:solidFill>
                <a:latin typeface="Canva Sans"/>
                <a:ea typeface="Canva Sans"/>
                <a:cs typeface="Canva Sans"/>
                <a:sym typeface="Canva Sans"/>
              </a:rPr>
              <a:t>Another weak point of mine is the ability to be passive. I tend to punctuate any argument in a more formal manner, lacking confidence, which is a disagreement. </a:t>
            </a:r>
          </a:p>
          <a:p>
            <a:pPr marL="481371" lvl="1" indent="-240685" algn="l">
              <a:lnSpc>
                <a:spcPts val="3121"/>
              </a:lnSpc>
              <a:buFont typeface="Arial"/>
              <a:buChar char="•"/>
            </a:pPr>
            <a:r>
              <a:rPr lang="en-US" sz="2229" dirty="0">
                <a:solidFill>
                  <a:srgbClr val="1C1C1C"/>
                </a:solidFill>
                <a:latin typeface="Canva Sans"/>
                <a:ea typeface="Canva Sans"/>
                <a:cs typeface="Canva Sans"/>
                <a:sym typeface="Canva Sans"/>
              </a:rPr>
              <a:t>I know it is very positive to self reflect and plan which is the way I am going to learn how to use feedback to get my self to a more favorable position. </a:t>
            </a:r>
          </a:p>
          <a:p>
            <a:pPr marL="481371" lvl="1" indent="-240685" algn="l">
              <a:lnSpc>
                <a:spcPts val="3121"/>
              </a:lnSpc>
              <a:buFont typeface="Arial"/>
              <a:buChar char="•"/>
            </a:pPr>
            <a:r>
              <a:rPr lang="en-US" sz="2229" dirty="0">
                <a:solidFill>
                  <a:srgbClr val="1C1C1C"/>
                </a:solidFill>
                <a:latin typeface="Canva Sans"/>
                <a:ea typeface="Canva Sans"/>
                <a:cs typeface="Canva Sans"/>
                <a:sym typeface="Canva Sans"/>
              </a:rPr>
              <a:t>I realize that the rest of my areas of focus has more value than the one I am addressing, to be specific. </a:t>
            </a:r>
          </a:p>
          <a:p>
            <a:pPr marL="481371" lvl="1" indent="-240685" algn="l">
              <a:lnSpc>
                <a:spcPts val="3121"/>
              </a:lnSpc>
              <a:buFont typeface="Arial"/>
              <a:buChar char="•"/>
            </a:pPr>
            <a:r>
              <a:rPr lang="en-US" sz="2229" dirty="0">
                <a:solidFill>
                  <a:srgbClr val="1C1C1C"/>
                </a:solidFill>
                <a:latin typeface="Canva Sans"/>
                <a:ea typeface="Canva Sans"/>
                <a:cs typeface="Canva Sans"/>
                <a:sym typeface="Canva Sans"/>
              </a:rPr>
              <a:t>Considered to be the self </a:t>
            </a:r>
            <a:r>
              <a:rPr lang="en-US" sz="2229" dirty="0" err="1">
                <a:solidFill>
                  <a:srgbClr val="1C1C1C"/>
                </a:solidFill>
                <a:latin typeface="Canva Sans"/>
                <a:ea typeface="Canva Sans"/>
                <a:cs typeface="Canva Sans"/>
                <a:sym typeface="Canva Sans"/>
              </a:rPr>
              <a:t>impovement</a:t>
            </a:r>
            <a:r>
              <a:rPr lang="en-US" sz="2229" dirty="0">
                <a:solidFill>
                  <a:srgbClr val="1C1C1C"/>
                </a:solidFill>
                <a:latin typeface="Canva Sans"/>
                <a:ea typeface="Canva Sans"/>
                <a:cs typeface="Canva Sans"/>
                <a:sym typeface="Canva Sans"/>
              </a:rPr>
              <a:t> strategy, this one is the most likely to work.</a:t>
            </a:r>
          </a:p>
        </p:txBody>
      </p:sp>
      <p:sp>
        <p:nvSpPr>
          <p:cNvPr id="9" name="TextBox 9"/>
          <p:cNvSpPr txBox="1"/>
          <p:nvPr/>
        </p:nvSpPr>
        <p:spPr>
          <a:xfrm>
            <a:off x="2291466" y="1394493"/>
            <a:ext cx="7541613" cy="1206789"/>
          </a:xfrm>
          <a:prstGeom prst="rect">
            <a:avLst/>
          </a:prstGeom>
        </p:spPr>
        <p:txBody>
          <a:bodyPr lIns="0" tIns="0" rIns="0" bIns="0" rtlCol="0" anchor="t">
            <a:spAutoFit/>
          </a:bodyPr>
          <a:lstStyle/>
          <a:p>
            <a:pPr algn="l">
              <a:lnSpc>
                <a:spcPts val="4788"/>
              </a:lnSpc>
            </a:pPr>
            <a:r>
              <a:rPr lang="en-US" sz="3990" b="1">
                <a:solidFill>
                  <a:srgbClr val="1C1C1C"/>
                </a:solidFill>
                <a:latin typeface="Montserrat Heavy"/>
                <a:ea typeface="Montserrat Heavy"/>
                <a:cs typeface="Montserrat Heavy"/>
                <a:sym typeface="Montserrat Heavy"/>
              </a:rPr>
              <a:t>Weaknesses – Areas for Improvement</a:t>
            </a:r>
          </a:p>
        </p:txBody>
      </p:sp>
      <p:pic>
        <p:nvPicPr>
          <p:cNvPr id="10" name="Picture 9">
            <a:extLst>
              <a:ext uri="{FF2B5EF4-FFF2-40B4-BE49-F238E27FC236}">
                <a16:creationId xmlns:a16="http://schemas.microsoft.com/office/drawing/2014/main" id="{30075921-38DB-73A0-9786-A3EEE3CCEAD5}"/>
              </a:ext>
            </a:extLst>
          </p:cNvPr>
          <p:cNvPicPr>
            <a:picLocks noChangeAspect="1"/>
          </p:cNvPicPr>
          <p:nvPr/>
        </p:nvPicPr>
        <p:blipFill>
          <a:blip r:embed="rId6">
            <a:clrChange>
              <a:clrFrom>
                <a:srgbClr val="FFFFFF"/>
              </a:clrFrom>
              <a:clrTo>
                <a:srgbClr val="FFFFFF">
                  <a:alpha val="0"/>
                </a:srgbClr>
              </a:clrTo>
            </a:clrChange>
            <a:extLst>
              <a:ext uri="{28A0092B-C50C-407E-A947-70E740481C1C}">
                <a14:useLocalDpi xmlns:a14="http://schemas.microsoft.com/office/drawing/2010/main" val="0"/>
              </a:ext>
            </a:extLst>
          </a:blip>
          <a:stretch>
            <a:fillRect/>
          </a:stretch>
        </p:blipFill>
        <p:spPr>
          <a:xfrm>
            <a:off x="15016163" y="9285939"/>
            <a:ext cx="2243137" cy="837356"/>
          </a:xfrm>
          <a:prstGeom prst="rect">
            <a:avLst/>
          </a:prstGeom>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FCFCFC"/>
        </a:solidFill>
        <a:effectLst/>
      </p:bgPr>
    </p:bg>
    <p:spTree>
      <p:nvGrpSpPr>
        <p:cNvPr id="1" name=""/>
        <p:cNvGrpSpPr/>
        <p:nvPr/>
      </p:nvGrpSpPr>
      <p:grpSpPr>
        <a:xfrm>
          <a:off x="0" y="0"/>
          <a:ext cx="0" cy="0"/>
          <a:chOff x="0" y="0"/>
          <a:chExt cx="0" cy="0"/>
        </a:xfrm>
      </p:grpSpPr>
      <p:sp>
        <p:nvSpPr>
          <p:cNvPr id="3" name="Freeform 3"/>
          <p:cNvSpPr/>
          <p:nvPr/>
        </p:nvSpPr>
        <p:spPr>
          <a:xfrm>
            <a:off x="17576807" y="9589688"/>
            <a:ext cx="402724" cy="402724"/>
          </a:xfrm>
          <a:custGeom>
            <a:avLst/>
            <a:gdLst/>
            <a:ahLst/>
            <a:cxnLst/>
            <a:rect l="l" t="t" r="r" b="b"/>
            <a:pathLst>
              <a:path w="402724" h="402724">
                <a:moveTo>
                  <a:pt x="0" y="0"/>
                </a:moveTo>
                <a:lnTo>
                  <a:pt x="402725" y="0"/>
                </a:lnTo>
                <a:lnTo>
                  <a:pt x="402725" y="402724"/>
                </a:lnTo>
                <a:lnTo>
                  <a:pt x="0" y="402724"/>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sp>
      <p:sp>
        <p:nvSpPr>
          <p:cNvPr id="4" name="Freeform 4"/>
          <p:cNvSpPr/>
          <p:nvPr/>
        </p:nvSpPr>
        <p:spPr>
          <a:xfrm>
            <a:off x="17071856" y="9589688"/>
            <a:ext cx="402724" cy="402724"/>
          </a:xfrm>
          <a:custGeom>
            <a:avLst/>
            <a:gdLst/>
            <a:ahLst/>
            <a:cxnLst/>
            <a:rect l="l" t="t" r="r" b="b"/>
            <a:pathLst>
              <a:path w="402724" h="402724">
                <a:moveTo>
                  <a:pt x="0" y="0"/>
                </a:moveTo>
                <a:lnTo>
                  <a:pt x="402724" y="0"/>
                </a:lnTo>
                <a:lnTo>
                  <a:pt x="402724" y="402724"/>
                </a:lnTo>
                <a:lnTo>
                  <a:pt x="0" y="402724"/>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sp>
      <p:sp>
        <p:nvSpPr>
          <p:cNvPr id="6" name="Freeform 6"/>
          <p:cNvSpPr/>
          <p:nvPr/>
        </p:nvSpPr>
        <p:spPr>
          <a:xfrm>
            <a:off x="308468" y="328036"/>
            <a:ext cx="3061970" cy="373004"/>
          </a:xfrm>
          <a:custGeom>
            <a:avLst/>
            <a:gdLst/>
            <a:ahLst/>
            <a:cxnLst/>
            <a:rect l="l" t="t" r="r" b="b"/>
            <a:pathLst>
              <a:path w="3061970" h="373004">
                <a:moveTo>
                  <a:pt x="0" y="0"/>
                </a:moveTo>
                <a:lnTo>
                  <a:pt x="3061971" y="0"/>
                </a:lnTo>
                <a:lnTo>
                  <a:pt x="3061971" y="373004"/>
                </a:lnTo>
                <a:lnTo>
                  <a:pt x="0" y="373004"/>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sp>
      <p:sp>
        <p:nvSpPr>
          <p:cNvPr id="8" name="TextBox 8"/>
          <p:cNvSpPr txBox="1"/>
          <p:nvPr/>
        </p:nvSpPr>
        <p:spPr>
          <a:xfrm>
            <a:off x="1028700" y="2908297"/>
            <a:ext cx="13906500" cy="3949864"/>
          </a:xfrm>
          <a:prstGeom prst="rect">
            <a:avLst/>
          </a:prstGeom>
        </p:spPr>
        <p:txBody>
          <a:bodyPr wrap="square" lIns="0" tIns="0" rIns="0" bIns="0" rtlCol="0" anchor="t">
            <a:spAutoFit/>
          </a:bodyPr>
          <a:lstStyle/>
          <a:p>
            <a:pPr marL="481371" lvl="1" indent="-240685" algn="l">
              <a:lnSpc>
                <a:spcPts val="3121"/>
              </a:lnSpc>
              <a:buFont typeface="Arial"/>
              <a:buChar char="•"/>
            </a:pPr>
            <a:r>
              <a:rPr lang="en-US" sz="2229">
                <a:solidFill>
                  <a:srgbClr val="1C1C1C"/>
                </a:solidFill>
                <a:latin typeface="Canva Sans"/>
                <a:ea typeface="Canva Sans"/>
                <a:cs typeface="Canva Sans"/>
                <a:sym typeface="Canva Sans"/>
              </a:rPr>
              <a:t>There are multiple ways to grow in the healthcare profession, some of which include training adapted constinuous professional education(Kolb, 1984). </a:t>
            </a:r>
          </a:p>
          <a:p>
            <a:pPr marL="481371" lvl="1" indent="-240685" algn="l">
              <a:lnSpc>
                <a:spcPts val="3121"/>
              </a:lnSpc>
              <a:buFont typeface="Arial"/>
              <a:buChar char="•"/>
            </a:pPr>
            <a:r>
              <a:rPr lang="en-US" sz="2229">
                <a:solidFill>
                  <a:srgbClr val="1C1C1C"/>
                </a:solidFill>
                <a:latin typeface="Canva Sans"/>
                <a:ea typeface="Canva Sans"/>
                <a:cs typeface="Canva Sans"/>
                <a:sym typeface="Canva Sans"/>
              </a:rPr>
              <a:t>I seek to immerse myself in improving workshops focused on developing the skill of leadership, effective communication, as well as cultural adeptness. </a:t>
            </a:r>
          </a:p>
          <a:p>
            <a:pPr marL="481371" lvl="1" indent="-240685" algn="l">
              <a:lnSpc>
                <a:spcPts val="3121"/>
              </a:lnSpc>
              <a:buFont typeface="Arial"/>
              <a:buChar char="•"/>
            </a:pPr>
            <a:r>
              <a:rPr lang="en-US" sz="2229">
                <a:solidFill>
                  <a:srgbClr val="1C1C1C"/>
                </a:solidFill>
                <a:latin typeface="Canva Sans"/>
                <a:ea typeface="Canva Sans"/>
                <a:cs typeface="Canva Sans"/>
                <a:sym typeface="Canva Sans"/>
              </a:rPr>
              <a:t>There is also a benefit of real world experience placement; this which develops resilience as well as a set of practical skills. </a:t>
            </a:r>
          </a:p>
          <a:p>
            <a:pPr marL="481371" lvl="1" indent="-240685" algn="l">
              <a:lnSpc>
                <a:spcPts val="3121"/>
              </a:lnSpc>
              <a:buFont typeface="Arial"/>
              <a:buChar char="•"/>
            </a:pPr>
            <a:r>
              <a:rPr lang="en-US" sz="2229">
                <a:solidFill>
                  <a:srgbClr val="1C1C1C"/>
                </a:solidFill>
                <a:latin typeface="Canva Sans"/>
                <a:ea typeface="Canva Sans"/>
                <a:cs typeface="Canva Sans"/>
                <a:sym typeface="Canva Sans"/>
              </a:rPr>
              <a:t>Mentorship as well as professional connections geared towards each distinctive area bolster self-efficacy and provide knowledge. </a:t>
            </a:r>
          </a:p>
          <a:p>
            <a:pPr marL="481371" lvl="1" indent="-240685" algn="l">
              <a:lnSpc>
                <a:spcPts val="3121"/>
              </a:lnSpc>
              <a:buFont typeface="Arial"/>
              <a:buChar char="•"/>
            </a:pPr>
            <a:r>
              <a:rPr lang="en-US" sz="2229">
                <a:solidFill>
                  <a:srgbClr val="1C1C1C"/>
                </a:solidFill>
                <a:latin typeface="Canva Sans"/>
                <a:ea typeface="Canva Sans"/>
                <a:cs typeface="Canva Sans"/>
                <a:sym typeface="Canva Sans"/>
              </a:rPr>
              <a:t>I make the most of every these opportunities, and with that, work towards learning outcomes which shape me into a competent and considerate health professinal.</a:t>
            </a:r>
          </a:p>
        </p:txBody>
      </p:sp>
      <p:sp>
        <p:nvSpPr>
          <p:cNvPr id="9" name="TextBox 9"/>
          <p:cNvSpPr txBox="1"/>
          <p:nvPr/>
        </p:nvSpPr>
        <p:spPr>
          <a:xfrm>
            <a:off x="1196164" y="1503991"/>
            <a:ext cx="7541613" cy="1814945"/>
          </a:xfrm>
          <a:prstGeom prst="rect">
            <a:avLst/>
          </a:prstGeom>
        </p:spPr>
        <p:txBody>
          <a:bodyPr lIns="0" tIns="0" rIns="0" bIns="0" rtlCol="0" anchor="t">
            <a:spAutoFit/>
          </a:bodyPr>
          <a:lstStyle/>
          <a:p>
            <a:pPr algn="l">
              <a:lnSpc>
                <a:spcPts val="4788"/>
              </a:lnSpc>
            </a:pPr>
            <a:r>
              <a:rPr lang="en-US" sz="3990" b="1">
                <a:solidFill>
                  <a:srgbClr val="1C1C1C"/>
                </a:solidFill>
                <a:latin typeface="Montserrat Heavy"/>
                <a:ea typeface="Montserrat Heavy"/>
                <a:cs typeface="Montserrat Heavy"/>
                <a:sym typeface="Montserrat Heavy"/>
              </a:rPr>
              <a:t>Opportunities – Academic and Career Growth</a:t>
            </a:r>
          </a:p>
          <a:p>
            <a:pPr algn="l">
              <a:lnSpc>
                <a:spcPts val="4788"/>
              </a:lnSpc>
            </a:pPr>
            <a:endParaRPr lang="en-US" sz="3990" b="1">
              <a:solidFill>
                <a:srgbClr val="1C1C1C"/>
              </a:solidFill>
              <a:latin typeface="Montserrat Heavy"/>
              <a:ea typeface="Montserrat Heavy"/>
              <a:cs typeface="Montserrat Heavy"/>
              <a:sym typeface="Montserrat Heavy"/>
            </a:endParaRPr>
          </a:p>
        </p:txBody>
      </p:sp>
      <p:pic>
        <p:nvPicPr>
          <p:cNvPr id="10" name="Picture 9">
            <a:extLst>
              <a:ext uri="{FF2B5EF4-FFF2-40B4-BE49-F238E27FC236}">
                <a16:creationId xmlns:a16="http://schemas.microsoft.com/office/drawing/2014/main" id="{F4083DD7-821F-8E0F-0C27-C133EDC1254D}"/>
              </a:ext>
            </a:extLst>
          </p:cNvPr>
          <p:cNvPicPr>
            <a:picLocks noChangeAspect="1"/>
          </p:cNvPicPr>
          <p:nvPr/>
        </p:nvPicPr>
        <p:blipFill>
          <a:blip r:embed="rId8">
            <a:clrChange>
              <a:clrFrom>
                <a:srgbClr val="FFFFFF"/>
              </a:clrFrom>
              <a:clrTo>
                <a:srgbClr val="FFFFFF">
                  <a:alpha val="0"/>
                </a:srgbClr>
              </a:clrTo>
            </a:clrChange>
            <a:extLst>
              <a:ext uri="{28A0092B-C50C-407E-A947-70E740481C1C}">
                <a14:useLocalDpi xmlns:a14="http://schemas.microsoft.com/office/drawing/2010/main" val="0"/>
              </a:ext>
            </a:extLst>
          </a:blip>
          <a:stretch>
            <a:fillRect/>
          </a:stretch>
        </p:blipFill>
        <p:spPr>
          <a:xfrm>
            <a:off x="14777605" y="9258300"/>
            <a:ext cx="2243137" cy="837356"/>
          </a:xfrm>
          <a:prstGeom prst="rect">
            <a:avLst/>
          </a:prstGeom>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FCFCFC"/>
        </a:solidFill>
        <a:effectLst/>
      </p:bgPr>
    </p:bg>
    <p:spTree>
      <p:nvGrpSpPr>
        <p:cNvPr id="1" name=""/>
        <p:cNvGrpSpPr/>
        <p:nvPr/>
      </p:nvGrpSpPr>
      <p:grpSpPr>
        <a:xfrm>
          <a:off x="0" y="0"/>
          <a:ext cx="0" cy="0"/>
          <a:chOff x="0" y="0"/>
          <a:chExt cx="0" cy="0"/>
        </a:xfrm>
      </p:grpSpPr>
      <p:sp>
        <p:nvSpPr>
          <p:cNvPr id="3" name="Freeform 3"/>
          <p:cNvSpPr/>
          <p:nvPr/>
        </p:nvSpPr>
        <p:spPr>
          <a:xfrm>
            <a:off x="17576807" y="9589688"/>
            <a:ext cx="402724" cy="402724"/>
          </a:xfrm>
          <a:custGeom>
            <a:avLst/>
            <a:gdLst/>
            <a:ahLst/>
            <a:cxnLst/>
            <a:rect l="l" t="t" r="r" b="b"/>
            <a:pathLst>
              <a:path w="402724" h="402724">
                <a:moveTo>
                  <a:pt x="0" y="0"/>
                </a:moveTo>
                <a:lnTo>
                  <a:pt x="402725" y="0"/>
                </a:lnTo>
                <a:lnTo>
                  <a:pt x="402725" y="402724"/>
                </a:lnTo>
                <a:lnTo>
                  <a:pt x="0" y="402724"/>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sp>
      <p:sp>
        <p:nvSpPr>
          <p:cNvPr id="4" name="Freeform 4"/>
          <p:cNvSpPr/>
          <p:nvPr/>
        </p:nvSpPr>
        <p:spPr>
          <a:xfrm>
            <a:off x="17071856" y="9589688"/>
            <a:ext cx="402724" cy="402724"/>
          </a:xfrm>
          <a:custGeom>
            <a:avLst/>
            <a:gdLst/>
            <a:ahLst/>
            <a:cxnLst/>
            <a:rect l="l" t="t" r="r" b="b"/>
            <a:pathLst>
              <a:path w="402724" h="402724">
                <a:moveTo>
                  <a:pt x="0" y="0"/>
                </a:moveTo>
                <a:lnTo>
                  <a:pt x="402724" y="0"/>
                </a:lnTo>
                <a:lnTo>
                  <a:pt x="402724" y="402724"/>
                </a:lnTo>
                <a:lnTo>
                  <a:pt x="0" y="402724"/>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sp>
      <p:sp>
        <p:nvSpPr>
          <p:cNvPr id="6" name="Freeform 6"/>
          <p:cNvSpPr/>
          <p:nvPr/>
        </p:nvSpPr>
        <p:spPr>
          <a:xfrm>
            <a:off x="14917561" y="328036"/>
            <a:ext cx="3061970" cy="373004"/>
          </a:xfrm>
          <a:custGeom>
            <a:avLst/>
            <a:gdLst/>
            <a:ahLst/>
            <a:cxnLst/>
            <a:rect l="l" t="t" r="r" b="b"/>
            <a:pathLst>
              <a:path w="3061970" h="373004">
                <a:moveTo>
                  <a:pt x="0" y="0"/>
                </a:moveTo>
                <a:lnTo>
                  <a:pt x="3061971" y="0"/>
                </a:lnTo>
                <a:lnTo>
                  <a:pt x="3061971" y="373004"/>
                </a:lnTo>
                <a:lnTo>
                  <a:pt x="0" y="373004"/>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sp>
      <p:sp>
        <p:nvSpPr>
          <p:cNvPr id="8" name="TextBox 8"/>
          <p:cNvSpPr txBox="1"/>
          <p:nvPr/>
        </p:nvSpPr>
        <p:spPr>
          <a:xfrm>
            <a:off x="1028700" y="3529528"/>
            <a:ext cx="13525500" cy="3552319"/>
          </a:xfrm>
          <a:prstGeom prst="rect">
            <a:avLst/>
          </a:prstGeom>
        </p:spPr>
        <p:txBody>
          <a:bodyPr wrap="square" lIns="0" tIns="0" rIns="0" bIns="0" rtlCol="0" anchor="t">
            <a:spAutoFit/>
          </a:bodyPr>
          <a:lstStyle/>
          <a:p>
            <a:pPr marL="481371" lvl="1" indent="-240685" algn="l">
              <a:lnSpc>
                <a:spcPts val="3121"/>
              </a:lnSpc>
              <a:buFont typeface="Arial"/>
              <a:buChar char="•"/>
            </a:pPr>
            <a:r>
              <a:rPr lang="en-US" sz="2229" dirty="0">
                <a:solidFill>
                  <a:srgbClr val="1C1C1C"/>
                </a:solidFill>
                <a:latin typeface="Canva Sans"/>
                <a:ea typeface="Canva Sans"/>
                <a:cs typeface="Canva Sans"/>
                <a:sym typeface="Canva Sans"/>
              </a:rPr>
              <a:t>One of the biggest challenges in the field is emotional burnout, which is the outcome of constant exposure to high-stress environments (Maslach &amp; Leiter, 2016).</a:t>
            </a:r>
          </a:p>
          <a:p>
            <a:pPr marL="481371" lvl="1" indent="-240685" algn="l">
              <a:lnSpc>
                <a:spcPts val="3121"/>
              </a:lnSpc>
              <a:buFont typeface="Arial"/>
              <a:buChar char="•"/>
            </a:pPr>
            <a:r>
              <a:rPr lang="en-US" sz="2229" dirty="0">
                <a:solidFill>
                  <a:srgbClr val="1C1C1C"/>
                </a:solidFill>
                <a:latin typeface="Canva Sans"/>
                <a:ea typeface="Canva Sans"/>
                <a:cs typeface="Canva Sans"/>
                <a:sym typeface="Canva Sans"/>
              </a:rPr>
              <a:t>Insufficient finances and the amount of academic work I have can also make it harder to achieve balance.</a:t>
            </a:r>
          </a:p>
          <a:p>
            <a:pPr marL="481371" lvl="1" indent="-240685" algn="l">
              <a:lnSpc>
                <a:spcPts val="3121"/>
              </a:lnSpc>
              <a:buFont typeface="Arial"/>
              <a:buChar char="•"/>
            </a:pPr>
            <a:r>
              <a:rPr lang="en-US" sz="2229" dirty="0">
                <a:solidFill>
                  <a:srgbClr val="1C1C1C"/>
                </a:solidFill>
                <a:latin typeface="Canva Sans"/>
                <a:ea typeface="Canva Sans"/>
                <a:cs typeface="Canva Sans"/>
                <a:sym typeface="Canva Sans"/>
              </a:rPr>
              <a:t>I find the need to conform to company restrictions to be rather challenging and this can affect my motivation negatively.</a:t>
            </a:r>
          </a:p>
          <a:p>
            <a:pPr marL="481371" lvl="1" indent="-240685" algn="l">
              <a:lnSpc>
                <a:spcPts val="3121"/>
              </a:lnSpc>
              <a:buFont typeface="Arial"/>
              <a:buChar char="•"/>
            </a:pPr>
            <a:r>
              <a:rPr lang="en-US" sz="2229" dirty="0">
                <a:solidFill>
                  <a:srgbClr val="1C1C1C"/>
                </a:solidFill>
                <a:latin typeface="Canva Sans"/>
                <a:ea typeface="Canva Sans"/>
                <a:cs typeface="Canva Sans"/>
                <a:sym typeface="Canva Sans"/>
              </a:rPr>
              <a:t>I take long time-outs to relax and use my support system to cope with my emotional state.</a:t>
            </a:r>
          </a:p>
          <a:p>
            <a:pPr marL="481371" lvl="1" indent="-240685" algn="l">
              <a:lnSpc>
                <a:spcPts val="3121"/>
              </a:lnSpc>
              <a:buFont typeface="Arial"/>
              <a:buChar char="•"/>
            </a:pPr>
            <a:r>
              <a:rPr lang="en-US" sz="2229" dirty="0">
                <a:solidFill>
                  <a:srgbClr val="1C1C1C"/>
                </a:solidFill>
                <a:latin typeface="Canva Sans"/>
                <a:ea typeface="Canva Sans"/>
                <a:cs typeface="Canva Sans"/>
                <a:sym typeface="Canva Sans"/>
              </a:rPr>
              <a:t>Realistic assessment of threats is necessary to stay well-balanced and controlled in the domain of professionalism while well-being is preserved.</a:t>
            </a:r>
          </a:p>
        </p:txBody>
      </p:sp>
      <p:sp>
        <p:nvSpPr>
          <p:cNvPr id="9" name="TextBox 9"/>
          <p:cNvSpPr txBox="1"/>
          <p:nvPr/>
        </p:nvSpPr>
        <p:spPr>
          <a:xfrm>
            <a:off x="1196164" y="2125221"/>
            <a:ext cx="7541613" cy="1206789"/>
          </a:xfrm>
          <a:prstGeom prst="rect">
            <a:avLst/>
          </a:prstGeom>
        </p:spPr>
        <p:txBody>
          <a:bodyPr lIns="0" tIns="0" rIns="0" bIns="0" rtlCol="0" anchor="t">
            <a:spAutoFit/>
          </a:bodyPr>
          <a:lstStyle/>
          <a:p>
            <a:pPr algn="l">
              <a:lnSpc>
                <a:spcPts val="4788"/>
              </a:lnSpc>
            </a:pPr>
            <a:r>
              <a:rPr lang="en-US" sz="3990" b="1">
                <a:solidFill>
                  <a:srgbClr val="1C1C1C"/>
                </a:solidFill>
                <a:latin typeface="Montserrat Heavy"/>
                <a:ea typeface="Montserrat Heavy"/>
                <a:cs typeface="Montserrat Heavy"/>
                <a:sym typeface="Montserrat Heavy"/>
              </a:rPr>
              <a:t>Threats - Personal and Professional Difficulties</a:t>
            </a:r>
          </a:p>
        </p:txBody>
      </p:sp>
      <p:pic>
        <p:nvPicPr>
          <p:cNvPr id="10" name="Picture 9">
            <a:extLst>
              <a:ext uri="{FF2B5EF4-FFF2-40B4-BE49-F238E27FC236}">
                <a16:creationId xmlns:a16="http://schemas.microsoft.com/office/drawing/2014/main" id="{18CF3110-E935-7B0F-7C4E-A347DA43C006}"/>
              </a:ext>
            </a:extLst>
          </p:cNvPr>
          <p:cNvPicPr>
            <a:picLocks noChangeAspect="1"/>
          </p:cNvPicPr>
          <p:nvPr/>
        </p:nvPicPr>
        <p:blipFill>
          <a:blip r:embed="rId8">
            <a:clrChange>
              <a:clrFrom>
                <a:srgbClr val="FFFFFF"/>
              </a:clrFrom>
              <a:clrTo>
                <a:srgbClr val="FFFFFF">
                  <a:alpha val="0"/>
                </a:srgbClr>
              </a:clrTo>
            </a:clrChange>
            <a:extLst>
              <a:ext uri="{28A0092B-C50C-407E-A947-70E740481C1C}">
                <a14:useLocalDpi xmlns:a14="http://schemas.microsoft.com/office/drawing/2010/main" val="0"/>
              </a:ext>
            </a:extLst>
          </a:blip>
          <a:stretch>
            <a:fillRect/>
          </a:stretch>
        </p:blipFill>
        <p:spPr>
          <a:xfrm>
            <a:off x="14777605" y="9258300"/>
            <a:ext cx="2243137" cy="837356"/>
          </a:xfrm>
          <a:prstGeom prst="rect">
            <a:avLst/>
          </a:prstGeom>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FCFCFC"/>
        </a:solidFill>
        <a:effectLst/>
      </p:bgPr>
    </p:bg>
    <p:spTree>
      <p:nvGrpSpPr>
        <p:cNvPr id="1" name=""/>
        <p:cNvGrpSpPr/>
        <p:nvPr/>
      </p:nvGrpSpPr>
      <p:grpSpPr>
        <a:xfrm>
          <a:off x="0" y="0"/>
          <a:ext cx="0" cy="0"/>
          <a:chOff x="0" y="0"/>
          <a:chExt cx="0" cy="0"/>
        </a:xfrm>
      </p:grpSpPr>
      <p:sp>
        <p:nvSpPr>
          <p:cNvPr id="3" name="Freeform 3"/>
          <p:cNvSpPr/>
          <p:nvPr/>
        </p:nvSpPr>
        <p:spPr>
          <a:xfrm>
            <a:off x="17576807" y="9589688"/>
            <a:ext cx="402724" cy="402724"/>
          </a:xfrm>
          <a:custGeom>
            <a:avLst/>
            <a:gdLst/>
            <a:ahLst/>
            <a:cxnLst/>
            <a:rect l="l" t="t" r="r" b="b"/>
            <a:pathLst>
              <a:path w="402724" h="402724">
                <a:moveTo>
                  <a:pt x="0" y="0"/>
                </a:moveTo>
                <a:lnTo>
                  <a:pt x="402725" y="0"/>
                </a:lnTo>
                <a:lnTo>
                  <a:pt x="402725" y="402724"/>
                </a:lnTo>
                <a:lnTo>
                  <a:pt x="0" y="402724"/>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sp>
      <p:sp>
        <p:nvSpPr>
          <p:cNvPr id="4" name="Freeform 4"/>
          <p:cNvSpPr/>
          <p:nvPr/>
        </p:nvSpPr>
        <p:spPr>
          <a:xfrm>
            <a:off x="17071856" y="9589688"/>
            <a:ext cx="402724" cy="402724"/>
          </a:xfrm>
          <a:custGeom>
            <a:avLst/>
            <a:gdLst/>
            <a:ahLst/>
            <a:cxnLst/>
            <a:rect l="l" t="t" r="r" b="b"/>
            <a:pathLst>
              <a:path w="402724" h="402724">
                <a:moveTo>
                  <a:pt x="0" y="0"/>
                </a:moveTo>
                <a:lnTo>
                  <a:pt x="402724" y="0"/>
                </a:lnTo>
                <a:lnTo>
                  <a:pt x="402724" y="402724"/>
                </a:lnTo>
                <a:lnTo>
                  <a:pt x="0" y="402724"/>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sp>
      <p:sp>
        <p:nvSpPr>
          <p:cNvPr id="6" name="Freeform 6"/>
          <p:cNvSpPr/>
          <p:nvPr/>
        </p:nvSpPr>
        <p:spPr>
          <a:xfrm>
            <a:off x="308468" y="328036"/>
            <a:ext cx="3061970" cy="373004"/>
          </a:xfrm>
          <a:custGeom>
            <a:avLst/>
            <a:gdLst/>
            <a:ahLst/>
            <a:cxnLst/>
            <a:rect l="l" t="t" r="r" b="b"/>
            <a:pathLst>
              <a:path w="3061970" h="373004">
                <a:moveTo>
                  <a:pt x="0" y="0"/>
                </a:moveTo>
                <a:lnTo>
                  <a:pt x="3061971" y="0"/>
                </a:lnTo>
                <a:lnTo>
                  <a:pt x="3061971" y="373004"/>
                </a:lnTo>
                <a:lnTo>
                  <a:pt x="0" y="373004"/>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sp>
      <p:sp>
        <p:nvSpPr>
          <p:cNvPr id="8" name="TextBox 8"/>
          <p:cNvSpPr txBox="1"/>
          <p:nvPr/>
        </p:nvSpPr>
        <p:spPr>
          <a:xfrm>
            <a:off x="2057400" y="5600700"/>
            <a:ext cx="13666872" cy="2741174"/>
          </a:xfrm>
          <a:prstGeom prst="rect">
            <a:avLst/>
          </a:prstGeom>
        </p:spPr>
        <p:txBody>
          <a:bodyPr lIns="0" tIns="0" rIns="0" bIns="0" rtlCol="0" anchor="t">
            <a:spAutoFit/>
          </a:bodyPr>
          <a:lstStyle/>
          <a:p>
            <a:pPr marL="481371" lvl="1" indent="-240685" algn="l">
              <a:lnSpc>
                <a:spcPts val="3121"/>
              </a:lnSpc>
              <a:buFont typeface="Arial"/>
              <a:buChar char="•"/>
            </a:pPr>
            <a:r>
              <a:rPr lang="en-US" sz="2229" dirty="0">
                <a:solidFill>
                  <a:srgbClr val="1C1C1C"/>
                </a:solidFill>
                <a:latin typeface="Canva Sans"/>
                <a:ea typeface="Canva Sans"/>
                <a:cs typeface="Canva Sans"/>
                <a:sym typeface="Canva Sans"/>
              </a:rPr>
              <a:t>The summary gives a clear picture of the relationship each element has to each other (</a:t>
            </a:r>
            <a:r>
              <a:rPr lang="en-US" sz="2229" dirty="0" err="1">
                <a:solidFill>
                  <a:srgbClr val="1C1C1C"/>
                </a:solidFill>
                <a:latin typeface="Canva Sans"/>
                <a:ea typeface="Canva Sans"/>
                <a:cs typeface="Canva Sans"/>
                <a:sym typeface="Canva Sans"/>
              </a:rPr>
              <a:t>Phadermrod</a:t>
            </a:r>
            <a:r>
              <a:rPr lang="en-US" sz="2229" dirty="0">
                <a:solidFill>
                  <a:srgbClr val="1C1C1C"/>
                </a:solidFill>
                <a:latin typeface="Canva Sans"/>
                <a:ea typeface="Canva Sans"/>
                <a:cs typeface="Canva Sans"/>
                <a:sym typeface="Canva Sans"/>
              </a:rPr>
              <a:t>, Crowder &amp; Wills, 2019).</a:t>
            </a:r>
          </a:p>
          <a:p>
            <a:pPr marL="481371" lvl="1" indent="-240685" algn="l">
              <a:lnSpc>
                <a:spcPts val="3121"/>
              </a:lnSpc>
              <a:buFont typeface="Arial"/>
              <a:buChar char="•"/>
            </a:pPr>
            <a:r>
              <a:rPr lang="en-US" sz="2229" dirty="0">
                <a:solidFill>
                  <a:srgbClr val="1C1C1C"/>
                </a:solidFill>
                <a:latin typeface="Canva Sans"/>
                <a:ea typeface="Canva Sans"/>
                <a:cs typeface="Canva Sans"/>
                <a:sym typeface="Canva Sans"/>
              </a:rPr>
              <a:t>I have seen that the more the opportunities I take in terms of professional growth, the more my weaknesses such as self-confidence and poor time management are </a:t>
            </a:r>
            <a:r>
              <a:rPr lang="en-US" sz="2229" dirty="0" err="1">
                <a:solidFill>
                  <a:srgbClr val="1C1C1C"/>
                </a:solidFill>
                <a:latin typeface="Canva Sans"/>
                <a:ea typeface="Canva Sans"/>
                <a:cs typeface="Canva Sans"/>
                <a:sym typeface="Canva Sans"/>
              </a:rPr>
              <a:t>developed.This</a:t>
            </a:r>
            <a:r>
              <a:rPr lang="en-US" sz="2229" dirty="0">
                <a:solidFill>
                  <a:srgbClr val="1C1C1C"/>
                </a:solidFill>
                <a:latin typeface="Canva Sans"/>
                <a:ea typeface="Canva Sans"/>
                <a:cs typeface="Canva Sans"/>
                <a:sym typeface="Canva Sans"/>
              </a:rPr>
              <a:t> reflection promotes the idea of having a growth mindset, emphasizing the need for ongoing self-improvement. </a:t>
            </a:r>
          </a:p>
          <a:p>
            <a:pPr marL="481371" lvl="1" indent="-240685" algn="l">
              <a:lnSpc>
                <a:spcPts val="3121"/>
              </a:lnSpc>
              <a:buFont typeface="Arial"/>
              <a:buChar char="•"/>
            </a:pPr>
            <a:r>
              <a:rPr lang="en-US" sz="2229" dirty="0">
                <a:solidFill>
                  <a:srgbClr val="1C1C1C"/>
                </a:solidFill>
                <a:latin typeface="Canva Sans"/>
                <a:ea typeface="Canva Sans"/>
                <a:cs typeface="Canva Sans"/>
                <a:sym typeface="Canva Sans"/>
              </a:rPr>
              <a:t>It stills my determination for maintaining a successful and balanced work life.</a:t>
            </a:r>
          </a:p>
        </p:txBody>
      </p:sp>
      <p:sp>
        <p:nvSpPr>
          <p:cNvPr id="9" name="TextBox 9"/>
          <p:cNvSpPr txBox="1"/>
          <p:nvPr/>
        </p:nvSpPr>
        <p:spPr>
          <a:xfrm>
            <a:off x="2291466" y="1394493"/>
            <a:ext cx="7541613" cy="1206789"/>
          </a:xfrm>
          <a:prstGeom prst="rect">
            <a:avLst/>
          </a:prstGeom>
        </p:spPr>
        <p:txBody>
          <a:bodyPr lIns="0" tIns="0" rIns="0" bIns="0" rtlCol="0" anchor="t">
            <a:spAutoFit/>
          </a:bodyPr>
          <a:lstStyle/>
          <a:p>
            <a:pPr algn="l">
              <a:lnSpc>
                <a:spcPts val="4788"/>
              </a:lnSpc>
            </a:pPr>
            <a:r>
              <a:rPr lang="en-US" sz="3990" b="1">
                <a:solidFill>
                  <a:srgbClr val="1C1C1C"/>
                </a:solidFill>
                <a:latin typeface="Montserrat Heavy"/>
                <a:ea typeface="Montserrat Heavy"/>
                <a:cs typeface="Montserrat Heavy"/>
                <a:sym typeface="Montserrat Heavy"/>
              </a:rPr>
              <a:t>Summary of SWOT - reflective insight</a:t>
            </a:r>
          </a:p>
        </p:txBody>
      </p:sp>
      <p:graphicFrame>
        <p:nvGraphicFramePr>
          <p:cNvPr id="10" name="Table 9">
            <a:extLst>
              <a:ext uri="{FF2B5EF4-FFF2-40B4-BE49-F238E27FC236}">
                <a16:creationId xmlns:a16="http://schemas.microsoft.com/office/drawing/2014/main" id="{1B7F20C3-B73B-EFA0-854A-60686C90AFCC}"/>
              </a:ext>
            </a:extLst>
          </p:cNvPr>
          <p:cNvGraphicFramePr>
            <a:graphicFrameLocks noGrp="1"/>
          </p:cNvGraphicFramePr>
          <p:nvPr>
            <p:extLst>
              <p:ext uri="{D42A27DB-BD31-4B8C-83A1-F6EECF244321}">
                <p14:modId xmlns:p14="http://schemas.microsoft.com/office/powerpoint/2010/main" val="2567857471"/>
              </p:ext>
            </p:extLst>
          </p:nvPr>
        </p:nvGraphicFramePr>
        <p:xfrm>
          <a:off x="2305753" y="3180395"/>
          <a:ext cx="8229600" cy="1944875"/>
        </p:xfrm>
        <a:graphic>
          <a:graphicData uri="http://schemas.openxmlformats.org/drawingml/2006/table">
            <a:tbl>
              <a:tblPr/>
              <a:tblGrid>
                <a:gridCol w="2057400">
                  <a:extLst>
                    <a:ext uri="{9D8B030D-6E8A-4147-A177-3AD203B41FA5}">
                      <a16:colId xmlns:a16="http://schemas.microsoft.com/office/drawing/2014/main" val="1556082886"/>
                    </a:ext>
                  </a:extLst>
                </a:gridCol>
                <a:gridCol w="2057400">
                  <a:extLst>
                    <a:ext uri="{9D8B030D-6E8A-4147-A177-3AD203B41FA5}">
                      <a16:colId xmlns:a16="http://schemas.microsoft.com/office/drawing/2014/main" val="213960266"/>
                    </a:ext>
                  </a:extLst>
                </a:gridCol>
                <a:gridCol w="2057400">
                  <a:extLst>
                    <a:ext uri="{9D8B030D-6E8A-4147-A177-3AD203B41FA5}">
                      <a16:colId xmlns:a16="http://schemas.microsoft.com/office/drawing/2014/main" val="1270767282"/>
                    </a:ext>
                  </a:extLst>
                </a:gridCol>
                <a:gridCol w="2057400">
                  <a:extLst>
                    <a:ext uri="{9D8B030D-6E8A-4147-A177-3AD203B41FA5}">
                      <a16:colId xmlns:a16="http://schemas.microsoft.com/office/drawing/2014/main" val="3753615628"/>
                    </a:ext>
                  </a:extLst>
                </a:gridCol>
              </a:tblGrid>
              <a:tr h="885695">
                <a:tc>
                  <a:txBody>
                    <a:bodyPr/>
                    <a:lstStyle/>
                    <a:p>
                      <a:r>
                        <a:rPr lang="en-US" b="1">
                          <a:effectLst/>
                        </a:rPr>
                        <a:t>Strengths</a:t>
                      </a:r>
                    </a:p>
                  </a:txBody>
                  <a:tcPr anchor="ctr">
                    <a:lnL w="10135" cap="flat" cmpd="sng" algn="ctr">
                      <a:solidFill>
                        <a:srgbClr val="000000"/>
                      </a:solidFill>
                      <a:prstDash val="solid"/>
                      <a:round/>
                      <a:headEnd type="none" w="med" len="med"/>
                      <a:tailEnd type="none" w="med" len="med"/>
                    </a:lnL>
                    <a:lnR w="10135" cap="flat" cmpd="sng" algn="ctr">
                      <a:solidFill>
                        <a:srgbClr val="000000"/>
                      </a:solidFill>
                      <a:prstDash val="solid"/>
                      <a:round/>
                      <a:headEnd type="none" w="med" len="med"/>
                      <a:tailEnd type="none" w="med" len="med"/>
                    </a:lnR>
                    <a:lnT w="10135" cap="flat" cmpd="sng" algn="ctr">
                      <a:solidFill>
                        <a:srgbClr val="000000"/>
                      </a:solidFill>
                      <a:prstDash val="solid"/>
                      <a:round/>
                      <a:headEnd type="none" w="med" len="med"/>
                      <a:tailEnd type="none" w="med" len="med"/>
                    </a:lnT>
                    <a:lnB w="10135" cap="flat" cmpd="sng" algn="ctr">
                      <a:solidFill>
                        <a:srgbClr val="000000"/>
                      </a:solidFill>
                      <a:prstDash val="solid"/>
                      <a:round/>
                      <a:headEnd type="none" w="med" len="med"/>
                      <a:tailEnd type="none" w="med" len="med"/>
                    </a:lnB>
                    <a:solidFill>
                      <a:srgbClr val="FFFFFF"/>
                    </a:solidFill>
                  </a:tcPr>
                </a:tc>
                <a:tc>
                  <a:txBody>
                    <a:bodyPr/>
                    <a:lstStyle/>
                    <a:p>
                      <a:r>
                        <a:rPr lang="en-US" b="1">
                          <a:effectLst/>
                        </a:rPr>
                        <a:t>Weaknesses</a:t>
                      </a:r>
                    </a:p>
                  </a:txBody>
                  <a:tcPr anchor="ctr">
                    <a:lnL w="10135" cap="flat" cmpd="sng" algn="ctr">
                      <a:solidFill>
                        <a:srgbClr val="000000"/>
                      </a:solidFill>
                      <a:prstDash val="solid"/>
                      <a:round/>
                      <a:headEnd type="none" w="med" len="med"/>
                      <a:tailEnd type="none" w="med" len="med"/>
                    </a:lnL>
                    <a:lnR w="10135" cap="flat" cmpd="sng" algn="ctr">
                      <a:solidFill>
                        <a:srgbClr val="000000"/>
                      </a:solidFill>
                      <a:prstDash val="solid"/>
                      <a:round/>
                      <a:headEnd type="none" w="med" len="med"/>
                      <a:tailEnd type="none" w="med" len="med"/>
                    </a:lnR>
                    <a:lnT w="10135" cap="flat" cmpd="sng" algn="ctr">
                      <a:solidFill>
                        <a:srgbClr val="000000"/>
                      </a:solidFill>
                      <a:prstDash val="solid"/>
                      <a:round/>
                      <a:headEnd type="none" w="med" len="med"/>
                      <a:tailEnd type="none" w="med" len="med"/>
                    </a:lnT>
                    <a:lnB w="10135" cap="flat" cmpd="sng" algn="ctr">
                      <a:solidFill>
                        <a:srgbClr val="000000"/>
                      </a:solidFill>
                      <a:prstDash val="solid"/>
                      <a:round/>
                      <a:headEnd type="none" w="med" len="med"/>
                      <a:tailEnd type="none" w="med" len="med"/>
                    </a:lnB>
                    <a:solidFill>
                      <a:srgbClr val="FFFFFF"/>
                    </a:solidFill>
                  </a:tcPr>
                </a:tc>
                <a:tc>
                  <a:txBody>
                    <a:bodyPr/>
                    <a:lstStyle/>
                    <a:p>
                      <a:r>
                        <a:rPr lang="en-US" b="1">
                          <a:effectLst/>
                        </a:rPr>
                        <a:t>Opportunities</a:t>
                      </a:r>
                    </a:p>
                  </a:txBody>
                  <a:tcPr anchor="ctr">
                    <a:lnL w="10135" cap="flat" cmpd="sng" algn="ctr">
                      <a:solidFill>
                        <a:srgbClr val="000000"/>
                      </a:solidFill>
                      <a:prstDash val="solid"/>
                      <a:round/>
                      <a:headEnd type="none" w="med" len="med"/>
                      <a:tailEnd type="none" w="med" len="med"/>
                    </a:lnL>
                    <a:lnR w="10135" cap="flat" cmpd="sng" algn="ctr">
                      <a:solidFill>
                        <a:srgbClr val="000000"/>
                      </a:solidFill>
                      <a:prstDash val="solid"/>
                      <a:round/>
                      <a:headEnd type="none" w="med" len="med"/>
                      <a:tailEnd type="none" w="med" len="med"/>
                    </a:lnR>
                    <a:lnT w="10135" cap="flat" cmpd="sng" algn="ctr">
                      <a:solidFill>
                        <a:srgbClr val="000000"/>
                      </a:solidFill>
                      <a:prstDash val="solid"/>
                      <a:round/>
                      <a:headEnd type="none" w="med" len="med"/>
                      <a:tailEnd type="none" w="med" len="med"/>
                    </a:lnT>
                    <a:lnB w="10135" cap="flat" cmpd="sng" algn="ctr">
                      <a:solidFill>
                        <a:srgbClr val="000000"/>
                      </a:solidFill>
                      <a:prstDash val="solid"/>
                      <a:round/>
                      <a:headEnd type="none" w="med" len="med"/>
                      <a:tailEnd type="none" w="med" len="med"/>
                    </a:lnB>
                    <a:solidFill>
                      <a:srgbClr val="FFFFFF"/>
                    </a:solidFill>
                  </a:tcPr>
                </a:tc>
                <a:tc>
                  <a:txBody>
                    <a:bodyPr/>
                    <a:lstStyle/>
                    <a:p>
                      <a:r>
                        <a:rPr lang="en-US" b="1" dirty="0">
                          <a:effectLst/>
                        </a:rPr>
                        <a:t>Threats</a:t>
                      </a:r>
                    </a:p>
                  </a:txBody>
                  <a:tcPr anchor="ctr">
                    <a:lnL w="10135" cap="flat" cmpd="sng" algn="ctr">
                      <a:solidFill>
                        <a:srgbClr val="000000"/>
                      </a:solidFill>
                      <a:prstDash val="solid"/>
                      <a:round/>
                      <a:headEnd type="none" w="med" len="med"/>
                      <a:tailEnd type="none" w="med" len="med"/>
                    </a:lnL>
                    <a:lnR w="10135" cap="flat" cmpd="sng" algn="ctr">
                      <a:solidFill>
                        <a:srgbClr val="000000"/>
                      </a:solidFill>
                      <a:prstDash val="solid"/>
                      <a:round/>
                      <a:headEnd type="none" w="med" len="med"/>
                      <a:tailEnd type="none" w="med" len="med"/>
                    </a:lnR>
                    <a:lnT w="10135" cap="flat" cmpd="sng" algn="ctr">
                      <a:solidFill>
                        <a:srgbClr val="000000"/>
                      </a:solidFill>
                      <a:prstDash val="solid"/>
                      <a:round/>
                      <a:headEnd type="none" w="med" len="med"/>
                      <a:tailEnd type="none" w="med" len="med"/>
                    </a:lnT>
                    <a:lnB w="10135" cap="flat" cmpd="sng" algn="ctr">
                      <a:solidFill>
                        <a:srgbClr val="000000"/>
                      </a:solidFill>
                      <a:prstDash val="solid"/>
                      <a:round/>
                      <a:headEnd type="none" w="med" len="med"/>
                      <a:tailEnd type="none" w="med" len="med"/>
                    </a:lnB>
                    <a:solidFill>
                      <a:srgbClr val="FFFFFF"/>
                    </a:solidFill>
                  </a:tcPr>
                </a:tc>
                <a:extLst>
                  <a:ext uri="{0D108BD9-81ED-4DB2-BD59-A6C34878D82A}">
                    <a16:rowId xmlns:a16="http://schemas.microsoft.com/office/drawing/2014/main" val="1190495488"/>
                  </a:ext>
                </a:extLst>
              </a:tr>
              <a:tr h="1059180">
                <a:tc>
                  <a:txBody>
                    <a:bodyPr/>
                    <a:lstStyle/>
                    <a:p>
                      <a:r>
                        <a:rPr lang="en-US">
                          <a:effectLst/>
                        </a:rPr>
                        <a:t>Empathy, teamwork, adaptability</a:t>
                      </a:r>
                    </a:p>
                  </a:txBody>
                  <a:tcPr anchor="ctr">
                    <a:lnL w="10135" cap="flat" cmpd="sng" algn="ctr">
                      <a:solidFill>
                        <a:srgbClr val="000000"/>
                      </a:solidFill>
                      <a:prstDash val="solid"/>
                      <a:round/>
                      <a:headEnd type="none" w="med" len="med"/>
                      <a:tailEnd type="none" w="med" len="med"/>
                    </a:lnL>
                    <a:lnR w="10135" cap="flat" cmpd="sng" algn="ctr">
                      <a:solidFill>
                        <a:srgbClr val="000000"/>
                      </a:solidFill>
                      <a:prstDash val="solid"/>
                      <a:round/>
                      <a:headEnd type="none" w="med" len="med"/>
                      <a:tailEnd type="none" w="med" len="med"/>
                    </a:lnR>
                    <a:lnT w="10135" cap="flat" cmpd="sng" algn="ctr">
                      <a:solidFill>
                        <a:srgbClr val="000000"/>
                      </a:solidFill>
                      <a:prstDash val="solid"/>
                      <a:round/>
                      <a:headEnd type="none" w="med" len="med"/>
                      <a:tailEnd type="none" w="med" len="med"/>
                    </a:lnT>
                    <a:lnB w="10135" cap="flat" cmpd="sng" algn="ctr">
                      <a:solidFill>
                        <a:srgbClr val="000000"/>
                      </a:solidFill>
                      <a:prstDash val="solid"/>
                      <a:round/>
                      <a:headEnd type="none" w="med" len="med"/>
                      <a:tailEnd type="none" w="med" len="med"/>
                    </a:lnB>
                    <a:solidFill>
                      <a:srgbClr val="FFFFFF"/>
                    </a:solidFill>
                  </a:tcPr>
                </a:tc>
                <a:tc>
                  <a:txBody>
                    <a:bodyPr/>
                    <a:lstStyle/>
                    <a:p>
                      <a:r>
                        <a:rPr lang="en-US">
                          <a:effectLst/>
                        </a:rPr>
                        <a:t>Time management, assertiveness</a:t>
                      </a:r>
                    </a:p>
                  </a:txBody>
                  <a:tcPr anchor="ctr">
                    <a:lnL w="10135" cap="flat" cmpd="sng" algn="ctr">
                      <a:solidFill>
                        <a:srgbClr val="000000"/>
                      </a:solidFill>
                      <a:prstDash val="solid"/>
                      <a:round/>
                      <a:headEnd type="none" w="med" len="med"/>
                      <a:tailEnd type="none" w="med" len="med"/>
                    </a:lnL>
                    <a:lnR w="10135" cap="flat" cmpd="sng" algn="ctr">
                      <a:solidFill>
                        <a:srgbClr val="000000"/>
                      </a:solidFill>
                      <a:prstDash val="solid"/>
                      <a:round/>
                      <a:headEnd type="none" w="med" len="med"/>
                      <a:tailEnd type="none" w="med" len="med"/>
                    </a:lnR>
                    <a:lnT w="10135" cap="flat" cmpd="sng" algn="ctr">
                      <a:solidFill>
                        <a:srgbClr val="000000"/>
                      </a:solidFill>
                      <a:prstDash val="solid"/>
                      <a:round/>
                      <a:headEnd type="none" w="med" len="med"/>
                      <a:tailEnd type="none" w="med" len="med"/>
                    </a:lnT>
                    <a:lnB w="10135" cap="flat" cmpd="sng" algn="ctr">
                      <a:solidFill>
                        <a:srgbClr val="000000"/>
                      </a:solidFill>
                      <a:prstDash val="solid"/>
                      <a:round/>
                      <a:headEnd type="none" w="med" len="med"/>
                      <a:tailEnd type="none" w="med" len="med"/>
                    </a:lnB>
                    <a:solidFill>
                      <a:srgbClr val="FFFFFF"/>
                    </a:solidFill>
                  </a:tcPr>
                </a:tc>
                <a:tc>
                  <a:txBody>
                    <a:bodyPr/>
                    <a:lstStyle/>
                    <a:p>
                      <a:r>
                        <a:rPr lang="en-US">
                          <a:effectLst/>
                        </a:rPr>
                        <a:t>Training, networking, placements</a:t>
                      </a:r>
                    </a:p>
                  </a:txBody>
                  <a:tcPr anchor="ctr">
                    <a:lnL w="10135" cap="flat" cmpd="sng" algn="ctr">
                      <a:solidFill>
                        <a:srgbClr val="000000"/>
                      </a:solidFill>
                      <a:prstDash val="solid"/>
                      <a:round/>
                      <a:headEnd type="none" w="med" len="med"/>
                      <a:tailEnd type="none" w="med" len="med"/>
                    </a:lnL>
                    <a:lnR w="10135" cap="flat" cmpd="sng" algn="ctr">
                      <a:solidFill>
                        <a:srgbClr val="000000"/>
                      </a:solidFill>
                      <a:prstDash val="solid"/>
                      <a:round/>
                      <a:headEnd type="none" w="med" len="med"/>
                      <a:tailEnd type="none" w="med" len="med"/>
                    </a:lnR>
                    <a:lnT w="10135" cap="flat" cmpd="sng" algn="ctr">
                      <a:solidFill>
                        <a:srgbClr val="000000"/>
                      </a:solidFill>
                      <a:prstDash val="solid"/>
                      <a:round/>
                      <a:headEnd type="none" w="med" len="med"/>
                      <a:tailEnd type="none" w="med" len="med"/>
                    </a:lnT>
                    <a:lnB w="10135" cap="flat" cmpd="sng" algn="ctr">
                      <a:solidFill>
                        <a:srgbClr val="000000"/>
                      </a:solidFill>
                      <a:prstDash val="solid"/>
                      <a:round/>
                      <a:headEnd type="none" w="med" len="med"/>
                      <a:tailEnd type="none" w="med" len="med"/>
                    </a:lnB>
                    <a:solidFill>
                      <a:srgbClr val="FFFFFF"/>
                    </a:solidFill>
                  </a:tcPr>
                </a:tc>
                <a:tc>
                  <a:txBody>
                    <a:bodyPr/>
                    <a:lstStyle/>
                    <a:p>
                      <a:r>
                        <a:rPr lang="en-US" dirty="0">
                          <a:effectLst/>
                        </a:rPr>
                        <a:t>Burnout, workload stress</a:t>
                      </a:r>
                    </a:p>
                  </a:txBody>
                  <a:tcPr anchor="ctr">
                    <a:lnL w="10135" cap="flat" cmpd="sng" algn="ctr">
                      <a:solidFill>
                        <a:srgbClr val="000000"/>
                      </a:solidFill>
                      <a:prstDash val="solid"/>
                      <a:round/>
                      <a:headEnd type="none" w="med" len="med"/>
                      <a:tailEnd type="none" w="med" len="med"/>
                    </a:lnL>
                    <a:lnR w="10135" cap="flat" cmpd="sng" algn="ctr">
                      <a:solidFill>
                        <a:srgbClr val="000000"/>
                      </a:solidFill>
                      <a:prstDash val="solid"/>
                      <a:round/>
                      <a:headEnd type="none" w="med" len="med"/>
                      <a:tailEnd type="none" w="med" len="med"/>
                    </a:lnR>
                    <a:lnT w="10135" cap="flat" cmpd="sng" algn="ctr">
                      <a:solidFill>
                        <a:srgbClr val="000000"/>
                      </a:solidFill>
                      <a:prstDash val="solid"/>
                      <a:round/>
                      <a:headEnd type="none" w="med" len="med"/>
                      <a:tailEnd type="none" w="med" len="med"/>
                    </a:lnT>
                    <a:lnB w="10135" cap="flat" cmpd="sng" algn="ctr">
                      <a:solidFill>
                        <a:srgbClr val="000000"/>
                      </a:solidFill>
                      <a:prstDash val="solid"/>
                      <a:round/>
                      <a:headEnd type="none" w="med" len="med"/>
                      <a:tailEnd type="none" w="med" len="med"/>
                    </a:lnB>
                    <a:solidFill>
                      <a:srgbClr val="FFFFFF"/>
                    </a:solidFill>
                  </a:tcPr>
                </a:tc>
                <a:extLst>
                  <a:ext uri="{0D108BD9-81ED-4DB2-BD59-A6C34878D82A}">
                    <a16:rowId xmlns:a16="http://schemas.microsoft.com/office/drawing/2014/main" val="2473526214"/>
                  </a:ext>
                </a:extLst>
              </a:tr>
            </a:tbl>
          </a:graphicData>
        </a:graphic>
      </p:graphicFrame>
      <p:sp>
        <p:nvSpPr>
          <p:cNvPr id="11" name="Rectangle 1">
            <a:extLst>
              <a:ext uri="{FF2B5EF4-FFF2-40B4-BE49-F238E27FC236}">
                <a16:creationId xmlns:a16="http://schemas.microsoft.com/office/drawing/2014/main" id="{0CFF7200-8810-89AA-818D-CA5A12AB1386}"/>
              </a:ext>
            </a:extLst>
          </p:cNvPr>
          <p:cNvSpPr>
            <a:spLocks noChangeArrowheads="1"/>
          </p:cNvSpPr>
          <p:nvPr/>
        </p:nvSpPr>
        <p:spPr bwMode="auto">
          <a:xfrm>
            <a:off x="457200" y="2890838"/>
            <a:ext cx="18288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US"/>
          </a:p>
        </p:txBody>
      </p:sp>
      <p:pic>
        <p:nvPicPr>
          <p:cNvPr id="12" name="Picture 11">
            <a:extLst>
              <a:ext uri="{FF2B5EF4-FFF2-40B4-BE49-F238E27FC236}">
                <a16:creationId xmlns:a16="http://schemas.microsoft.com/office/drawing/2014/main" id="{30F2FED3-04F3-FFDF-2C7A-EA5E78F8B354}"/>
              </a:ext>
            </a:extLst>
          </p:cNvPr>
          <p:cNvPicPr>
            <a:picLocks noChangeAspect="1"/>
          </p:cNvPicPr>
          <p:nvPr/>
        </p:nvPicPr>
        <p:blipFill>
          <a:blip r:embed="rId8">
            <a:clrChange>
              <a:clrFrom>
                <a:srgbClr val="FFFFFF"/>
              </a:clrFrom>
              <a:clrTo>
                <a:srgbClr val="FFFFFF">
                  <a:alpha val="0"/>
                </a:srgbClr>
              </a:clrTo>
            </a:clrChange>
            <a:extLst>
              <a:ext uri="{28A0092B-C50C-407E-A947-70E740481C1C}">
                <a14:useLocalDpi xmlns:a14="http://schemas.microsoft.com/office/drawing/2010/main" val="0"/>
              </a:ext>
            </a:extLst>
          </a:blip>
          <a:stretch>
            <a:fillRect/>
          </a:stretch>
        </p:blipFill>
        <p:spPr>
          <a:xfrm>
            <a:off x="14777605" y="9258300"/>
            <a:ext cx="2243137" cy="837356"/>
          </a:xfrm>
          <a:prstGeom prst="rect">
            <a:avLst/>
          </a:prstGeom>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FCFCFC"/>
        </a:solidFill>
        <a:effectLst/>
      </p:bgPr>
    </p:bg>
    <p:spTree>
      <p:nvGrpSpPr>
        <p:cNvPr id="1" name=""/>
        <p:cNvGrpSpPr/>
        <p:nvPr/>
      </p:nvGrpSpPr>
      <p:grpSpPr>
        <a:xfrm>
          <a:off x="0" y="0"/>
          <a:ext cx="0" cy="0"/>
          <a:chOff x="0" y="0"/>
          <a:chExt cx="0" cy="0"/>
        </a:xfrm>
      </p:grpSpPr>
      <p:sp>
        <p:nvSpPr>
          <p:cNvPr id="3" name="Freeform 3"/>
          <p:cNvSpPr/>
          <p:nvPr/>
        </p:nvSpPr>
        <p:spPr>
          <a:xfrm>
            <a:off x="17576807" y="9589688"/>
            <a:ext cx="402724" cy="402724"/>
          </a:xfrm>
          <a:custGeom>
            <a:avLst/>
            <a:gdLst/>
            <a:ahLst/>
            <a:cxnLst/>
            <a:rect l="l" t="t" r="r" b="b"/>
            <a:pathLst>
              <a:path w="402724" h="402724">
                <a:moveTo>
                  <a:pt x="0" y="0"/>
                </a:moveTo>
                <a:lnTo>
                  <a:pt x="402725" y="0"/>
                </a:lnTo>
                <a:lnTo>
                  <a:pt x="402725" y="402724"/>
                </a:lnTo>
                <a:lnTo>
                  <a:pt x="0" y="402724"/>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sp>
      <p:sp>
        <p:nvSpPr>
          <p:cNvPr id="4" name="Freeform 4"/>
          <p:cNvSpPr/>
          <p:nvPr/>
        </p:nvSpPr>
        <p:spPr>
          <a:xfrm>
            <a:off x="17071856" y="9589688"/>
            <a:ext cx="402724" cy="402724"/>
          </a:xfrm>
          <a:custGeom>
            <a:avLst/>
            <a:gdLst/>
            <a:ahLst/>
            <a:cxnLst/>
            <a:rect l="l" t="t" r="r" b="b"/>
            <a:pathLst>
              <a:path w="402724" h="402724">
                <a:moveTo>
                  <a:pt x="0" y="0"/>
                </a:moveTo>
                <a:lnTo>
                  <a:pt x="402724" y="0"/>
                </a:lnTo>
                <a:lnTo>
                  <a:pt x="402724" y="402724"/>
                </a:lnTo>
                <a:lnTo>
                  <a:pt x="0" y="402724"/>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sp>
      <p:sp>
        <p:nvSpPr>
          <p:cNvPr id="6" name="Freeform 6"/>
          <p:cNvSpPr/>
          <p:nvPr/>
        </p:nvSpPr>
        <p:spPr>
          <a:xfrm>
            <a:off x="14917561" y="328036"/>
            <a:ext cx="3061970" cy="373004"/>
          </a:xfrm>
          <a:custGeom>
            <a:avLst/>
            <a:gdLst/>
            <a:ahLst/>
            <a:cxnLst/>
            <a:rect l="l" t="t" r="r" b="b"/>
            <a:pathLst>
              <a:path w="3061970" h="373004">
                <a:moveTo>
                  <a:pt x="0" y="0"/>
                </a:moveTo>
                <a:lnTo>
                  <a:pt x="3061971" y="0"/>
                </a:lnTo>
                <a:lnTo>
                  <a:pt x="3061971" y="373004"/>
                </a:lnTo>
                <a:lnTo>
                  <a:pt x="0" y="373004"/>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sp>
      <p:sp>
        <p:nvSpPr>
          <p:cNvPr id="8" name="TextBox 8"/>
          <p:cNvSpPr txBox="1"/>
          <p:nvPr/>
        </p:nvSpPr>
        <p:spPr>
          <a:xfrm>
            <a:off x="2291466" y="1394493"/>
            <a:ext cx="7541613" cy="1206789"/>
          </a:xfrm>
          <a:prstGeom prst="rect">
            <a:avLst/>
          </a:prstGeom>
        </p:spPr>
        <p:txBody>
          <a:bodyPr lIns="0" tIns="0" rIns="0" bIns="0" rtlCol="0" anchor="t">
            <a:spAutoFit/>
          </a:bodyPr>
          <a:lstStyle/>
          <a:p>
            <a:pPr algn="l">
              <a:lnSpc>
                <a:spcPts val="4788"/>
              </a:lnSpc>
            </a:pPr>
            <a:r>
              <a:rPr lang="en-US" sz="3990" b="1">
                <a:solidFill>
                  <a:srgbClr val="1C1C1C"/>
                </a:solidFill>
                <a:latin typeface="Montserrat Heavy"/>
                <a:ea typeface="Montserrat Heavy"/>
                <a:cs typeface="Montserrat Heavy"/>
                <a:sym typeface="Montserrat Heavy"/>
              </a:rPr>
              <a:t>Action and Career Development Plan</a:t>
            </a:r>
          </a:p>
        </p:txBody>
      </p:sp>
      <p:graphicFrame>
        <p:nvGraphicFramePr>
          <p:cNvPr id="9" name="Table 8">
            <a:extLst>
              <a:ext uri="{FF2B5EF4-FFF2-40B4-BE49-F238E27FC236}">
                <a16:creationId xmlns:a16="http://schemas.microsoft.com/office/drawing/2014/main" id="{DF62B648-4C89-49F1-78C0-07968A55A129}"/>
              </a:ext>
            </a:extLst>
          </p:cNvPr>
          <p:cNvGraphicFramePr>
            <a:graphicFrameLocks noGrp="1"/>
          </p:cNvGraphicFramePr>
          <p:nvPr>
            <p:extLst>
              <p:ext uri="{D42A27DB-BD31-4B8C-83A1-F6EECF244321}">
                <p14:modId xmlns:p14="http://schemas.microsoft.com/office/powerpoint/2010/main" val="952517425"/>
              </p:ext>
            </p:extLst>
          </p:nvPr>
        </p:nvGraphicFramePr>
        <p:xfrm>
          <a:off x="2291466" y="2716473"/>
          <a:ext cx="14780390" cy="6358744"/>
        </p:xfrm>
        <a:graphic>
          <a:graphicData uri="http://schemas.openxmlformats.org/drawingml/2006/table">
            <a:tbl>
              <a:tblPr/>
              <a:tblGrid>
                <a:gridCol w="2956078">
                  <a:extLst>
                    <a:ext uri="{9D8B030D-6E8A-4147-A177-3AD203B41FA5}">
                      <a16:colId xmlns:a16="http://schemas.microsoft.com/office/drawing/2014/main" val="887139579"/>
                    </a:ext>
                  </a:extLst>
                </a:gridCol>
                <a:gridCol w="2956078">
                  <a:extLst>
                    <a:ext uri="{9D8B030D-6E8A-4147-A177-3AD203B41FA5}">
                      <a16:colId xmlns:a16="http://schemas.microsoft.com/office/drawing/2014/main" val="3850246261"/>
                    </a:ext>
                  </a:extLst>
                </a:gridCol>
                <a:gridCol w="2956078">
                  <a:extLst>
                    <a:ext uri="{9D8B030D-6E8A-4147-A177-3AD203B41FA5}">
                      <a16:colId xmlns:a16="http://schemas.microsoft.com/office/drawing/2014/main" val="1953083666"/>
                    </a:ext>
                  </a:extLst>
                </a:gridCol>
                <a:gridCol w="2956078">
                  <a:extLst>
                    <a:ext uri="{9D8B030D-6E8A-4147-A177-3AD203B41FA5}">
                      <a16:colId xmlns:a16="http://schemas.microsoft.com/office/drawing/2014/main" val="1889843550"/>
                    </a:ext>
                  </a:extLst>
                </a:gridCol>
                <a:gridCol w="2956078">
                  <a:extLst>
                    <a:ext uri="{9D8B030D-6E8A-4147-A177-3AD203B41FA5}">
                      <a16:colId xmlns:a16="http://schemas.microsoft.com/office/drawing/2014/main" val="194793804"/>
                    </a:ext>
                  </a:extLst>
                </a:gridCol>
              </a:tblGrid>
              <a:tr h="577185">
                <a:tc>
                  <a:txBody>
                    <a:bodyPr/>
                    <a:lstStyle/>
                    <a:p>
                      <a:r>
                        <a:rPr lang="en-US" sz="1800" b="1">
                          <a:effectLst/>
                        </a:rPr>
                        <a:t>Strategy</a:t>
                      </a:r>
                    </a:p>
                  </a:txBody>
                  <a:tcPr marL="32328" marR="32328" marT="16164" marB="16164" anchor="ctr">
                    <a:lnL w="7620" cap="flat" cmpd="sng" algn="ctr">
                      <a:solidFill>
                        <a:srgbClr val="D9D9D9"/>
                      </a:solidFill>
                      <a:prstDash val="solid"/>
                      <a:round/>
                      <a:headEnd type="none" w="med" len="med"/>
                      <a:tailEnd type="none" w="med" len="med"/>
                    </a:lnL>
                    <a:lnR w="7620" cap="flat" cmpd="sng" algn="ctr">
                      <a:solidFill>
                        <a:srgbClr val="D9D9D9"/>
                      </a:solidFill>
                      <a:prstDash val="solid"/>
                      <a:round/>
                      <a:headEnd type="none" w="med" len="med"/>
                      <a:tailEnd type="none" w="med" len="med"/>
                    </a:lnR>
                    <a:lnT w="7620" cap="flat" cmpd="sng" algn="ctr">
                      <a:solidFill>
                        <a:srgbClr val="D9D9D9"/>
                      </a:solidFill>
                      <a:prstDash val="solid"/>
                      <a:round/>
                      <a:headEnd type="none" w="med" len="med"/>
                      <a:tailEnd type="none" w="med" len="med"/>
                    </a:lnT>
                    <a:lnB w="7620" cap="flat" cmpd="sng" algn="ctr">
                      <a:solidFill>
                        <a:srgbClr val="D9D9D9"/>
                      </a:solidFill>
                      <a:prstDash val="solid"/>
                      <a:round/>
                      <a:headEnd type="none" w="med" len="med"/>
                      <a:tailEnd type="none" w="med" len="med"/>
                    </a:lnB>
                    <a:solidFill>
                      <a:srgbClr val="D9D9D9"/>
                    </a:solidFill>
                  </a:tcPr>
                </a:tc>
                <a:tc>
                  <a:txBody>
                    <a:bodyPr/>
                    <a:lstStyle/>
                    <a:p>
                      <a:r>
                        <a:rPr lang="en-US" sz="1800" b="1">
                          <a:effectLst/>
                        </a:rPr>
                        <a:t>Execution</a:t>
                      </a:r>
                    </a:p>
                  </a:txBody>
                  <a:tcPr marL="32328" marR="32328" marT="16164" marB="16164" anchor="ctr">
                    <a:lnL w="7620" cap="flat" cmpd="sng" algn="ctr">
                      <a:solidFill>
                        <a:srgbClr val="D9D9D9"/>
                      </a:solidFill>
                      <a:prstDash val="solid"/>
                      <a:round/>
                      <a:headEnd type="none" w="med" len="med"/>
                      <a:tailEnd type="none" w="med" len="med"/>
                    </a:lnL>
                    <a:lnR w="7620" cap="flat" cmpd="sng" algn="ctr">
                      <a:solidFill>
                        <a:srgbClr val="D9D9D9"/>
                      </a:solidFill>
                      <a:prstDash val="solid"/>
                      <a:round/>
                      <a:headEnd type="none" w="med" len="med"/>
                      <a:tailEnd type="none" w="med" len="med"/>
                    </a:lnR>
                    <a:lnT w="7620" cap="flat" cmpd="sng" algn="ctr">
                      <a:solidFill>
                        <a:srgbClr val="D9D9D9"/>
                      </a:solidFill>
                      <a:prstDash val="solid"/>
                      <a:round/>
                      <a:headEnd type="none" w="med" len="med"/>
                      <a:tailEnd type="none" w="med" len="med"/>
                    </a:lnT>
                    <a:lnB w="7620" cap="flat" cmpd="sng" algn="ctr">
                      <a:solidFill>
                        <a:srgbClr val="D9D9D9"/>
                      </a:solidFill>
                      <a:prstDash val="solid"/>
                      <a:round/>
                      <a:headEnd type="none" w="med" len="med"/>
                      <a:tailEnd type="none" w="med" len="med"/>
                    </a:lnB>
                    <a:solidFill>
                      <a:srgbClr val="D9D9D9"/>
                    </a:solidFill>
                  </a:tcPr>
                </a:tc>
                <a:tc>
                  <a:txBody>
                    <a:bodyPr/>
                    <a:lstStyle/>
                    <a:p>
                      <a:r>
                        <a:rPr lang="en-US" sz="1800" b="1">
                          <a:effectLst/>
                        </a:rPr>
                        <a:t>Required Assistance</a:t>
                      </a:r>
                    </a:p>
                  </a:txBody>
                  <a:tcPr marL="32328" marR="32328" marT="16164" marB="16164" anchor="ctr">
                    <a:lnL w="7620" cap="flat" cmpd="sng" algn="ctr">
                      <a:solidFill>
                        <a:srgbClr val="D9D9D9"/>
                      </a:solidFill>
                      <a:prstDash val="solid"/>
                      <a:round/>
                      <a:headEnd type="none" w="med" len="med"/>
                      <a:tailEnd type="none" w="med" len="med"/>
                    </a:lnL>
                    <a:lnR w="7620" cap="flat" cmpd="sng" algn="ctr">
                      <a:solidFill>
                        <a:srgbClr val="D9D9D9"/>
                      </a:solidFill>
                      <a:prstDash val="solid"/>
                      <a:round/>
                      <a:headEnd type="none" w="med" len="med"/>
                      <a:tailEnd type="none" w="med" len="med"/>
                    </a:lnR>
                    <a:lnT w="7620" cap="flat" cmpd="sng" algn="ctr">
                      <a:solidFill>
                        <a:srgbClr val="D9D9D9"/>
                      </a:solidFill>
                      <a:prstDash val="solid"/>
                      <a:round/>
                      <a:headEnd type="none" w="med" len="med"/>
                      <a:tailEnd type="none" w="med" len="med"/>
                    </a:lnT>
                    <a:lnB w="7620" cap="flat" cmpd="sng" algn="ctr">
                      <a:solidFill>
                        <a:srgbClr val="D9D9D9"/>
                      </a:solidFill>
                      <a:prstDash val="solid"/>
                      <a:round/>
                      <a:headEnd type="none" w="med" len="med"/>
                      <a:tailEnd type="none" w="med" len="med"/>
                    </a:lnB>
                    <a:solidFill>
                      <a:srgbClr val="D9D9D9"/>
                    </a:solidFill>
                  </a:tcPr>
                </a:tc>
                <a:tc>
                  <a:txBody>
                    <a:bodyPr/>
                    <a:lstStyle/>
                    <a:p>
                      <a:r>
                        <a:rPr lang="en-US" sz="1800" b="1">
                          <a:effectLst/>
                        </a:rPr>
                        <a:t>Date of Completion</a:t>
                      </a:r>
                    </a:p>
                  </a:txBody>
                  <a:tcPr marL="32328" marR="32328" marT="16164" marB="16164" anchor="ctr">
                    <a:lnL w="7620" cap="flat" cmpd="sng" algn="ctr">
                      <a:solidFill>
                        <a:srgbClr val="D9D9D9"/>
                      </a:solidFill>
                      <a:prstDash val="solid"/>
                      <a:round/>
                      <a:headEnd type="none" w="med" len="med"/>
                      <a:tailEnd type="none" w="med" len="med"/>
                    </a:lnL>
                    <a:lnR w="7620" cap="flat" cmpd="sng" algn="ctr">
                      <a:solidFill>
                        <a:srgbClr val="D9D9D9"/>
                      </a:solidFill>
                      <a:prstDash val="solid"/>
                      <a:round/>
                      <a:headEnd type="none" w="med" len="med"/>
                      <a:tailEnd type="none" w="med" len="med"/>
                    </a:lnR>
                    <a:lnT w="7620" cap="flat" cmpd="sng" algn="ctr">
                      <a:solidFill>
                        <a:srgbClr val="D9D9D9"/>
                      </a:solidFill>
                      <a:prstDash val="solid"/>
                      <a:round/>
                      <a:headEnd type="none" w="med" len="med"/>
                      <a:tailEnd type="none" w="med" len="med"/>
                    </a:lnT>
                    <a:lnB w="7620" cap="flat" cmpd="sng" algn="ctr">
                      <a:solidFill>
                        <a:srgbClr val="D9D9D9"/>
                      </a:solidFill>
                      <a:prstDash val="solid"/>
                      <a:round/>
                      <a:headEnd type="none" w="med" len="med"/>
                      <a:tailEnd type="none" w="med" len="med"/>
                    </a:lnB>
                    <a:solidFill>
                      <a:srgbClr val="D9D9D9"/>
                    </a:solidFill>
                  </a:tcPr>
                </a:tc>
                <a:tc>
                  <a:txBody>
                    <a:bodyPr/>
                    <a:lstStyle/>
                    <a:p>
                      <a:r>
                        <a:rPr lang="en-US" sz="1800" b="1">
                          <a:effectLst/>
                        </a:rPr>
                        <a:t>Defination of Success</a:t>
                      </a:r>
                    </a:p>
                  </a:txBody>
                  <a:tcPr marL="32328" marR="32328" marT="16164" marB="16164" anchor="ctr">
                    <a:lnL w="7620" cap="flat" cmpd="sng" algn="ctr">
                      <a:solidFill>
                        <a:srgbClr val="D9D9D9"/>
                      </a:solidFill>
                      <a:prstDash val="solid"/>
                      <a:round/>
                      <a:headEnd type="none" w="med" len="med"/>
                      <a:tailEnd type="none" w="med" len="med"/>
                    </a:lnL>
                    <a:lnR w="7620" cap="flat" cmpd="sng" algn="ctr">
                      <a:solidFill>
                        <a:srgbClr val="D9D9D9"/>
                      </a:solidFill>
                      <a:prstDash val="solid"/>
                      <a:round/>
                      <a:headEnd type="none" w="med" len="med"/>
                      <a:tailEnd type="none" w="med" len="med"/>
                    </a:lnR>
                    <a:lnT w="7620" cap="flat" cmpd="sng" algn="ctr">
                      <a:solidFill>
                        <a:srgbClr val="D9D9D9"/>
                      </a:solidFill>
                      <a:prstDash val="solid"/>
                      <a:round/>
                      <a:headEnd type="none" w="med" len="med"/>
                      <a:tailEnd type="none" w="med" len="med"/>
                    </a:lnT>
                    <a:lnB w="7620" cap="flat" cmpd="sng" algn="ctr">
                      <a:solidFill>
                        <a:srgbClr val="D9D9D9"/>
                      </a:solidFill>
                      <a:prstDash val="solid"/>
                      <a:round/>
                      <a:headEnd type="none" w="med" len="med"/>
                      <a:tailEnd type="none" w="med" len="med"/>
                    </a:lnB>
                    <a:solidFill>
                      <a:srgbClr val="D9D9D9"/>
                    </a:solidFill>
                  </a:tcPr>
                </a:tc>
                <a:extLst>
                  <a:ext uri="{0D108BD9-81ED-4DB2-BD59-A6C34878D82A}">
                    <a16:rowId xmlns:a16="http://schemas.microsoft.com/office/drawing/2014/main" val="3932746567"/>
                  </a:ext>
                </a:extLst>
              </a:tr>
              <a:tr h="1560738">
                <a:tc>
                  <a:txBody>
                    <a:bodyPr/>
                    <a:lstStyle/>
                    <a:p>
                      <a:r>
                        <a:rPr lang="en-US" sz="1800" b="1">
                          <a:effectLst/>
                        </a:rPr>
                        <a:t>1. Improve Assertive Communication Skills</a:t>
                      </a:r>
                    </a:p>
                  </a:txBody>
                  <a:tcPr marL="32328" marR="32328" marT="16164" marB="16164" anchor="ctr">
                    <a:lnL w="7620" cap="flat" cmpd="sng" algn="ctr">
                      <a:solidFill>
                        <a:srgbClr val="D9D9D9"/>
                      </a:solidFill>
                      <a:prstDash val="solid"/>
                      <a:round/>
                      <a:headEnd type="none" w="med" len="med"/>
                      <a:tailEnd type="none" w="med" len="med"/>
                    </a:lnL>
                    <a:lnR w="7620" cap="flat" cmpd="sng" algn="ctr">
                      <a:solidFill>
                        <a:srgbClr val="D9D9D9"/>
                      </a:solidFill>
                      <a:prstDash val="solid"/>
                      <a:round/>
                      <a:headEnd type="none" w="med" len="med"/>
                      <a:tailEnd type="none" w="med" len="med"/>
                    </a:lnR>
                    <a:lnT w="7620" cap="flat" cmpd="sng" algn="ctr">
                      <a:solidFill>
                        <a:srgbClr val="D9D9D9"/>
                      </a:solidFill>
                      <a:prstDash val="solid"/>
                      <a:round/>
                      <a:headEnd type="none" w="med" len="med"/>
                      <a:tailEnd type="none" w="med" len="med"/>
                    </a:lnT>
                    <a:lnB w="7620" cap="flat" cmpd="sng" algn="ctr">
                      <a:solidFill>
                        <a:srgbClr val="D9D9D9"/>
                      </a:solidFill>
                      <a:prstDash val="solid"/>
                      <a:round/>
                      <a:headEnd type="none" w="med" len="med"/>
                      <a:tailEnd type="none" w="med" len="med"/>
                    </a:lnB>
                    <a:solidFill>
                      <a:srgbClr val="FFFFFF"/>
                    </a:solidFill>
                  </a:tcPr>
                </a:tc>
                <a:tc>
                  <a:txBody>
                    <a:bodyPr/>
                    <a:lstStyle/>
                    <a:p>
                      <a:r>
                        <a:rPr lang="en-US" sz="1800">
                          <a:effectLst/>
                        </a:rPr>
                        <a:t>Communication workshops to build confidence; practice assertive dialogues during the placement; ask the supervisor for feedback later on.</a:t>
                      </a:r>
                    </a:p>
                  </a:txBody>
                  <a:tcPr marL="32328" marR="32328" marT="16164" marB="16164" anchor="ctr">
                    <a:lnL w="7620" cap="flat" cmpd="sng" algn="ctr">
                      <a:solidFill>
                        <a:srgbClr val="D9D9D9"/>
                      </a:solidFill>
                      <a:prstDash val="solid"/>
                      <a:round/>
                      <a:headEnd type="none" w="med" len="med"/>
                      <a:tailEnd type="none" w="med" len="med"/>
                    </a:lnL>
                    <a:lnR w="7620" cap="flat" cmpd="sng" algn="ctr">
                      <a:solidFill>
                        <a:srgbClr val="D9D9D9"/>
                      </a:solidFill>
                      <a:prstDash val="solid"/>
                      <a:round/>
                      <a:headEnd type="none" w="med" len="med"/>
                      <a:tailEnd type="none" w="med" len="med"/>
                    </a:lnR>
                    <a:lnT w="7620" cap="flat" cmpd="sng" algn="ctr">
                      <a:solidFill>
                        <a:srgbClr val="D9D9D9"/>
                      </a:solidFill>
                      <a:prstDash val="solid"/>
                      <a:round/>
                      <a:headEnd type="none" w="med" len="med"/>
                      <a:tailEnd type="none" w="med" len="med"/>
                    </a:lnT>
                    <a:lnB w="7620" cap="flat" cmpd="sng" algn="ctr">
                      <a:solidFill>
                        <a:srgbClr val="D9D9D9"/>
                      </a:solidFill>
                      <a:prstDash val="solid"/>
                      <a:round/>
                      <a:headEnd type="none" w="med" len="med"/>
                      <a:tailEnd type="none" w="med" len="med"/>
                    </a:lnB>
                    <a:solidFill>
                      <a:srgbClr val="FFFFFF"/>
                    </a:solidFill>
                  </a:tcPr>
                </a:tc>
                <a:tc>
                  <a:txBody>
                    <a:bodyPr/>
                    <a:lstStyle/>
                    <a:p>
                      <a:r>
                        <a:rPr lang="en-US" sz="1800">
                          <a:effectLst/>
                        </a:rPr>
                        <a:t>CPD courses, a mentor, and assertive communication tool.</a:t>
                      </a:r>
                    </a:p>
                  </a:txBody>
                  <a:tcPr marL="32328" marR="32328" marT="16164" marB="16164" anchor="ctr">
                    <a:lnL w="7620" cap="flat" cmpd="sng" algn="ctr">
                      <a:solidFill>
                        <a:srgbClr val="D9D9D9"/>
                      </a:solidFill>
                      <a:prstDash val="solid"/>
                      <a:round/>
                      <a:headEnd type="none" w="med" len="med"/>
                      <a:tailEnd type="none" w="med" len="med"/>
                    </a:lnL>
                    <a:lnR w="7620" cap="flat" cmpd="sng" algn="ctr">
                      <a:solidFill>
                        <a:srgbClr val="D9D9D9"/>
                      </a:solidFill>
                      <a:prstDash val="solid"/>
                      <a:round/>
                      <a:headEnd type="none" w="med" len="med"/>
                      <a:tailEnd type="none" w="med" len="med"/>
                    </a:lnR>
                    <a:lnT w="7620" cap="flat" cmpd="sng" algn="ctr">
                      <a:solidFill>
                        <a:srgbClr val="D9D9D9"/>
                      </a:solidFill>
                      <a:prstDash val="solid"/>
                      <a:round/>
                      <a:headEnd type="none" w="med" len="med"/>
                      <a:tailEnd type="none" w="med" len="med"/>
                    </a:lnT>
                    <a:lnB w="7620" cap="flat" cmpd="sng" algn="ctr">
                      <a:solidFill>
                        <a:srgbClr val="D9D9D9"/>
                      </a:solidFill>
                      <a:prstDash val="solid"/>
                      <a:round/>
                      <a:headEnd type="none" w="med" len="med"/>
                      <a:tailEnd type="none" w="med" len="med"/>
                    </a:lnB>
                    <a:solidFill>
                      <a:srgbClr val="FFFFFF"/>
                    </a:solidFill>
                  </a:tcPr>
                </a:tc>
                <a:tc>
                  <a:txBody>
                    <a:bodyPr/>
                    <a:lstStyle/>
                    <a:p>
                      <a:r>
                        <a:rPr lang="en-US" sz="1800" b="1">
                          <a:effectLst/>
                        </a:rPr>
                        <a:t>3 Month</a:t>
                      </a:r>
                    </a:p>
                  </a:txBody>
                  <a:tcPr marL="32328" marR="32328" marT="16164" marB="16164" anchor="ctr">
                    <a:lnL w="7620" cap="flat" cmpd="sng" algn="ctr">
                      <a:solidFill>
                        <a:srgbClr val="D9D9D9"/>
                      </a:solidFill>
                      <a:prstDash val="solid"/>
                      <a:round/>
                      <a:headEnd type="none" w="med" len="med"/>
                      <a:tailEnd type="none" w="med" len="med"/>
                    </a:lnL>
                    <a:lnR w="7620" cap="flat" cmpd="sng" algn="ctr">
                      <a:solidFill>
                        <a:srgbClr val="D9D9D9"/>
                      </a:solidFill>
                      <a:prstDash val="solid"/>
                      <a:round/>
                      <a:headEnd type="none" w="med" len="med"/>
                      <a:tailEnd type="none" w="med" len="med"/>
                    </a:lnR>
                    <a:lnT w="7620" cap="flat" cmpd="sng" algn="ctr">
                      <a:solidFill>
                        <a:srgbClr val="D9D9D9"/>
                      </a:solidFill>
                      <a:prstDash val="solid"/>
                      <a:round/>
                      <a:headEnd type="none" w="med" len="med"/>
                      <a:tailEnd type="none" w="med" len="med"/>
                    </a:lnT>
                    <a:lnB w="7620" cap="flat" cmpd="sng" algn="ctr">
                      <a:solidFill>
                        <a:srgbClr val="D9D9D9"/>
                      </a:solidFill>
                      <a:prstDash val="solid"/>
                      <a:round/>
                      <a:headEnd type="none" w="med" len="med"/>
                      <a:tailEnd type="none" w="med" len="med"/>
                    </a:lnB>
                    <a:solidFill>
                      <a:srgbClr val="FFFFFF"/>
                    </a:solidFill>
                  </a:tcPr>
                </a:tc>
                <a:tc>
                  <a:txBody>
                    <a:bodyPr/>
                    <a:lstStyle/>
                    <a:p>
                      <a:r>
                        <a:rPr lang="en-US" sz="1800" dirty="0">
                          <a:effectLst/>
                        </a:rPr>
                        <a:t>Self reported confidence increases for having spoken their mind; supervisor and peer assessment corresponds.</a:t>
                      </a:r>
                    </a:p>
                  </a:txBody>
                  <a:tcPr marL="32328" marR="32328" marT="16164" marB="16164" anchor="ctr">
                    <a:lnL w="7620" cap="flat" cmpd="sng" algn="ctr">
                      <a:solidFill>
                        <a:srgbClr val="D9D9D9"/>
                      </a:solidFill>
                      <a:prstDash val="solid"/>
                      <a:round/>
                      <a:headEnd type="none" w="med" len="med"/>
                      <a:tailEnd type="none" w="med" len="med"/>
                    </a:lnL>
                    <a:lnR w="7620" cap="flat" cmpd="sng" algn="ctr">
                      <a:solidFill>
                        <a:srgbClr val="D9D9D9"/>
                      </a:solidFill>
                      <a:prstDash val="solid"/>
                      <a:round/>
                      <a:headEnd type="none" w="med" len="med"/>
                      <a:tailEnd type="none" w="med" len="med"/>
                    </a:lnR>
                    <a:lnT w="7620" cap="flat" cmpd="sng" algn="ctr">
                      <a:solidFill>
                        <a:srgbClr val="D9D9D9"/>
                      </a:solidFill>
                      <a:prstDash val="solid"/>
                      <a:round/>
                      <a:headEnd type="none" w="med" len="med"/>
                      <a:tailEnd type="none" w="med" len="med"/>
                    </a:lnT>
                    <a:lnB w="7620" cap="flat" cmpd="sng" algn="ctr">
                      <a:solidFill>
                        <a:srgbClr val="D9D9D9"/>
                      </a:solidFill>
                      <a:prstDash val="solid"/>
                      <a:round/>
                      <a:headEnd type="none" w="med" len="med"/>
                      <a:tailEnd type="none" w="med" len="med"/>
                    </a:lnB>
                    <a:solidFill>
                      <a:srgbClr val="FFFFFF"/>
                    </a:solidFill>
                  </a:tcPr>
                </a:tc>
                <a:extLst>
                  <a:ext uri="{0D108BD9-81ED-4DB2-BD59-A6C34878D82A}">
                    <a16:rowId xmlns:a16="http://schemas.microsoft.com/office/drawing/2014/main" val="1419789673"/>
                  </a:ext>
                </a:extLst>
              </a:tr>
              <a:tr h="1307645">
                <a:tc>
                  <a:txBody>
                    <a:bodyPr/>
                    <a:lstStyle/>
                    <a:p>
                      <a:r>
                        <a:rPr lang="en-US" sz="1800" b="1">
                          <a:effectLst/>
                        </a:rPr>
                        <a:t>2. Enhance Time Management and Organisational Skills</a:t>
                      </a:r>
                    </a:p>
                  </a:txBody>
                  <a:tcPr marL="32328" marR="32328" marT="16164" marB="16164" anchor="ctr">
                    <a:lnL w="7620" cap="flat" cmpd="sng" algn="ctr">
                      <a:solidFill>
                        <a:srgbClr val="D9D9D9"/>
                      </a:solidFill>
                      <a:prstDash val="solid"/>
                      <a:round/>
                      <a:headEnd type="none" w="med" len="med"/>
                      <a:tailEnd type="none" w="med" len="med"/>
                    </a:lnL>
                    <a:lnR w="7620" cap="flat" cmpd="sng" algn="ctr">
                      <a:solidFill>
                        <a:srgbClr val="D9D9D9"/>
                      </a:solidFill>
                      <a:prstDash val="solid"/>
                      <a:round/>
                      <a:headEnd type="none" w="med" len="med"/>
                      <a:tailEnd type="none" w="med" len="med"/>
                    </a:lnR>
                    <a:lnT w="7620" cap="flat" cmpd="sng" algn="ctr">
                      <a:solidFill>
                        <a:srgbClr val="D9D9D9"/>
                      </a:solidFill>
                      <a:prstDash val="solid"/>
                      <a:round/>
                      <a:headEnd type="none" w="med" len="med"/>
                      <a:tailEnd type="none" w="med" len="med"/>
                    </a:lnT>
                    <a:lnB w="7620" cap="flat" cmpd="sng" algn="ctr">
                      <a:solidFill>
                        <a:srgbClr val="D9D9D9"/>
                      </a:solidFill>
                      <a:prstDash val="solid"/>
                      <a:round/>
                      <a:headEnd type="none" w="med" len="med"/>
                      <a:tailEnd type="none" w="med" len="med"/>
                    </a:lnB>
                    <a:solidFill>
                      <a:srgbClr val="FFFFFF"/>
                    </a:solidFill>
                  </a:tcPr>
                </a:tc>
                <a:tc>
                  <a:txBody>
                    <a:bodyPr/>
                    <a:lstStyle/>
                    <a:p>
                      <a:r>
                        <a:rPr lang="en-US" sz="1800">
                          <a:effectLst/>
                        </a:rPr>
                        <a:t>Digital planner with a prioritization tool (like the Eisenhower matrix) and set three academic and clinical goals to accomplish.</a:t>
                      </a:r>
                    </a:p>
                  </a:txBody>
                  <a:tcPr marL="32328" marR="32328" marT="16164" marB="16164" anchor="ctr">
                    <a:lnL w="7620" cap="flat" cmpd="sng" algn="ctr">
                      <a:solidFill>
                        <a:srgbClr val="D9D9D9"/>
                      </a:solidFill>
                      <a:prstDash val="solid"/>
                      <a:round/>
                      <a:headEnd type="none" w="med" len="med"/>
                      <a:tailEnd type="none" w="med" len="med"/>
                    </a:lnL>
                    <a:lnR w="7620" cap="flat" cmpd="sng" algn="ctr">
                      <a:solidFill>
                        <a:srgbClr val="D9D9D9"/>
                      </a:solidFill>
                      <a:prstDash val="solid"/>
                      <a:round/>
                      <a:headEnd type="none" w="med" len="med"/>
                      <a:tailEnd type="none" w="med" len="med"/>
                    </a:lnR>
                    <a:lnT w="7620" cap="flat" cmpd="sng" algn="ctr">
                      <a:solidFill>
                        <a:srgbClr val="D9D9D9"/>
                      </a:solidFill>
                      <a:prstDash val="solid"/>
                      <a:round/>
                      <a:headEnd type="none" w="med" len="med"/>
                      <a:tailEnd type="none" w="med" len="med"/>
                    </a:lnT>
                    <a:lnB w="7620" cap="flat" cmpd="sng" algn="ctr">
                      <a:solidFill>
                        <a:srgbClr val="D9D9D9"/>
                      </a:solidFill>
                      <a:prstDash val="solid"/>
                      <a:round/>
                      <a:headEnd type="none" w="med" len="med"/>
                      <a:tailEnd type="none" w="med" len="med"/>
                    </a:lnB>
                    <a:solidFill>
                      <a:srgbClr val="FFFFFF"/>
                    </a:solidFill>
                  </a:tcPr>
                </a:tc>
                <a:tc>
                  <a:txBody>
                    <a:bodyPr/>
                    <a:lstStyle/>
                    <a:p>
                      <a:r>
                        <a:rPr lang="en-US" sz="1800">
                          <a:effectLst/>
                        </a:rPr>
                        <a:t>Time management application, supervises assistance, and reflective practice.</a:t>
                      </a:r>
                    </a:p>
                  </a:txBody>
                  <a:tcPr marL="32328" marR="32328" marT="16164" marB="16164" anchor="ctr">
                    <a:lnL w="7620" cap="flat" cmpd="sng" algn="ctr">
                      <a:solidFill>
                        <a:srgbClr val="D9D9D9"/>
                      </a:solidFill>
                      <a:prstDash val="solid"/>
                      <a:round/>
                      <a:headEnd type="none" w="med" len="med"/>
                      <a:tailEnd type="none" w="med" len="med"/>
                    </a:lnL>
                    <a:lnR w="7620" cap="flat" cmpd="sng" algn="ctr">
                      <a:solidFill>
                        <a:srgbClr val="D9D9D9"/>
                      </a:solidFill>
                      <a:prstDash val="solid"/>
                      <a:round/>
                      <a:headEnd type="none" w="med" len="med"/>
                      <a:tailEnd type="none" w="med" len="med"/>
                    </a:lnR>
                    <a:lnT w="7620" cap="flat" cmpd="sng" algn="ctr">
                      <a:solidFill>
                        <a:srgbClr val="D9D9D9"/>
                      </a:solidFill>
                      <a:prstDash val="solid"/>
                      <a:round/>
                      <a:headEnd type="none" w="med" len="med"/>
                      <a:tailEnd type="none" w="med" len="med"/>
                    </a:lnT>
                    <a:lnB w="7620" cap="flat" cmpd="sng" algn="ctr">
                      <a:solidFill>
                        <a:srgbClr val="D9D9D9"/>
                      </a:solidFill>
                      <a:prstDash val="solid"/>
                      <a:round/>
                      <a:headEnd type="none" w="med" len="med"/>
                      <a:tailEnd type="none" w="med" len="med"/>
                    </a:lnB>
                    <a:solidFill>
                      <a:srgbClr val="FFFFFF"/>
                    </a:solidFill>
                  </a:tcPr>
                </a:tc>
                <a:tc>
                  <a:txBody>
                    <a:bodyPr/>
                    <a:lstStyle/>
                    <a:p>
                      <a:r>
                        <a:rPr lang="en-US" sz="1800" b="1">
                          <a:effectLst/>
                        </a:rPr>
                        <a:t>4 Month</a:t>
                      </a:r>
                    </a:p>
                  </a:txBody>
                  <a:tcPr marL="32328" marR="32328" marT="16164" marB="16164" anchor="ctr">
                    <a:lnL w="7620" cap="flat" cmpd="sng" algn="ctr">
                      <a:solidFill>
                        <a:srgbClr val="D9D9D9"/>
                      </a:solidFill>
                      <a:prstDash val="solid"/>
                      <a:round/>
                      <a:headEnd type="none" w="med" len="med"/>
                      <a:tailEnd type="none" w="med" len="med"/>
                    </a:lnL>
                    <a:lnR w="7620" cap="flat" cmpd="sng" algn="ctr">
                      <a:solidFill>
                        <a:srgbClr val="D9D9D9"/>
                      </a:solidFill>
                      <a:prstDash val="solid"/>
                      <a:round/>
                      <a:headEnd type="none" w="med" len="med"/>
                      <a:tailEnd type="none" w="med" len="med"/>
                    </a:lnR>
                    <a:lnT w="7620" cap="flat" cmpd="sng" algn="ctr">
                      <a:solidFill>
                        <a:srgbClr val="D9D9D9"/>
                      </a:solidFill>
                      <a:prstDash val="solid"/>
                      <a:round/>
                      <a:headEnd type="none" w="med" len="med"/>
                      <a:tailEnd type="none" w="med" len="med"/>
                    </a:lnT>
                    <a:lnB w="7620" cap="flat" cmpd="sng" algn="ctr">
                      <a:solidFill>
                        <a:srgbClr val="D9D9D9"/>
                      </a:solidFill>
                      <a:prstDash val="solid"/>
                      <a:round/>
                      <a:headEnd type="none" w="med" len="med"/>
                      <a:tailEnd type="none" w="med" len="med"/>
                    </a:lnB>
                    <a:solidFill>
                      <a:srgbClr val="FFFFFF"/>
                    </a:solidFill>
                  </a:tcPr>
                </a:tc>
                <a:tc>
                  <a:txBody>
                    <a:bodyPr/>
                    <a:lstStyle/>
                    <a:p>
                      <a:r>
                        <a:rPr lang="en-US" sz="1800" dirty="0">
                          <a:effectLst/>
                        </a:rPr>
                        <a:t>Completing a predefined assignment was on time; reduction of stress and lateness to and a general improvement in productivity.</a:t>
                      </a:r>
                    </a:p>
                  </a:txBody>
                  <a:tcPr marL="32328" marR="32328" marT="16164" marB="16164" anchor="ctr">
                    <a:lnL w="7620" cap="flat" cmpd="sng" algn="ctr">
                      <a:solidFill>
                        <a:srgbClr val="D9D9D9"/>
                      </a:solidFill>
                      <a:prstDash val="solid"/>
                      <a:round/>
                      <a:headEnd type="none" w="med" len="med"/>
                      <a:tailEnd type="none" w="med" len="med"/>
                    </a:lnL>
                    <a:lnR w="7620" cap="flat" cmpd="sng" algn="ctr">
                      <a:solidFill>
                        <a:srgbClr val="D9D9D9"/>
                      </a:solidFill>
                      <a:prstDash val="solid"/>
                      <a:round/>
                      <a:headEnd type="none" w="med" len="med"/>
                      <a:tailEnd type="none" w="med" len="med"/>
                    </a:lnR>
                    <a:lnT w="7620" cap="flat" cmpd="sng" algn="ctr">
                      <a:solidFill>
                        <a:srgbClr val="D9D9D9"/>
                      </a:solidFill>
                      <a:prstDash val="solid"/>
                      <a:round/>
                      <a:headEnd type="none" w="med" len="med"/>
                      <a:tailEnd type="none" w="med" len="med"/>
                    </a:lnT>
                    <a:lnB w="7620" cap="flat" cmpd="sng" algn="ctr">
                      <a:solidFill>
                        <a:srgbClr val="D9D9D9"/>
                      </a:solidFill>
                      <a:prstDash val="solid"/>
                      <a:round/>
                      <a:headEnd type="none" w="med" len="med"/>
                      <a:tailEnd type="none" w="med" len="med"/>
                    </a:lnB>
                    <a:solidFill>
                      <a:srgbClr val="FFFFFF"/>
                    </a:solidFill>
                  </a:tcPr>
                </a:tc>
                <a:extLst>
                  <a:ext uri="{0D108BD9-81ED-4DB2-BD59-A6C34878D82A}">
                    <a16:rowId xmlns:a16="http://schemas.microsoft.com/office/drawing/2014/main" val="1379796407"/>
                  </a:ext>
                </a:extLst>
              </a:tr>
              <a:tr h="1687285">
                <a:tc>
                  <a:txBody>
                    <a:bodyPr/>
                    <a:lstStyle/>
                    <a:p>
                      <a:r>
                        <a:rPr lang="en-US" sz="1800" b="1">
                          <a:effectLst/>
                        </a:rPr>
                        <a:t>3. Expand Knowledge in Mental Health Care Practice</a:t>
                      </a:r>
                    </a:p>
                  </a:txBody>
                  <a:tcPr marL="32328" marR="32328" marT="16164" marB="16164" anchor="ctr">
                    <a:lnL w="7620" cap="flat" cmpd="sng" algn="ctr">
                      <a:solidFill>
                        <a:srgbClr val="D9D9D9"/>
                      </a:solidFill>
                      <a:prstDash val="solid"/>
                      <a:round/>
                      <a:headEnd type="none" w="med" len="med"/>
                      <a:tailEnd type="none" w="med" len="med"/>
                    </a:lnL>
                    <a:lnR w="7620" cap="flat" cmpd="sng" algn="ctr">
                      <a:solidFill>
                        <a:srgbClr val="D9D9D9"/>
                      </a:solidFill>
                      <a:prstDash val="solid"/>
                      <a:round/>
                      <a:headEnd type="none" w="med" len="med"/>
                      <a:tailEnd type="none" w="med" len="med"/>
                    </a:lnR>
                    <a:lnT w="7620" cap="flat" cmpd="sng" algn="ctr">
                      <a:solidFill>
                        <a:srgbClr val="D9D9D9"/>
                      </a:solidFill>
                      <a:prstDash val="solid"/>
                      <a:round/>
                      <a:headEnd type="none" w="med" len="med"/>
                      <a:tailEnd type="none" w="med" len="med"/>
                    </a:lnT>
                    <a:lnB w="7620" cap="flat" cmpd="sng" algn="ctr">
                      <a:solidFill>
                        <a:srgbClr val="D9D9D9"/>
                      </a:solidFill>
                      <a:prstDash val="solid"/>
                      <a:round/>
                      <a:headEnd type="none" w="med" len="med"/>
                      <a:tailEnd type="none" w="med" len="med"/>
                    </a:lnB>
                    <a:solidFill>
                      <a:srgbClr val="FFFFFF"/>
                    </a:solidFill>
                  </a:tcPr>
                </a:tc>
                <a:tc>
                  <a:txBody>
                    <a:bodyPr/>
                    <a:lstStyle/>
                    <a:p>
                      <a:r>
                        <a:rPr lang="en-US" sz="1800">
                          <a:effectLst/>
                        </a:rPr>
                        <a:t>Register for CPD on mental health; attend seminars and clinical practice.</a:t>
                      </a:r>
                    </a:p>
                  </a:txBody>
                  <a:tcPr marL="32328" marR="32328" marT="16164" marB="16164" anchor="ctr">
                    <a:lnL w="7620" cap="flat" cmpd="sng" algn="ctr">
                      <a:solidFill>
                        <a:srgbClr val="D9D9D9"/>
                      </a:solidFill>
                      <a:prstDash val="solid"/>
                      <a:round/>
                      <a:headEnd type="none" w="med" len="med"/>
                      <a:tailEnd type="none" w="med" len="med"/>
                    </a:lnL>
                    <a:lnR w="7620" cap="flat" cmpd="sng" algn="ctr">
                      <a:solidFill>
                        <a:srgbClr val="D9D9D9"/>
                      </a:solidFill>
                      <a:prstDash val="solid"/>
                      <a:round/>
                      <a:headEnd type="none" w="med" len="med"/>
                      <a:tailEnd type="none" w="med" len="med"/>
                    </a:lnR>
                    <a:lnT w="7620" cap="flat" cmpd="sng" algn="ctr">
                      <a:solidFill>
                        <a:srgbClr val="D9D9D9"/>
                      </a:solidFill>
                      <a:prstDash val="solid"/>
                      <a:round/>
                      <a:headEnd type="none" w="med" len="med"/>
                      <a:tailEnd type="none" w="med" len="med"/>
                    </a:lnT>
                    <a:lnB w="7620" cap="flat" cmpd="sng" algn="ctr">
                      <a:solidFill>
                        <a:srgbClr val="D9D9D9"/>
                      </a:solidFill>
                      <a:prstDash val="solid"/>
                      <a:round/>
                      <a:headEnd type="none" w="med" len="med"/>
                      <a:tailEnd type="none" w="med" len="med"/>
                    </a:lnB>
                    <a:solidFill>
                      <a:srgbClr val="FFFFFF"/>
                    </a:solidFill>
                  </a:tcPr>
                </a:tc>
                <a:tc>
                  <a:txBody>
                    <a:bodyPr/>
                    <a:lstStyle/>
                    <a:p>
                      <a:r>
                        <a:rPr lang="en-US" sz="1800">
                          <a:effectLst/>
                        </a:rPr>
                        <a:t>e-learning systems, training clinics, and the supervisor's gate.</a:t>
                      </a:r>
                    </a:p>
                  </a:txBody>
                  <a:tcPr marL="32328" marR="32328" marT="16164" marB="16164" anchor="ctr">
                    <a:lnL w="7620" cap="flat" cmpd="sng" algn="ctr">
                      <a:solidFill>
                        <a:srgbClr val="D9D9D9"/>
                      </a:solidFill>
                      <a:prstDash val="solid"/>
                      <a:round/>
                      <a:headEnd type="none" w="med" len="med"/>
                      <a:tailEnd type="none" w="med" len="med"/>
                    </a:lnL>
                    <a:lnR w="7620" cap="flat" cmpd="sng" algn="ctr">
                      <a:solidFill>
                        <a:srgbClr val="D9D9D9"/>
                      </a:solidFill>
                      <a:prstDash val="solid"/>
                      <a:round/>
                      <a:headEnd type="none" w="med" len="med"/>
                      <a:tailEnd type="none" w="med" len="med"/>
                    </a:lnR>
                    <a:lnT w="7620" cap="flat" cmpd="sng" algn="ctr">
                      <a:solidFill>
                        <a:srgbClr val="D9D9D9"/>
                      </a:solidFill>
                      <a:prstDash val="solid"/>
                      <a:round/>
                      <a:headEnd type="none" w="med" len="med"/>
                      <a:tailEnd type="none" w="med" len="med"/>
                    </a:lnT>
                    <a:lnB w="7620" cap="flat" cmpd="sng" algn="ctr">
                      <a:solidFill>
                        <a:srgbClr val="D9D9D9"/>
                      </a:solidFill>
                      <a:prstDash val="solid"/>
                      <a:round/>
                      <a:headEnd type="none" w="med" len="med"/>
                      <a:tailEnd type="none" w="med" len="med"/>
                    </a:lnB>
                    <a:solidFill>
                      <a:srgbClr val="FFFFFF"/>
                    </a:solidFill>
                  </a:tcPr>
                </a:tc>
                <a:tc>
                  <a:txBody>
                    <a:bodyPr/>
                    <a:lstStyle/>
                    <a:p>
                      <a:r>
                        <a:rPr lang="en-US" sz="1800" b="1">
                          <a:effectLst/>
                        </a:rPr>
                        <a:t>6 Month</a:t>
                      </a:r>
                    </a:p>
                  </a:txBody>
                  <a:tcPr marL="32328" marR="32328" marT="16164" marB="16164" anchor="ctr">
                    <a:lnL w="7620" cap="flat" cmpd="sng" algn="ctr">
                      <a:solidFill>
                        <a:srgbClr val="D9D9D9"/>
                      </a:solidFill>
                      <a:prstDash val="solid"/>
                      <a:round/>
                      <a:headEnd type="none" w="med" len="med"/>
                      <a:tailEnd type="none" w="med" len="med"/>
                    </a:lnL>
                    <a:lnR w="7620" cap="flat" cmpd="sng" algn="ctr">
                      <a:solidFill>
                        <a:srgbClr val="D9D9D9"/>
                      </a:solidFill>
                      <a:prstDash val="solid"/>
                      <a:round/>
                      <a:headEnd type="none" w="med" len="med"/>
                      <a:tailEnd type="none" w="med" len="med"/>
                    </a:lnR>
                    <a:lnT w="7620" cap="flat" cmpd="sng" algn="ctr">
                      <a:solidFill>
                        <a:srgbClr val="D9D9D9"/>
                      </a:solidFill>
                      <a:prstDash val="solid"/>
                      <a:round/>
                      <a:headEnd type="none" w="med" len="med"/>
                      <a:tailEnd type="none" w="med" len="med"/>
                    </a:lnT>
                    <a:lnB w="7620" cap="flat" cmpd="sng" algn="ctr">
                      <a:solidFill>
                        <a:srgbClr val="D9D9D9"/>
                      </a:solidFill>
                      <a:prstDash val="solid"/>
                      <a:round/>
                      <a:headEnd type="none" w="med" len="med"/>
                      <a:tailEnd type="none" w="med" len="med"/>
                    </a:lnB>
                    <a:solidFill>
                      <a:srgbClr val="FFFFFF"/>
                    </a:solidFill>
                  </a:tcPr>
                </a:tc>
                <a:tc>
                  <a:txBody>
                    <a:bodyPr/>
                    <a:lstStyle/>
                    <a:p>
                      <a:r>
                        <a:rPr lang="en-US" sz="1800" dirty="0">
                          <a:effectLst/>
                        </a:rPr>
                        <a:t>All mandatory parts of the course have been completed; greater understanding of clinical practices in mental health; gained better understanding of the patients.</a:t>
                      </a:r>
                    </a:p>
                  </a:txBody>
                  <a:tcPr marL="32328" marR="32328" marT="16164" marB="16164" anchor="ctr">
                    <a:lnL w="7620" cap="flat" cmpd="sng" algn="ctr">
                      <a:solidFill>
                        <a:srgbClr val="D9D9D9"/>
                      </a:solidFill>
                      <a:prstDash val="solid"/>
                      <a:round/>
                      <a:headEnd type="none" w="med" len="med"/>
                      <a:tailEnd type="none" w="med" len="med"/>
                    </a:lnL>
                    <a:lnR w="7620" cap="flat" cmpd="sng" algn="ctr">
                      <a:solidFill>
                        <a:srgbClr val="D9D9D9"/>
                      </a:solidFill>
                      <a:prstDash val="solid"/>
                      <a:round/>
                      <a:headEnd type="none" w="med" len="med"/>
                      <a:tailEnd type="none" w="med" len="med"/>
                    </a:lnR>
                    <a:lnT w="7620" cap="flat" cmpd="sng" algn="ctr">
                      <a:solidFill>
                        <a:srgbClr val="D9D9D9"/>
                      </a:solidFill>
                      <a:prstDash val="solid"/>
                      <a:round/>
                      <a:headEnd type="none" w="med" len="med"/>
                      <a:tailEnd type="none" w="med" len="med"/>
                    </a:lnT>
                    <a:lnB w="7620" cap="flat" cmpd="sng" algn="ctr">
                      <a:solidFill>
                        <a:srgbClr val="D9D9D9"/>
                      </a:solidFill>
                      <a:prstDash val="solid"/>
                      <a:round/>
                      <a:headEnd type="none" w="med" len="med"/>
                      <a:tailEnd type="none" w="med" len="med"/>
                    </a:lnB>
                    <a:solidFill>
                      <a:srgbClr val="FFFFFF"/>
                    </a:solidFill>
                  </a:tcPr>
                </a:tc>
                <a:extLst>
                  <a:ext uri="{0D108BD9-81ED-4DB2-BD59-A6C34878D82A}">
                    <a16:rowId xmlns:a16="http://schemas.microsoft.com/office/drawing/2014/main" val="1862414227"/>
                  </a:ext>
                </a:extLst>
              </a:tr>
              <a:tr h="1054554">
                <a:tc>
                  <a:txBody>
                    <a:bodyPr/>
                    <a:lstStyle/>
                    <a:p>
                      <a:r>
                        <a:rPr lang="en-US" sz="1800" b="1">
                          <a:effectLst/>
                        </a:rPr>
                        <a:t>4. Develop Leadership and Mentorship Skills</a:t>
                      </a:r>
                    </a:p>
                  </a:txBody>
                  <a:tcPr marL="32328" marR="32328" marT="16164" marB="16164" anchor="ctr">
                    <a:lnL w="7620" cap="flat" cmpd="sng" algn="ctr">
                      <a:solidFill>
                        <a:srgbClr val="D9D9D9"/>
                      </a:solidFill>
                      <a:prstDash val="solid"/>
                      <a:round/>
                      <a:headEnd type="none" w="med" len="med"/>
                      <a:tailEnd type="none" w="med" len="med"/>
                    </a:lnL>
                    <a:lnR w="7620" cap="flat" cmpd="sng" algn="ctr">
                      <a:solidFill>
                        <a:srgbClr val="D9D9D9"/>
                      </a:solidFill>
                      <a:prstDash val="solid"/>
                      <a:round/>
                      <a:headEnd type="none" w="med" len="med"/>
                      <a:tailEnd type="none" w="med" len="med"/>
                    </a:lnR>
                    <a:lnT w="7620" cap="flat" cmpd="sng" algn="ctr">
                      <a:solidFill>
                        <a:srgbClr val="D9D9D9"/>
                      </a:solidFill>
                      <a:prstDash val="solid"/>
                      <a:round/>
                      <a:headEnd type="none" w="med" len="med"/>
                      <a:tailEnd type="none" w="med" len="med"/>
                    </a:lnT>
                    <a:lnB w="7620" cap="flat" cmpd="sng" algn="ctr">
                      <a:solidFill>
                        <a:srgbClr val="D9D9D9"/>
                      </a:solidFill>
                      <a:prstDash val="solid"/>
                      <a:round/>
                      <a:headEnd type="none" w="med" len="med"/>
                      <a:tailEnd type="none" w="med" len="med"/>
                    </a:lnB>
                    <a:solidFill>
                      <a:srgbClr val="FFFFFF"/>
                    </a:solidFill>
                  </a:tcPr>
                </a:tc>
                <a:tc>
                  <a:txBody>
                    <a:bodyPr/>
                    <a:lstStyle/>
                    <a:p>
                      <a:r>
                        <a:rPr lang="en-US" sz="1800">
                          <a:effectLst/>
                        </a:rPr>
                        <a:t>Volunteering to lead a group; observing more advanced personnel; asking for mentoring on leading.</a:t>
                      </a:r>
                    </a:p>
                  </a:txBody>
                  <a:tcPr marL="32328" marR="32328" marT="16164" marB="16164" anchor="ctr">
                    <a:lnL w="7620" cap="flat" cmpd="sng" algn="ctr">
                      <a:solidFill>
                        <a:srgbClr val="D9D9D9"/>
                      </a:solidFill>
                      <a:prstDash val="solid"/>
                      <a:round/>
                      <a:headEnd type="none" w="med" len="med"/>
                      <a:tailEnd type="none" w="med" len="med"/>
                    </a:lnL>
                    <a:lnR w="7620" cap="flat" cmpd="sng" algn="ctr">
                      <a:solidFill>
                        <a:srgbClr val="D9D9D9"/>
                      </a:solidFill>
                      <a:prstDash val="solid"/>
                      <a:round/>
                      <a:headEnd type="none" w="med" len="med"/>
                      <a:tailEnd type="none" w="med" len="med"/>
                    </a:lnR>
                    <a:lnT w="7620" cap="flat" cmpd="sng" algn="ctr">
                      <a:solidFill>
                        <a:srgbClr val="D9D9D9"/>
                      </a:solidFill>
                      <a:prstDash val="solid"/>
                      <a:round/>
                      <a:headEnd type="none" w="med" len="med"/>
                      <a:tailEnd type="none" w="med" len="med"/>
                    </a:lnT>
                    <a:lnB w="7620" cap="flat" cmpd="sng" algn="ctr">
                      <a:solidFill>
                        <a:srgbClr val="D9D9D9"/>
                      </a:solidFill>
                      <a:prstDash val="solid"/>
                      <a:round/>
                      <a:headEnd type="none" w="med" len="med"/>
                      <a:tailEnd type="none" w="med" len="med"/>
                    </a:lnB>
                    <a:solidFill>
                      <a:srgbClr val="FFFFFF"/>
                    </a:solidFill>
                  </a:tcPr>
                </a:tc>
                <a:tc>
                  <a:txBody>
                    <a:bodyPr/>
                    <a:lstStyle/>
                    <a:p>
                      <a:r>
                        <a:rPr lang="en-US" sz="1800">
                          <a:effectLst/>
                        </a:rPr>
                        <a:t>Possible placements, feedback from mentors, and the relevant literature on leadership.</a:t>
                      </a:r>
                    </a:p>
                  </a:txBody>
                  <a:tcPr marL="32328" marR="32328" marT="16164" marB="16164" anchor="ctr">
                    <a:lnL w="7620" cap="flat" cmpd="sng" algn="ctr">
                      <a:solidFill>
                        <a:srgbClr val="D9D9D9"/>
                      </a:solidFill>
                      <a:prstDash val="solid"/>
                      <a:round/>
                      <a:headEnd type="none" w="med" len="med"/>
                      <a:tailEnd type="none" w="med" len="med"/>
                    </a:lnL>
                    <a:lnR w="7620" cap="flat" cmpd="sng" algn="ctr">
                      <a:solidFill>
                        <a:srgbClr val="D9D9D9"/>
                      </a:solidFill>
                      <a:prstDash val="solid"/>
                      <a:round/>
                      <a:headEnd type="none" w="med" len="med"/>
                      <a:tailEnd type="none" w="med" len="med"/>
                    </a:lnR>
                    <a:lnT w="7620" cap="flat" cmpd="sng" algn="ctr">
                      <a:solidFill>
                        <a:srgbClr val="D9D9D9"/>
                      </a:solidFill>
                      <a:prstDash val="solid"/>
                      <a:round/>
                      <a:headEnd type="none" w="med" len="med"/>
                      <a:tailEnd type="none" w="med" len="med"/>
                    </a:lnT>
                    <a:lnB w="7620" cap="flat" cmpd="sng" algn="ctr">
                      <a:solidFill>
                        <a:srgbClr val="D9D9D9"/>
                      </a:solidFill>
                      <a:prstDash val="solid"/>
                      <a:round/>
                      <a:headEnd type="none" w="med" len="med"/>
                      <a:tailEnd type="none" w="med" len="med"/>
                    </a:lnB>
                    <a:solidFill>
                      <a:srgbClr val="FFFFFF"/>
                    </a:solidFill>
                  </a:tcPr>
                </a:tc>
                <a:tc>
                  <a:txBody>
                    <a:bodyPr/>
                    <a:lstStyle/>
                    <a:p>
                      <a:pPr algn="l" rtl="0"/>
                      <a:r>
                        <a:rPr lang="en-US" sz="1800" b="1" i="0">
                          <a:solidFill>
                            <a:srgbClr val="000000"/>
                          </a:solidFill>
                          <a:effectLst/>
                        </a:rPr>
                        <a:t>9 months</a:t>
                      </a:r>
                      <a:endParaRPr lang="en-US" sz="1800" b="0" i="0">
                        <a:solidFill>
                          <a:srgbClr val="000000"/>
                        </a:solidFill>
                        <a:effectLst/>
                      </a:endParaRPr>
                    </a:p>
                  </a:txBody>
                  <a:tcPr marL="32328" marR="32328" marT="16164" marB="16164" anchor="ctr">
                    <a:lnL w="7620" cap="flat" cmpd="sng" algn="ctr">
                      <a:solidFill>
                        <a:srgbClr val="D9D9D9"/>
                      </a:solidFill>
                      <a:prstDash val="solid"/>
                      <a:round/>
                      <a:headEnd type="none" w="med" len="med"/>
                      <a:tailEnd type="none" w="med" len="med"/>
                    </a:lnL>
                    <a:lnR w="7620" cap="flat" cmpd="sng" algn="ctr">
                      <a:solidFill>
                        <a:srgbClr val="D9D9D9"/>
                      </a:solidFill>
                      <a:prstDash val="solid"/>
                      <a:round/>
                      <a:headEnd type="none" w="med" len="med"/>
                      <a:tailEnd type="none" w="med" len="med"/>
                    </a:lnR>
                    <a:lnT w="7620" cap="flat" cmpd="sng" algn="ctr">
                      <a:solidFill>
                        <a:srgbClr val="D9D9D9"/>
                      </a:solidFill>
                      <a:prstDash val="solid"/>
                      <a:round/>
                      <a:headEnd type="none" w="med" len="med"/>
                      <a:tailEnd type="none" w="med" len="med"/>
                    </a:lnT>
                    <a:lnB w="7620" cap="flat" cmpd="sng" algn="ctr">
                      <a:solidFill>
                        <a:srgbClr val="D9D9D9"/>
                      </a:solidFill>
                      <a:prstDash val="solid"/>
                      <a:round/>
                      <a:headEnd type="none" w="med" len="med"/>
                      <a:tailEnd type="none" w="med" len="med"/>
                    </a:lnB>
                    <a:solidFill>
                      <a:srgbClr val="FFFFFF"/>
                    </a:solidFill>
                  </a:tcPr>
                </a:tc>
                <a:tc>
                  <a:txBody>
                    <a:bodyPr/>
                    <a:lstStyle/>
                    <a:p>
                      <a:r>
                        <a:rPr lang="en-US" sz="1800" dirty="0">
                          <a:effectLst/>
                        </a:rPr>
                        <a:t>Ability to manage small units, with effective task coordination, initiative, and teamwork.</a:t>
                      </a:r>
                    </a:p>
                  </a:txBody>
                  <a:tcPr marL="32328" marR="32328" marT="16164" marB="16164" anchor="ctr">
                    <a:lnL w="7620" cap="flat" cmpd="sng" algn="ctr">
                      <a:solidFill>
                        <a:srgbClr val="D9D9D9"/>
                      </a:solidFill>
                      <a:prstDash val="solid"/>
                      <a:round/>
                      <a:headEnd type="none" w="med" len="med"/>
                      <a:tailEnd type="none" w="med" len="med"/>
                    </a:lnL>
                    <a:lnR w="7620" cap="flat" cmpd="sng" algn="ctr">
                      <a:solidFill>
                        <a:srgbClr val="D9D9D9"/>
                      </a:solidFill>
                      <a:prstDash val="solid"/>
                      <a:round/>
                      <a:headEnd type="none" w="med" len="med"/>
                      <a:tailEnd type="none" w="med" len="med"/>
                    </a:lnR>
                    <a:lnT w="7620" cap="flat" cmpd="sng" algn="ctr">
                      <a:solidFill>
                        <a:srgbClr val="D9D9D9"/>
                      </a:solidFill>
                      <a:prstDash val="solid"/>
                      <a:round/>
                      <a:headEnd type="none" w="med" len="med"/>
                      <a:tailEnd type="none" w="med" len="med"/>
                    </a:lnT>
                    <a:lnB w="7620" cap="flat" cmpd="sng" algn="ctr">
                      <a:solidFill>
                        <a:srgbClr val="D9D9D9"/>
                      </a:solidFill>
                      <a:prstDash val="solid"/>
                      <a:round/>
                      <a:headEnd type="none" w="med" len="med"/>
                      <a:tailEnd type="none" w="med" len="med"/>
                    </a:lnB>
                    <a:solidFill>
                      <a:srgbClr val="FFFFFF"/>
                    </a:solidFill>
                  </a:tcPr>
                </a:tc>
                <a:extLst>
                  <a:ext uri="{0D108BD9-81ED-4DB2-BD59-A6C34878D82A}">
                    <a16:rowId xmlns:a16="http://schemas.microsoft.com/office/drawing/2014/main" val="2241216560"/>
                  </a:ext>
                </a:extLst>
              </a:tr>
            </a:tbl>
          </a:graphicData>
        </a:graphic>
      </p:graphicFrame>
      <p:sp>
        <p:nvSpPr>
          <p:cNvPr id="10" name="Rectangle 1">
            <a:extLst>
              <a:ext uri="{FF2B5EF4-FFF2-40B4-BE49-F238E27FC236}">
                <a16:creationId xmlns:a16="http://schemas.microsoft.com/office/drawing/2014/main" id="{91DF3F25-D22F-562F-AE47-69267600DAEB}"/>
              </a:ext>
            </a:extLst>
          </p:cNvPr>
          <p:cNvSpPr>
            <a:spLocks noChangeArrowheads="1"/>
          </p:cNvSpPr>
          <p:nvPr/>
        </p:nvSpPr>
        <p:spPr bwMode="auto">
          <a:xfrm>
            <a:off x="3117850" y="1600200"/>
            <a:ext cx="18288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US"/>
          </a:p>
        </p:txBody>
      </p:sp>
      <p:pic>
        <p:nvPicPr>
          <p:cNvPr id="11" name="Picture 10">
            <a:extLst>
              <a:ext uri="{FF2B5EF4-FFF2-40B4-BE49-F238E27FC236}">
                <a16:creationId xmlns:a16="http://schemas.microsoft.com/office/drawing/2014/main" id="{5C36A33C-4BE5-708E-9F20-44B22EFB0E42}"/>
              </a:ext>
            </a:extLst>
          </p:cNvPr>
          <p:cNvPicPr>
            <a:picLocks noChangeAspect="1"/>
          </p:cNvPicPr>
          <p:nvPr/>
        </p:nvPicPr>
        <p:blipFill>
          <a:blip r:embed="rId8">
            <a:clrChange>
              <a:clrFrom>
                <a:srgbClr val="FFFFFF"/>
              </a:clrFrom>
              <a:clrTo>
                <a:srgbClr val="FFFFFF">
                  <a:alpha val="0"/>
                </a:srgbClr>
              </a:clrTo>
            </a:clrChange>
            <a:extLst>
              <a:ext uri="{28A0092B-C50C-407E-A947-70E740481C1C}">
                <a14:useLocalDpi xmlns:a14="http://schemas.microsoft.com/office/drawing/2010/main" val="0"/>
              </a:ext>
            </a:extLst>
          </a:blip>
          <a:stretch>
            <a:fillRect/>
          </a:stretch>
        </p:blipFill>
        <p:spPr>
          <a:xfrm>
            <a:off x="14777605" y="9258300"/>
            <a:ext cx="2243137" cy="837356"/>
          </a:xfrm>
          <a:prstGeom prst="rect">
            <a:avLst/>
          </a:prstGeom>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FCFCFC"/>
        </a:solidFill>
        <a:effectLst/>
      </p:bgPr>
    </p:bg>
    <p:spTree>
      <p:nvGrpSpPr>
        <p:cNvPr id="1" name=""/>
        <p:cNvGrpSpPr/>
        <p:nvPr/>
      </p:nvGrpSpPr>
      <p:grpSpPr>
        <a:xfrm>
          <a:off x="0" y="0"/>
          <a:ext cx="0" cy="0"/>
          <a:chOff x="0" y="0"/>
          <a:chExt cx="0" cy="0"/>
        </a:xfrm>
      </p:grpSpPr>
      <p:sp>
        <p:nvSpPr>
          <p:cNvPr id="3" name="Freeform 3"/>
          <p:cNvSpPr/>
          <p:nvPr/>
        </p:nvSpPr>
        <p:spPr>
          <a:xfrm>
            <a:off x="17576807" y="9589688"/>
            <a:ext cx="402724" cy="402724"/>
          </a:xfrm>
          <a:custGeom>
            <a:avLst/>
            <a:gdLst/>
            <a:ahLst/>
            <a:cxnLst/>
            <a:rect l="l" t="t" r="r" b="b"/>
            <a:pathLst>
              <a:path w="402724" h="402724">
                <a:moveTo>
                  <a:pt x="0" y="0"/>
                </a:moveTo>
                <a:lnTo>
                  <a:pt x="402725" y="0"/>
                </a:lnTo>
                <a:lnTo>
                  <a:pt x="402725" y="402724"/>
                </a:lnTo>
                <a:lnTo>
                  <a:pt x="0" y="402724"/>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sp>
      <p:sp>
        <p:nvSpPr>
          <p:cNvPr id="4" name="Freeform 4"/>
          <p:cNvSpPr/>
          <p:nvPr/>
        </p:nvSpPr>
        <p:spPr>
          <a:xfrm>
            <a:off x="17071856" y="9589688"/>
            <a:ext cx="402724" cy="402724"/>
          </a:xfrm>
          <a:custGeom>
            <a:avLst/>
            <a:gdLst/>
            <a:ahLst/>
            <a:cxnLst/>
            <a:rect l="l" t="t" r="r" b="b"/>
            <a:pathLst>
              <a:path w="402724" h="402724">
                <a:moveTo>
                  <a:pt x="0" y="0"/>
                </a:moveTo>
                <a:lnTo>
                  <a:pt x="402724" y="0"/>
                </a:lnTo>
                <a:lnTo>
                  <a:pt x="402724" y="402724"/>
                </a:lnTo>
                <a:lnTo>
                  <a:pt x="0" y="402724"/>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sp>
      <p:sp>
        <p:nvSpPr>
          <p:cNvPr id="6" name="Freeform 6"/>
          <p:cNvSpPr/>
          <p:nvPr/>
        </p:nvSpPr>
        <p:spPr>
          <a:xfrm>
            <a:off x="308468" y="328036"/>
            <a:ext cx="3061970" cy="373004"/>
          </a:xfrm>
          <a:custGeom>
            <a:avLst/>
            <a:gdLst/>
            <a:ahLst/>
            <a:cxnLst/>
            <a:rect l="l" t="t" r="r" b="b"/>
            <a:pathLst>
              <a:path w="3061970" h="373004">
                <a:moveTo>
                  <a:pt x="0" y="0"/>
                </a:moveTo>
                <a:lnTo>
                  <a:pt x="3061971" y="0"/>
                </a:lnTo>
                <a:lnTo>
                  <a:pt x="3061971" y="373004"/>
                </a:lnTo>
                <a:lnTo>
                  <a:pt x="0" y="373004"/>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sp>
      <p:sp>
        <p:nvSpPr>
          <p:cNvPr id="7" name="TextBox 7"/>
          <p:cNvSpPr txBox="1"/>
          <p:nvPr/>
        </p:nvSpPr>
        <p:spPr>
          <a:xfrm>
            <a:off x="2124002" y="2798799"/>
            <a:ext cx="11783097" cy="4312705"/>
          </a:xfrm>
          <a:prstGeom prst="rect">
            <a:avLst/>
          </a:prstGeom>
        </p:spPr>
        <p:txBody>
          <a:bodyPr lIns="0" tIns="0" rIns="0" bIns="0" rtlCol="0" anchor="t">
            <a:spAutoFit/>
          </a:bodyPr>
          <a:lstStyle/>
          <a:p>
            <a:pPr marL="481371" lvl="1" indent="-240685" algn="l">
              <a:lnSpc>
                <a:spcPts val="3121"/>
              </a:lnSpc>
              <a:buFont typeface="Arial"/>
              <a:buChar char="•"/>
            </a:pPr>
            <a:r>
              <a:rPr lang="en-US" sz="2229">
                <a:solidFill>
                  <a:srgbClr val="1C1C1C"/>
                </a:solidFill>
                <a:latin typeface="Canva Sans"/>
                <a:ea typeface="Canva Sans"/>
                <a:cs typeface="Canva Sans"/>
                <a:sym typeface="Canva Sans"/>
              </a:rPr>
              <a:t>Respect and courtesy, and professional values of empathy, and equality, and integrity are fundamental in my professional growth (NMC 2018).</a:t>
            </a:r>
          </a:p>
          <a:p>
            <a:pPr marL="481371" lvl="1" indent="-240685" algn="l">
              <a:lnSpc>
                <a:spcPts val="3121"/>
              </a:lnSpc>
              <a:buFont typeface="Arial"/>
              <a:buChar char="•"/>
            </a:pPr>
            <a:r>
              <a:rPr lang="en-US" sz="2229">
                <a:solidFill>
                  <a:srgbClr val="1C1C1C"/>
                </a:solidFill>
                <a:latin typeface="Canva Sans"/>
                <a:ea typeface="Canva Sans"/>
                <a:cs typeface="Canva Sans"/>
                <a:sym typeface="Canva Sans"/>
              </a:rPr>
              <a:t>Ill believe actions and decisions are fundamental in every aspect of my practice in health and social care.</a:t>
            </a:r>
          </a:p>
          <a:p>
            <a:pPr marL="481371" lvl="1" indent="-240685" algn="l">
              <a:lnSpc>
                <a:spcPts val="3121"/>
              </a:lnSpc>
              <a:buFont typeface="Arial"/>
              <a:buChar char="•"/>
            </a:pPr>
            <a:r>
              <a:rPr lang="en-US" sz="2229">
                <a:solidFill>
                  <a:srgbClr val="1C1C1C"/>
                </a:solidFill>
                <a:latin typeface="Canva Sans"/>
                <a:ea typeface="Canva Sans"/>
                <a:cs typeface="Canva Sans"/>
                <a:sym typeface="Canva Sans"/>
              </a:rPr>
              <a:t>Through reflection, I am responsible and I am capable of handling situations while upholding the dignity of the patient even when they are in dire situations.</a:t>
            </a:r>
          </a:p>
          <a:p>
            <a:pPr marL="481371" lvl="1" indent="-240685" algn="l">
              <a:lnSpc>
                <a:spcPts val="3121"/>
              </a:lnSpc>
              <a:buFont typeface="Arial"/>
              <a:buChar char="•"/>
            </a:pPr>
            <a:r>
              <a:rPr lang="en-US" sz="2229">
                <a:solidFill>
                  <a:srgbClr val="1C1C1C"/>
                </a:solidFill>
                <a:latin typeface="Canva Sans"/>
                <a:ea typeface="Canva Sans"/>
                <a:cs typeface="Canva Sans"/>
                <a:sym typeface="Canva Sans"/>
              </a:rPr>
              <a:t>The transformative value of self evaluation is to cross check and ensure my actions ebb and flow the code of conduct anchored in the expectations of the public.</a:t>
            </a:r>
          </a:p>
          <a:p>
            <a:pPr marL="481371" lvl="1" indent="-240685" algn="l">
              <a:lnSpc>
                <a:spcPts val="3121"/>
              </a:lnSpc>
              <a:buFont typeface="Arial"/>
              <a:buChar char="•"/>
            </a:pPr>
            <a:r>
              <a:rPr lang="en-US" sz="2229">
                <a:solidFill>
                  <a:srgbClr val="1C1C1C"/>
                </a:solidFill>
                <a:latin typeface="Canva Sans"/>
                <a:ea typeface="Canva Sans"/>
                <a:cs typeface="Canva Sans"/>
                <a:sym typeface="Canva Sans"/>
              </a:rPr>
              <a:t>Consolidation of moral principles and professional ethics is enforced through the commitment to never ending learning.</a:t>
            </a:r>
          </a:p>
        </p:txBody>
      </p:sp>
      <p:sp>
        <p:nvSpPr>
          <p:cNvPr id="8" name="TextBox 8"/>
          <p:cNvSpPr txBox="1"/>
          <p:nvPr/>
        </p:nvSpPr>
        <p:spPr>
          <a:xfrm>
            <a:off x="2291466" y="1394493"/>
            <a:ext cx="7541613" cy="1206789"/>
          </a:xfrm>
          <a:prstGeom prst="rect">
            <a:avLst/>
          </a:prstGeom>
        </p:spPr>
        <p:txBody>
          <a:bodyPr lIns="0" tIns="0" rIns="0" bIns="0" rtlCol="0" anchor="t">
            <a:spAutoFit/>
          </a:bodyPr>
          <a:lstStyle/>
          <a:p>
            <a:pPr algn="l">
              <a:lnSpc>
                <a:spcPts val="4788"/>
              </a:lnSpc>
            </a:pPr>
            <a:r>
              <a:rPr lang="en-US" sz="3990" b="1">
                <a:solidFill>
                  <a:srgbClr val="1C1C1C"/>
                </a:solidFill>
                <a:latin typeface="Montserrat Heavy"/>
                <a:ea typeface="Montserrat Heavy"/>
                <a:cs typeface="Montserrat Heavy"/>
                <a:sym typeface="Montserrat Heavy"/>
              </a:rPr>
              <a:t>Professional Values and Ethical Commitment</a:t>
            </a:r>
          </a:p>
        </p:txBody>
      </p:sp>
      <p:pic>
        <p:nvPicPr>
          <p:cNvPr id="9" name="Picture 8">
            <a:extLst>
              <a:ext uri="{FF2B5EF4-FFF2-40B4-BE49-F238E27FC236}">
                <a16:creationId xmlns:a16="http://schemas.microsoft.com/office/drawing/2014/main" id="{FBB62530-16F1-941C-BE09-BD9670747440}"/>
              </a:ext>
            </a:extLst>
          </p:cNvPr>
          <p:cNvPicPr>
            <a:picLocks noChangeAspect="1"/>
          </p:cNvPicPr>
          <p:nvPr/>
        </p:nvPicPr>
        <p:blipFill>
          <a:blip r:embed="rId8">
            <a:clrChange>
              <a:clrFrom>
                <a:srgbClr val="FFFFFF"/>
              </a:clrFrom>
              <a:clrTo>
                <a:srgbClr val="FFFFFF">
                  <a:alpha val="0"/>
                </a:srgbClr>
              </a:clrTo>
            </a:clrChange>
            <a:extLst>
              <a:ext uri="{28A0092B-C50C-407E-A947-70E740481C1C}">
                <a14:useLocalDpi xmlns:a14="http://schemas.microsoft.com/office/drawing/2010/main" val="0"/>
              </a:ext>
            </a:extLst>
          </a:blip>
          <a:stretch>
            <a:fillRect/>
          </a:stretch>
        </p:blipFill>
        <p:spPr>
          <a:xfrm>
            <a:off x="14777605" y="9258300"/>
            <a:ext cx="2243137" cy="837356"/>
          </a:xfrm>
          <a:prstGeom prst="rect">
            <a:avLst/>
          </a:prstGeom>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FCFCFC"/>
        </a:solidFill>
        <a:effectLst/>
      </p:bgPr>
    </p:bg>
    <p:spTree>
      <p:nvGrpSpPr>
        <p:cNvPr id="1" name=""/>
        <p:cNvGrpSpPr/>
        <p:nvPr/>
      </p:nvGrpSpPr>
      <p:grpSpPr>
        <a:xfrm>
          <a:off x="0" y="0"/>
          <a:ext cx="0" cy="0"/>
          <a:chOff x="0" y="0"/>
          <a:chExt cx="0" cy="0"/>
        </a:xfrm>
      </p:grpSpPr>
      <p:sp>
        <p:nvSpPr>
          <p:cNvPr id="3" name="Freeform 3"/>
          <p:cNvSpPr/>
          <p:nvPr/>
        </p:nvSpPr>
        <p:spPr>
          <a:xfrm>
            <a:off x="17576807" y="9589688"/>
            <a:ext cx="402724" cy="402724"/>
          </a:xfrm>
          <a:custGeom>
            <a:avLst/>
            <a:gdLst/>
            <a:ahLst/>
            <a:cxnLst/>
            <a:rect l="l" t="t" r="r" b="b"/>
            <a:pathLst>
              <a:path w="402724" h="402724">
                <a:moveTo>
                  <a:pt x="0" y="0"/>
                </a:moveTo>
                <a:lnTo>
                  <a:pt x="402725" y="0"/>
                </a:lnTo>
                <a:lnTo>
                  <a:pt x="402725" y="402724"/>
                </a:lnTo>
                <a:lnTo>
                  <a:pt x="0" y="402724"/>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sp>
      <p:sp>
        <p:nvSpPr>
          <p:cNvPr id="4" name="Freeform 4"/>
          <p:cNvSpPr/>
          <p:nvPr/>
        </p:nvSpPr>
        <p:spPr>
          <a:xfrm>
            <a:off x="17071856" y="9589688"/>
            <a:ext cx="402724" cy="402724"/>
          </a:xfrm>
          <a:custGeom>
            <a:avLst/>
            <a:gdLst/>
            <a:ahLst/>
            <a:cxnLst/>
            <a:rect l="l" t="t" r="r" b="b"/>
            <a:pathLst>
              <a:path w="402724" h="402724">
                <a:moveTo>
                  <a:pt x="0" y="0"/>
                </a:moveTo>
                <a:lnTo>
                  <a:pt x="402724" y="0"/>
                </a:lnTo>
                <a:lnTo>
                  <a:pt x="402724" y="402724"/>
                </a:lnTo>
                <a:lnTo>
                  <a:pt x="0" y="402724"/>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sp>
      <p:sp>
        <p:nvSpPr>
          <p:cNvPr id="6" name="Freeform 6"/>
          <p:cNvSpPr/>
          <p:nvPr/>
        </p:nvSpPr>
        <p:spPr>
          <a:xfrm>
            <a:off x="14917561" y="328036"/>
            <a:ext cx="3061970" cy="373004"/>
          </a:xfrm>
          <a:custGeom>
            <a:avLst/>
            <a:gdLst/>
            <a:ahLst/>
            <a:cxnLst/>
            <a:rect l="l" t="t" r="r" b="b"/>
            <a:pathLst>
              <a:path w="3061970" h="373004">
                <a:moveTo>
                  <a:pt x="0" y="0"/>
                </a:moveTo>
                <a:lnTo>
                  <a:pt x="3061971" y="0"/>
                </a:lnTo>
                <a:lnTo>
                  <a:pt x="3061971" y="373004"/>
                </a:lnTo>
                <a:lnTo>
                  <a:pt x="0" y="373004"/>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sp>
      <p:sp>
        <p:nvSpPr>
          <p:cNvPr id="7" name="TextBox 7"/>
          <p:cNvSpPr txBox="1"/>
          <p:nvPr/>
        </p:nvSpPr>
        <p:spPr>
          <a:xfrm>
            <a:off x="2124002" y="2798799"/>
            <a:ext cx="12141949" cy="3919822"/>
          </a:xfrm>
          <a:prstGeom prst="rect">
            <a:avLst/>
          </a:prstGeom>
        </p:spPr>
        <p:txBody>
          <a:bodyPr lIns="0" tIns="0" rIns="0" bIns="0" rtlCol="0" anchor="t">
            <a:spAutoFit/>
          </a:bodyPr>
          <a:lstStyle/>
          <a:p>
            <a:pPr marL="481371" lvl="1" indent="-240685" algn="l">
              <a:lnSpc>
                <a:spcPts val="3121"/>
              </a:lnSpc>
              <a:buFont typeface="Arial"/>
              <a:buChar char="•"/>
            </a:pPr>
            <a:r>
              <a:rPr lang="en-US" sz="2229">
                <a:solidFill>
                  <a:srgbClr val="1C1C1C"/>
                </a:solidFill>
                <a:latin typeface="Canva Sans"/>
                <a:ea typeface="Canva Sans"/>
                <a:cs typeface="Canva Sans"/>
                <a:sym typeface="Canva Sans"/>
              </a:rPr>
              <a:t>CPD holds the contribution of me being competent, up to date and self reflective on my professional development journey, and focuses on the essence of being F.</a:t>
            </a:r>
          </a:p>
          <a:p>
            <a:pPr marL="481371" lvl="1" indent="-240685" algn="l">
              <a:lnSpc>
                <a:spcPts val="3121"/>
              </a:lnSpc>
              <a:buFont typeface="Arial"/>
              <a:buChar char="•"/>
            </a:pPr>
            <a:r>
              <a:rPr lang="en-US" sz="2229">
                <a:solidFill>
                  <a:srgbClr val="1C1C1C"/>
                </a:solidFill>
                <a:latin typeface="Canva Sans"/>
                <a:ea typeface="Canva Sans"/>
                <a:cs typeface="Canva Sans"/>
                <a:sym typeface="Canva Sans"/>
              </a:rPr>
              <a:t>I will practice reflective professional groups, and take online courses and assistive self- seminars.</a:t>
            </a:r>
          </a:p>
          <a:p>
            <a:pPr marL="481371" lvl="1" indent="-240685" algn="l">
              <a:lnSpc>
                <a:spcPts val="3121"/>
              </a:lnSpc>
              <a:buFont typeface="Arial"/>
              <a:buChar char="•"/>
            </a:pPr>
            <a:r>
              <a:rPr lang="en-US" sz="2229">
                <a:solidFill>
                  <a:srgbClr val="1C1C1C"/>
                </a:solidFill>
                <a:latin typeface="Canva Sans"/>
                <a:ea typeface="Canva Sans"/>
                <a:cs typeface="Canva Sans"/>
                <a:sym typeface="Canva Sans"/>
              </a:rPr>
              <a:t>Using Gibbs’ Reflective Cycle to analyze my experiences will assist me in overcoming my challenges.</a:t>
            </a:r>
          </a:p>
          <a:p>
            <a:pPr marL="481371" lvl="1" indent="-240685" algn="l">
              <a:lnSpc>
                <a:spcPts val="3121"/>
              </a:lnSpc>
              <a:buFont typeface="Arial"/>
              <a:buChar char="•"/>
            </a:pPr>
            <a:r>
              <a:rPr lang="en-US" sz="2229">
                <a:solidFill>
                  <a:srgbClr val="1C1C1C"/>
                </a:solidFill>
                <a:latin typeface="Canva Sans"/>
                <a:ea typeface="Canva Sans"/>
                <a:cs typeface="Canva Sans"/>
                <a:sym typeface="Canva Sans"/>
              </a:rPr>
              <a:t>I intend to join professional networking communities to gain and share valuable insights.</a:t>
            </a:r>
          </a:p>
          <a:p>
            <a:pPr marL="481371" lvl="1" indent="-240685" algn="l">
              <a:lnSpc>
                <a:spcPts val="3121"/>
              </a:lnSpc>
              <a:buFont typeface="Arial"/>
              <a:buChar char="•"/>
            </a:pPr>
            <a:r>
              <a:rPr lang="en-US" sz="2229">
                <a:solidFill>
                  <a:srgbClr val="1C1C1C"/>
                </a:solidFill>
                <a:latin typeface="Canva Sans"/>
                <a:ea typeface="Canva Sans"/>
                <a:cs typeface="Canva Sans"/>
                <a:sym typeface="Canva Sans"/>
              </a:rPr>
              <a:t>For me, CPD is a commitment to improvement and excellence for the quality of service provided in the healthcare sector.</a:t>
            </a:r>
          </a:p>
        </p:txBody>
      </p:sp>
      <p:sp>
        <p:nvSpPr>
          <p:cNvPr id="8" name="TextBox 8"/>
          <p:cNvSpPr txBox="1"/>
          <p:nvPr/>
        </p:nvSpPr>
        <p:spPr>
          <a:xfrm>
            <a:off x="2291466" y="1394493"/>
            <a:ext cx="7541613" cy="1206789"/>
          </a:xfrm>
          <a:prstGeom prst="rect">
            <a:avLst/>
          </a:prstGeom>
        </p:spPr>
        <p:txBody>
          <a:bodyPr lIns="0" tIns="0" rIns="0" bIns="0" rtlCol="0" anchor="t">
            <a:spAutoFit/>
          </a:bodyPr>
          <a:lstStyle/>
          <a:p>
            <a:pPr algn="l">
              <a:lnSpc>
                <a:spcPts val="4788"/>
              </a:lnSpc>
            </a:pPr>
            <a:r>
              <a:rPr lang="en-US" sz="3990" b="1">
                <a:solidFill>
                  <a:srgbClr val="1C1C1C"/>
                </a:solidFill>
                <a:latin typeface="Montserrat Heavy"/>
                <a:ea typeface="Montserrat Heavy"/>
                <a:cs typeface="Montserrat Heavy"/>
                <a:sym typeface="Montserrat Heavy"/>
              </a:rPr>
              <a:t>Continuous Professional Development (CPD)</a:t>
            </a:r>
          </a:p>
        </p:txBody>
      </p:sp>
      <p:pic>
        <p:nvPicPr>
          <p:cNvPr id="9" name="Picture 8">
            <a:extLst>
              <a:ext uri="{FF2B5EF4-FFF2-40B4-BE49-F238E27FC236}">
                <a16:creationId xmlns:a16="http://schemas.microsoft.com/office/drawing/2014/main" id="{136A2B2A-4C86-F62E-C00C-5D4F3A04F8AA}"/>
              </a:ext>
            </a:extLst>
          </p:cNvPr>
          <p:cNvPicPr>
            <a:picLocks noChangeAspect="1"/>
          </p:cNvPicPr>
          <p:nvPr/>
        </p:nvPicPr>
        <p:blipFill>
          <a:blip r:embed="rId8">
            <a:clrChange>
              <a:clrFrom>
                <a:srgbClr val="FFFFFF"/>
              </a:clrFrom>
              <a:clrTo>
                <a:srgbClr val="FFFFFF">
                  <a:alpha val="0"/>
                </a:srgbClr>
              </a:clrTo>
            </a:clrChange>
            <a:extLst>
              <a:ext uri="{28A0092B-C50C-407E-A947-70E740481C1C}">
                <a14:useLocalDpi xmlns:a14="http://schemas.microsoft.com/office/drawing/2010/main" val="0"/>
              </a:ext>
            </a:extLst>
          </a:blip>
          <a:stretch>
            <a:fillRect/>
          </a:stretch>
        </p:blipFill>
        <p:spPr>
          <a:xfrm>
            <a:off x="14777605" y="9258300"/>
            <a:ext cx="2243137" cy="837356"/>
          </a:xfrm>
          <a:prstGeom prst="rect">
            <a:avLst/>
          </a:prstGeom>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FCFCFC"/>
        </a:solidFill>
        <a:effectLst/>
      </p:bgPr>
    </p:bg>
    <p:spTree>
      <p:nvGrpSpPr>
        <p:cNvPr id="1" name=""/>
        <p:cNvGrpSpPr/>
        <p:nvPr/>
      </p:nvGrpSpPr>
      <p:grpSpPr>
        <a:xfrm>
          <a:off x="0" y="0"/>
          <a:ext cx="0" cy="0"/>
          <a:chOff x="0" y="0"/>
          <a:chExt cx="0" cy="0"/>
        </a:xfrm>
      </p:grpSpPr>
      <p:sp>
        <p:nvSpPr>
          <p:cNvPr id="3" name="Freeform 3"/>
          <p:cNvSpPr/>
          <p:nvPr/>
        </p:nvSpPr>
        <p:spPr>
          <a:xfrm>
            <a:off x="17576807" y="9589688"/>
            <a:ext cx="402724" cy="402724"/>
          </a:xfrm>
          <a:custGeom>
            <a:avLst/>
            <a:gdLst/>
            <a:ahLst/>
            <a:cxnLst/>
            <a:rect l="l" t="t" r="r" b="b"/>
            <a:pathLst>
              <a:path w="402724" h="402724">
                <a:moveTo>
                  <a:pt x="0" y="0"/>
                </a:moveTo>
                <a:lnTo>
                  <a:pt x="402725" y="0"/>
                </a:lnTo>
                <a:lnTo>
                  <a:pt x="402725" y="402724"/>
                </a:lnTo>
                <a:lnTo>
                  <a:pt x="0" y="402724"/>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sp>
      <p:sp>
        <p:nvSpPr>
          <p:cNvPr id="4" name="Freeform 4"/>
          <p:cNvSpPr/>
          <p:nvPr/>
        </p:nvSpPr>
        <p:spPr>
          <a:xfrm>
            <a:off x="17071856" y="9589688"/>
            <a:ext cx="402724" cy="402724"/>
          </a:xfrm>
          <a:custGeom>
            <a:avLst/>
            <a:gdLst/>
            <a:ahLst/>
            <a:cxnLst/>
            <a:rect l="l" t="t" r="r" b="b"/>
            <a:pathLst>
              <a:path w="402724" h="402724">
                <a:moveTo>
                  <a:pt x="0" y="0"/>
                </a:moveTo>
                <a:lnTo>
                  <a:pt x="402724" y="0"/>
                </a:lnTo>
                <a:lnTo>
                  <a:pt x="402724" y="402724"/>
                </a:lnTo>
                <a:lnTo>
                  <a:pt x="0" y="402724"/>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sp>
      <p:sp>
        <p:nvSpPr>
          <p:cNvPr id="6" name="Freeform 6"/>
          <p:cNvSpPr/>
          <p:nvPr/>
        </p:nvSpPr>
        <p:spPr>
          <a:xfrm>
            <a:off x="308468" y="328036"/>
            <a:ext cx="3061970" cy="373004"/>
          </a:xfrm>
          <a:custGeom>
            <a:avLst/>
            <a:gdLst/>
            <a:ahLst/>
            <a:cxnLst/>
            <a:rect l="l" t="t" r="r" b="b"/>
            <a:pathLst>
              <a:path w="3061970" h="373004">
                <a:moveTo>
                  <a:pt x="0" y="0"/>
                </a:moveTo>
                <a:lnTo>
                  <a:pt x="3061971" y="0"/>
                </a:lnTo>
                <a:lnTo>
                  <a:pt x="3061971" y="373004"/>
                </a:lnTo>
                <a:lnTo>
                  <a:pt x="0" y="373004"/>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sp>
      <p:sp>
        <p:nvSpPr>
          <p:cNvPr id="8" name="TextBox 8"/>
          <p:cNvSpPr txBox="1"/>
          <p:nvPr/>
        </p:nvSpPr>
        <p:spPr>
          <a:xfrm>
            <a:off x="2124002" y="2798799"/>
            <a:ext cx="12201598" cy="3154774"/>
          </a:xfrm>
          <a:prstGeom prst="rect">
            <a:avLst/>
          </a:prstGeom>
        </p:spPr>
        <p:txBody>
          <a:bodyPr wrap="square" lIns="0" tIns="0" rIns="0" bIns="0" rtlCol="0" anchor="t">
            <a:spAutoFit/>
          </a:bodyPr>
          <a:lstStyle/>
          <a:p>
            <a:pPr marL="481371" lvl="1" indent="-240685" algn="l">
              <a:lnSpc>
                <a:spcPts val="3121"/>
              </a:lnSpc>
              <a:buFont typeface="Arial"/>
              <a:buChar char="•"/>
            </a:pPr>
            <a:r>
              <a:rPr lang="en-US" sz="2229" dirty="0">
                <a:solidFill>
                  <a:srgbClr val="1C1C1C"/>
                </a:solidFill>
                <a:latin typeface="Canva Sans"/>
                <a:ea typeface="Canva Sans"/>
                <a:cs typeface="Canva Sans"/>
                <a:sym typeface="Canva Sans"/>
              </a:rPr>
              <a:t>I wish to work as a Registered Mental Health Nurse and support individuals in enhancing their emotional health and achieving autonomy (RCN, 2023).</a:t>
            </a:r>
          </a:p>
          <a:p>
            <a:pPr marL="481371" lvl="1" indent="-240685" algn="l">
              <a:lnSpc>
                <a:spcPts val="3121"/>
              </a:lnSpc>
              <a:buFont typeface="Arial"/>
              <a:buChar char="•"/>
            </a:pPr>
            <a:r>
              <a:rPr lang="en-US" sz="2229" dirty="0">
                <a:solidFill>
                  <a:srgbClr val="1C1C1C"/>
                </a:solidFill>
                <a:latin typeface="Canva Sans"/>
                <a:ea typeface="Canva Sans"/>
                <a:cs typeface="Canva Sans"/>
                <a:sym typeface="Canva Sans"/>
              </a:rPr>
              <a:t>I intend to pursue a postgraduate study which will expand my knowledge in therapeutic practices and healthcare leadership.</a:t>
            </a:r>
          </a:p>
          <a:p>
            <a:pPr marL="481371" lvl="1" indent="-240685" algn="l">
              <a:lnSpc>
                <a:spcPts val="3121"/>
              </a:lnSpc>
              <a:buFont typeface="Arial"/>
              <a:buChar char="•"/>
            </a:pPr>
            <a:r>
              <a:rPr lang="en-US" sz="2229" dirty="0">
                <a:solidFill>
                  <a:srgbClr val="1C1C1C"/>
                </a:solidFill>
                <a:latin typeface="Canva Sans"/>
                <a:ea typeface="Canva Sans"/>
                <a:cs typeface="Canva Sans"/>
                <a:sym typeface="Canva Sans"/>
              </a:rPr>
              <a:t>In the future, I intend to be actively involved in community projects that advocate for mental health awareness and equity in healthcare services.</a:t>
            </a:r>
          </a:p>
          <a:p>
            <a:pPr marL="481371" lvl="1" indent="-240685" algn="l">
              <a:lnSpc>
                <a:spcPts val="3121"/>
              </a:lnSpc>
              <a:buFont typeface="Arial"/>
              <a:buChar char="•"/>
            </a:pPr>
            <a:r>
              <a:rPr lang="en-US" sz="2229" dirty="0">
                <a:solidFill>
                  <a:srgbClr val="1C1C1C"/>
                </a:solidFill>
                <a:latin typeface="Canva Sans"/>
                <a:ea typeface="Canva Sans"/>
                <a:cs typeface="Canva Sans"/>
                <a:sym typeface="Canva Sans"/>
              </a:rPr>
              <a:t>I would like to inspire future students to understand the importance of empathy and reflective practice in professional development.</a:t>
            </a:r>
          </a:p>
        </p:txBody>
      </p:sp>
      <p:sp>
        <p:nvSpPr>
          <p:cNvPr id="9" name="TextBox 9"/>
          <p:cNvSpPr txBox="1"/>
          <p:nvPr/>
        </p:nvSpPr>
        <p:spPr>
          <a:xfrm>
            <a:off x="2291466" y="1394493"/>
            <a:ext cx="7541613" cy="598632"/>
          </a:xfrm>
          <a:prstGeom prst="rect">
            <a:avLst/>
          </a:prstGeom>
        </p:spPr>
        <p:txBody>
          <a:bodyPr lIns="0" tIns="0" rIns="0" bIns="0" rtlCol="0" anchor="t">
            <a:spAutoFit/>
          </a:bodyPr>
          <a:lstStyle/>
          <a:p>
            <a:pPr algn="l">
              <a:lnSpc>
                <a:spcPts val="4788"/>
              </a:lnSpc>
            </a:pPr>
            <a:r>
              <a:rPr lang="en-US" sz="3990" b="1">
                <a:solidFill>
                  <a:srgbClr val="1C1C1C"/>
                </a:solidFill>
                <a:latin typeface="Montserrat Heavy"/>
                <a:ea typeface="Montserrat Heavy"/>
                <a:cs typeface="Montserrat Heavy"/>
                <a:sym typeface="Montserrat Heavy"/>
              </a:rPr>
              <a:t>Future Aspirations</a:t>
            </a:r>
          </a:p>
        </p:txBody>
      </p:sp>
      <p:pic>
        <p:nvPicPr>
          <p:cNvPr id="10" name="Picture 9">
            <a:extLst>
              <a:ext uri="{FF2B5EF4-FFF2-40B4-BE49-F238E27FC236}">
                <a16:creationId xmlns:a16="http://schemas.microsoft.com/office/drawing/2014/main" id="{8F636D3F-0CA0-6BF1-F5B1-946E4113E6AB}"/>
              </a:ext>
            </a:extLst>
          </p:cNvPr>
          <p:cNvPicPr>
            <a:picLocks noChangeAspect="1"/>
          </p:cNvPicPr>
          <p:nvPr/>
        </p:nvPicPr>
        <p:blipFill>
          <a:blip r:embed="rId8">
            <a:clrChange>
              <a:clrFrom>
                <a:srgbClr val="FFFFFF"/>
              </a:clrFrom>
              <a:clrTo>
                <a:srgbClr val="FFFFFF">
                  <a:alpha val="0"/>
                </a:srgbClr>
              </a:clrTo>
            </a:clrChange>
            <a:extLst>
              <a:ext uri="{28A0092B-C50C-407E-A947-70E740481C1C}">
                <a14:useLocalDpi xmlns:a14="http://schemas.microsoft.com/office/drawing/2010/main" val="0"/>
              </a:ext>
            </a:extLst>
          </a:blip>
          <a:stretch>
            <a:fillRect/>
          </a:stretch>
        </p:blipFill>
        <p:spPr>
          <a:xfrm>
            <a:off x="14777605" y="9258300"/>
            <a:ext cx="2243137" cy="837356"/>
          </a:xfrm>
          <a:prstGeom prst="rect">
            <a:avLst/>
          </a:prstGeom>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rgbClr val="FCFCFC"/>
        </a:solidFill>
        <a:effectLst/>
      </p:bgPr>
    </p:bg>
    <p:spTree>
      <p:nvGrpSpPr>
        <p:cNvPr id="1" name=""/>
        <p:cNvGrpSpPr/>
        <p:nvPr/>
      </p:nvGrpSpPr>
      <p:grpSpPr>
        <a:xfrm>
          <a:off x="0" y="0"/>
          <a:ext cx="0" cy="0"/>
          <a:chOff x="0" y="0"/>
          <a:chExt cx="0" cy="0"/>
        </a:xfrm>
      </p:grpSpPr>
      <p:sp>
        <p:nvSpPr>
          <p:cNvPr id="3" name="Freeform 3"/>
          <p:cNvSpPr/>
          <p:nvPr/>
        </p:nvSpPr>
        <p:spPr>
          <a:xfrm>
            <a:off x="17576807" y="9589688"/>
            <a:ext cx="402724" cy="402724"/>
          </a:xfrm>
          <a:custGeom>
            <a:avLst/>
            <a:gdLst/>
            <a:ahLst/>
            <a:cxnLst/>
            <a:rect l="l" t="t" r="r" b="b"/>
            <a:pathLst>
              <a:path w="402724" h="402724">
                <a:moveTo>
                  <a:pt x="0" y="0"/>
                </a:moveTo>
                <a:lnTo>
                  <a:pt x="402725" y="0"/>
                </a:lnTo>
                <a:lnTo>
                  <a:pt x="402725" y="402724"/>
                </a:lnTo>
                <a:lnTo>
                  <a:pt x="0" y="402724"/>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sp>
      <p:sp>
        <p:nvSpPr>
          <p:cNvPr id="4" name="Freeform 4"/>
          <p:cNvSpPr/>
          <p:nvPr/>
        </p:nvSpPr>
        <p:spPr>
          <a:xfrm>
            <a:off x="17071856" y="9589688"/>
            <a:ext cx="402724" cy="402724"/>
          </a:xfrm>
          <a:custGeom>
            <a:avLst/>
            <a:gdLst/>
            <a:ahLst/>
            <a:cxnLst/>
            <a:rect l="l" t="t" r="r" b="b"/>
            <a:pathLst>
              <a:path w="402724" h="402724">
                <a:moveTo>
                  <a:pt x="0" y="0"/>
                </a:moveTo>
                <a:lnTo>
                  <a:pt x="402724" y="0"/>
                </a:lnTo>
                <a:lnTo>
                  <a:pt x="402724" y="402724"/>
                </a:lnTo>
                <a:lnTo>
                  <a:pt x="0" y="402724"/>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sp>
      <p:sp>
        <p:nvSpPr>
          <p:cNvPr id="6" name="Freeform 6"/>
          <p:cNvSpPr/>
          <p:nvPr/>
        </p:nvSpPr>
        <p:spPr>
          <a:xfrm>
            <a:off x="14917561" y="328036"/>
            <a:ext cx="3061970" cy="373004"/>
          </a:xfrm>
          <a:custGeom>
            <a:avLst/>
            <a:gdLst/>
            <a:ahLst/>
            <a:cxnLst/>
            <a:rect l="l" t="t" r="r" b="b"/>
            <a:pathLst>
              <a:path w="3061970" h="373004">
                <a:moveTo>
                  <a:pt x="0" y="0"/>
                </a:moveTo>
                <a:lnTo>
                  <a:pt x="3061971" y="0"/>
                </a:lnTo>
                <a:lnTo>
                  <a:pt x="3061971" y="373004"/>
                </a:lnTo>
                <a:lnTo>
                  <a:pt x="0" y="373004"/>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sp>
      <p:sp>
        <p:nvSpPr>
          <p:cNvPr id="7" name="TextBox 7"/>
          <p:cNvSpPr txBox="1"/>
          <p:nvPr/>
        </p:nvSpPr>
        <p:spPr>
          <a:xfrm>
            <a:off x="1922640" y="2712785"/>
            <a:ext cx="15048023" cy="5316137"/>
          </a:xfrm>
          <a:prstGeom prst="rect">
            <a:avLst/>
          </a:prstGeom>
        </p:spPr>
        <p:txBody>
          <a:bodyPr lIns="0" tIns="0" rIns="0" bIns="0" rtlCol="0" anchor="t">
            <a:spAutoFit/>
          </a:bodyPr>
          <a:lstStyle/>
          <a:p>
            <a:pPr marL="653769" lvl="1" indent="-326884" algn="l">
              <a:lnSpc>
                <a:spcPts val="4239"/>
              </a:lnSpc>
              <a:buFont typeface="Arial"/>
              <a:buChar char="•"/>
            </a:pPr>
            <a:r>
              <a:rPr lang="en-US" sz="3028">
                <a:solidFill>
                  <a:srgbClr val="1C1C1C"/>
                </a:solidFill>
                <a:latin typeface="Canva Sans"/>
                <a:ea typeface="Canva Sans"/>
                <a:cs typeface="Canva Sans"/>
                <a:sym typeface="Canva Sans"/>
              </a:rPr>
              <a:t>Reflecting on my life, this presentation has made a significant impact on the way I perceive my development (Schön, 1983).</a:t>
            </a:r>
          </a:p>
          <a:p>
            <a:pPr marL="653769" lvl="1" indent="-326884" algn="l">
              <a:lnSpc>
                <a:spcPts val="4239"/>
              </a:lnSpc>
              <a:buFont typeface="Arial"/>
              <a:buChar char="•"/>
            </a:pPr>
            <a:r>
              <a:rPr lang="en-US" sz="3028">
                <a:solidFill>
                  <a:srgbClr val="1C1C1C"/>
                </a:solidFill>
                <a:latin typeface="Canva Sans"/>
                <a:ea typeface="Canva Sans"/>
                <a:cs typeface="Canva Sans"/>
                <a:sym typeface="Canva Sans"/>
              </a:rPr>
              <a:t>The self SWOT analysis that I performed has illuminated the paths I can take in my future professional life.</a:t>
            </a:r>
          </a:p>
          <a:p>
            <a:pPr marL="653769" lvl="1" indent="-326884" algn="l">
              <a:lnSpc>
                <a:spcPts val="4239"/>
              </a:lnSpc>
              <a:buFont typeface="Arial"/>
              <a:buChar char="•"/>
            </a:pPr>
            <a:r>
              <a:rPr lang="en-US" sz="3028">
                <a:solidFill>
                  <a:srgbClr val="1C1C1C"/>
                </a:solidFill>
                <a:latin typeface="Canva Sans"/>
                <a:ea typeface="Canva Sans"/>
                <a:cs typeface="Canva Sans"/>
                <a:sym typeface="Canva Sans"/>
              </a:rPr>
              <a:t>Self-determination and confidence development will form a part of my action plan and CPD strategy.</a:t>
            </a:r>
          </a:p>
          <a:p>
            <a:pPr marL="653769" lvl="1" indent="-326884" algn="l">
              <a:lnSpc>
                <a:spcPts val="4239"/>
              </a:lnSpc>
              <a:buFont typeface="Arial"/>
              <a:buChar char="•"/>
            </a:pPr>
            <a:r>
              <a:rPr lang="en-US" sz="3028">
                <a:solidFill>
                  <a:srgbClr val="1C1C1C"/>
                </a:solidFill>
                <a:latin typeface="Canva Sans"/>
                <a:ea typeface="Canva Sans"/>
                <a:cs typeface="Canva Sans"/>
                <a:sym typeface="Canva Sans"/>
              </a:rPr>
              <a:t>Hopefully, in the future i will reflect and evaluate on my practice more often. Reflection is not a task that is completed once and for all. </a:t>
            </a:r>
          </a:p>
          <a:p>
            <a:pPr marL="653769" lvl="1" indent="-326884" algn="l">
              <a:lnSpc>
                <a:spcPts val="4239"/>
              </a:lnSpc>
              <a:buFont typeface="Arial"/>
              <a:buChar char="•"/>
            </a:pPr>
            <a:r>
              <a:rPr lang="en-US" sz="3028">
                <a:solidFill>
                  <a:srgbClr val="1C1C1C"/>
                </a:solidFill>
                <a:latin typeface="Canva Sans"/>
                <a:ea typeface="Canva Sans"/>
                <a:cs typeface="Canva Sans"/>
                <a:sym typeface="Canva Sans"/>
              </a:rPr>
              <a:t>I am a professional. Hence I am willing to offer proficient care that is compassionate, ethical as well as having the best quality.</a:t>
            </a:r>
          </a:p>
        </p:txBody>
      </p:sp>
      <p:sp>
        <p:nvSpPr>
          <p:cNvPr id="8" name="TextBox 8"/>
          <p:cNvSpPr txBox="1"/>
          <p:nvPr/>
        </p:nvSpPr>
        <p:spPr>
          <a:xfrm>
            <a:off x="2291466" y="1394493"/>
            <a:ext cx="7541613" cy="598632"/>
          </a:xfrm>
          <a:prstGeom prst="rect">
            <a:avLst/>
          </a:prstGeom>
        </p:spPr>
        <p:txBody>
          <a:bodyPr lIns="0" tIns="0" rIns="0" bIns="0" rtlCol="0" anchor="t">
            <a:spAutoFit/>
          </a:bodyPr>
          <a:lstStyle/>
          <a:p>
            <a:pPr algn="l">
              <a:lnSpc>
                <a:spcPts val="4788"/>
              </a:lnSpc>
            </a:pPr>
            <a:r>
              <a:rPr lang="en-US" sz="3990" b="1">
                <a:solidFill>
                  <a:srgbClr val="1C1C1C"/>
                </a:solidFill>
                <a:latin typeface="Montserrat Heavy"/>
                <a:ea typeface="Montserrat Heavy"/>
                <a:cs typeface="Montserrat Heavy"/>
                <a:sym typeface="Montserrat Heavy"/>
              </a:rPr>
              <a:t>Final Words</a:t>
            </a:r>
          </a:p>
        </p:txBody>
      </p:sp>
      <p:pic>
        <p:nvPicPr>
          <p:cNvPr id="9" name="Picture 8">
            <a:extLst>
              <a:ext uri="{FF2B5EF4-FFF2-40B4-BE49-F238E27FC236}">
                <a16:creationId xmlns:a16="http://schemas.microsoft.com/office/drawing/2014/main" id="{E2E639BC-E32F-D2C6-EF14-8D3E71C97A10}"/>
              </a:ext>
            </a:extLst>
          </p:cNvPr>
          <p:cNvPicPr>
            <a:picLocks noChangeAspect="1"/>
          </p:cNvPicPr>
          <p:nvPr/>
        </p:nvPicPr>
        <p:blipFill>
          <a:blip r:embed="rId8">
            <a:clrChange>
              <a:clrFrom>
                <a:srgbClr val="FFFFFF"/>
              </a:clrFrom>
              <a:clrTo>
                <a:srgbClr val="FFFFFF">
                  <a:alpha val="0"/>
                </a:srgbClr>
              </a:clrTo>
            </a:clrChange>
            <a:extLst>
              <a:ext uri="{28A0092B-C50C-407E-A947-70E740481C1C}">
                <a14:useLocalDpi xmlns:a14="http://schemas.microsoft.com/office/drawing/2010/main" val="0"/>
              </a:ext>
            </a:extLst>
          </a:blip>
          <a:stretch>
            <a:fillRect/>
          </a:stretch>
        </p:blipFill>
        <p:spPr>
          <a:xfrm>
            <a:off x="14777605" y="9258300"/>
            <a:ext cx="2243137" cy="837356"/>
          </a:xfrm>
          <a:prstGeom prst="rect">
            <a:avLst/>
          </a:prstGeom>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rgbClr val="FCFCFC"/>
        </a:solidFill>
        <a:effectLst/>
      </p:bgPr>
    </p:bg>
    <p:spTree>
      <p:nvGrpSpPr>
        <p:cNvPr id="1" name=""/>
        <p:cNvGrpSpPr/>
        <p:nvPr/>
      </p:nvGrpSpPr>
      <p:grpSpPr>
        <a:xfrm>
          <a:off x="0" y="0"/>
          <a:ext cx="0" cy="0"/>
          <a:chOff x="0" y="0"/>
          <a:chExt cx="0" cy="0"/>
        </a:xfrm>
      </p:grpSpPr>
      <p:sp>
        <p:nvSpPr>
          <p:cNvPr id="3" name="Freeform 3"/>
          <p:cNvSpPr/>
          <p:nvPr/>
        </p:nvSpPr>
        <p:spPr>
          <a:xfrm>
            <a:off x="17576807" y="9589688"/>
            <a:ext cx="402724" cy="402724"/>
          </a:xfrm>
          <a:custGeom>
            <a:avLst/>
            <a:gdLst/>
            <a:ahLst/>
            <a:cxnLst/>
            <a:rect l="l" t="t" r="r" b="b"/>
            <a:pathLst>
              <a:path w="402724" h="402724">
                <a:moveTo>
                  <a:pt x="0" y="0"/>
                </a:moveTo>
                <a:lnTo>
                  <a:pt x="402725" y="0"/>
                </a:lnTo>
                <a:lnTo>
                  <a:pt x="402725" y="402724"/>
                </a:lnTo>
                <a:lnTo>
                  <a:pt x="0" y="402724"/>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sp>
      <p:sp>
        <p:nvSpPr>
          <p:cNvPr id="4" name="Freeform 4"/>
          <p:cNvSpPr/>
          <p:nvPr/>
        </p:nvSpPr>
        <p:spPr>
          <a:xfrm>
            <a:off x="17071856" y="9589688"/>
            <a:ext cx="402724" cy="402724"/>
          </a:xfrm>
          <a:custGeom>
            <a:avLst/>
            <a:gdLst/>
            <a:ahLst/>
            <a:cxnLst/>
            <a:rect l="l" t="t" r="r" b="b"/>
            <a:pathLst>
              <a:path w="402724" h="402724">
                <a:moveTo>
                  <a:pt x="0" y="0"/>
                </a:moveTo>
                <a:lnTo>
                  <a:pt x="402724" y="0"/>
                </a:lnTo>
                <a:lnTo>
                  <a:pt x="402724" y="402724"/>
                </a:lnTo>
                <a:lnTo>
                  <a:pt x="0" y="402724"/>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sp>
      <p:sp>
        <p:nvSpPr>
          <p:cNvPr id="6" name="Freeform 6"/>
          <p:cNvSpPr/>
          <p:nvPr/>
        </p:nvSpPr>
        <p:spPr>
          <a:xfrm>
            <a:off x="14917561" y="328036"/>
            <a:ext cx="3061970" cy="373004"/>
          </a:xfrm>
          <a:custGeom>
            <a:avLst/>
            <a:gdLst/>
            <a:ahLst/>
            <a:cxnLst/>
            <a:rect l="l" t="t" r="r" b="b"/>
            <a:pathLst>
              <a:path w="3061970" h="373004">
                <a:moveTo>
                  <a:pt x="0" y="0"/>
                </a:moveTo>
                <a:lnTo>
                  <a:pt x="3061971" y="0"/>
                </a:lnTo>
                <a:lnTo>
                  <a:pt x="3061971" y="373004"/>
                </a:lnTo>
                <a:lnTo>
                  <a:pt x="0" y="373004"/>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sp>
      <p:sp>
        <p:nvSpPr>
          <p:cNvPr id="7" name="TextBox 7"/>
          <p:cNvSpPr txBox="1"/>
          <p:nvPr/>
        </p:nvSpPr>
        <p:spPr>
          <a:xfrm>
            <a:off x="1922640" y="2712784"/>
            <a:ext cx="14155560" cy="6647974"/>
          </a:xfrm>
          <a:prstGeom prst="rect">
            <a:avLst/>
          </a:prstGeom>
        </p:spPr>
        <p:txBody>
          <a:bodyPr wrap="square" lIns="0" tIns="0" rIns="0" bIns="0" rtlCol="0" anchor="t">
            <a:spAutoFit/>
          </a:bodyPr>
          <a:lstStyle/>
          <a:p>
            <a:pPr marL="342900" marR="0" lvl="0" indent="-342900">
              <a:buSzPts val="1000"/>
              <a:buFont typeface="Symbol" panose="05050102010706020507" pitchFamily="18" charset="2"/>
              <a:buChar char=""/>
              <a:tabLst>
                <a:tab pos="457200" algn="l"/>
              </a:tabLst>
            </a:pPr>
            <a:r>
              <a:rPr lang="en-US" sz="2400" dirty="0">
                <a:effectLst/>
                <a:latin typeface="Times New Roman" panose="02020603050405020304" pitchFamily="18" charset="0"/>
                <a:ea typeface="Times New Roman" panose="02020603050405020304" pitchFamily="18" charset="0"/>
              </a:rPr>
              <a:t>Covey, S.R. (2020) </a:t>
            </a:r>
            <a:r>
              <a:rPr lang="en-US" sz="2400" i="1" dirty="0">
                <a:effectLst/>
                <a:latin typeface="Times New Roman" panose="02020603050405020304" pitchFamily="18" charset="0"/>
                <a:ea typeface="Times New Roman" panose="02020603050405020304" pitchFamily="18" charset="0"/>
              </a:rPr>
              <a:t>The 7 Habits of Highly Effective People.</a:t>
            </a:r>
            <a:r>
              <a:rPr lang="en-US" sz="2400" dirty="0">
                <a:effectLst/>
                <a:latin typeface="Times New Roman" panose="02020603050405020304" pitchFamily="18" charset="0"/>
                <a:ea typeface="Times New Roman" panose="02020603050405020304" pitchFamily="18" charset="0"/>
              </a:rPr>
              <a:t> London: Simon &amp; Schuster.</a:t>
            </a:r>
          </a:p>
          <a:p>
            <a:pPr marL="342900" marR="0" lvl="0" indent="-342900">
              <a:buSzPts val="1000"/>
              <a:buFont typeface="Symbol" panose="05050102010706020507" pitchFamily="18" charset="2"/>
              <a:buChar char=""/>
              <a:tabLst>
                <a:tab pos="457200" algn="l"/>
              </a:tabLst>
            </a:pPr>
            <a:r>
              <a:rPr lang="en-US" sz="2400" dirty="0">
                <a:effectLst/>
                <a:latin typeface="Times New Roman" panose="02020603050405020304" pitchFamily="18" charset="0"/>
                <a:ea typeface="Times New Roman" panose="02020603050405020304" pitchFamily="18" charset="0"/>
              </a:rPr>
              <a:t>Doran, G.T. (1981) ‘There’s a S.M.A.R.T. way to write management’s goals and objectives’, </a:t>
            </a:r>
            <a:r>
              <a:rPr lang="en-US" sz="2400" i="1" dirty="0">
                <a:effectLst/>
                <a:latin typeface="Times New Roman" panose="02020603050405020304" pitchFamily="18" charset="0"/>
                <a:ea typeface="Times New Roman" panose="02020603050405020304" pitchFamily="18" charset="0"/>
              </a:rPr>
              <a:t>Management Review,</a:t>
            </a:r>
            <a:r>
              <a:rPr lang="en-US" sz="2400" dirty="0">
                <a:effectLst/>
                <a:latin typeface="Times New Roman" panose="02020603050405020304" pitchFamily="18" charset="0"/>
                <a:ea typeface="Times New Roman" panose="02020603050405020304" pitchFamily="18" charset="0"/>
              </a:rPr>
              <a:t> 70(11), pp. 35–36.</a:t>
            </a:r>
          </a:p>
          <a:p>
            <a:pPr marL="342900" marR="0" lvl="0" indent="-342900">
              <a:buSzPts val="1000"/>
              <a:buFont typeface="Symbol" panose="05050102010706020507" pitchFamily="18" charset="2"/>
              <a:buChar char=""/>
              <a:tabLst>
                <a:tab pos="457200" algn="l"/>
              </a:tabLst>
            </a:pPr>
            <a:r>
              <a:rPr lang="en-US" sz="2400" dirty="0">
                <a:effectLst/>
                <a:latin typeface="Times New Roman" panose="02020603050405020304" pitchFamily="18" charset="0"/>
                <a:ea typeface="Times New Roman" panose="02020603050405020304" pitchFamily="18" charset="0"/>
              </a:rPr>
              <a:t>Friedman, A.L. and Phillips, M. (2004) ‘Continuing professional development: Developing a vision’, </a:t>
            </a:r>
            <a:r>
              <a:rPr lang="en-US" sz="2400" i="1" dirty="0">
                <a:effectLst/>
                <a:latin typeface="Times New Roman" panose="02020603050405020304" pitchFamily="18" charset="0"/>
                <a:ea typeface="Times New Roman" panose="02020603050405020304" pitchFamily="18" charset="0"/>
              </a:rPr>
              <a:t>Journal of Education and Work,</a:t>
            </a:r>
            <a:r>
              <a:rPr lang="en-US" sz="2400" dirty="0">
                <a:effectLst/>
                <a:latin typeface="Times New Roman" panose="02020603050405020304" pitchFamily="18" charset="0"/>
                <a:ea typeface="Times New Roman" panose="02020603050405020304" pitchFamily="18" charset="0"/>
              </a:rPr>
              <a:t> 17(3), pp. 361–376.</a:t>
            </a:r>
          </a:p>
          <a:p>
            <a:pPr marL="342900" marR="0" lvl="0" indent="-342900">
              <a:buSzPts val="1000"/>
              <a:buFont typeface="Symbol" panose="05050102010706020507" pitchFamily="18" charset="2"/>
              <a:buChar char=""/>
              <a:tabLst>
                <a:tab pos="457200" algn="l"/>
              </a:tabLst>
            </a:pPr>
            <a:r>
              <a:rPr lang="en-US" sz="2400" dirty="0">
                <a:effectLst/>
                <a:latin typeface="Times New Roman" panose="02020603050405020304" pitchFamily="18" charset="0"/>
                <a:ea typeface="Times New Roman" panose="02020603050405020304" pitchFamily="18" charset="0"/>
              </a:rPr>
              <a:t>Gibbs, G. (1988) </a:t>
            </a:r>
            <a:r>
              <a:rPr lang="en-US" sz="2400" i="1" dirty="0">
                <a:effectLst/>
                <a:latin typeface="Times New Roman" panose="02020603050405020304" pitchFamily="18" charset="0"/>
                <a:ea typeface="Times New Roman" panose="02020603050405020304" pitchFamily="18" charset="0"/>
              </a:rPr>
              <a:t>Learning by Doing: A Guide to Teaching and Learning Methods.</a:t>
            </a:r>
            <a:r>
              <a:rPr lang="en-US" sz="2400" dirty="0">
                <a:effectLst/>
                <a:latin typeface="Times New Roman" panose="02020603050405020304" pitchFamily="18" charset="0"/>
                <a:ea typeface="Times New Roman" panose="02020603050405020304" pitchFamily="18" charset="0"/>
              </a:rPr>
              <a:t> Oxford: Oxford Polytechnic.</a:t>
            </a:r>
          </a:p>
          <a:p>
            <a:pPr marL="342900" marR="0" lvl="0" indent="-342900">
              <a:buSzPts val="1000"/>
              <a:buFont typeface="Symbol" panose="05050102010706020507" pitchFamily="18" charset="2"/>
              <a:buChar char=""/>
              <a:tabLst>
                <a:tab pos="457200" algn="l"/>
              </a:tabLst>
            </a:pPr>
            <a:r>
              <a:rPr lang="en-US" sz="2400" dirty="0">
                <a:effectLst/>
                <a:latin typeface="Times New Roman" panose="02020603050405020304" pitchFamily="18" charset="0"/>
                <a:ea typeface="Times New Roman" panose="02020603050405020304" pitchFamily="18" charset="0"/>
              </a:rPr>
              <a:t>Helms, M.M. and Nixon, J. (2010) ‘Exploring SWOT analysis – where are we now?’, </a:t>
            </a:r>
            <a:r>
              <a:rPr lang="en-US" sz="2400" i="1" dirty="0">
                <a:effectLst/>
                <a:latin typeface="Times New Roman" panose="02020603050405020304" pitchFamily="18" charset="0"/>
                <a:ea typeface="Times New Roman" panose="02020603050405020304" pitchFamily="18" charset="0"/>
              </a:rPr>
              <a:t>Journal of Strategy and Management,</a:t>
            </a:r>
            <a:r>
              <a:rPr lang="en-US" sz="2400" dirty="0">
                <a:effectLst/>
                <a:latin typeface="Times New Roman" panose="02020603050405020304" pitchFamily="18" charset="0"/>
                <a:ea typeface="Times New Roman" panose="02020603050405020304" pitchFamily="18" charset="0"/>
              </a:rPr>
              <a:t> 3(3), pp. 215–251.</a:t>
            </a:r>
          </a:p>
          <a:p>
            <a:pPr marL="342900" marR="0" lvl="0" indent="-342900">
              <a:buSzPts val="1000"/>
              <a:buFont typeface="Symbol" panose="05050102010706020507" pitchFamily="18" charset="2"/>
              <a:buChar char=""/>
              <a:tabLst>
                <a:tab pos="457200" algn="l"/>
              </a:tabLst>
            </a:pPr>
            <a:r>
              <a:rPr lang="en-US" sz="2400" dirty="0" err="1">
                <a:effectLst/>
                <a:latin typeface="Times New Roman" panose="02020603050405020304" pitchFamily="18" charset="0"/>
                <a:ea typeface="Times New Roman" panose="02020603050405020304" pitchFamily="18" charset="0"/>
              </a:rPr>
              <a:t>Hojat</a:t>
            </a:r>
            <a:r>
              <a:rPr lang="en-US" sz="2400" dirty="0">
                <a:effectLst/>
                <a:latin typeface="Times New Roman" panose="02020603050405020304" pitchFamily="18" charset="0"/>
                <a:ea typeface="Times New Roman" panose="02020603050405020304" pitchFamily="18" charset="0"/>
              </a:rPr>
              <a:t>, M. (2016) </a:t>
            </a:r>
            <a:r>
              <a:rPr lang="en-US" sz="2400" i="1" dirty="0">
                <a:effectLst/>
                <a:latin typeface="Times New Roman" panose="02020603050405020304" pitchFamily="18" charset="0"/>
                <a:ea typeface="Times New Roman" panose="02020603050405020304" pitchFamily="18" charset="0"/>
              </a:rPr>
              <a:t>Empathy in Health Professions Education and Patient Care.</a:t>
            </a:r>
            <a:r>
              <a:rPr lang="en-US" sz="2400" dirty="0">
                <a:effectLst/>
                <a:latin typeface="Times New Roman" panose="02020603050405020304" pitchFamily="18" charset="0"/>
                <a:ea typeface="Times New Roman" panose="02020603050405020304" pitchFamily="18" charset="0"/>
              </a:rPr>
              <a:t> New York: Springer.</a:t>
            </a:r>
          </a:p>
          <a:p>
            <a:pPr marL="342900" marR="0" lvl="0" indent="-342900">
              <a:buSzPts val="1000"/>
              <a:buFont typeface="Symbol" panose="05050102010706020507" pitchFamily="18" charset="2"/>
              <a:buChar char=""/>
              <a:tabLst>
                <a:tab pos="457200" algn="l"/>
              </a:tabLst>
            </a:pPr>
            <a:r>
              <a:rPr lang="en-US" sz="2400" dirty="0">
                <a:effectLst/>
                <a:latin typeface="Times New Roman" panose="02020603050405020304" pitchFamily="18" charset="0"/>
                <a:ea typeface="Times New Roman" panose="02020603050405020304" pitchFamily="18" charset="0"/>
              </a:rPr>
              <a:t>Kolb, D.A. (1984) </a:t>
            </a:r>
            <a:r>
              <a:rPr lang="en-US" sz="2400" i="1" dirty="0">
                <a:effectLst/>
                <a:latin typeface="Times New Roman" panose="02020603050405020304" pitchFamily="18" charset="0"/>
                <a:ea typeface="Times New Roman" panose="02020603050405020304" pitchFamily="18" charset="0"/>
              </a:rPr>
              <a:t>Experiential Learning: Experience as the Source of Learning and Development.</a:t>
            </a:r>
            <a:r>
              <a:rPr lang="en-US" sz="2400" dirty="0">
                <a:effectLst/>
                <a:latin typeface="Times New Roman" panose="02020603050405020304" pitchFamily="18" charset="0"/>
                <a:ea typeface="Times New Roman" panose="02020603050405020304" pitchFamily="18" charset="0"/>
              </a:rPr>
              <a:t> Englewood Cliffs: Prentice Hall.</a:t>
            </a:r>
          </a:p>
          <a:p>
            <a:pPr marL="342900" marR="0" lvl="0" indent="-342900">
              <a:buSzPts val="1000"/>
              <a:buFont typeface="Symbol" panose="05050102010706020507" pitchFamily="18" charset="2"/>
              <a:buChar char=""/>
              <a:tabLst>
                <a:tab pos="457200" algn="l"/>
              </a:tabLst>
            </a:pPr>
            <a:r>
              <a:rPr lang="en-US" sz="2400" dirty="0">
                <a:effectLst/>
                <a:latin typeface="Times New Roman" panose="02020603050405020304" pitchFamily="18" charset="0"/>
                <a:ea typeface="Times New Roman" panose="02020603050405020304" pitchFamily="18" charset="0"/>
              </a:rPr>
              <a:t>Maslach, C. and Leiter, M.P. (2016) </a:t>
            </a:r>
            <a:r>
              <a:rPr lang="en-US" sz="2400" i="1" dirty="0">
                <a:effectLst/>
                <a:latin typeface="Times New Roman" panose="02020603050405020304" pitchFamily="18" charset="0"/>
                <a:ea typeface="Times New Roman" panose="02020603050405020304" pitchFamily="18" charset="0"/>
              </a:rPr>
              <a:t>Burnout: A Multidimensional Perspective.</a:t>
            </a:r>
            <a:r>
              <a:rPr lang="en-US" sz="2400" dirty="0">
                <a:effectLst/>
                <a:latin typeface="Times New Roman" panose="02020603050405020304" pitchFamily="18" charset="0"/>
                <a:ea typeface="Times New Roman" panose="02020603050405020304" pitchFamily="18" charset="0"/>
              </a:rPr>
              <a:t> New York: Routledge.</a:t>
            </a:r>
          </a:p>
          <a:p>
            <a:pPr marL="342900" marR="0" lvl="0" indent="-342900">
              <a:buSzPts val="1000"/>
              <a:buFont typeface="Symbol" panose="05050102010706020507" pitchFamily="18" charset="2"/>
              <a:buChar char=""/>
              <a:tabLst>
                <a:tab pos="457200" algn="l"/>
              </a:tabLst>
            </a:pPr>
            <a:r>
              <a:rPr lang="en-US" sz="2400" dirty="0">
                <a:effectLst/>
                <a:latin typeface="Times New Roman" panose="02020603050405020304" pitchFamily="18" charset="0"/>
                <a:ea typeface="Times New Roman" panose="02020603050405020304" pitchFamily="18" charset="0"/>
              </a:rPr>
              <a:t>Nursing and Midwifery Council (NMC) (2018) </a:t>
            </a:r>
            <a:r>
              <a:rPr lang="en-US" sz="2400" i="1" dirty="0">
                <a:effectLst/>
                <a:latin typeface="Times New Roman" panose="02020603050405020304" pitchFamily="18" charset="0"/>
                <a:ea typeface="Times New Roman" panose="02020603050405020304" pitchFamily="18" charset="0"/>
              </a:rPr>
              <a:t>The Code: Professional Standards of Practice and </a:t>
            </a:r>
            <a:r>
              <a:rPr lang="en-US" sz="2400" i="1" dirty="0" err="1">
                <a:effectLst/>
                <a:latin typeface="Times New Roman" panose="02020603050405020304" pitchFamily="18" charset="0"/>
                <a:ea typeface="Times New Roman" panose="02020603050405020304" pitchFamily="18" charset="0"/>
              </a:rPr>
              <a:t>Behaviour</a:t>
            </a:r>
            <a:r>
              <a:rPr lang="en-US" sz="2400" i="1" dirty="0">
                <a:effectLst/>
                <a:latin typeface="Times New Roman" panose="02020603050405020304" pitchFamily="18" charset="0"/>
                <a:ea typeface="Times New Roman" panose="02020603050405020304" pitchFamily="18" charset="0"/>
              </a:rPr>
              <a:t> for Nurses, Midwives and Nursing Associates.</a:t>
            </a:r>
            <a:r>
              <a:rPr lang="en-US" sz="2400" dirty="0">
                <a:effectLst/>
                <a:latin typeface="Times New Roman" panose="02020603050405020304" pitchFamily="18" charset="0"/>
                <a:ea typeface="Times New Roman" panose="02020603050405020304" pitchFamily="18" charset="0"/>
              </a:rPr>
              <a:t> London: NMC.</a:t>
            </a:r>
          </a:p>
          <a:p>
            <a:pPr marL="342900" marR="0" lvl="0" indent="-342900">
              <a:buSzPts val="1000"/>
              <a:buFont typeface="Symbol" panose="05050102010706020507" pitchFamily="18" charset="2"/>
              <a:buChar char=""/>
              <a:tabLst>
                <a:tab pos="457200" algn="l"/>
              </a:tabLst>
            </a:pPr>
            <a:r>
              <a:rPr lang="en-US" sz="2400" dirty="0" err="1">
                <a:effectLst/>
                <a:latin typeface="Times New Roman" panose="02020603050405020304" pitchFamily="18" charset="0"/>
                <a:ea typeface="Times New Roman" panose="02020603050405020304" pitchFamily="18" charset="0"/>
              </a:rPr>
              <a:t>Phadermrod</a:t>
            </a:r>
            <a:r>
              <a:rPr lang="en-US" sz="2400" dirty="0">
                <a:effectLst/>
                <a:latin typeface="Times New Roman" panose="02020603050405020304" pitchFamily="18" charset="0"/>
                <a:ea typeface="Times New Roman" panose="02020603050405020304" pitchFamily="18" charset="0"/>
              </a:rPr>
              <a:t>, B., Crowder, R.M. and Wills, G.B. (2019) ‘Importance–Performance Analysis based SWOT for strategic planning’, </a:t>
            </a:r>
            <a:r>
              <a:rPr lang="en-US" sz="2400" i="1" dirty="0">
                <a:effectLst/>
                <a:latin typeface="Times New Roman" panose="02020603050405020304" pitchFamily="18" charset="0"/>
                <a:ea typeface="Times New Roman" panose="02020603050405020304" pitchFamily="18" charset="0"/>
              </a:rPr>
              <a:t>Procedia Manufacturing,</a:t>
            </a:r>
            <a:r>
              <a:rPr lang="en-US" sz="2400" dirty="0">
                <a:effectLst/>
                <a:latin typeface="Times New Roman" panose="02020603050405020304" pitchFamily="18" charset="0"/>
                <a:ea typeface="Times New Roman" panose="02020603050405020304" pitchFamily="18" charset="0"/>
              </a:rPr>
              <a:t> 30, pp. 478–485.</a:t>
            </a:r>
          </a:p>
          <a:p>
            <a:pPr marL="342900" marR="0" lvl="0" indent="-342900">
              <a:buSzPts val="1000"/>
              <a:buFont typeface="Symbol" panose="05050102010706020507" pitchFamily="18" charset="2"/>
              <a:buChar char=""/>
              <a:tabLst>
                <a:tab pos="457200" algn="l"/>
              </a:tabLst>
            </a:pPr>
            <a:r>
              <a:rPr lang="en-US" sz="2400" dirty="0">
                <a:effectLst/>
                <a:latin typeface="Times New Roman" panose="02020603050405020304" pitchFamily="18" charset="0"/>
                <a:ea typeface="Times New Roman" panose="02020603050405020304" pitchFamily="18" charset="0"/>
              </a:rPr>
              <a:t>Royal College of Nursing (RCN) (2023) </a:t>
            </a:r>
            <a:r>
              <a:rPr lang="en-US" sz="2400" i="1" dirty="0">
                <a:effectLst/>
                <a:latin typeface="Times New Roman" panose="02020603050405020304" pitchFamily="18" charset="0"/>
                <a:ea typeface="Times New Roman" panose="02020603050405020304" pitchFamily="18" charset="0"/>
              </a:rPr>
              <a:t>Career Pathways in Mental Health Nursing.</a:t>
            </a:r>
            <a:r>
              <a:rPr lang="en-US" sz="2400" dirty="0">
                <a:effectLst/>
                <a:latin typeface="Times New Roman" panose="02020603050405020304" pitchFamily="18" charset="0"/>
                <a:ea typeface="Times New Roman" panose="02020603050405020304" pitchFamily="18" charset="0"/>
              </a:rPr>
              <a:t> London: RCN.</a:t>
            </a:r>
          </a:p>
          <a:p>
            <a:pPr marL="342900" marR="0" lvl="0" indent="-342900">
              <a:buSzPts val="1000"/>
              <a:buFont typeface="Symbol" panose="05050102010706020507" pitchFamily="18" charset="2"/>
              <a:buChar char=""/>
              <a:tabLst>
                <a:tab pos="457200" algn="l"/>
              </a:tabLst>
            </a:pPr>
            <a:r>
              <a:rPr lang="en-US" sz="2400" dirty="0">
                <a:effectLst/>
                <a:latin typeface="Times New Roman" panose="02020603050405020304" pitchFamily="18" charset="0"/>
                <a:ea typeface="Times New Roman" panose="02020603050405020304" pitchFamily="18" charset="0"/>
              </a:rPr>
              <a:t>Schön, D.A. (1983) </a:t>
            </a:r>
            <a:r>
              <a:rPr lang="en-US" sz="2400" i="1" dirty="0">
                <a:effectLst/>
                <a:latin typeface="Times New Roman" panose="02020603050405020304" pitchFamily="18" charset="0"/>
                <a:ea typeface="Times New Roman" panose="02020603050405020304" pitchFamily="18" charset="0"/>
              </a:rPr>
              <a:t>The Reflective Practitioner: How Professionals Think in Action.</a:t>
            </a:r>
            <a:r>
              <a:rPr lang="en-US" sz="2400" dirty="0">
                <a:effectLst/>
                <a:latin typeface="Times New Roman" panose="02020603050405020304" pitchFamily="18" charset="0"/>
                <a:ea typeface="Times New Roman" panose="02020603050405020304" pitchFamily="18" charset="0"/>
              </a:rPr>
              <a:t> London: Temple Smith.</a:t>
            </a:r>
          </a:p>
        </p:txBody>
      </p:sp>
      <p:sp>
        <p:nvSpPr>
          <p:cNvPr id="8" name="TextBox 8"/>
          <p:cNvSpPr txBox="1"/>
          <p:nvPr/>
        </p:nvSpPr>
        <p:spPr>
          <a:xfrm>
            <a:off x="2291466" y="1394493"/>
            <a:ext cx="7541613" cy="598632"/>
          </a:xfrm>
          <a:prstGeom prst="rect">
            <a:avLst/>
          </a:prstGeom>
        </p:spPr>
        <p:txBody>
          <a:bodyPr lIns="0" tIns="0" rIns="0" bIns="0" rtlCol="0" anchor="t">
            <a:spAutoFit/>
          </a:bodyPr>
          <a:lstStyle/>
          <a:p>
            <a:pPr algn="l">
              <a:lnSpc>
                <a:spcPts val="4788"/>
              </a:lnSpc>
            </a:pPr>
            <a:r>
              <a:rPr lang="en-US" sz="3990" b="1" dirty="0">
                <a:solidFill>
                  <a:srgbClr val="1C1C1C"/>
                </a:solidFill>
                <a:latin typeface="Montserrat Heavy"/>
                <a:ea typeface="Montserrat Heavy"/>
                <a:cs typeface="Montserrat Heavy"/>
                <a:sym typeface="Montserrat Heavy"/>
              </a:rPr>
              <a:t>References</a:t>
            </a:r>
          </a:p>
        </p:txBody>
      </p:sp>
      <p:pic>
        <p:nvPicPr>
          <p:cNvPr id="9" name="Picture 8">
            <a:extLst>
              <a:ext uri="{FF2B5EF4-FFF2-40B4-BE49-F238E27FC236}">
                <a16:creationId xmlns:a16="http://schemas.microsoft.com/office/drawing/2014/main" id="{0BC79F83-ED79-46D3-258D-9DB755643C93}"/>
              </a:ext>
            </a:extLst>
          </p:cNvPr>
          <p:cNvPicPr>
            <a:picLocks noChangeAspect="1"/>
          </p:cNvPicPr>
          <p:nvPr/>
        </p:nvPicPr>
        <p:blipFill>
          <a:blip r:embed="rId8">
            <a:clrChange>
              <a:clrFrom>
                <a:srgbClr val="FFFFFF"/>
              </a:clrFrom>
              <a:clrTo>
                <a:srgbClr val="FFFFFF">
                  <a:alpha val="0"/>
                </a:srgbClr>
              </a:clrTo>
            </a:clrChange>
            <a:extLst>
              <a:ext uri="{28A0092B-C50C-407E-A947-70E740481C1C}">
                <a14:useLocalDpi xmlns:a14="http://schemas.microsoft.com/office/drawing/2010/main" val="0"/>
              </a:ext>
            </a:extLst>
          </a:blip>
          <a:stretch>
            <a:fillRect/>
          </a:stretch>
        </p:blipFill>
        <p:spPr>
          <a:xfrm>
            <a:off x="14777605" y="9258300"/>
            <a:ext cx="2243137" cy="837356"/>
          </a:xfrm>
          <a:prstGeom prst="rect">
            <a:avLst/>
          </a:prstGeom>
        </p:spPr>
      </p:pic>
    </p:spTree>
    <p:extLst>
      <p:ext uri="{BB962C8B-B14F-4D97-AF65-F5344CB8AC3E}">
        <p14:creationId xmlns:p14="http://schemas.microsoft.com/office/powerpoint/2010/main" val="239607368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rgbClr val="FCFCFC"/>
        </a:solidFill>
        <a:effectLst/>
      </p:bgPr>
    </p:bg>
    <p:spTree>
      <p:nvGrpSpPr>
        <p:cNvPr id="1" name=""/>
        <p:cNvGrpSpPr/>
        <p:nvPr/>
      </p:nvGrpSpPr>
      <p:grpSpPr>
        <a:xfrm>
          <a:off x="0" y="0"/>
          <a:ext cx="0" cy="0"/>
          <a:chOff x="0" y="0"/>
          <a:chExt cx="0" cy="0"/>
        </a:xfrm>
      </p:grpSpPr>
      <p:sp>
        <p:nvSpPr>
          <p:cNvPr id="3" name="TextBox 3"/>
          <p:cNvSpPr txBox="1"/>
          <p:nvPr/>
        </p:nvSpPr>
        <p:spPr>
          <a:xfrm>
            <a:off x="4516456" y="3514725"/>
            <a:ext cx="10732554" cy="2222459"/>
          </a:xfrm>
          <a:prstGeom prst="rect">
            <a:avLst/>
          </a:prstGeom>
        </p:spPr>
        <p:txBody>
          <a:bodyPr lIns="0" tIns="0" rIns="0" bIns="0" rtlCol="0" anchor="t">
            <a:spAutoFit/>
          </a:bodyPr>
          <a:lstStyle/>
          <a:p>
            <a:pPr algn="l">
              <a:lnSpc>
                <a:spcPts val="18199"/>
              </a:lnSpc>
            </a:pPr>
            <a:r>
              <a:rPr lang="en-US" sz="12999" b="1">
                <a:solidFill>
                  <a:srgbClr val="1C1C1C"/>
                </a:solidFill>
                <a:latin typeface="Montserrat Heavy"/>
                <a:ea typeface="Montserrat Heavy"/>
                <a:cs typeface="Montserrat Heavy"/>
                <a:sym typeface="Montserrat Heavy"/>
              </a:rPr>
              <a:t>Thank You</a:t>
            </a:r>
          </a:p>
        </p:txBody>
      </p:sp>
      <p:sp>
        <p:nvSpPr>
          <p:cNvPr id="5" name="Freeform 5"/>
          <p:cNvSpPr/>
          <p:nvPr/>
        </p:nvSpPr>
        <p:spPr>
          <a:xfrm>
            <a:off x="9736239" y="5887038"/>
            <a:ext cx="4238684" cy="516349"/>
          </a:xfrm>
          <a:custGeom>
            <a:avLst/>
            <a:gdLst/>
            <a:ahLst/>
            <a:cxnLst/>
            <a:rect l="l" t="t" r="r" b="b"/>
            <a:pathLst>
              <a:path w="4238684" h="516349">
                <a:moveTo>
                  <a:pt x="0" y="0"/>
                </a:moveTo>
                <a:lnTo>
                  <a:pt x="4238684" y="0"/>
                </a:lnTo>
                <a:lnTo>
                  <a:pt x="4238684" y="516349"/>
                </a:lnTo>
                <a:lnTo>
                  <a:pt x="0" y="516349"/>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sp>
      <p:pic>
        <p:nvPicPr>
          <p:cNvPr id="6" name="Picture 5">
            <a:extLst>
              <a:ext uri="{FF2B5EF4-FFF2-40B4-BE49-F238E27FC236}">
                <a16:creationId xmlns:a16="http://schemas.microsoft.com/office/drawing/2014/main" id="{B171EC18-0A88-182D-564F-AA046EA3D976}"/>
              </a:ext>
            </a:extLst>
          </p:cNvPr>
          <p:cNvPicPr>
            <a:picLocks noChangeAspect="1"/>
          </p:cNvPicPr>
          <p:nvPr/>
        </p:nvPicPr>
        <p:blipFill>
          <a:blip r:embed="rId4">
            <a:clrChange>
              <a:clrFrom>
                <a:srgbClr val="FFFFFF"/>
              </a:clrFrom>
              <a:clrTo>
                <a:srgbClr val="FFFFFF">
                  <a:alpha val="0"/>
                </a:srgbClr>
              </a:clrTo>
            </a:clrChange>
            <a:extLst>
              <a:ext uri="{28A0092B-C50C-407E-A947-70E740481C1C}">
                <a14:useLocalDpi xmlns:a14="http://schemas.microsoft.com/office/drawing/2010/main" val="0"/>
              </a:ext>
            </a:extLst>
          </a:blip>
          <a:stretch>
            <a:fillRect/>
          </a:stretch>
        </p:blipFill>
        <p:spPr>
          <a:xfrm>
            <a:off x="14777605" y="9258300"/>
            <a:ext cx="2243137" cy="837356"/>
          </a:xfrm>
          <a:prstGeom prst="rect">
            <a:avLst/>
          </a:prstGeom>
        </p:spPr>
      </p:pic>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6</TotalTime>
  <Words>2023</Words>
  <Application>Microsoft Office PowerPoint</Application>
  <PresentationFormat>Custom</PresentationFormat>
  <Paragraphs>134</Paragraphs>
  <Slides>16</Slides>
  <Notes>0</Notes>
  <HiddenSlides>0</HiddenSlides>
  <MMClips>0</MMClips>
  <ScaleCrop>false</ScaleCrop>
  <HeadingPairs>
    <vt:vector size="4" baseType="variant">
      <vt:variant>
        <vt:lpstr>Theme</vt:lpstr>
      </vt:variant>
      <vt:variant>
        <vt:i4>1</vt:i4>
      </vt:variant>
      <vt:variant>
        <vt:lpstr>Slide Titles</vt:lpstr>
      </vt:variant>
      <vt:variant>
        <vt:i4>16</vt:i4>
      </vt:variant>
    </vt:vector>
  </HeadingPairs>
  <TitlesOfParts>
    <vt:vector size="17" baseType="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SWOT</dc:title>
  <cp:lastModifiedBy>Pharma-DM, Sales Admin-Arifur</cp:lastModifiedBy>
  <cp:revision>22</cp:revision>
  <dcterms:created xsi:type="dcterms:W3CDTF">2006-08-16T00:00:00Z</dcterms:created>
  <dcterms:modified xsi:type="dcterms:W3CDTF">2025-11-12T11:21:32Z</dcterms:modified>
  <dc:identifier>DAG4He9O3tk</dc:identifier>
</cp:coreProperties>
</file>