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media/image2.jpeg" ContentType="image/jpeg"/>
  <Override PartName="/ppt/media/image3.jpeg" ContentType="image/jpeg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C4C1BA">
              <a:alpha val="25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381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C4C1BA">
              <a:alpha val="25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5C2C3">
              <a:alpha val="63000"/>
            </a:srgbClr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2727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79E9E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45430"/>
              <a:satOff val="-14506"/>
              <a:lumOff val="-20039"/>
            </a:schemeClr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45430"/>
              <a:satOff val="-14506"/>
              <a:lumOff val="-2003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6E4D7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E7E4DC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D5D2C7"/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D5D2C7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4E1D9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CA99C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746B"/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746B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FFFFFF">
              <a:alpha val="50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9AAA9"/>
              </a:solidFill>
              <a:prstDash val="solid"/>
              <a:miter lim="400000"/>
            </a:ln>
          </a:top>
          <a:bottom>
            <a:ln w="12700" cap="flat">
              <a:solidFill>
                <a:srgbClr val="A9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AA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</Relationships>
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</Relationships>
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6" name="Shape 12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240594" indent="-240594">
              <a:buSzPct val="100000"/>
              <a:buChar char="-"/>
            </a:pPr>
            <a:r>
              <a:t>unprecedented challenges: such as?</a:t>
            </a:r>
          </a:p>
          <a:p>
            <a:pPr marL="240594" indent="-240594">
              <a:buSzPct val="100000"/>
              <a:buChar char="-"/>
            </a:pPr>
            <a:r>
              <a:t>linked to unsustainable use of resources</a:t>
            </a:r>
          </a:p>
          <a:p>
            <a:pPr marL="240594" indent="-240594">
              <a:buSzPct val="100000"/>
              <a:buChar char="-"/>
            </a:pPr>
            <a:r>
              <a:t>More info needed, especially due to recent declaration of ‘climate emergency’-masters worthy?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35" name="Shape 135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240594" indent="-240594">
              <a:buSzPct val="100000"/>
              <a:buChar char="-"/>
            </a:pPr>
            <a:r>
              <a:t>recent ‘trends?’</a:t>
            </a:r>
          </a:p>
          <a:p>
            <a:pPr marL="240594" indent="-240594">
              <a:buSzPct val="100000"/>
              <a:buChar char="-"/>
            </a:pPr>
            <a:r>
              <a:t>some due to ethical reasons, lots environmental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0" name="Shape 140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240594" indent="-240594">
              <a:buSzPct val="100000"/>
              <a:buChar char="-"/>
            </a:pPr>
            <a:r>
              <a:t>future increase in population (9 billion by 2050) and rising incomes…</a:t>
            </a:r>
          </a:p>
          <a:p>
            <a:pPr marL="240594" indent="-240594">
              <a:buSzPct val="100000"/>
              <a:buChar char="-"/>
            </a:pPr>
            <a:r>
              <a:t>suggests that dietary patterns and there impact need to be analysed</a:t>
            </a:r>
          </a:p>
          <a:p>
            <a:pPr marL="240594" indent="-240594">
              <a:buSzPct val="100000"/>
              <a:buChar char="-"/>
            </a:pPr>
            <a:r>
              <a:t>discuss which parts of the systems cause problems</a:t>
            </a:r>
          </a:p>
          <a:p>
            <a:pPr marL="240594" indent="-240594">
              <a:buSzPct val="100000"/>
              <a:buChar char="-"/>
            </a:pPr>
            <a:r>
              <a:t>impacts of these to be researched 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5" name="Shape 145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- discuss each/why do they happen? Do they have knock on effects?</a:t>
            </a:r>
          </a:p>
          <a:p>
            <a:pPr/>
            <a:r>
              <a:t>- follow on to how it can be assessed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1" name="Shape 151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- briefly outline each process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6" name="Shape 15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Explain in more detail.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1" name="Shape 161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Explain in more detail.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6" name="Shape 16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240594" indent="-240594">
              <a:buSzPct val="100000"/>
              <a:buChar char="-"/>
            </a:pPr>
            <a:r>
              <a:t>discuss the range of options for the methods section</a:t>
            </a:r>
          </a:p>
          <a:p>
            <a:pPr marL="240594" indent="-240594">
              <a:buSzPct val="100000"/>
              <a:buChar char="-"/>
            </a:pPr>
            <a:r>
              <a:t>LCA or EFA? Discuss need to decide which to use, or incorporate both?</a:t>
            </a:r>
          </a:p>
          <a:p>
            <a:pPr marL="240594" indent="-240594">
              <a:buSzPct val="100000"/>
              <a:buChar char="-"/>
            </a:pPr>
            <a:r>
              <a:t>Calculation of LCA or EFA is a big task-masters worthy?</a:t>
            </a:r>
          </a:p>
        </p:txBody>
      </p:sp>
    </p:spTree>
  </p:cSld>
  <p:clrMapOvr>
    <a:masterClrMapping/>
  </p:clrMapOvr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787400" y="1511300"/>
            <a:ext cx="11430000" cy="38100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276D6D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787400" y="5308600"/>
            <a:ext cx="11430000" cy="1447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000"/>
            </a:lvl1pPr>
            <a:lvl2pPr marL="0" indent="0" algn="ctr">
              <a:spcBef>
                <a:spcPts val="0"/>
              </a:spcBef>
              <a:buSzTx/>
              <a:buNone/>
              <a:defRPr sz="4000"/>
            </a:lvl2pPr>
            <a:lvl3pPr marL="0" indent="0" algn="ctr">
              <a:spcBef>
                <a:spcPts val="0"/>
              </a:spcBef>
              <a:buSzTx/>
              <a:buNone/>
              <a:defRPr sz="4000"/>
            </a:lvl3pPr>
            <a:lvl4pPr marL="0" indent="0" algn="ctr">
              <a:spcBef>
                <a:spcPts val="0"/>
              </a:spcBef>
              <a:buSzTx/>
              <a:buNone/>
              <a:defRPr sz="4000"/>
            </a:lvl4pPr>
            <a:lvl5pPr marL="0" indent="0" algn="ctr">
              <a:spcBef>
                <a:spcPts val="0"/>
              </a:spcBef>
              <a:buSzTx/>
              <a:buNone/>
              <a:defRPr sz="4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960603" y="884196"/>
            <a:ext cx="9166170" cy="6101232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63500" dist="38100" dir="540000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787400" y="7188200"/>
            <a:ext cx="11430000" cy="12700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276D6D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787400" y="8407400"/>
            <a:ext cx="11430000" cy="10414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000"/>
            </a:lvl1pPr>
            <a:lvl2pPr marL="0" indent="0" algn="ctr">
              <a:spcBef>
                <a:spcPts val="0"/>
              </a:spcBef>
              <a:buSzTx/>
              <a:buNone/>
              <a:defRPr sz="4000"/>
            </a:lvl2pPr>
            <a:lvl3pPr marL="0" indent="0" algn="ctr">
              <a:spcBef>
                <a:spcPts val="0"/>
              </a:spcBef>
              <a:buSzTx/>
              <a:buNone/>
              <a:defRPr sz="4000"/>
            </a:lvl3pPr>
            <a:lvl4pPr marL="0" indent="0" algn="ctr">
              <a:spcBef>
                <a:spcPts val="0"/>
              </a:spcBef>
              <a:buSzTx/>
              <a:buNone/>
              <a:defRPr sz="4000"/>
            </a:lvl4pPr>
            <a:lvl5pPr marL="0" indent="0" algn="ctr">
              <a:spcBef>
                <a:spcPts val="0"/>
              </a:spcBef>
              <a:buSzTx/>
              <a:buNone/>
              <a:defRPr sz="4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xfrm>
            <a:off x="6302692" y="9131300"/>
            <a:ext cx="386716" cy="431800"/>
          </a:xfrm>
          <a:prstGeom prst="rect">
            <a:avLst/>
          </a:prstGeom>
        </p:spPr>
        <p:txBody>
          <a:bodyPr anchor="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787400" y="3657600"/>
            <a:ext cx="11430000" cy="24384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273800" y="1206500"/>
            <a:ext cx="5888774" cy="7277100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63500" dist="38100" dir="540000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457200" y="1244600"/>
            <a:ext cx="5600700" cy="34671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457200" y="4851400"/>
            <a:ext cx="5600700" cy="3632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000"/>
            </a:lvl1pPr>
            <a:lvl2pPr marL="0" indent="0" algn="ctr">
              <a:spcBef>
                <a:spcPts val="0"/>
              </a:spcBef>
              <a:buSzTx/>
              <a:buNone/>
              <a:defRPr sz="4000"/>
            </a:lvl2pPr>
            <a:lvl3pPr marL="0" indent="0" algn="ctr">
              <a:spcBef>
                <a:spcPts val="0"/>
              </a:spcBef>
              <a:buSzTx/>
              <a:buNone/>
              <a:defRPr sz="4000"/>
            </a:lvl3pPr>
            <a:lvl4pPr marL="0" indent="0" algn="ctr">
              <a:spcBef>
                <a:spcPts val="0"/>
              </a:spcBef>
              <a:buSzTx/>
              <a:buNone/>
              <a:defRPr sz="4000"/>
            </a:lvl4pPr>
            <a:lvl5pPr marL="0" indent="0" algn="ctr">
              <a:spcBef>
                <a:spcPts val="0"/>
              </a:spcBef>
              <a:buSzTx/>
              <a:buNone/>
              <a:defRPr sz="4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xfrm>
            <a:off x="787400" y="2768600"/>
            <a:ext cx="11430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quarter" idx="13"/>
          </p:nvPr>
        </p:nvSpPr>
        <p:spPr>
          <a:xfrm>
            <a:off x="7412382" y="2933700"/>
            <a:ext cx="4324471" cy="5343996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63500" dist="38100" dir="540000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787400" y="2768600"/>
            <a:ext cx="5486400" cy="57150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2800"/>
              </a:spcBef>
              <a:buBlip>
                <a:blip r:embed="rId2"/>
              </a:buBlip>
              <a:defRPr sz="3000"/>
            </a:lvl1pPr>
            <a:lvl2pPr marL="685800" indent="-342900">
              <a:spcBef>
                <a:spcPts val="2800"/>
              </a:spcBef>
              <a:buBlip>
                <a:blip r:embed="rId2"/>
              </a:buBlip>
              <a:defRPr sz="3000"/>
            </a:lvl2pPr>
            <a:lvl3pPr marL="1028700" indent="-342900">
              <a:spcBef>
                <a:spcPts val="2800"/>
              </a:spcBef>
              <a:buBlip>
                <a:blip r:embed="rId2"/>
              </a:buBlip>
              <a:defRPr sz="3000"/>
            </a:lvl3pPr>
            <a:lvl4pPr marL="1371600" indent="-342900">
              <a:spcBef>
                <a:spcPts val="2800"/>
              </a:spcBef>
              <a:buBlip>
                <a:blip r:embed="rId2"/>
              </a:buBlip>
              <a:defRPr sz="3000"/>
            </a:lvl4pPr>
            <a:lvl5pPr marL="1714500" indent="-342900">
              <a:spcBef>
                <a:spcPts val="2800"/>
              </a:spcBef>
              <a:buBlip>
                <a:blip r:embed="rId2"/>
              </a:buBlip>
              <a:defRPr sz="3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3 -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idx="13"/>
          </p:nvPr>
        </p:nvSpPr>
        <p:spPr>
          <a:xfrm>
            <a:off x="711200" y="673100"/>
            <a:ext cx="6680111" cy="8255000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63500" dist="38100" dir="540000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7645400" y="652434"/>
            <a:ext cx="4572000" cy="3046422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63500" dist="38100" dir="540000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7645400" y="3225800"/>
            <a:ext cx="4572000" cy="6858000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63500" dist="38100" dir="540000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i="1" sz="28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286250"/>
            <a:ext cx="10464800" cy="6477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-851457" y="-14228"/>
            <a:ext cx="15004983" cy="9987693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slideLayout" Target="../slideLayouts/slideLayout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Relationship Id="rId9" Type="http://schemas.openxmlformats.org/officeDocument/2006/relationships/slideLayout" Target="../slideLayouts/slideLayout6.xml"/><Relationship Id="rId10" Type="http://schemas.openxmlformats.org/officeDocument/2006/relationships/slideLayout" Target="../slideLayouts/slideLayout7.xml"/><Relationship Id="rId11" Type="http://schemas.openxmlformats.org/officeDocument/2006/relationships/slideLayout" Target="../slideLayouts/slideLayout8.xml"/><Relationship Id="rId12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/>
          <p:nvPr>
            <p:ph type="body" idx="1"/>
          </p:nvPr>
        </p:nvSpPr>
        <p:spPr>
          <a:xfrm>
            <a:off x="787400" y="1257300"/>
            <a:ext cx="11430000" cy="723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787400" y="254000"/>
            <a:ext cx="114300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02692" y="9131299"/>
            <a:ext cx="386716" cy="4318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sz="22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800" u="none">
          <a:solidFill>
            <a:srgbClr val="767367"/>
          </a:solidFill>
          <a:effectLst>
            <a:outerShdw sx="100000" sy="100000" kx="0" ky="0" algn="b" rotWithShape="0" blurRad="63500" dist="12700" dir="540000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9pPr>
    </p:titleStyle>
    <p:bodyStyle>
      <a:lvl1pPr marL="3937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1pPr>
      <a:lvl2pPr marL="7874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2pPr>
      <a:lvl3pPr marL="11811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3pPr>
      <a:lvl4pPr marL="15748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4pPr>
      <a:lvl5pPr marL="19685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5pPr>
      <a:lvl6pPr marL="23622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6pPr>
      <a:lvl7pPr marL="27559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7pPr>
      <a:lvl8pPr marL="31496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8pPr>
      <a:lvl9pPr marL="3543300" marR="0" indent="-393700" algn="l" defTabSz="58420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50000"/>
        <a:buFontTx/>
        <a:buBlip>
          <a:blip r:embed="rId3"/>
        </a:buBlip>
        <a:tabLst/>
        <a:defRPr b="0" baseline="0" cap="none" i="0" spc="0" strike="noStrike" sz="3600" u="none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1.tif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tif"/><Relationship Id="rId4" Type="http://schemas.openxmlformats.org/officeDocument/2006/relationships/image" Target="../media/image3.tif"/><Relationship Id="rId5" Type="http://schemas.openxmlformats.org/officeDocument/2006/relationships/image" Target="../media/image4.tif"/><Relationship Id="rId6" Type="http://schemas.openxmlformats.org/officeDocument/2006/relationships/image" Target="../media/image5.tif"/><Relationship Id="rId7" Type="http://schemas.openxmlformats.org/officeDocument/2006/relationships/image" Target="../media/image6.tif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tif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Environmental Impacts of Meat Eaters vs Non-Meat Eater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defTabSz="514095">
              <a:defRPr sz="6864">
                <a:effectLst>
                  <a:outerShdw sx="100000" sy="100000" kx="0" ky="0" algn="b" rotWithShape="0" blurRad="55880" dist="11176" dir="540000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pPr/>
            <a:r>
              <a:t>Environmental Impacts of Meat Eaters vs Non-Meat Eaters</a:t>
            </a:r>
          </a:p>
        </p:txBody>
      </p:sp>
      <p:sp>
        <p:nvSpPr>
          <p:cNvPr id="120" name="Research Proposal by Charlotte Morgan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Research Proposal by Charlotte Morgan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Introduc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Introduction</a:t>
            </a:r>
          </a:p>
        </p:txBody>
      </p:sp>
      <p:sp>
        <p:nvSpPr>
          <p:cNvPr id="123" name="‘Climate change is one of the most significant and pressing challenges that faces humanity (Röös, 2013).’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</a:lstStyle>
          <a:p>
            <a:pPr/>
            <a:r>
              <a:t>‘Climate change is one of the most significant and pressing challenges that faces humanity (Röös, 2013).’</a:t>
            </a:r>
          </a:p>
        </p:txBody>
      </p:sp>
      <p:pic>
        <p:nvPicPr>
          <p:cNvPr id="124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07137" y="3732609"/>
            <a:ext cx="6461010" cy="37868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Recent Change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Recent Changes?</a:t>
            </a:r>
          </a:p>
        </p:txBody>
      </p:sp>
      <p:pic>
        <p:nvPicPr>
          <p:cNvPr id="129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6264" y="2711820"/>
            <a:ext cx="3022601" cy="3022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0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16264" y="6620849"/>
            <a:ext cx="3022601" cy="269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1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907735" y="6460360"/>
            <a:ext cx="7266561" cy="3013379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Image" descr="Image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506239" y="2765847"/>
            <a:ext cx="3992322" cy="2914548"/>
          </a:xfrm>
          <a:prstGeom prst="rect">
            <a:avLst/>
          </a:prstGeom>
          <a:ln w="12700">
            <a:miter lim="400000"/>
          </a:ln>
        </p:spPr>
      </p:pic>
      <p:pic>
        <p:nvPicPr>
          <p:cNvPr id="133" name="Image" descr="Image"/>
          <p:cNvPicPr>
            <a:picLocks noChangeAspect="1"/>
          </p:cNvPicPr>
          <p:nvPr/>
        </p:nvPicPr>
        <p:blipFill>
          <a:blip r:embed="rId7">
            <a:extLst/>
          </a:blip>
          <a:srcRect l="0" t="0" r="0" b="7766"/>
          <a:stretch>
            <a:fillRect/>
          </a:stretch>
        </p:blipFill>
        <p:spPr>
          <a:xfrm>
            <a:off x="9167438" y="2743570"/>
            <a:ext cx="2974065" cy="29589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–MacRae et al., 2013"/>
          <p:cNvSpPr txBox="1"/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–MacRae et al., 2013</a:t>
            </a:r>
          </a:p>
        </p:txBody>
      </p:sp>
      <p:sp>
        <p:nvSpPr>
          <p:cNvPr id="138" name="‘Around 30% of anthropogenic climate change is linked to food production and food systems at large.’"/>
          <p:cNvSpPr txBox="1"/>
          <p:nvPr>
            <p:ph type="body" idx="14"/>
          </p:nvPr>
        </p:nvSpPr>
        <p:spPr>
          <a:xfrm>
            <a:off x="1270000" y="4013199"/>
            <a:ext cx="10464800" cy="1193801"/>
          </a:xfrm>
          <a:prstGeom prst="rect">
            <a:avLst/>
          </a:prstGeom>
        </p:spPr>
        <p:txBody>
          <a:bodyPr/>
          <a:lstStyle/>
          <a:p>
            <a:pPr/>
            <a:r>
              <a:t>‘Around 30% of anthropogenic climate change is linked to food production and food systems at large.’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Environmental Impac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Environmental Impacts</a:t>
            </a:r>
          </a:p>
        </p:txBody>
      </p:sp>
      <p:sp>
        <p:nvSpPr>
          <p:cNvPr id="143" name="Soil erosio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3"/>
              </a:buBlip>
            </a:pPr>
            <a:r>
              <a:t>Soil erosion</a:t>
            </a:r>
          </a:p>
          <a:p>
            <a:pPr>
              <a:buBlip>
                <a:blip r:embed="rId3"/>
              </a:buBlip>
            </a:pPr>
            <a:r>
              <a:t>Loss of ecosystems </a:t>
            </a:r>
          </a:p>
          <a:p>
            <a:pPr>
              <a:buBlip>
                <a:blip r:embed="rId3"/>
              </a:buBlip>
            </a:pPr>
            <a:r>
              <a:t>Increases GHGs in the atmosphere</a:t>
            </a:r>
          </a:p>
          <a:p>
            <a:pPr>
              <a:buBlip>
                <a:blip r:embed="rId3"/>
              </a:buBlip>
            </a:pPr>
            <a:r>
              <a:t>Depletion of water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Life Cycle Assessment vs Ecological Footprint Assessment"/>
          <p:cNvSpPr txBox="1"/>
          <p:nvPr>
            <p:ph type="title"/>
          </p:nvPr>
        </p:nvSpPr>
        <p:spPr>
          <a:xfrm>
            <a:off x="185990" y="1250949"/>
            <a:ext cx="6143120" cy="3467101"/>
          </a:xfrm>
          <a:prstGeom prst="rect">
            <a:avLst/>
          </a:prstGeom>
        </p:spPr>
        <p:txBody>
          <a:bodyPr/>
          <a:lstStyle>
            <a:lvl1pPr defTabSz="432308">
              <a:defRPr sz="5772">
                <a:effectLst>
                  <a:outerShdw sx="100000" sy="100000" kx="0" ky="0" algn="b" rotWithShape="0" blurRad="46990" dist="9398" dir="540000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pPr/>
            <a:r>
              <a:t>Life Cycle Assessment vs Ecological Footprint Assessment </a:t>
            </a:r>
          </a:p>
        </p:txBody>
      </p:sp>
      <p:sp>
        <p:nvSpPr>
          <p:cNvPr id="148" name="What are the successes and limitations of each?"/>
          <p:cNvSpPr txBox="1"/>
          <p:nvPr>
            <p:ph type="body" sz="quarter" idx="1"/>
          </p:nvPr>
        </p:nvSpPr>
        <p:spPr>
          <a:xfrm>
            <a:off x="457200" y="4600317"/>
            <a:ext cx="5600701" cy="3632201"/>
          </a:xfrm>
          <a:prstGeom prst="rect">
            <a:avLst/>
          </a:prstGeom>
        </p:spPr>
        <p:txBody>
          <a:bodyPr/>
          <a:lstStyle/>
          <a:p>
            <a:pPr/>
          </a:p>
          <a:p>
            <a:pPr/>
          </a:p>
          <a:p>
            <a:pPr/>
            <a:r>
              <a:t>What are the successes and limitations of each?</a:t>
            </a:r>
          </a:p>
        </p:txBody>
      </p:sp>
      <p:pic>
        <p:nvPicPr>
          <p:cNvPr id="149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438350" y="2977279"/>
            <a:ext cx="6143121" cy="46850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Life Cycle Assessment (LCA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Life Cycle Assessment (LCA)</a:t>
            </a:r>
          </a:p>
        </p:txBody>
      </p:sp>
      <p:sp>
        <p:nvSpPr>
          <p:cNvPr id="154" name="Positiv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572516">
              <a:spcBef>
                <a:spcPts val="3500"/>
              </a:spcBef>
              <a:buSzTx/>
              <a:buNone/>
              <a:defRPr sz="3528"/>
            </a:pPr>
            <a:r>
              <a:t>Positives</a:t>
            </a:r>
          </a:p>
          <a:p>
            <a:pPr marL="385826" indent="-385826" defTabSz="572516">
              <a:spcBef>
                <a:spcPts val="3500"/>
              </a:spcBef>
              <a:buBlip>
                <a:blip r:embed="rId3"/>
              </a:buBlip>
              <a:defRPr sz="3528"/>
            </a:pPr>
            <a:r>
              <a:t>Standardised and detailed (Castellani and Sala, 2012)</a:t>
            </a:r>
          </a:p>
          <a:p>
            <a:pPr marL="385826" indent="-385826" defTabSz="572516">
              <a:spcBef>
                <a:spcPts val="3500"/>
              </a:spcBef>
              <a:buBlip>
                <a:blip r:embed="rId3"/>
              </a:buBlip>
              <a:defRPr sz="3528"/>
            </a:pPr>
            <a:r>
              <a:t>Opportunity to analyse a range of aspects (Lo-lacono-Ferreira </a:t>
            </a:r>
            <a:r>
              <a:rPr i="1"/>
              <a:t>et al</a:t>
            </a:r>
            <a:r>
              <a:t>., 2016)</a:t>
            </a:r>
          </a:p>
          <a:p>
            <a:pPr marL="0" indent="0" defTabSz="572516">
              <a:spcBef>
                <a:spcPts val="3500"/>
              </a:spcBef>
              <a:buSzTx/>
              <a:buNone/>
              <a:defRPr sz="3528"/>
            </a:pPr>
            <a:r>
              <a:t>Negatives</a:t>
            </a:r>
          </a:p>
          <a:p>
            <a:pPr marL="385826" indent="-385826" defTabSz="572516">
              <a:spcBef>
                <a:spcPts val="3500"/>
              </a:spcBef>
              <a:buBlip>
                <a:blip r:embed="rId3"/>
              </a:buBlip>
              <a:defRPr sz="3528"/>
            </a:pPr>
            <a:r>
              <a:t>Focus can be too specific-not reflective of actual eating habits (Rosi </a:t>
            </a:r>
            <a:r>
              <a:rPr i="1"/>
              <a:t>et al</a:t>
            </a:r>
            <a:r>
              <a:t>., 2017)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Ecological Footprint Assessment (EFA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Ecological Footprint Assessment (EFA)</a:t>
            </a:r>
          </a:p>
        </p:txBody>
      </p:sp>
      <p:sp>
        <p:nvSpPr>
          <p:cNvPr id="159" name="Positiv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572516">
              <a:spcBef>
                <a:spcPts val="3500"/>
              </a:spcBef>
              <a:buSzTx/>
              <a:buNone/>
              <a:defRPr sz="3528"/>
            </a:pPr>
            <a:r>
              <a:t>Positives</a:t>
            </a:r>
          </a:p>
          <a:p>
            <a:pPr marL="385826" indent="-385826" defTabSz="572516">
              <a:spcBef>
                <a:spcPts val="3500"/>
              </a:spcBef>
              <a:buBlip>
                <a:blip r:embed="rId3"/>
              </a:buBlip>
              <a:defRPr sz="3528"/>
            </a:pPr>
            <a:r>
              <a:t>Identify and communicate potential sources of unsustainability (Wiedmann and Barrett, 2010) </a:t>
            </a:r>
          </a:p>
          <a:p>
            <a:pPr marL="0" indent="0" defTabSz="572516">
              <a:spcBef>
                <a:spcPts val="3500"/>
              </a:spcBef>
              <a:buSzTx/>
              <a:buNone/>
              <a:defRPr sz="3528"/>
            </a:pPr>
            <a:r>
              <a:t>Negatives</a:t>
            </a:r>
          </a:p>
          <a:p>
            <a:pPr marL="385826" indent="-385826" defTabSz="572516">
              <a:spcBef>
                <a:spcPts val="3500"/>
              </a:spcBef>
              <a:buBlip>
                <a:blip r:embed="rId3"/>
              </a:buBlip>
              <a:defRPr sz="3528"/>
            </a:pPr>
            <a:r>
              <a:t>Lack of scientific rigour (Wiedmann and Barrett, 2010)</a:t>
            </a:r>
          </a:p>
          <a:p>
            <a:pPr marL="385826" indent="-385826" defTabSz="572516">
              <a:spcBef>
                <a:spcPts val="3500"/>
              </a:spcBef>
              <a:buBlip>
                <a:blip r:embed="rId3"/>
              </a:buBlip>
              <a:defRPr sz="3528"/>
            </a:pPr>
            <a:r>
              <a:t>Only assessing issues related to global warming or bio capacity (Wiedmann and Barrett, 2010)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For this proposal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For this proposal?</a:t>
            </a:r>
          </a:p>
        </p:txBody>
      </p:sp>
      <p:sp>
        <p:nvSpPr>
          <p:cNvPr id="164" name="Experiment group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3"/>
              </a:buBlip>
            </a:pPr>
            <a:r>
              <a:t>Experiment group</a:t>
            </a:r>
          </a:p>
          <a:p>
            <a:pPr>
              <a:buBlip>
                <a:blip r:embed="rId3"/>
              </a:buBlip>
            </a:pPr>
            <a:r>
              <a:t>Range of diets</a:t>
            </a:r>
          </a:p>
          <a:p>
            <a:pPr>
              <a:buBlip>
                <a:blip r:embed="rId3"/>
              </a:buBlip>
            </a:pPr>
            <a:r>
              <a:t>Range of socio-economic backgrounds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Expected result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Expected results?</a:t>
            </a:r>
          </a:p>
        </p:txBody>
      </p:sp>
      <p:sp>
        <p:nvSpPr>
          <p:cNvPr id="169" name="‘When considering a sustainable future food pattern, a shift from a meat-based to a plant-based diet could be the answer (Garnett, 2011; Perignon et al., 2017).’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 algn="ctr">
              <a:spcBef>
                <a:spcPts val="2400"/>
              </a:spcBef>
              <a:buBlip>
                <a:blip r:embed="rId2"/>
              </a:buBlip>
            </a:lvl1pPr>
          </a:lstStyle>
          <a:p>
            <a:pPr/>
            <a:r>
              <a:t>‘When considering a sustainable future food pattern, a shift from a meat-based to a plant-based diet could be the answer (Garnett, 2011; Perignon et al., 2017).’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Any question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Any questions?</a:t>
            </a:r>
          </a:p>
        </p:txBody>
      </p:sp>
      <p:sp>
        <p:nvSpPr>
          <p:cNvPr id="172" name="Body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Referenc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References</a:t>
            </a:r>
          </a:p>
        </p:txBody>
      </p:sp>
      <p:sp>
        <p:nvSpPr>
          <p:cNvPr id="175" name="Castellani, V. and Sala, S., 2012. Ecological Footprint and Life Cycle Assessment in the sustainability assessment of tourism activities. Ecological indicators, 16, pp.135-147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Castellani, V. and Sala, S., 2012. Ecological Footprint and Life Cycle Assessment in the sustainability assessment of tourism activities. Ecological indicators, 16, pp.135-147.</a:t>
            </a: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Garnett, T., 2011. Where are the best opportunities for reducing greenhouse gas emissions in the food system (including the food chain)? Food Policy 37:463–466.</a:t>
            </a: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Lo-Iacono-Ferreira, V.G., Torregrosa-López, J.I. and Capuz-Rizo, S.F., 2016. Use of Life Cycle Assessment methodology in the analysis of Ecological Footprint Assessment results to evaluate the environmental performance of universities. Journal of Cleaner Production, 133, pp.43-53.</a:t>
            </a: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MacRae, R., Cuddeford, V., Young, S.B. and Matsubuchi-Shaw, M., 2013. The food system and climate change: An exploration of emerging strategies to reduce GHG emissions in Canada. Agroecology and Sustainable Food Systems, 37(8), pp.933-963.</a:t>
            </a: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Perignon, M., Vieux, F., Soler, L.G., Masset, G., Darmon, N., 2017. Improving diet sustain-ability through evolution of food choices: review of epidemiological studies on theenvironmental impact of diets. Nutr. Rev. 75 (1):2–17</a:t>
            </a: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Rosi, A., Mena, P., Turroni, N., Neviani, E., Ferrocino, I., Di Cagno, R., Ruini, L., Ciati, R., Angelino, D., Maddock, J., Gobb. M. (2017). Environmental impact of omnivorous, ovo-lacto-vegetarian, and vegan diet. Scientific Reports. 7 (6105), 1-9.</a:t>
            </a:r>
          </a:p>
          <a:p>
            <a:pPr marL="181102" indent="-181102" defTabSz="268731">
              <a:spcBef>
                <a:spcPts val="1600"/>
              </a:spcBef>
              <a:buBlip>
                <a:blip r:embed="rId2"/>
              </a:buBlip>
              <a:defRPr sz="1656"/>
            </a:pPr>
            <a:r>
              <a:t>Wiedmann, T. and Barrett, J., 2010. A review of the ecological footprint indicator—perceptions and methods. Sustainability, 2(6), pp.1645-1693.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_rels/theme1.xml.rels><?xml version="1.0" encoding="UTF-8"?>
<Relationships xmlns="http://schemas.openxmlformats.org/package/2006/relationships"><Relationship Id="rId1" Type="http://schemas.openxmlformats.org/officeDocument/2006/relationships/image" Target="../media/image2.jpeg"/></Relationships>

</file>

<file path=ppt/theme/_rels/theme2.xml.rels><?xml version="1.0" encoding="UTF-8"?>
<Relationships xmlns="http://schemas.openxmlformats.org/package/2006/relationships"><Relationship Id="rId1" Type="http://schemas.openxmlformats.org/officeDocument/2006/relationships/image" Target="../media/image2.jpeg"/></Relationships>

</file>

<file path=ppt/theme/theme1.xml><?xml version="1.0" encoding="utf-8"?>
<a:theme xmlns:a="http://schemas.openxmlformats.org/drawingml/2006/main" xmlns:r="http://schemas.openxmlformats.org/officeDocument/2006/relationships" name="Harmony">
  <a:themeElements>
    <a:clrScheme name="Harmony">
      <a:dk1>
        <a:srgbClr val="5E5E5E"/>
      </a:dk1>
      <a:lt1>
        <a:srgbClr val="5E0033"/>
      </a:lt1>
      <a:dk2>
        <a:srgbClr val="565F5F"/>
      </a:dk2>
      <a:lt2>
        <a:srgbClr val="C2CBCA"/>
      </a:lt2>
      <a:accent1>
        <a:srgbClr val="87AEC1"/>
      </a:accent1>
      <a:accent2>
        <a:srgbClr val="D6BB9E"/>
      </a:accent2>
      <a:accent3>
        <a:srgbClr val="CC7A69"/>
      </a:accent3>
      <a:accent4>
        <a:srgbClr val="EAAB5C"/>
      </a:accent4>
      <a:accent5>
        <a:srgbClr val="98C8C6"/>
      </a:accent5>
      <a:accent6>
        <a:srgbClr val="C3CD8B"/>
      </a:accent6>
      <a:hlink>
        <a:srgbClr val="0000FF"/>
      </a:hlink>
      <a:folHlink>
        <a:srgbClr val="FF00FF"/>
      </a:folHlink>
    </a:clrScheme>
    <a:fontScheme name="Harmony">
      <a:majorFont>
        <a:latin typeface="Baskerville"/>
        <a:ea typeface="Baskerville"/>
        <a:cs typeface="Baskerville"/>
      </a:majorFont>
      <a:minorFont>
        <a:latin typeface="Baskerville"/>
        <a:ea typeface="Baskerville"/>
        <a:cs typeface="Baskerville"/>
      </a:minorFont>
    </a:fontScheme>
    <a:fmtScheme name="Harmon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38100" cap="flat">
          <a:solidFill>
            <a:schemeClr val="accent5">
              <a:hueOff val="85969"/>
              <a:satOff val="-7811"/>
              <a:lumOff val="-38955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Harmony">
  <a:themeElements>
    <a:clrScheme name="Harmony">
      <a:dk1>
        <a:srgbClr val="000000"/>
      </a:dk1>
      <a:lt1>
        <a:srgbClr val="FFFFFF"/>
      </a:lt1>
      <a:dk2>
        <a:srgbClr val="565F5F"/>
      </a:dk2>
      <a:lt2>
        <a:srgbClr val="C2CBCA"/>
      </a:lt2>
      <a:accent1>
        <a:srgbClr val="87AEC1"/>
      </a:accent1>
      <a:accent2>
        <a:srgbClr val="D6BB9E"/>
      </a:accent2>
      <a:accent3>
        <a:srgbClr val="CC7A69"/>
      </a:accent3>
      <a:accent4>
        <a:srgbClr val="EAAB5C"/>
      </a:accent4>
      <a:accent5>
        <a:srgbClr val="98C8C6"/>
      </a:accent5>
      <a:accent6>
        <a:srgbClr val="C3CD8B"/>
      </a:accent6>
      <a:hlink>
        <a:srgbClr val="0000FF"/>
      </a:hlink>
      <a:folHlink>
        <a:srgbClr val="FF00FF"/>
      </a:folHlink>
    </a:clrScheme>
    <a:fontScheme name="Harmony">
      <a:majorFont>
        <a:latin typeface="Baskerville"/>
        <a:ea typeface="Baskerville"/>
        <a:cs typeface="Baskerville"/>
      </a:majorFont>
      <a:minorFont>
        <a:latin typeface="Baskerville"/>
        <a:ea typeface="Baskerville"/>
        <a:cs typeface="Baskerville"/>
      </a:minorFont>
    </a:fontScheme>
    <a:fmtScheme name="Harmon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38100" cap="flat">
          <a:solidFill>
            <a:schemeClr val="accent5">
              <a:hueOff val="85969"/>
              <a:satOff val="-7811"/>
              <a:lumOff val="-38955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5E5E5E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