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12"/>
  </p:notesMasterIdLst>
  <p:sldIdLst>
    <p:sldId id="256" r:id="rId2"/>
    <p:sldId id="257" r:id="rId3"/>
    <p:sldId id="258" r:id="rId4"/>
    <p:sldId id="265"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695CE3-8C76-46FA-A9DD-B41474F6BAC0}" v="15" dt="2022-03-11T10:24:37.330"/>
    <p1510:client id="{C7DF91BE-6E50-E149-AA3C-9FDBB38698C8}" v="1" dt="2022-03-11T23:22:29.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59" autoAdjust="0"/>
  </p:normalViewPr>
  <p:slideViewPr>
    <p:cSldViewPr snapToGrid="0">
      <p:cViewPr varScale="1">
        <p:scale>
          <a:sx n="113" d="100"/>
          <a:sy n="113" d="100"/>
        </p:scale>
        <p:origin x="52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ette auchterlonie" userId="1f43cf70483315a9" providerId="Windows Live" clId="Web-{25695CE3-8C76-46FA-A9DD-B41474F6BAC0}"/>
    <pc:docChg chg="modSld">
      <pc:chgData name="Colette auchterlonie" userId="1f43cf70483315a9" providerId="Windows Live" clId="Web-{25695CE3-8C76-46FA-A9DD-B41474F6BAC0}" dt="2022-03-11T10:24:37.330" v="14"/>
      <pc:docMkLst>
        <pc:docMk/>
      </pc:docMkLst>
      <pc:sldChg chg="delSp">
        <pc:chgData name="Colette auchterlonie" userId="1f43cf70483315a9" providerId="Windows Live" clId="Web-{25695CE3-8C76-46FA-A9DD-B41474F6BAC0}" dt="2022-03-11T10:24:37.330" v="14"/>
        <pc:sldMkLst>
          <pc:docMk/>
          <pc:sldMk cId="433214657" sldId="263"/>
        </pc:sldMkLst>
        <pc:spChg chg="del">
          <ac:chgData name="Colette auchterlonie" userId="1f43cf70483315a9" providerId="Windows Live" clId="Web-{25695CE3-8C76-46FA-A9DD-B41474F6BAC0}" dt="2022-03-11T10:24:37.330" v="14"/>
          <ac:spMkLst>
            <pc:docMk/>
            <pc:sldMk cId="433214657" sldId="263"/>
            <ac:spMk id="33" creationId="{936E4DF8-FCAB-47F4-863F-F213B87517F7}"/>
          </ac:spMkLst>
        </pc:spChg>
      </pc:sldChg>
      <pc:sldChg chg="modSp">
        <pc:chgData name="Colette auchterlonie" userId="1f43cf70483315a9" providerId="Windows Live" clId="Web-{25695CE3-8C76-46FA-A9DD-B41474F6BAC0}" dt="2022-03-11T10:14:09.786" v="13" actId="20577"/>
        <pc:sldMkLst>
          <pc:docMk/>
          <pc:sldMk cId="4099055520" sldId="264"/>
        </pc:sldMkLst>
        <pc:spChg chg="mod">
          <ac:chgData name="Colette auchterlonie" userId="1f43cf70483315a9" providerId="Windows Live" clId="Web-{25695CE3-8C76-46FA-A9DD-B41474F6BAC0}" dt="2022-03-11T10:14:09.786" v="13" actId="20577"/>
          <ac:spMkLst>
            <pc:docMk/>
            <pc:sldMk cId="4099055520" sldId="264"/>
            <ac:spMk id="3" creationId="{028620E9-24B0-894C-8549-7DA2BF3BCF7D}"/>
          </ac:spMkLst>
        </pc:spChg>
      </pc:sldChg>
    </pc:docChg>
  </pc:docChgLst>
  <pc:docChgLst>
    <pc:chgData name="Colette auchterlonie" userId="1f43cf70483315a9" providerId="LiveId" clId="{C7DF91BE-6E50-E149-AA3C-9FDBB38698C8}"/>
    <pc:docChg chg="modSld">
      <pc:chgData name="Colette auchterlonie" userId="1f43cf70483315a9" providerId="LiveId" clId="{C7DF91BE-6E50-E149-AA3C-9FDBB38698C8}" dt="2022-03-11T23:22:30.949" v="4" actId="20577"/>
      <pc:docMkLst>
        <pc:docMk/>
      </pc:docMkLst>
      <pc:sldChg chg="modSp mod">
        <pc:chgData name="Colette auchterlonie" userId="1f43cf70483315a9" providerId="LiveId" clId="{C7DF91BE-6E50-E149-AA3C-9FDBB38698C8}" dt="2022-03-11T23:22:30.949" v="4" actId="20577"/>
        <pc:sldMkLst>
          <pc:docMk/>
          <pc:sldMk cId="4099055520" sldId="264"/>
        </pc:sldMkLst>
        <pc:spChg chg="mod">
          <ac:chgData name="Colette auchterlonie" userId="1f43cf70483315a9" providerId="LiveId" clId="{C7DF91BE-6E50-E149-AA3C-9FDBB38698C8}" dt="2022-03-11T23:22:30.949" v="4" actId="20577"/>
          <ac:spMkLst>
            <pc:docMk/>
            <pc:sldMk cId="4099055520" sldId="264"/>
            <ac:spMk id="3" creationId="{028620E9-24B0-894C-8549-7DA2BF3BCF7D}"/>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D272C6-6A73-478F-999F-5C11BEF43B4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C6514A-12CE-40D1-91B2-3F411F326A76}">
      <dgm:prSet/>
      <dgm:spPr/>
      <dgm:t>
        <a:bodyPr/>
        <a:lstStyle/>
        <a:p>
          <a:r>
            <a:rPr lang="en-US"/>
            <a:t>“theories of motivation assume that people initiate and persist at behaviours to the extent that they believe the behaviours will lead to desired outcomes or goals”(Deci and Ryan, 2000, p.227)</a:t>
          </a:r>
        </a:p>
      </dgm:t>
    </dgm:pt>
    <dgm:pt modelId="{73809085-1517-4835-A71D-7BC329C1A3BA}" type="parTrans" cxnId="{B4DB38F4-B050-4F4D-BCB2-5CD99348C72A}">
      <dgm:prSet/>
      <dgm:spPr/>
      <dgm:t>
        <a:bodyPr/>
        <a:lstStyle/>
        <a:p>
          <a:endParaRPr lang="en-US"/>
        </a:p>
      </dgm:t>
    </dgm:pt>
    <dgm:pt modelId="{C28138A4-4CC2-467F-85CD-5F7F6C62679D}" type="sibTrans" cxnId="{B4DB38F4-B050-4F4D-BCB2-5CD99348C72A}">
      <dgm:prSet/>
      <dgm:spPr/>
      <dgm:t>
        <a:bodyPr/>
        <a:lstStyle/>
        <a:p>
          <a:endParaRPr lang="en-US"/>
        </a:p>
      </dgm:t>
    </dgm:pt>
    <dgm:pt modelId="{49C905E2-74F5-43CD-8D7D-A819779B963D}">
      <dgm:prSet/>
      <dgm:spPr/>
      <dgm:t>
        <a:bodyPr/>
        <a:lstStyle/>
        <a:p>
          <a:r>
            <a:rPr lang="en-US"/>
            <a:t>“what moves people to act, think and develop” (Deci and Ryan, 2000).</a:t>
          </a:r>
        </a:p>
      </dgm:t>
    </dgm:pt>
    <dgm:pt modelId="{C875F399-D4F0-4F4C-BEA9-9540FDC03D8A}" type="parTrans" cxnId="{5B67F6A5-42B1-4E46-AB99-96A554CD315A}">
      <dgm:prSet/>
      <dgm:spPr/>
      <dgm:t>
        <a:bodyPr/>
        <a:lstStyle/>
        <a:p>
          <a:endParaRPr lang="en-US"/>
        </a:p>
      </dgm:t>
    </dgm:pt>
    <dgm:pt modelId="{6FB7037A-1A99-4080-BEB4-1CF5D72AAF57}" type="sibTrans" cxnId="{5B67F6A5-42B1-4E46-AB99-96A554CD315A}">
      <dgm:prSet/>
      <dgm:spPr/>
      <dgm:t>
        <a:bodyPr/>
        <a:lstStyle/>
        <a:p>
          <a:endParaRPr lang="en-US"/>
        </a:p>
      </dgm:t>
    </dgm:pt>
    <dgm:pt modelId="{C6477390-4B29-46F9-B85B-35647DF22CC0}" type="pres">
      <dgm:prSet presAssocID="{01D272C6-6A73-478F-999F-5C11BEF43B44}" presName="root" presStyleCnt="0">
        <dgm:presLayoutVars>
          <dgm:dir/>
          <dgm:resizeHandles val="exact"/>
        </dgm:presLayoutVars>
      </dgm:prSet>
      <dgm:spPr/>
    </dgm:pt>
    <dgm:pt modelId="{904684E5-49BD-4283-8C3F-4C4B6C7722B7}" type="pres">
      <dgm:prSet presAssocID="{8AC6514A-12CE-40D1-91B2-3F411F326A76}" presName="compNode" presStyleCnt="0"/>
      <dgm:spPr/>
    </dgm:pt>
    <dgm:pt modelId="{B157E2FB-E121-4EDC-A948-997E92F0D57E}" type="pres">
      <dgm:prSet presAssocID="{8AC6514A-12CE-40D1-91B2-3F411F326A76}" presName="bgRect" presStyleLbl="bgShp" presStyleIdx="0" presStyleCnt="2"/>
      <dgm:spPr/>
    </dgm:pt>
    <dgm:pt modelId="{71205BEE-49E1-4143-B3AB-E6DA696431FC}" type="pres">
      <dgm:prSet presAssocID="{8AC6514A-12CE-40D1-91B2-3F411F326A7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5FE30F15-34CC-42AB-A1F2-806381326A5F}" type="pres">
      <dgm:prSet presAssocID="{8AC6514A-12CE-40D1-91B2-3F411F326A76}" presName="spaceRect" presStyleCnt="0"/>
      <dgm:spPr/>
    </dgm:pt>
    <dgm:pt modelId="{5886FB59-D236-4261-82B7-2CD522F177EA}" type="pres">
      <dgm:prSet presAssocID="{8AC6514A-12CE-40D1-91B2-3F411F326A76}" presName="parTx" presStyleLbl="revTx" presStyleIdx="0" presStyleCnt="2">
        <dgm:presLayoutVars>
          <dgm:chMax val="0"/>
          <dgm:chPref val="0"/>
        </dgm:presLayoutVars>
      </dgm:prSet>
      <dgm:spPr/>
    </dgm:pt>
    <dgm:pt modelId="{3579DA42-82D3-4631-BA50-F2A858FEB16B}" type="pres">
      <dgm:prSet presAssocID="{C28138A4-4CC2-467F-85CD-5F7F6C62679D}" presName="sibTrans" presStyleCnt="0"/>
      <dgm:spPr/>
    </dgm:pt>
    <dgm:pt modelId="{FBB25D3C-8A9D-4B0A-8808-94074376DE67}" type="pres">
      <dgm:prSet presAssocID="{49C905E2-74F5-43CD-8D7D-A819779B963D}" presName="compNode" presStyleCnt="0"/>
      <dgm:spPr/>
    </dgm:pt>
    <dgm:pt modelId="{4714BE2D-E99F-4FEB-9D79-16DAEB70D840}" type="pres">
      <dgm:prSet presAssocID="{49C905E2-74F5-43CD-8D7D-A819779B963D}" presName="bgRect" presStyleLbl="bgShp" presStyleIdx="1" presStyleCnt="2"/>
      <dgm:spPr/>
    </dgm:pt>
    <dgm:pt modelId="{84FC3B0A-7CDF-450C-8EE8-B38CCFF360B6}" type="pres">
      <dgm:prSet presAssocID="{49C905E2-74F5-43CD-8D7D-A819779B963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Right And Left Brain outline"/>
        </a:ext>
      </dgm:extLst>
    </dgm:pt>
    <dgm:pt modelId="{48C7B6D0-1C89-41D1-9661-8407CBC872A6}" type="pres">
      <dgm:prSet presAssocID="{49C905E2-74F5-43CD-8D7D-A819779B963D}" presName="spaceRect" presStyleCnt="0"/>
      <dgm:spPr/>
    </dgm:pt>
    <dgm:pt modelId="{A721C014-93C0-46FB-96B1-1FA1049E8EEA}" type="pres">
      <dgm:prSet presAssocID="{49C905E2-74F5-43CD-8D7D-A819779B963D}" presName="parTx" presStyleLbl="revTx" presStyleIdx="1" presStyleCnt="2">
        <dgm:presLayoutVars>
          <dgm:chMax val="0"/>
          <dgm:chPref val="0"/>
        </dgm:presLayoutVars>
      </dgm:prSet>
      <dgm:spPr/>
    </dgm:pt>
  </dgm:ptLst>
  <dgm:cxnLst>
    <dgm:cxn modelId="{0F18973B-E824-4CFB-B76B-E8557200CD88}" type="presOf" srcId="{49C905E2-74F5-43CD-8D7D-A819779B963D}" destId="{A721C014-93C0-46FB-96B1-1FA1049E8EEA}" srcOrd="0" destOrd="0" presId="urn:microsoft.com/office/officeart/2018/2/layout/IconVerticalSolidList"/>
    <dgm:cxn modelId="{483DB874-B8C4-466B-981B-85158AD0D06B}" type="presOf" srcId="{8AC6514A-12CE-40D1-91B2-3F411F326A76}" destId="{5886FB59-D236-4261-82B7-2CD522F177EA}" srcOrd="0" destOrd="0" presId="urn:microsoft.com/office/officeart/2018/2/layout/IconVerticalSolidList"/>
    <dgm:cxn modelId="{5B67F6A5-42B1-4E46-AB99-96A554CD315A}" srcId="{01D272C6-6A73-478F-999F-5C11BEF43B44}" destId="{49C905E2-74F5-43CD-8D7D-A819779B963D}" srcOrd="1" destOrd="0" parTransId="{C875F399-D4F0-4F4C-BEA9-9540FDC03D8A}" sibTransId="{6FB7037A-1A99-4080-BEB4-1CF5D72AAF57}"/>
    <dgm:cxn modelId="{125FD3EE-8040-4995-8AB0-7796CC9C8B3B}" type="presOf" srcId="{01D272C6-6A73-478F-999F-5C11BEF43B44}" destId="{C6477390-4B29-46F9-B85B-35647DF22CC0}" srcOrd="0" destOrd="0" presId="urn:microsoft.com/office/officeart/2018/2/layout/IconVerticalSolidList"/>
    <dgm:cxn modelId="{B4DB38F4-B050-4F4D-BCB2-5CD99348C72A}" srcId="{01D272C6-6A73-478F-999F-5C11BEF43B44}" destId="{8AC6514A-12CE-40D1-91B2-3F411F326A76}" srcOrd="0" destOrd="0" parTransId="{73809085-1517-4835-A71D-7BC329C1A3BA}" sibTransId="{C28138A4-4CC2-467F-85CD-5F7F6C62679D}"/>
    <dgm:cxn modelId="{E2AE58D8-F568-4FB4-B73B-5BF7B3DA2CBC}" type="presParOf" srcId="{C6477390-4B29-46F9-B85B-35647DF22CC0}" destId="{904684E5-49BD-4283-8C3F-4C4B6C7722B7}" srcOrd="0" destOrd="0" presId="urn:microsoft.com/office/officeart/2018/2/layout/IconVerticalSolidList"/>
    <dgm:cxn modelId="{425BD585-1523-434B-841F-8182F5C7780F}" type="presParOf" srcId="{904684E5-49BD-4283-8C3F-4C4B6C7722B7}" destId="{B157E2FB-E121-4EDC-A948-997E92F0D57E}" srcOrd="0" destOrd="0" presId="urn:microsoft.com/office/officeart/2018/2/layout/IconVerticalSolidList"/>
    <dgm:cxn modelId="{B02266CB-B374-420B-940F-3C8B6DD09751}" type="presParOf" srcId="{904684E5-49BD-4283-8C3F-4C4B6C7722B7}" destId="{71205BEE-49E1-4143-B3AB-E6DA696431FC}" srcOrd="1" destOrd="0" presId="urn:microsoft.com/office/officeart/2018/2/layout/IconVerticalSolidList"/>
    <dgm:cxn modelId="{624D8FDE-DF90-4884-B475-98FB6AD5ECF7}" type="presParOf" srcId="{904684E5-49BD-4283-8C3F-4C4B6C7722B7}" destId="{5FE30F15-34CC-42AB-A1F2-806381326A5F}" srcOrd="2" destOrd="0" presId="urn:microsoft.com/office/officeart/2018/2/layout/IconVerticalSolidList"/>
    <dgm:cxn modelId="{A3038606-3BA2-4EAA-ADDC-C45A05088CD7}" type="presParOf" srcId="{904684E5-49BD-4283-8C3F-4C4B6C7722B7}" destId="{5886FB59-D236-4261-82B7-2CD522F177EA}" srcOrd="3" destOrd="0" presId="urn:microsoft.com/office/officeart/2018/2/layout/IconVerticalSolidList"/>
    <dgm:cxn modelId="{C3EABA54-F82A-45D9-B2B0-071FB406D820}" type="presParOf" srcId="{C6477390-4B29-46F9-B85B-35647DF22CC0}" destId="{3579DA42-82D3-4631-BA50-F2A858FEB16B}" srcOrd="1" destOrd="0" presId="urn:microsoft.com/office/officeart/2018/2/layout/IconVerticalSolidList"/>
    <dgm:cxn modelId="{525CB37E-F05C-41BD-A8B4-5C770047D864}" type="presParOf" srcId="{C6477390-4B29-46F9-B85B-35647DF22CC0}" destId="{FBB25D3C-8A9D-4B0A-8808-94074376DE67}" srcOrd="2" destOrd="0" presId="urn:microsoft.com/office/officeart/2018/2/layout/IconVerticalSolidList"/>
    <dgm:cxn modelId="{5064803B-12A1-42BA-8619-710457C56D05}" type="presParOf" srcId="{FBB25D3C-8A9D-4B0A-8808-94074376DE67}" destId="{4714BE2D-E99F-4FEB-9D79-16DAEB70D840}" srcOrd="0" destOrd="0" presId="urn:microsoft.com/office/officeart/2018/2/layout/IconVerticalSolidList"/>
    <dgm:cxn modelId="{45E11879-6AEC-43DB-B6DB-6487DCDD609F}" type="presParOf" srcId="{FBB25D3C-8A9D-4B0A-8808-94074376DE67}" destId="{84FC3B0A-7CDF-450C-8EE8-B38CCFF360B6}" srcOrd="1" destOrd="0" presId="urn:microsoft.com/office/officeart/2018/2/layout/IconVerticalSolidList"/>
    <dgm:cxn modelId="{424BB989-DDD5-4B04-9AB8-31E034FD477C}" type="presParOf" srcId="{FBB25D3C-8A9D-4B0A-8808-94074376DE67}" destId="{48C7B6D0-1C89-41D1-9661-8407CBC872A6}" srcOrd="2" destOrd="0" presId="urn:microsoft.com/office/officeart/2018/2/layout/IconVerticalSolidList"/>
    <dgm:cxn modelId="{47D1C198-CFFA-40D1-B460-ED6F75F81649}" type="presParOf" srcId="{FBB25D3C-8A9D-4B0A-8808-94074376DE67}" destId="{A721C014-93C0-46FB-96B1-1FA1049E8EE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576C75-DD1C-4C56-8441-734A9320940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670F6AC-66EC-4F69-AE73-2509CC938D62}">
      <dgm:prSet/>
      <dgm:spPr/>
      <dgm:t>
        <a:bodyPr/>
        <a:lstStyle/>
        <a:p>
          <a:pPr rtl="0"/>
          <a:r>
            <a:rPr lang="en-US"/>
            <a:t>Task goal orientation</a:t>
          </a:r>
          <a:r>
            <a:rPr lang="en-US">
              <a:latin typeface="Trade Gothic Next Cond"/>
            </a:rPr>
            <a:t>, perceived competence and learning climate (Ferrer-Caja &amp; Weiss, 2013)</a:t>
          </a:r>
        </a:p>
      </dgm:t>
    </dgm:pt>
    <dgm:pt modelId="{C28597D3-749F-481C-AD84-8BA118BAE5A5}" type="parTrans" cxnId="{464EFE46-3EF5-4134-9B77-EAC544D0FE33}">
      <dgm:prSet/>
      <dgm:spPr/>
      <dgm:t>
        <a:bodyPr/>
        <a:lstStyle/>
        <a:p>
          <a:endParaRPr lang="en-US"/>
        </a:p>
      </dgm:t>
    </dgm:pt>
    <dgm:pt modelId="{AD4B865B-3D0A-4E81-9FD6-B60D4458EA84}" type="sibTrans" cxnId="{464EFE46-3EF5-4134-9B77-EAC544D0FE33}">
      <dgm:prSet/>
      <dgm:spPr/>
      <dgm:t>
        <a:bodyPr/>
        <a:lstStyle/>
        <a:p>
          <a:endParaRPr lang="en-US"/>
        </a:p>
      </dgm:t>
    </dgm:pt>
    <dgm:pt modelId="{86224247-19FC-4F87-87F4-A28FA062B192}">
      <dgm:prSet phldr="0"/>
      <dgm:spPr/>
      <dgm:t>
        <a:bodyPr/>
        <a:lstStyle/>
        <a:p>
          <a:pPr rtl="0"/>
          <a:r>
            <a:rPr lang="en-US">
              <a:latin typeface="Trade Gothic Next Cond"/>
            </a:rPr>
            <a:t>SAAFE (Lubans </a:t>
          </a:r>
          <a:r>
            <a:rPr lang="en-US" i="1">
              <a:latin typeface="Trade Gothic Next Cond"/>
            </a:rPr>
            <a:t>et al</a:t>
          </a:r>
          <a:r>
            <a:rPr lang="en-US">
              <a:latin typeface="Trade Gothic Next Cond"/>
            </a:rPr>
            <a:t>, 2017)</a:t>
          </a:r>
        </a:p>
      </dgm:t>
    </dgm:pt>
    <dgm:pt modelId="{5504CD8D-C49B-43EE-A9C9-25E488CF82D4}" type="parTrans" cxnId="{4D572BDB-040A-43B7-8C7D-AB595B802E06}">
      <dgm:prSet/>
      <dgm:spPr/>
    </dgm:pt>
    <dgm:pt modelId="{30D927C5-9F6D-44BF-BC5C-2B94B1C697AC}" type="sibTrans" cxnId="{4D572BDB-040A-43B7-8C7D-AB595B802E06}">
      <dgm:prSet/>
      <dgm:spPr/>
    </dgm:pt>
    <dgm:pt modelId="{2F0477E8-F0E1-4899-B22C-718D1F936987}">
      <dgm:prSet phldr="0"/>
      <dgm:spPr/>
      <dgm:t>
        <a:bodyPr/>
        <a:lstStyle/>
        <a:p>
          <a:pPr rtl="0"/>
          <a:r>
            <a:rPr lang="en-US">
              <a:latin typeface="Trade Gothic Next Cond"/>
            </a:rPr>
            <a:t>Autonomy supportive </a:t>
          </a:r>
          <a:r>
            <a:rPr lang="en-US" err="1">
              <a:latin typeface="Trade Gothic Next Cond"/>
            </a:rPr>
            <a:t>behaviours</a:t>
          </a:r>
          <a:r>
            <a:rPr lang="en-US">
              <a:latin typeface="Trade Gothic Next Cond"/>
            </a:rPr>
            <a:t> (Reeve &amp; Cheon, 2021)</a:t>
          </a:r>
          <a:endParaRPr lang="en-US"/>
        </a:p>
      </dgm:t>
    </dgm:pt>
    <dgm:pt modelId="{F2527AC5-D0F4-47A1-A561-66CF7F50C50C}" type="parTrans" cxnId="{5499D56E-42E1-492D-BF62-772D465807BB}">
      <dgm:prSet/>
      <dgm:spPr/>
    </dgm:pt>
    <dgm:pt modelId="{184A1441-065F-4CCE-802F-C4DE1D0F5D71}" type="sibTrans" cxnId="{5499D56E-42E1-492D-BF62-772D465807BB}">
      <dgm:prSet/>
      <dgm:spPr/>
    </dgm:pt>
    <dgm:pt modelId="{EB30C5A8-5105-4756-B98E-A114257DAA77}">
      <dgm:prSet phldr="0"/>
      <dgm:spPr/>
      <dgm:t>
        <a:bodyPr/>
        <a:lstStyle/>
        <a:p>
          <a:pPr rtl="0"/>
          <a:r>
            <a:rPr lang="en-US">
              <a:latin typeface="Trade Gothic Next Cond"/>
            </a:rPr>
            <a:t>TARGET (Ames, 1992; Epstein, 1989)</a:t>
          </a:r>
        </a:p>
      </dgm:t>
    </dgm:pt>
    <dgm:pt modelId="{22A64724-8039-414D-A00E-E1CD8C4D839F}" type="parTrans" cxnId="{DFF4D738-F403-4B5E-9E31-AB1A6AD6A68C}">
      <dgm:prSet/>
      <dgm:spPr/>
    </dgm:pt>
    <dgm:pt modelId="{CF2FF4B2-865B-4514-B87B-85B99D47A90A}" type="sibTrans" cxnId="{DFF4D738-F403-4B5E-9E31-AB1A6AD6A68C}">
      <dgm:prSet/>
      <dgm:spPr/>
    </dgm:pt>
    <dgm:pt modelId="{EF1C3E37-715C-4D36-98BD-B4B6D6913FF7}" type="pres">
      <dgm:prSet presAssocID="{3A576C75-DD1C-4C56-8441-734A9320940A}" presName="vert0" presStyleCnt="0">
        <dgm:presLayoutVars>
          <dgm:dir/>
          <dgm:animOne val="branch"/>
          <dgm:animLvl val="lvl"/>
        </dgm:presLayoutVars>
      </dgm:prSet>
      <dgm:spPr/>
    </dgm:pt>
    <dgm:pt modelId="{8E647AB9-6D4A-4D1C-AC62-BD5A3B145720}" type="pres">
      <dgm:prSet presAssocID="{1670F6AC-66EC-4F69-AE73-2509CC938D62}" presName="thickLine" presStyleLbl="alignNode1" presStyleIdx="0" presStyleCnt="4"/>
      <dgm:spPr/>
    </dgm:pt>
    <dgm:pt modelId="{CFC4F247-6244-4B84-88B5-F3FBADC7079A}" type="pres">
      <dgm:prSet presAssocID="{1670F6AC-66EC-4F69-AE73-2509CC938D62}" presName="horz1" presStyleCnt="0"/>
      <dgm:spPr/>
    </dgm:pt>
    <dgm:pt modelId="{CE1BC245-D819-4716-A2FF-C3CE0D039755}" type="pres">
      <dgm:prSet presAssocID="{1670F6AC-66EC-4F69-AE73-2509CC938D62}" presName="tx1" presStyleLbl="revTx" presStyleIdx="0" presStyleCnt="4"/>
      <dgm:spPr/>
    </dgm:pt>
    <dgm:pt modelId="{B86C825C-CF76-4421-8976-E38730E1DD06}" type="pres">
      <dgm:prSet presAssocID="{1670F6AC-66EC-4F69-AE73-2509CC938D62}" presName="vert1" presStyleCnt="0"/>
      <dgm:spPr/>
    </dgm:pt>
    <dgm:pt modelId="{3991BC1F-61CE-470C-9377-8744082952CA}" type="pres">
      <dgm:prSet presAssocID="{EB30C5A8-5105-4756-B98E-A114257DAA77}" presName="thickLine" presStyleLbl="alignNode1" presStyleIdx="1" presStyleCnt="4"/>
      <dgm:spPr/>
    </dgm:pt>
    <dgm:pt modelId="{B30AC20C-A987-433C-B72F-CE06A2FB97A9}" type="pres">
      <dgm:prSet presAssocID="{EB30C5A8-5105-4756-B98E-A114257DAA77}" presName="horz1" presStyleCnt="0"/>
      <dgm:spPr/>
    </dgm:pt>
    <dgm:pt modelId="{75D385BD-B97E-481D-89A8-15A8A7032DA4}" type="pres">
      <dgm:prSet presAssocID="{EB30C5A8-5105-4756-B98E-A114257DAA77}" presName="tx1" presStyleLbl="revTx" presStyleIdx="1" presStyleCnt="4"/>
      <dgm:spPr/>
    </dgm:pt>
    <dgm:pt modelId="{7EAB6140-1ADD-4B10-B89E-8F7E00C6236B}" type="pres">
      <dgm:prSet presAssocID="{EB30C5A8-5105-4756-B98E-A114257DAA77}" presName="vert1" presStyleCnt="0"/>
      <dgm:spPr/>
    </dgm:pt>
    <dgm:pt modelId="{E585C37F-C42B-42C8-9870-D4F689D512BF}" type="pres">
      <dgm:prSet presAssocID="{86224247-19FC-4F87-87F4-A28FA062B192}" presName="thickLine" presStyleLbl="alignNode1" presStyleIdx="2" presStyleCnt="4"/>
      <dgm:spPr/>
    </dgm:pt>
    <dgm:pt modelId="{A63AC8AB-961D-4AFC-93AD-54378E58A583}" type="pres">
      <dgm:prSet presAssocID="{86224247-19FC-4F87-87F4-A28FA062B192}" presName="horz1" presStyleCnt="0"/>
      <dgm:spPr/>
    </dgm:pt>
    <dgm:pt modelId="{724DF026-B84B-476E-A801-AFAD19EBE072}" type="pres">
      <dgm:prSet presAssocID="{86224247-19FC-4F87-87F4-A28FA062B192}" presName="tx1" presStyleLbl="revTx" presStyleIdx="2" presStyleCnt="4"/>
      <dgm:spPr/>
    </dgm:pt>
    <dgm:pt modelId="{76EC1EF5-0B9D-47ED-AEB3-299B43607DD2}" type="pres">
      <dgm:prSet presAssocID="{86224247-19FC-4F87-87F4-A28FA062B192}" presName="vert1" presStyleCnt="0"/>
      <dgm:spPr/>
    </dgm:pt>
    <dgm:pt modelId="{DD267E5B-7CA3-43A3-A324-79AF94FF15A2}" type="pres">
      <dgm:prSet presAssocID="{2F0477E8-F0E1-4899-B22C-718D1F936987}" presName="thickLine" presStyleLbl="alignNode1" presStyleIdx="3" presStyleCnt="4"/>
      <dgm:spPr/>
    </dgm:pt>
    <dgm:pt modelId="{AB096548-84DA-4C48-8E37-7BB7BAD95864}" type="pres">
      <dgm:prSet presAssocID="{2F0477E8-F0E1-4899-B22C-718D1F936987}" presName="horz1" presStyleCnt="0"/>
      <dgm:spPr/>
    </dgm:pt>
    <dgm:pt modelId="{BCC53C82-BA5E-405C-9998-79744AC37CC0}" type="pres">
      <dgm:prSet presAssocID="{2F0477E8-F0E1-4899-B22C-718D1F936987}" presName="tx1" presStyleLbl="revTx" presStyleIdx="3" presStyleCnt="4"/>
      <dgm:spPr/>
    </dgm:pt>
    <dgm:pt modelId="{8F96A911-FBD4-46AF-8F5B-26CC8653EB57}" type="pres">
      <dgm:prSet presAssocID="{2F0477E8-F0E1-4899-B22C-718D1F936987}" presName="vert1" presStyleCnt="0"/>
      <dgm:spPr/>
    </dgm:pt>
  </dgm:ptLst>
  <dgm:cxnLst>
    <dgm:cxn modelId="{DFF4D738-F403-4B5E-9E31-AB1A6AD6A68C}" srcId="{3A576C75-DD1C-4C56-8441-734A9320940A}" destId="{EB30C5A8-5105-4756-B98E-A114257DAA77}" srcOrd="1" destOrd="0" parTransId="{22A64724-8039-414D-A00E-E1CD8C4D839F}" sibTransId="{CF2FF4B2-865B-4514-B87B-85B99D47A90A}"/>
    <dgm:cxn modelId="{464EFE46-3EF5-4134-9B77-EAC544D0FE33}" srcId="{3A576C75-DD1C-4C56-8441-734A9320940A}" destId="{1670F6AC-66EC-4F69-AE73-2509CC938D62}" srcOrd="0" destOrd="0" parTransId="{C28597D3-749F-481C-AD84-8BA118BAE5A5}" sibTransId="{AD4B865B-3D0A-4E81-9FD6-B60D4458EA84}"/>
    <dgm:cxn modelId="{443BEF66-460B-4C79-90F9-F237AB1944D9}" type="presOf" srcId="{1670F6AC-66EC-4F69-AE73-2509CC938D62}" destId="{CE1BC245-D819-4716-A2FF-C3CE0D039755}" srcOrd="0" destOrd="0" presId="urn:microsoft.com/office/officeart/2008/layout/LinedList"/>
    <dgm:cxn modelId="{5499D56E-42E1-492D-BF62-772D465807BB}" srcId="{3A576C75-DD1C-4C56-8441-734A9320940A}" destId="{2F0477E8-F0E1-4899-B22C-718D1F936987}" srcOrd="3" destOrd="0" parTransId="{F2527AC5-D0F4-47A1-A561-66CF7F50C50C}" sibTransId="{184A1441-065F-4CCE-802F-C4DE1D0F5D71}"/>
    <dgm:cxn modelId="{86574E8E-002A-43E0-B8F7-201E0B4C67DA}" type="presOf" srcId="{3A576C75-DD1C-4C56-8441-734A9320940A}" destId="{EF1C3E37-715C-4D36-98BD-B4B6D6913FF7}" srcOrd="0" destOrd="0" presId="urn:microsoft.com/office/officeart/2008/layout/LinedList"/>
    <dgm:cxn modelId="{4D572BDB-040A-43B7-8C7D-AB595B802E06}" srcId="{3A576C75-DD1C-4C56-8441-734A9320940A}" destId="{86224247-19FC-4F87-87F4-A28FA062B192}" srcOrd="2" destOrd="0" parTransId="{5504CD8D-C49B-43EE-A9C9-25E488CF82D4}" sibTransId="{30D927C5-9F6D-44BF-BC5C-2B94B1C697AC}"/>
    <dgm:cxn modelId="{C45D9DEA-9A98-48F9-A42B-2ED0A8925F3A}" type="presOf" srcId="{2F0477E8-F0E1-4899-B22C-718D1F936987}" destId="{BCC53C82-BA5E-405C-9998-79744AC37CC0}" srcOrd="0" destOrd="0" presId="urn:microsoft.com/office/officeart/2008/layout/LinedList"/>
    <dgm:cxn modelId="{08C26AFA-433E-48C9-98C6-4E525B37B4D8}" type="presOf" srcId="{86224247-19FC-4F87-87F4-A28FA062B192}" destId="{724DF026-B84B-476E-A801-AFAD19EBE072}" srcOrd="0" destOrd="0" presId="urn:microsoft.com/office/officeart/2008/layout/LinedList"/>
    <dgm:cxn modelId="{C1831FFC-F261-45B9-8D28-C0E528960A5A}" type="presOf" srcId="{EB30C5A8-5105-4756-B98E-A114257DAA77}" destId="{75D385BD-B97E-481D-89A8-15A8A7032DA4}" srcOrd="0" destOrd="0" presId="urn:microsoft.com/office/officeart/2008/layout/LinedList"/>
    <dgm:cxn modelId="{C277BC92-8FFD-4204-AF48-3388933F64FF}" type="presParOf" srcId="{EF1C3E37-715C-4D36-98BD-B4B6D6913FF7}" destId="{8E647AB9-6D4A-4D1C-AC62-BD5A3B145720}" srcOrd="0" destOrd="0" presId="urn:microsoft.com/office/officeart/2008/layout/LinedList"/>
    <dgm:cxn modelId="{2554B20C-5065-4B59-B622-5CD5D113955F}" type="presParOf" srcId="{EF1C3E37-715C-4D36-98BD-B4B6D6913FF7}" destId="{CFC4F247-6244-4B84-88B5-F3FBADC7079A}" srcOrd="1" destOrd="0" presId="urn:microsoft.com/office/officeart/2008/layout/LinedList"/>
    <dgm:cxn modelId="{600E2B66-56C7-402A-9950-8A407B2ACA32}" type="presParOf" srcId="{CFC4F247-6244-4B84-88B5-F3FBADC7079A}" destId="{CE1BC245-D819-4716-A2FF-C3CE0D039755}" srcOrd="0" destOrd="0" presId="urn:microsoft.com/office/officeart/2008/layout/LinedList"/>
    <dgm:cxn modelId="{F600A55C-7131-43DF-886E-D66F6A57A6C4}" type="presParOf" srcId="{CFC4F247-6244-4B84-88B5-F3FBADC7079A}" destId="{B86C825C-CF76-4421-8976-E38730E1DD06}" srcOrd="1" destOrd="0" presId="urn:microsoft.com/office/officeart/2008/layout/LinedList"/>
    <dgm:cxn modelId="{3852F389-C129-423A-95A0-8C2D371BA224}" type="presParOf" srcId="{EF1C3E37-715C-4D36-98BD-B4B6D6913FF7}" destId="{3991BC1F-61CE-470C-9377-8744082952CA}" srcOrd="2" destOrd="0" presId="urn:microsoft.com/office/officeart/2008/layout/LinedList"/>
    <dgm:cxn modelId="{B95C41BA-260C-420D-B4F3-2F0B765193CC}" type="presParOf" srcId="{EF1C3E37-715C-4D36-98BD-B4B6D6913FF7}" destId="{B30AC20C-A987-433C-B72F-CE06A2FB97A9}" srcOrd="3" destOrd="0" presId="urn:microsoft.com/office/officeart/2008/layout/LinedList"/>
    <dgm:cxn modelId="{32C75795-60A4-4009-84AF-399AB65810F3}" type="presParOf" srcId="{B30AC20C-A987-433C-B72F-CE06A2FB97A9}" destId="{75D385BD-B97E-481D-89A8-15A8A7032DA4}" srcOrd="0" destOrd="0" presId="urn:microsoft.com/office/officeart/2008/layout/LinedList"/>
    <dgm:cxn modelId="{26EF02BE-3F08-4CFE-BCD2-B3B31E0A3CEA}" type="presParOf" srcId="{B30AC20C-A987-433C-B72F-CE06A2FB97A9}" destId="{7EAB6140-1ADD-4B10-B89E-8F7E00C6236B}" srcOrd="1" destOrd="0" presId="urn:microsoft.com/office/officeart/2008/layout/LinedList"/>
    <dgm:cxn modelId="{22A14B01-710B-499F-AB83-1C324C3322AA}" type="presParOf" srcId="{EF1C3E37-715C-4D36-98BD-B4B6D6913FF7}" destId="{E585C37F-C42B-42C8-9870-D4F689D512BF}" srcOrd="4" destOrd="0" presId="urn:microsoft.com/office/officeart/2008/layout/LinedList"/>
    <dgm:cxn modelId="{602158F5-9319-4F84-8095-1775817C059D}" type="presParOf" srcId="{EF1C3E37-715C-4D36-98BD-B4B6D6913FF7}" destId="{A63AC8AB-961D-4AFC-93AD-54378E58A583}" srcOrd="5" destOrd="0" presId="urn:microsoft.com/office/officeart/2008/layout/LinedList"/>
    <dgm:cxn modelId="{216A8060-95E7-47A0-96D8-295EBD0C42A7}" type="presParOf" srcId="{A63AC8AB-961D-4AFC-93AD-54378E58A583}" destId="{724DF026-B84B-476E-A801-AFAD19EBE072}" srcOrd="0" destOrd="0" presId="urn:microsoft.com/office/officeart/2008/layout/LinedList"/>
    <dgm:cxn modelId="{06AC0EEC-70AB-473E-A9B9-AC5756863E52}" type="presParOf" srcId="{A63AC8AB-961D-4AFC-93AD-54378E58A583}" destId="{76EC1EF5-0B9D-47ED-AEB3-299B43607DD2}" srcOrd="1" destOrd="0" presId="urn:microsoft.com/office/officeart/2008/layout/LinedList"/>
    <dgm:cxn modelId="{DA6D5A54-F322-4967-B94B-DAAFBE47EEB6}" type="presParOf" srcId="{EF1C3E37-715C-4D36-98BD-B4B6D6913FF7}" destId="{DD267E5B-7CA3-43A3-A324-79AF94FF15A2}" srcOrd="6" destOrd="0" presId="urn:microsoft.com/office/officeart/2008/layout/LinedList"/>
    <dgm:cxn modelId="{736FB1CA-836B-4D9B-8318-AC1E9294DC77}" type="presParOf" srcId="{EF1C3E37-715C-4D36-98BD-B4B6D6913FF7}" destId="{AB096548-84DA-4C48-8E37-7BB7BAD95864}" srcOrd="7" destOrd="0" presId="urn:microsoft.com/office/officeart/2008/layout/LinedList"/>
    <dgm:cxn modelId="{A3D45362-C0F9-4001-9C7D-25466A7CB242}" type="presParOf" srcId="{AB096548-84DA-4C48-8E37-7BB7BAD95864}" destId="{BCC53C82-BA5E-405C-9998-79744AC37CC0}" srcOrd="0" destOrd="0" presId="urn:microsoft.com/office/officeart/2008/layout/LinedList"/>
    <dgm:cxn modelId="{35A4C180-64FE-4455-BCD8-FE57B0B99DF0}" type="presParOf" srcId="{AB096548-84DA-4C48-8E37-7BB7BAD95864}" destId="{8F96A911-FBD4-46AF-8F5B-26CC8653EB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67E6F0-2410-4344-8A6A-65E4C1BFD41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6E0FDC5-7C7A-4589-A16D-77E7374D3C25}">
      <dgm:prSet/>
      <dgm:spPr/>
      <dgm:t>
        <a:bodyPr/>
        <a:lstStyle/>
        <a:p>
          <a:pPr>
            <a:lnSpc>
              <a:spcPct val="100000"/>
            </a:lnSpc>
          </a:pPr>
          <a:r>
            <a:rPr lang="en-US"/>
            <a:t>Motivation </a:t>
          </a:r>
        </a:p>
      </dgm:t>
    </dgm:pt>
    <dgm:pt modelId="{D4FABC5D-CCC6-4AB9-9522-92AD4266BC5E}" type="parTrans" cxnId="{AAA625BC-83B2-4BDD-9781-F7D40CE63FAC}">
      <dgm:prSet/>
      <dgm:spPr/>
      <dgm:t>
        <a:bodyPr/>
        <a:lstStyle/>
        <a:p>
          <a:endParaRPr lang="en-US"/>
        </a:p>
      </dgm:t>
    </dgm:pt>
    <dgm:pt modelId="{BEE3BDBB-BACB-4ECE-B593-BF5A193725D2}" type="sibTrans" cxnId="{AAA625BC-83B2-4BDD-9781-F7D40CE63FAC}">
      <dgm:prSet/>
      <dgm:spPr/>
      <dgm:t>
        <a:bodyPr/>
        <a:lstStyle/>
        <a:p>
          <a:endParaRPr lang="en-US"/>
        </a:p>
      </dgm:t>
    </dgm:pt>
    <dgm:pt modelId="{EB7BC79A-F9E2-40FD-9D88-83AC74EA6B94}">
      <dgm:prSet/>
      <dgm:spPr/>
      <dgm:t>
        <a:bodyPr/>
        <a:lstStyle/>
        <a:p>
          <a:pPr>
            <a:lnSpc>
              <a:spcPct val="100000"/>
            </a:lnSpc>
          </a:pPr>
          <a:r>
            <a:rPr lang="en-US"/>
            <a:t>Supporting motivation in secondary PE </a:t>
          </a:r>
        </a:p>
      </dgm:t>
    </dgm:pt>
    <dgm:pt modelId="{80F0FD65-850C-48CD-B3BC-424814323EBA}" type="parTrans" cxnId="{33C16D5F-4E93-4885-8457-258A370DB1F6}">
      <dgm:prSet/>
      <dgm:spPr/>
      <dgm:t>
        <a:bodyPr/>
        <a:lstStyle/>
        <a:p>
          <a:endParaRPr lang="en-US"/>
        </a:p>
      </dgm:t>
    </dgm:pt>
    <dgm:pt modelId="{D50F0CCD-E338-40FE-B8C1-0D6FADFCED3F}" type="sibTrans" cxnId="{33C16D5F-4E93-4885-8457-258A370DB1F6}">
      <dgm:prSet/>
      <dgm:spPr/>
      <dgm:t>
        <a:bodyPr/>
        <a:lstStyle/>
        <a:p>
          <a:endParaRPr lang="en-US"/>
        </a:p>
      </dgm:t>
    </dgm:pt>
    <dgm:pt modelId="{DCA29D17-35F2-4B02-99FE-F03A49EAEBE5}">
      <dgm:prSet/>
      <dgm:spPr/>
      <dgm:t>
        <a:bodyPr/>
        <a:lstStyle/>
        <a:p>
          <a:pPr>
            <a:lnSpc>
              <a:spcPct val="100000"/>
            </a:lnSpc>
          </a:pPr>
          <a:r>
            <a:rPr lang="en-US"/>
            <a:t>Motivational practice</a:t>
          </a:r>
        </a:p>
      </dgm:t>
    </dgm:pt>
    <dgm:pt modelId="{49570BE0-82E7-4DED-9DFA-D794D94643CF}" type="parTrans" cxnId="{8FDDB01C-11B1-46EF-87F9-049D25A5C89C}">
      <dgm:prSet/>
      <dgm:spPr/>
      <dgm:t>
        <a:bodyPr/>
        <a:lstStyle/>
        <a:p>
          <a:endParaRPr lang="en-US"/>
        </a:p>
      </dgm:t>
    </dgm:pt>
    <dgm:pt modelId="{D45E4826-8E9A-4758-9D38-021947505A8C}" type="sibTrans" cxnId="{8FDDB01C-11B1-46EF-87F9-049D25A5C89C}">
      <dgm:prSet/>
      <dgm:spPr/>
      <dgm:t>
        <a:bodyPr/>
        <a:lstStyle/>
        <a:p>
          <a:endParaRPr lang="en-US"/>
        </a:p>
      </dgm:t>
    </dgm:pt>
    <dgm:pt modelId="{415C5F25-C749-4F02-809F-84E256656EEF}">
      <dgm:prSet/>
      <dgm:spPr/>
      <dgm:t>
        <a:bodyPr/>
        <a:lstStyle/>
        <a:p>
          <a:pPr>
            <a:lnSpc>
              <a:spcPct val="100000"/>
            </a:lnSpc>
          </a:pPr>
          <a:r>
            <a:rPr lang="en-US"/>
            <a:t>Resource </a:t>
          </a:r>
        </a:p>
      </dgm:t>
    </dgm:pt>
    <dgm:pt modelId="{971BC572-FD99-4128-97C4-C82CAE7512BA}" type="parTrans" cxnId="{AEEE28CA-2645-4375-BD6A-3F897CF1F024}">
      <dgm:prSet/>
      <dgm:spPr/>
      <dgm:t>
        <a:bodyPr/>
        <a:lstStyle/>
        <a:p>
          <a:endParaRPr lang="en-US"/>
        </a:p>
      </dgm:t>
    </dgm:pt>
    <dgm:pt modelId="{292F028B-8EAC-4706-A068-4A98C63E46A2}" type="sibTrans" cxnId="{AEEE28CA-2645-4375-BD6A-3F897CF1F024}">
      <dgm:prSet/>
      <dgm:spPr/>
      <dgm:t>
        <a:bodyPr/>
        <a:lstStyle/>
        <a:p>
          <a:endParaRPr lang="en-US"/>
        </a:p>
      </dgm:t>
    </dgm:pt>
    <dgm:pt modelId="{7DD71EA8-0E03-4825-8E3F-9A6ACCD7A9C4}" type="pres">
      <dgm:prSet presAssocID="{1B67E6F0-2410-4344-8A6A-65E4C1BFD416}" presName="root" presStyleCnt="0">
        <dgm:presLayoutVars>
          <dgm:dir/>
          <dgm:resizeHandles val="exact"/>
        </dgm:presLayoutVars>
      </dgm:prSet>
      <dgm:spPr/>
    </dgm:pt>
    <dgm:pt modelId="{398A91E1-E7A6-4436-B934-283AA7E6D092}" type="pres">
      <dgm:prSet presAssocID="{46E0FDC5-7C7A-4589-A16D-77E7374D3C25}" presName="compNode" presStyleCnt="0"/>
      <dgm:spPr/>
    </dgm:pt>
    <dgm:pt modelId="{2C7B5DD6-DBDE-473C-B1FC-519FF50F801E}" type="pres">
      <dgm:prSet presAssocID="{46E0FDC5-7C7A-4589-A16D-77E7374D3C25}" presName="bgRect" presStyleLbl="bgShp" presStyleIdx="0" presStyleCnt="4"/>
      <dgm:spPr/>
    </dgm:pt>
    <dgm:pt modelId="{7D54189E-9505-46E5-8F35-146CA002E28B}" type="pres">
      <dgm:prSet presAssocID="{46E0FDC5-7C7A-4589-A16D-77E7374D3C2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B30ADD2-FEA8-417C-9597-42389736BBBB}" type="pres">
      <dgm:prSet presAssocID="{46E0FDC5-7C7A-4589-A16D-77E7374D3C25}" presName="spaceRect" presStyleCnt="0"/>
      <dgm:spPr/>
    </dgm:pt>
    <dgm:pt modelId="{60198F3A-22E6-455E-885F-7D4DB257A775}" type="pres">
      <dgm:prSet presAssocID="{46E0FDC5-7C7A-4589-A16D-77E7374D3C25}" presName="parTx" presStyleLbl="revTx" presStyleIdx="0" presStyleCnt="4">
        <dgm:presLayoutVars>
          <dgm:chMax val="0"/>
          <dgm:chPref val="0"/>
        </dgm:presLayoutVars>
      </dgm:prSet>
      <dgm:spPr/>
    </dgm:pt>
    <dgm:pt modelId="{9E6EB062-674A-4B30-97AA-EC955FE2A96C}" type="pres">
      <dgm:prSet presAssocID="{BEE3BDBB-BACB-4ECE-B593-BF5A193725D2}" presName="sibTrans" presStyleCnt="0"/>
      <dgm:spPr/>
    </dgm:pt>
    <dgm:pt modelId="{48002B62-F54A-4CBF-93CC-2DBEBDF9B747}" type="pres">
      <dgm:prSet presAssocID="{EB7BC79A-F9E2-40FD-9D88-83AC74EA6B94}" presName="compNode" presStyleCnt="0"/>
      <dgm:spPr/>
    </dgm:pt>
    <dgm:pt modelId="{B39230CA-985F-46BB-AE5D-C876165B5547}" type="pres">
      <dgm:prSet presAssocID="{EB7BC79A-F9E2-40FD-9D88-83AC74EA6B94}" presName="bgRect" presStyleLbl="bgShp" presStyleIdx="1" presStyleCnt="4"/>
      <dgm:spPr/>
    </dgm:pt>
    <dgm:pt modelId="{C66D11AF-B67B-4880-B55B-A9CF624135EA}" type="pres">
      <dgm:prSet presAssocID="{EB7BC79A-F9E2-40FD-9D88-83AC74EA6B94}"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otball with solid fill"/>
        </a:ext>
      </dgm:extLst>
    </dgm:pt>
    <dgm:pt modelId="{517B9FDA-2017-44B4-A0D6-23A09E24AD14}" type="pres">
      <dgm:prSet presAssocID="{EB7BC79A-F9E2-40FD-9D88-83AC74EA6B94}" presName="spaceRect" presStyleCnt="0"/>
      <dgm:spPr/>
    </dgm:pt>
    <dgm:pt modelId="{5C9B096B-09A4-418A-BD8F-4BA3298C1921}" type="pres">
      <dgm:prSet presAssocID="{EB7BC79A-F9E2-40FD-9D88-83AC74EA6B94}" presName="parTx" presStyleLbl="revTx" presStyleIdx="1" presStyleCnt="4">
        <dgm:presLayoutVars>
          <dgm:chMax val="0"/>
          <dgm:chPref val="0"/>
        </dgm:presLayoutVars>
      </dgm:prSet>
      <dgm:spPr/>
    </dgm:pt>
    <dgm:pt modelId="{8ECE8C7C-50E1-4CAA-AA98-71AAF0941FFB}" type="pres">
      <dgm:prSet presAssocID="{D50F0CCD-E338-40FE-B8C1-0D6FADFCED3F}" presName="sibTrans" presStyleCnt="0"/>
      <dgm:spPr/>
    </dgm:pt>
    <dgm:pt modelId="{3E4694D3-E843-4641-9DB1-B22CA9F9E5DC}" type="pres">
      <dgm:prSet presAssocID="{DCA29D17-35F2-4B02-99FE-F03A49EAEBE5}" presName="compNode" presStyleCnt="0"/>
      <dgm:spPr/>
    </dgm:pt>
    <dgm:pt modelId="{655DB08D-FCD0-496D-8A7A-4B24AD0358BC}" type="pres">
      <dgm:prSet presAssocID="{DCA29D17-35F2-4B02-99FE-F03A49EAEBE5}" presName="bgRect" presStyleLbl="bgShp" presStyleIdx="2" presStyleCnt="4"/>
      <dgm:spPr/>
    </dgm:pt>
    <dgm:pt modelId="{F6C390CC-480C-4C30-A9F0-85B31F28BC14}" type="pres">
      <dgm:prSet presAssocID="{DCA29D17-35F2-4B02-99FE-F03A49EAEBE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F4E0F1FA-AC36-428A-940C-DB412BB7A2B1}" type="pres">
      <dgm:prSet presAssocID="{DCA29D17-35F2-4B02-99FE-F03A49EAEBE5}" presName="spaceRect" presStyleCnt="0"/>
      <dgm:spPr/>
    </dgm:pt>
    <dgm:pt modelId="{C559FBD3-AA16-4378-8ACF-A3100126D0F6}" type="pres">
      <dgm:prSet presAssocID="{DCA29D17-35F2-4B02-99FE-F03A49EAEBE5}" presName="parTx" presStyleLbl="revTx" presStyleIdx="2" presStyleCnt="4">
        <dgm:presLayoutVars>
          <dgm:chMax val="0"/>
          <dgm:chPref val="0"/>
        </dgm:presLayoutVars>
      </dgm:prSet>
      <dgm:spPr/>
    </dgm:pt>
    <dgm:pt modelId="{AAFA5E45-E41F-4843-8181-303ED1E25CCA}" type="pres">
      <dgm:prSet presAssocID="{D45E4826-8E9A-4758-9D38-021947505A8C}" presName="sibTrans" presStyleCnt="0"/>
      <dgm:spPr/>
    </dgm:pt>
    <dgm:pt modelId="{7E56F88C-6D00-47E6-BE35-30B842682727}" type="pres">
      <dgm:prSet presAssocID="{415C5F25-C749-4F02-809F-84E256656EEF}" presName="compNode" presStyleCnt="0"/>
      <dgm:spPr/>
    </dgm:pt>
    <dgm:pt modelId="{0B3BEB82-BD49-43D9-83BE-7202A8071CDE}" type="pres">
      <dgm:prSet presAssocID="{415C5F25-C749-4F02-809F-84E256656EEF}" presName="bgRect" presStyleLbl="bgShp" presStyleIdx="3" presStyleCnt="4"/>
      <dgm:spPr/>
    </dgm:pt>
    <dgm:pt modelId="{080A0875-4154-4778-8208-FE7BE6256330}" type="pres">
      <dgm:prSet presAssocID="{415C5F25-C749-4F02-809F-84E256656EE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1274D0CF-9B2E-471C-87D7-DF3CF6FFD32C}" type="pres">
      <dgm:prSet presAssocID="{415C5F25-C749-4F02-809F-84E256656EEF}" presName="spaceRect" presStyleCnt="0"/>
      <dgm:spPr/>
    </dgm:pt>
    <dgm:pt modelId="{56E0A435-4D71-48E6-A2A6-4F135D549376}" type="pres">
      <dgm:prSet presAssocID="{415C5F25-C749-4F02-809F-84E256656EEF}" presName="parTx" presStyleLbl="revTx" presStyleIdx="3" presStyleCnt="4">
        <dgm:presLayoutVars>
          <dgm:chMax val="0"/>
          <dgm:chPref val="0"/>
        </dgm:presLayoutVars>
      </dgm:prSet>
      <dgm:spPr/>
    </dgm:pt>
  </dgm:ptLst>
  <dgm:cxnLst>
    <dgm:cxn modelId="{8FDDB01C-11B1-46EF-87F9-049D25A5C89C}" srcId="{1B67E6F0-2410-4344-8A6A-65E4C1BFD416}" destId="{DCA29D17-35F2-4B02-99FE-F03A49EAEBE5}" srcOrd="2" destOrd="0" parTransId="{49570BE0-82E7-4DED-9DFA-D794D94643CF}" sibTransId="{D45E4826-8E9A-4758-9D38-021947505A8C}"/>
    <dgm:cxn modelId="{6DD03B44-1F93-4EA0-A064-8BFA8A22D4D7}" type="presOf" srcId="{415C5F25-C749-4F02-809F-84E256656EEF}" destId="{56E0A435-4D71-48E6-A2A6-4F135D549376}" srcOrd="0" destOrd="0" presId="urn:microsoft.com/office/officeart/2018/2/layout/IconVerticalSolidList"/>
    <dgm:cxn modelId="{6A46B751-0CD4-4D77-BFB4-577429B6AE35}" type="presOf" srcId="{46E0FDC5-7C7A-4589-A16D-77E7374D3C25}" destId="{60198F3A-22E6-455E-885F-7D4DB257A775}" srcOrd="0" destOrd="0" presId="urn:microsoft.com/office/officeart/2018/2/layout/IconVerticalSolidList"/>
    <dgm:cxn modelId="{33C16D5F-4E93-4885-8457-258A370DB1F6}" srcId="{1B67E6F0-2410-4344-8A6A-65E4C1BFD416}" destId="{EB7BC79A-F9E2-40FD-9D88-83AC74EA6B94}" srcOrd="1" destOrd="0" parTransId="{80F0FD65-850C-48CD-B3BC-424814323EBA}" sibTransId="{D50F0CCD-E338-40FE-B8C1-0D6FADFCED3F}"/>
    <dgm:cxn modelId="{C0BF257C-3942-4E5D-8756-12F2130F9697}" type="presOf" srcId="{1B67E6F0-2410-4344-8A6A-65E4C1BFD416}" destId="{7DD71EA8-0E03-4825-8E3F-9A6ACCD7A9C4}" srcOrd="0" destOrd="0" presId="urn:microsoft.com/office/officeart/2018/2/layout/IconVerticalSolidList"/>
    <dgm:cxn modelId="{B9143AA9-0F4C-4CE5-B5ED-E1410563F1BE}" type="presOf" srcId="{DCA29D17-35F2-4B02-99FE-F03A49EAEBE5}" destId="{C559FBD3-AA16-4378-8ACF-A3100126D0F6}" srcOrd="0" destOrd="0" presId="urn:microsoft.com/office/officeart/2018/2/layout/IconVerticalSolidList"/>
    <dgm:cxn modelId="{AAA625BC-83B2-4BDD-9781-F7D40CE63FAC}" srcId="{1B67E6F0-2410-4344-8A6A-65E4C1BFD416}" destId="{46E0FDC5-7C7A-4589-A16D-77E7374D3C25}" srcOrd="0" destOrd="0" parTransId="{D4FABC5D-CCC6-4AB9-9522-92AD4266BC5E}" sibTransId="{BEE3BDBB-BACB-4ECE-B593-BF5A193725D2}"/>
    <dgm:cxn modelId="{AEEE28CA-2645-4375-BD6A-3F897CF1F024}" srcId="{1B67E6F0-2410-4344-8A6A-65E4C1BFD416}" destId="{415C5F25-C749-4F02-809F-84E256656EEF}" srcOrd="3" destOrd="0" parTransId="{971BC572-FD99-4128-97C4-C82CAE7512BA}" sibTransId="{292F028B-8EAC-4706-A068-4A98C63E46A2}"/>
    <dgm:cxn modelId="{A6EF93E9-6B09-4B0D-B237-9950F74250E1}" type="presOf" srcId="{EB7BC79A-F9E2-40FD-9D88-83AC74EA6B94}" destId="{5C9B096B-09A4-418A-BD8F-4BA3298C1921}" srcOrd="0" destOrd="0" presId="urn:microsoft.com/office/officeart/2018/2/layout/IconVerticalSolidList"/>
    <dgm:cxn modelId="{3804BF01-6405-41CB-BD42-4434EA782436}" type="presParOf" srcId="{7DD71EA8-0E03-4825-8E3F-9A6ACCD7A9C4}" destId="{398A91E1-E7A6-4436-B934-283AA7E6D092}" srcOrd="0" destOrd="0" presId="urn:microsoft.com/office/officeart/2018/2/layout/IconVerticalSolidList"/>
    <dgm:cxn modelId="{1F2AC283-FB80-4541-9A80-742B4C001467}" type="presParOf" srcId="{398A91E1-E7A6-4436-B934-283AA7E6D092}" destId="{2C7B5DD6-DBDE-473C-B1FC-519FF50F801E}" srcOrd="0" destOrd="0" presId="urn:microsoft.com/office/officeart/2018/2/layout/IconVerticalSolidList"/>
    <dgm:cxn modelId="{37384405-97D6-45C6-8079-19D22708E173}" type="presParOf" srcId="{398A91E1-E7A6-4436-B934-283AA7E6D092}" destId="{7D54189E-9505-46E5-8F35-146CA002E28B}" srcOrd="1" destOrd="0" presId="urn:microsoft.com/office/officeart/2018/2/layout/IconVerticalSolidList"/>
    <dgm:cxn modelId="{BD01662B-2EAF-4269-BFD0-3C08C1AAA6A8}" type="presParOf" srcId="{398A91E1-E7A6-4436-B934-283AA7E6D092}" destId="{CB30ADD2-FEA8-417C-9597-42389736BBBB}" srcOrd="2" destOrd="0" presId="urn:microsoft.com/office/officeart/2018/2/layout/IconVerticalSolidList"/>
    <dgm:cxn modelId="{E193B638-9EF4-4363-A445-EF5B4B103174}" type="presParOf" srcId="{398A91E1-E7A6-4436-B934-283AA7E6D092}" destId="{60198F3A-22E6-455E-885F-7D4DB257A775}" srcOrd="3" destOrd="0" presId="urn:microsoft.com/office/officeart/2018/2/layout/IconVerticalSolidList"/>
    <dgm:cxn modelId="{C7D7CA3D-D114-4F12-BB5F-B348145D9C78}" type="presParOf" srcId="{7DD71EA8-0E03-4825-8E3F-9A6ACCD7A9C4}" destId="{9E6EB062-674A-4B30-97AA-EC955FE2A96C}" srcOrd="1" destOrd="0" presId="urn:microsoft.com/office/officeart/2018/2/layout/IconVerticalSolidList"/>
    <dgm:cxn modelId="{7C34EE32-9B50-4BAB-A44C-DD87B1D84D94}" type="presParOf" srcId="{7DD71EA8-0E03-4825-8E3F-9A6ACCD7A9C4}" destId="{48002B62-F54A-4CBF-93CC-2DBEBDF9B747}" srcOrd="2" destOrd="0" presId="urn:microsoft.com/office/officeart/2018/2/layout/IconVerticalSolidList"/>
    <dgm:cxn modelId="{9FE0B623-3636-4393-88DD-E11B6EADB3DE}" type="presParOf" srcId="{48002B62-F54A-4CBF-93CC-2DBEBDF9B747}" destId="{B39230CA-985F-46BB-AE5D-C876165B5547}" srcOrd="0" destOrd="0" presId="urn:microsoft.com/office/officeart/2018/2/layout/IconVerticalSolidList"/>
    <dgm:cxn modelId="{7777928F-212D-4DB4-ABB5-B20A1BD35CBA}" type="presParOf" srcId="{48002B62-F54A-4CBF-93CC-2DBEBDF9B747}" destId="{C66D11AF-B67B-4880-B55B-A9CF624135EA}" srcOrd="1" destOrd="0" presId="urn:microsoft.com/office/officeart/2018/2/layout/IconVerticalSolidList"/>
    <dgm:cxn modelId="{006FF212-75E9-4AC3-99DA-337CB4C45F99}" type="presParOf" srcId="{48002B62-F54A-4CBF-93CC-2DBEBDF9B747}" destId="{517B9FDA-2017-44B4-A0D6-23A09E24AD14}" srcOrd="2" destOrd="0" presId="urn:microsoft.com/office/officeart/2018/2/layout/IconVerticalSolidList"/>
    <dgm:cxn modelId="{7495F967-51A8-444F-8C30-B092E4D1140A}" type="presParOf" srcId="{48002B62-F54A-4CBF-93CC-2DBEBDF9B747}" destId="{5C9B096B-09A4-418A-BD8F-4BA3298C1921}" srcOrd="3" destOrd="0" presId="urn:microsoft.com/office/officeart/2018/2/layout/IconVerticalSolidList"/>
    <dgm:cxn modelId="{B3C7FDC7-830C-47B0-9862-E7CD1D75002D}" type="presParOf" srcId="{7DD71EA8-0E03-4825-8E3F-9A6ACCD7A9C4}" destId="{8ECE8C7C-50E1-4CAA-AA98-71AAF0941FFB}" srcOrd="3" destOrd="0" presId="urn:microsoft.com/office/officeart/2018/2/layout/IconVerticalSolidList"/>
    <dgm:cxn modelId="{763C1C57-B709-4BD3-922D-C46FEF336232}" type="presParOf" srcId="{7DD71EA8-0E03-4825-8E3F-9A6ACCD7A9C4}" destId="{3E4694D3-E843-4641-9DB1-B22CA9F9E5DC}" srcOrd="4" destOrd="0" presId="urn:microsoft.com/office/officeart/2018/2/layout/IconVerticalSolidList"/>
    <dgm:cxn modelId="{72E26EBB-E70C-49AF-A9BF-AA1540AB05E8}" type="presParOf" srcId="{3E4694D3-E843-4641-9DB1-B22CA9F9E5DC}" destId="{655DB08D-FCD0-496D-8A7A-4B24AD0358BC}" srcOrd="0" destOrd="0" presId="urn:microsoft.com/office/officeart/2018/2/layout/IconVerticalSolidList"/>
    <dgm:cxn modelId="{68E367A8-17FF-44E3-AE6C-972F83FE29C4}" type="presParOf" srcId="{3E4694D3-E843-4641-9DB1-B22CA9F9E5DC}" destId="{F6C390CC-480C-4C30-A9F0-85B31F28BC14}" srcOrd="1" destOrd="0" presId="urn:microsoft.com/office/officeart/2018/2/layout/IconVerticalSolidList"/>
    <dgm:cxn modelId="{D49F82EF-A453-41A9-A3B2-32F73A278F82}" type="presParOf" srcId="{3E4694D3-E843-4641-9DB1-B22CA9F9E5DC}" destId="{F4E0F1FA-AC36-428A-940C-DB412BB7A2B1}" srcOrd="2" destOrd="0" presId="urn:microsoft.com/office/officeart/2018/2/layout/IconVerticalSolidList"/>
    <dgm:cxn modelId="{3A7C4DC1-9667-403A-9923-143634BE4F38}" type="presParOf" srcId="{3E4694D3-E843-4641-9DB1-B22CA9F9E5DC}" destId="{C559FBD3-AA16-4378-8ACF-A3100126D0F6}" srcOrd="3" destOrd="0" presId="urn:microsoft.com/office/officeart/2018/2/layout/IconVerticalSolidList"/>
    <dgm:cxn modelId="{58B2103D-1719-4695-A867-09E456AB7B2C}" type="presParOf" srcId="{7DD71EA8-0E03-4825-8E3F-9A6ACCD7A9C4}" destId="{AAFA5E45-E41F-4843-8181-303ED1E25CCA}" srcOrd="5" destOrd="0" presId="urn:microsoft.com/office/officeart/2018/2/layout/IconVerticalSolidList"/>
    <dgm:cxn modelId="{3A7651A9-DC8B-4BA6-AD27-E03249866F45}" type="presParOf" srcId="{7DD71EA8-0E03-4825-8E3F-9A6ACCD7A9C4}" destId="{7E56F88C-6D00-47E6-BE35-30B842682727}" srcOrd="6" destOrd="0" presId="urn:microsoft.com/office/officeart/2018/2/layout/IconVerticalSolidList"/>
    <dgm:cxn modelId="{56857073-E898-4E54-8A58-148E0FE90CFC}" type="presParOf" srcId="{7E56F88C-6D00-47E6-BE35-30B842682727}" destId="{0B3BEB82-BD49-43D9-83BE-7202A8071CDE}" srcOrd="0" destOrd="0" presId="urn:microsoft.com/office/officeart/2018/2/layout/IconVerticalSolidList"/>
    <dgm:cxn modelId="{2E2D3A22-7D42-41D3-9D02-7CE27E3167E2}" type="presParOf" srcId="{7E56F88C-6D00-47E6-BE35-30B842682727}" destId="{080A0875-4154-4778-8208-FE7BE6256330}" srcOrd="1" destOrd="0" presId="urn:microsoft.com/office/officeart/2018/2/layout/IconVerticalSolidList"/>
    <dgm:cxn modelId="{8B276692-A3D0-4127-99F4-D03105D66D3B}" type="presParOf" srcId="{7E56F88C-6D00-47E6-BE35-30B842682727}" destId="{1274D0CF-9B2E-471C-87D7-DF3CF6FFD32C}" srcOrd="2" destOrd="0" presId="urn:microsoft.com/office/officeart/2018/2/layout/IconVerticalSolidList"/>
    <dgm:cxn modelId="{6F2D52A1-92D2-49A5-B356-1DD096891FB6}" type="presParOf" srcId="{7E56F88C-6D00-47E6-BE35-30B842682727}" destId="{56E0A435-4D71-48E6-A2A6-4F135D54937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7E2FB-E121-4EDC-A948-997E92F0D57E}">
      <dsp:nvSpPr>
        <dsp:cNvPr id="0" name=""/>
        <dsp:cNvSpPr/>
      </dsp:nvSpPr>
      <dsp:spPr>
        <a:xfrm>
          <a:off x="0" y="619124"/>
          <a:ext cx="9237662" cy="11430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05BEE-49E1-4143-B3AB-E6DA696431FC}">
      <dsp:nvSpPr>
        <dsp:cNvPr id="0" name=""/>
        <dsp:cNvSpPr/>
      </dsp:nvSpPr>
      <dsp:spPr>
        <a:xfrm>
          <a:off x="345757" y="876299"/>
          <a:ext cx="628650" cy="628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86FB59-D236-4261-82B7-2CD522F177EA}">
      <dsp:nvSpPr>
        <dsp:cNvPr id="0" name=""/>
        <dsp:cNvSpPr/>
      </dsp:nvSpPr>
      <dsp:spPr>
        <a:xfrm>
          <a:off x="1320165" y="619124"/>
          <a:ext cx="7917497"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68" tIns="120968" rIns="120968" bIns="120968" numCol="1" spcCol="1270" anchor="ctr" anchorCtr="0">
          <a:noAutofit/>
        </a:bodyPr>
        <a:lstStyle/>
        <a:p>
          <a:pPr marL="0" lvl="0" indent="0" algn="l" defTabSz="933450">
            <a:lnSpc>
              <a:spcPct val="90000"/>
            </a:lnSpc>
            <a:spcBef>
              <a:spcPct val="0"/>
            </a:spcBef>
            <a:spcAft>
              <a:spcPct val="35000"/>
            </a:spcAft>
            <a:buNone/>
          </a:pPr>
          <a:r>
            <a:rPr lang="en-US" sz="2100" kern="1200"/>
            <a:t>“theories of motivation assume that people initiate and persist at behaviours to the extent that they believe the behaviours will lead to desired outcomes or goals”(Deci and Ryan, 2000, p.227)</a:t>
          </a:r>
        </a:p>
      </dsp:txBody>
      <dsp:txXfrm>
        <a:off x="1320165" y="619124"/>
        <a:ext cx="7917497" cy="1143000"/>
      </dsp:txXfrm>
    </dsp:sp>
    <dsp:sp modelId="{4714BE2D-E99F-4FEB-9D79-16DAEB70D840}">
      <dsp:nvSpPr>
        <dsp:cNvPr id="0" name=""/>
        <dsp:cNvSpPr/>
      </dsp:nvSpPr>
      <dsp:spPr>
        <a:xfrm>
          <a:off x="0" y="2047875"/>
          <a:ext cx="9237662" cy="11430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FC3B0A-7CDF-450C-8EE8-B38CCFF360B6}">
      <dsp:nvSpPr>
        <dsp:cNvPr id="0" name=""/>
        <dsp:cNvSpPr/>
      </dsp:nvSpPr>
      <dsp:spPr>
        <a:xfrm>
          <a:off x="345757" y="2305050"/>
          <a:ext cx="628650" cy="628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1C014-93C0-46FB-96B1-1FA1049E8EEA}">
      <dsp:nvSpPr>
        <dsp:cNvPr id="0" name=""/>
        <dsp:cNvSpPr/>
      </dsp:nvSpPr>
      <dsp:spPr>
        <a:xfrm>
          <a:off x="1320165" y="2047875"/>
          <a:ext cx="7917497" cy="114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68" tIns="120968" rIns="120968" bIns="120968" numCol="1" spcCol="1270" anchor="ctr" anchorCtr="0">
          <a:noAutofit/>
        </a:bodyPr>
        <a:lstStyle/>
        <a:p>
          <a:pPr marL="0" lvl="0" indent="0" algn="l" defTabSz="933450">
            <a:lnSpc>
              <a:spcPct val="90000"/>
            </a:lnSpc>
            <a:spcBef>
              <a:spcPct val="0"/>
            </a:spcBef>
            <a:spcAft>
              <a:spcPct val="35000"/>
            </a:spcAft>
            <a:buNone/>
          </a:pPr>
          <a:r>
            <a:rPr lang="en-US" sz="2100" kern="1200"/>
            <a:t>“what moves people to act, think and develop” (Deci and Ryan, 2000).</a:t>
          </a:r>
        </a:p>
      </dsp:txBody>
      <dsp:txXfrm>
        <a:off x="1320165" y="2047875"/>
        <a:ext cx="7917497" cy="1143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47AB9-6D4A-4D1C-AC62-BD5A3B145720}">
      <dsp:nvSpPr>
        <dsp:cNvPr id="0" name=""/>
        <dsp:cNvSpPr/>
      </dsp:nvSpPr>
      <dsp:spPr>
        <a:xfrm>
          <a:off x="0" y="0"/>
          <a:ext cx="454319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1BC245-D819-4716-A2FF-C3CE0D039755}">
      <dsp:nvSpPr>
        <dsp:cNvPr id="0" name=""/>
        <dsp:cNvSpPr/>
      </dsp:nvSpPr>
      <dsp:spPr>
        <a:xfrm>
          <a:off x="0" y="0"/>
          <a:ext cx="4543197" cy="1348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a:t>Task goal orientation</a:t>
          </a:r>
          <a:r>
            <a:rPr lang="en-US" sz="2700" kern="1200">
              <a:latin typeface="Trade Gothic Next Cond"/>
            </a:rPr>
            <a:t>, perceived competence and learning climate (Ferrer-Caja &amp; Weiss, 2013)</a:t>
          </a:r>
        </a:p>
      </dsp:txBody>
      <dsp:txXfrm>
        <a:off x="0" y="0"/>
        <a:ext cx="4543197" cy="1348284"/>
      </dsp:txXfrm>
    </dsp:sp>
    <dsp:sp modelId="{3991BC1F-61CE-470C-9377-8744082952CA}">
      <dsp:nvSpPr>
        <dsp:cNvPr id="0" name=""/>
        <dsp:cNvSpPr/>
      </dsp:nvSpPr>
      <dsp:spPr>
        <a:xfrm>
          <a:off x="0" y="1348284"/>
          <a:ext cx="4543197" cy="0"/>
        </a:xfrm>
        <a:prstGeom prst="line">
          <a:avLst/>
        </a:prstGeom>
        <a:solidFill>
          <a:schemeClr val="accent2">
            <a:hueOff val="495332"/>
            <a:satOff val="-2220"/>
            <a:lumOff val="1242"/>
            <a:alphaOff val="0"/>
          </a:schemeClr>
        </a:solidFill>
        <a:ln w="12700" cap="flat" cmpd="sng" algn="ctr">
          <a:solidFill>
            <a:schemeClr val="accent2">
              <a:hueOff val="495332"/>
              <a:satOff val="-2220"/>
              <a:lumOff val="12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D385BD-B97E-481D-89A8-15A8A7032DA4}">
      <dsp:nvSpPr>
        <dsp:cNvPr id="0" name=""/>
        <dsp:cNvSpPr/>
      </dsp:nvSpPr>
      <dsp:spPr>
        <a:xfrm>
          <a:off x="0" y="1348284"/>
          <a:ext cx="4543197" cy="1348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a:latin typeface="Trade Gothic Next Cond"/>
            </a:rPr>
            <a:t>TARGET (Ames, 1992; Epstein, 1989)</a:t>
          </a:r>
        </a:p>
      </dsp:txBody>
      <dsp:txXfrm>
        <a:off x="0" y="1348284"/>
        <a:ext cx="4543197" cy="1348284"/>
      </dsp:txXfrm>
    </dsp:sp>
    <dsp:sp modelId="{E585C37F-C42B-42C8-9870-D4F689D512BF}">
      <dsp:nvSpPr>
        <dsp:cNvPr id="0" name=""/>
        <dsp:cNvSpPr/>
      </dsp:nvSpPr>
      <dsp:spPr>
        <a:xfrm>
          <a:off x="0" y="2696569"/>
          <a:ext cx="4543197" cy="0"/>
        </a:xfrm>
        <a:prstGeom prst="line">
          <a:avLst/>
        </a:prstGeom>
        <a:solidFill>
          <a:schemeClr val="accent2">
            <a:hueOff val="990664"/>
            <a:satOff val="-4439"/>
            <a:lumOff val="2483"/>
            <a:alphaOff val="0"/>
          </a:schemeClr>
        </a:solidFill>
        <a:ln w="12700" cap="flat" cmpd="sng" algn="ctr">
          <a:solidFill>
            <a:schemeClr val="accent2">
              <a:hueOff val="990664"/>
              <a:satOff val="-4439"/>
              <a:lumOff val="24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4DF026-B84B-476E-A801-AFAD19EBE072}">
      <dsp:nvSpPr>
        <dsp:cNvPr id="0" name=""/>
        <dsp:cNvSpPr/>
      </dsp:nvSpPr>
      <dsp:spPr>
        <a:xfrm>
          <a:off x="0" y="2696569"/>
          <a:ext cx="4543197" cy="1348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a:latin typeface="Trade Gothic Next Cond"/>
            </a:rPr>
            <a:t>SAAFE (Lubans </a:t>
          </a:r>
          <a:r>
            <a:rPr lang="en-US" sz="2700" i="1" kern="1200">
              <a:latin typeface="Trade Gothic Next Cond"/>
            </a:rPr>
            <a:t>et al</a:t>
          </a:r>
          <a:r>
            <a:rPr lang="en-US" sz="2700" kern="1200">
              <a:latin typeface="Trade Gothic Next Cond"/>
            </a:rPr>
            <a:t>, 2017)</a:t>
          </a:r>
        </a:p>
      </dsp:txBody>
      <dsp:txXfrm>
        <a:off x="0" y="2696569"/>
        <a:ext cx="4543197" cy="1348284"/>
      </dsp:txXfrm>
    </dsp:sp>
    <dsp:sp modelId="{DD267E5B-7CA3-43A3-A324-79AF94FF15A2}">
      <dsp:nvSpPr>
        <dsp:cNvPr id="0" name=""/>
        <dsp:cNvSpPr/>
      </dsp:nvSpPr>
      <dsp:spPr>
        <a:xfrm>
          <a:off x="0" y="4044854"/>
          <a:ext cx="4543197" cy="0"/>
        </a:xfrm>
        <a:prstGeom prst="line">
          <a:avLst/>
        </a:prstGeom>
        <a:solidFill>
          <a:schemeClr val="accent2">
            <a:hueOff val="1485996"/>
            <a:satOff val="-6659"/>
            <a:lumOff val="3725"/>
            <a:alphaOff val="0"/>
          </a:schemeClr>
        </a:solidFill>
        <a:ln w="12700" cap="flat" cmpd="sng" algn="ctr">
          <a:solidFill>
            <a:schemeClr val="accent2">
              <a:hueOff val="1485996"/>
              <a:satOff val="-6659"/>
              <a:lumOff val="37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C53C82-BA5E-405C-9998-79744AC37CC0}">
      <dsp:nvSpPr>
        <dsp:cNvPr id="0" name=""/>
        <dsp:cNvSpPr/>
      </dsp:nvSpPr>
      <dsp:spPr>
        <a:xfrm>
          <a:off x="0" y="4044854"/>
          <a:ext cx="4543197" cy="1348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a:latin typeface="Trade Gothic Next Cond"/>
            </a:rPr>
            <a:t>Autonomy supportive </a:t>
          </a:r>
          <a:r>
            <a:rPr lang="en-US" sz="2700" kern="1200" err="1">
              <a:latin typeface="Trade Gothic Next Cond"/>
            </a:rPr>
            <a:t>behaviours</a:t>
          </a:r>
          <a:r>
            <a:rPr lang="en-US" sz="2700" kern="1200">
              <a:latin typeface="Trade Gothic Next Cond"/>
            </a:rPr>
            <a:t> (Reeve &amp; Cheon, 2021)</a:t>
          </a:r>
          <a:endParaRPr lang="en-US" sz="2700" kern="1200"/>
        </a:p>
      </dsp:txBody>
      <dsp:txXfrm>
        <a:off x="0" y="4044854"/>
        <a:ext cx="4543197" cy="13482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B5DD6-DBDE-473C-B1FC-519FF50F801E}">
      <dsp:nvSpPr>
        <dsp:cNvPr id="0" name=""/>
        <dsp:cNvSpPr/>
      </dsp:nvSpPr>
      <dsp:spPr>
        <a:xfrm>
          <a:off x="0" y="2238"/>
          <a:ext cx="4543197" cy="11344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4189E-9505-46E5-8F35-146CA002E28B}">
      <dsp:nvSpPr>
        <dsp:cNvPr id="0" name=""/>
        <dsp:cNvSpPr/>
      </dsp:nvSpPr>
      <dsp:spPr>
        <a:xfrm>
          <a:off x="343172" y="257490"/>
          <a:ext cx="623950" cy="623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98F3A-22E6-455E-885F-7D4DB257A775}">
      <dsp:nvSpPr>
        <dsp:cNvPr id="0" name=""/>
        <dsp:cNvSpPr/>
      </dsp:nvSpPr>
      <dsp:spPr>
        <a:xfrm>
          <a:off x="1310296" y="2238"/>
          <a:ext cx="3232900" cy="1134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063" tIns="120063" rIns="120063" bIns="120063" numCol="1" spcCol="1270" anchor="ctr" anchorCtr="0">
          <a:noAutofit/>
        </a:bodyPr>
        <a:lstStyle/>
        <a:p>
          <a:pPr marL="0" lvl="0" indent="0" algn="l" defTabSz="977900">
            <a:lnSpc>
              <a:spcPct val="100000"/>
            </a:lnSpc>
            <a:spcBef>
              <a:spcPct val="0"/>
            </a:spcBef>
            <a:spcAft>
              <a:spcPct val="35000"/>
            </a:spcAft>
            <a:buNone/>
          </a:pPr>
          <a:r>
            <a:rPr lang="en-US" sz="2200" kern="1200"/>
            <a:t>Motivation </a:t>
          </a:r>
        </a:p>
      </dsp:txBody>
      <dsp:txXfrm>
        <a:off x="1310296" y="2238"/>
        <a:ext cx="3232900" cy="1134455"/>
      </dsp:txXfrm>
    </dsp:sp>
    <dsp:sp modelId="{B39230CA-985F-46BB-AE5D-C876165B5547}">
      <dsp:nvSpPr>
        <dsp:cNvPr id="0" name=""/>
        <dsp:cNvSpPr/>
      </dsp:nvSpPr>
      <dsp:spPr>
        <a:xfrm>
          <a:off x="0" y="1420307"/>
          <a:ext cx="4543197" cy="11344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6D11AF-B67B-4880-B55B-A9CF624135EA}">
      <dsp:nvSpPr>
        <dsp:cNvPr id="0" name=""/>
        <dsp:cNvSpPr/>
      </dsp:nvSpPr>
      <dsp:spPr>
        <a:xfrm>
          <a:off x="343172" y="1675560"/>
          <a:ext cx="623950" cy="62395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9B096B-09A4-418A-BD8F-4BA3298C1921}">
      <dsp:nvSpPr>
        <dsp:cNvPr id="0" name=""/>
        <dsp:cNvSpPr/>
      </dsp:nvSpPr>
      <dsp:spPr>
        <a:xfrm>
          <a:off x="1310296" y="1420307"/>
          <a:ext cx="3232900" cy="1134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063" tIns="120063" rIns="120063" bIns="120063" numCol="1" spcCol="1270" anchor="ctr" anchorCtr="0">
          <a:noAutofit/>
        </a:bodyPr>
        <a:lstStyle/>
        <a:p>
          <a:pPr marL="0" lvl="0" indent="0" algn="l" defTabSz="977900">
            <a:lnSpc>
              <a:spcPct val="100000"/>
            </a:lnSpc>
            <a:spcBef>
              <a:spcPct val="0"/>
            </a:spcBef>
            <a:spcAft>
              <a:spcPct val="35000"/>
            </a:spcAft>
            <a:buNone/>
          </a:pPr>
          <a:r>
            <a:rPr lang="en-US" sz="2200" kern="1200"/>
            <a:t>Supporting motivation in secondary PE </a:t>
          </a:r>
        </a:p>
      </dsp:txBody>
      <dsp:txXfrm>
        <a:off x="1310296" y="1420307"/>
        <a:ext cx="3232900" cy="1134455"/>
      </dsp:txXfrm>
    </dsp:sp>
    <dsp:sp modelId="{655DB08D-FCD0-496D-8A7A-4B24AD0358BC}">
      <dsp:nvSpPr>
        <dsp:cNvPr id="0" name=""/>
        <dsp:cNvSpPr/>
      </dsp:nvSpPr>
      <dsp:spPr>
        <a:xfrm>
          <a:off x="0" y="2838376"/>
          <a:ext cx="4543197" cy="11344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390CC-480C-4C30-A9F0-85B31F28BC14}">
      <dsp:nvSpPr>
        <dsp:cNvPr id="0" name=""/>
        <dsp:cNvSpPr/>
      </dsp:nvSpPr>
      <dsp:spPr>
        <a:xfrm>
          <a:off x="343172" y="3093629"/>
          <a:ext cx="623950" cy="623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59FBD3-AA16-4378-8ACF-A3100126D0F6}">
      <dsp:nvSpPr>
        <dsp:cNvPr id="0" name=""/>
        <dsp:cNvSpPr/>
      </dsp:nvSpPr>
      <dsp:spPr>
        <a:xfrm>
          <a:off x="1310296" y="2838376"/>
          <a:ext cx="3232900" cy="1134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063" tIns="120063" rIns="120063" bIns="120063" numCol="1" spcCol="1270" anchor="ctr" anchorCtr="0">
          <a:noAutofit/>
        </a:bodyPr>
        <a:lstStyle/>
        <a:p>
          <a:pPr marL="0" lvl="0" indent="0" algn="l" defTabSz="977900">
            <a:lnSpc>
              <a:spcPct val="100000"/>
            </a:lnSpc>
            <a:spcBef>
              <a:spcPct val="0"/>
            </a:spcBef>
            <a:spcAft>
              <a:spcPct val="35000"/>
            </a:spcAft>
            <a:buNone/>
          </a:pPr>
          <a:r>
            <a:rPr lang="en-US" sz="2200" kern="1200"/>
            <a:t>Motivational practice</a:t>
          </a:r>
        </a:p>
      </dsp:txBody>
      <dsp:txXfrm>
        <a:off x="1310296" y="2838376"/>
        <a:ext cx="3232900" cy="1134455"/>
      </dsp:txXfrm>
    </dsp:sp>
    <dsp:sp modelId="{0B3BEB82-BD49-43D9-83BE-7202A8071CDE}">
      <dsp:nvSpPr>
        <dsp:cNvPr id="0" name=""/>
        <dsp:cNvSpPr/>
      </dsp:nvSpPr>
      <dsp:spPr>
        <a:xfrm>
          <a:off x="0" y="4256446"/>
          <a:ext cx="4543197" cy="11344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0A0875-4154-4778-8208-FE7BE6256330}">
      <dsp:nvSpPr>
        <dsp:cNvPr id="0" name=""/>
        <dsp:cNvSpPr/>
      </dsp:nvSpPr>
      <dsp:spPr>
        <a:xfrm>
          <a:off x="343172" y="4511698"/>
          <a:ext cx="623950" cy="623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E0A435-4D71-48E6-A2A6-4F135D549376}">
      <dsp:nvSpPr>
        <dsp:cNvPr id="0" name=""/>
        <dsp:cNvSpPr/>
      </dsp:nvSpPr>
      <dsp:spPr>
        <a:xfrm>
          <a:off x="1310296" y="4256446"/>
          <a:ext cx="3232900" cy="1134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063" tIns="120063" rIns="120063" bIns="120063" numCol="1" spcCol="1270" anchor="ctr" anchorCtr="0">
          <a:noAutofit/>
        </a:bodyPr>
        <a:lstStyle/>
        <a:p>
          <a:pPr marL="0" lvl="0" indent="0" algn="l" defTabSz="977900">
            <a:lnSpc>
              <a:spcPct val="100000"/>
            </a:lnSpc>
            <a:spcBef>
              <a:spcPct val="0"/>
            </a:spcBef>
            <a:spcAft>
              <a:spcPct val="35000"/>
            </a:spcAft>
            <a:buNone/>
          </a:pPr>
          <a:r>
            <a:rPr lang="en-US" sz="2200" kern="1200"/>
            <a:t>Resource </a:t>
          </a:r>
        </a:p>
      </dsp:txBody>
      <dsp:txXfrm>
        <a:off x="1310296" y="4256446"/>
        <a:ext cx="3232900" cy="11344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BA37E6-C58B-224C-BAE7-9C524988219B}" type="datetimeFigureOut">
              <a:rPr lang="en-US" smtClean="0"/>
              <a:t>3/10/22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02EAFC-C130-5B43-9158-7A3CB6425BCC}" type="slidenum">
              <a:rPr lang="en-US" smtClean="0"/>
              <a:t>‹#›</a:t>
            </a:fld>
            <a:endParaRPr lang="en-US"/>
          </a:p>
        </p:txBody>
      </p:sp>
    </p:spTree>
    <p:extLst>
      <p:ext uri="{BB962C8B-B14F-4D97-AF65-F5344CB8AC3E}">
        <p14:creationId xmlns:p14="http://schemas.microsoft.com/office/powerpoint/2010/main" val="1569478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Quote 1 – </a:t>
            </a:r>
            <a:r>
              <a:rPr lang="en-US" dirty="0"/>
              <a:t>interesting quote as not from 1930’s which led researchers to explore the psychological value people ascribe to goals.  </a:t>
            </a:r>
          </a:p>
          <a:p>
            <a:r>
              <a:rPr lang="en-US" dirty="0"/>
              <a:t>            - that goals motivate people? Why? Then started to distinguish between types of goals/outcomes – different goals have different </a:t>
            </a:r>
            <a:r>
              <a:rPr lang="en-US" dirty="0" err="1"/>
              <a:t>behavioural</a:t>
            </a:r>
            <a:r>
              <a:rPr lang="en-US" dirty="0"/>
              <a:t> and affective consequences. </a:t>
            </a:r>
          </a:p>
          <a:p>
            <a:endParaRPr lang="en-US" dirty="0"/>
          </a:p>
          <a:p>
            <a:r>
              <a:rPr lang="en-US" b="1" dirty="0"/>
              <a:t>Quote 2 – </a:t>
            </a:r>
            <a:r>
              <a:rPr lang="en-US" dirty="0"/>
              <a:t>(white, 1959) cited in the Deci and Ryan – motivation / the energy source is the want to be effective in one’s environment. There is a want for competence that must be satisfied for long term psychological health. Also psychological need for relatedness and autonomy (SDT). </a:t>
            </a:r>
            <a:endParaRPr lang="en-US" dirty="0">
              <a:cs typeface="Calibri"/>
            </a:endParaRPr>
          </a:p>
          <a:p>
            <a:endParaRPr lang="en-US" dirty="0"/>
          </a:p>
          <a:p>
            <a:r>
              <a:rPr lang="en-US" b="1" dirty="0"/>
              <a:t>Relatedness</a:t>
            </a:r>
            <a:r>
              <a:rPr lang="en-US" dirty="0"/>
              <a:t> – desire to feel connected to others – love and care</a:t>
            </a:r>
          </a:p>
          <a:p>
            <a:r>
              <a:rPr lang="en-US" b="1" dirty="0"/>
              <a:t>Autonomy </a:t>
            </a:r>
            <a:r>
              <a:rPr lang="en-US" dirty="0"/>
              <a:t>– the organismic desire to self-organize experience and </a:t>
            </a:r>
            <a:r>
              <a:rPr lang="en-US" dirty="0" err="1"/>
              <a:t>behaviour</a:t>
            </a:r>
            <a:r>
              <a:rPr lang="en-US" dirty="0"/>
              <a:t> and to have activity be consistent with one’s integrated sense of self. </a:t>
            </a:r>
          </a:p>
          <a:p>
            <a:r>
              <a:rPr lang="en-US" b="1" dirty="0">
                <a:cs typeface="Calibri" panose="020F0502020204030204"/>
              </a:rPr>
              <a:t>Competence </a:t>
            </a:r>
            <a:r>
              <a:rPr lang="en-US" dirty="0">
                <a:cs typeface="Calibri" panose="020F0502020204030204"/>
              </a:rPr>
              <a:t>– need to feel effective in ones environment </a:t>
            </a:r>
          </a:p>
          <a:p>
            <a:endParaRPr lang="en-US" dirty="0">
              <a:cs typeface="Calibri" panose="020F0502020204030204"/>
            </a:endParaRPr>
          </a:p>
          <a:p>
            <a:r>
              <a:rPr lang="en-US" dirty="0">
                <a:cs typeface="Calibri" panose="020F0502020204030204"/>
              </a:rPr>
              <a:t>Other theories: </a:t>
            </a:r>
          </a:p>
          <a:p>
            <a:r>
              <a:rPr lang="en-US" b="1" dirty="0">
                <a:cs typeface="Calibri" panose="020F0502020204030204"/>
              </a:rPr>
              <a:t>Theory of planned </a:t>
            </a:r>
            <a:r>
              <a:rPr lang="en-US" b="1" dirty="0" err="1">
                <a:cs typeface="Calibri" panose="020F0502020204030204"/>
              </a:rPr>
              <a:t>behaviour</a:t>
            </a:r>
            <a:r>
              <a:rPr lang="en-US" dirty="0">
                <a:cs typeface="Calibri" panose="020F0502020204030204"/>
              </a:rPr>
              <a:t>: (</a:t>
            </a:r>
            <a:r>
              <a:rPr lang="en-US" dirty="0" err="1">
                <a:cs typeface="Calibri" panose="020F0502020204030204"/>
              </a:rPr>
              <a:t>Azjen</a:t>
            </a:r>
            <a:r>
              <a:rPr lang="en-US" dirty="0">
                <a:cs typeface="Calibri" panose="020F0502020204030204"/>
              </a:rPr>
              <a:t>, 1985;1991) attitude, subjective norm, perceived </a:t>
            </a:r>
            <a:r>
              <a:rPr lang="en-US" dirty="0" err="1">
                <a:cs typeface="Calibri" panose="020F0502020204030204"/>
              </a:rPr>
              <a:t>behavioural</a:t>
            </a:r>
            <a:r>
              <a:rPr lang="en-US" dirty="0">
                <a:cs typeface="Calibri" panose="020F0502020204030204"/>
              </a:rPr>
              <a:t> control – intention (motive) - </a:t>
            </a:r>
            <a:r>
              <a:rPr lang="en-US" dirty="0" err="1">
                <a:cs typeface="Calibri" panose="020F0502020204030204"/>
              </a:rPr>
              <a:t>behaviour</a:t>
            </a:r>
            <a:r>
              <a:rPr lang="en-US" dirty="0">
                <a:cs typeface="Calibri" panose="020F0502020204030204"/>
              </a:rPr>
              <a:t> </a:t>
            </a:r>
          </a:p>
          <a:p>
            <a:r>
              <a:rPr lang="en-US" b="1" dirty="0">
                <a:cs typeface="Calibri" panose="020F0502020204030204"/>
              </a:rPr>
              <a:t>Self- efficacy theory: (Bandura 1986;1997) </a:t>
            </a:r>
            <a:r>
              <a:rPr lang="en-US" dirty="0">
                <a:cs typeface="Calibri" panose="020F0502020204030204"/>
              </a:rPr>
              <a:t>mastery experiences, vicarious experiences, verbal persuasion, physiological/affective states – self efficacy (the belief in ones capabilities to </a:t>
            </a:r>
            <a:r>
              <a:rPr lang="en-US" dirty="0" err="1">
                <a:cs typeface="Calibri" panose="020F0502020204030204"/>
              </a:rPr>
              <a:t>organise</a:t>
            </a:r>
            <a:r>
              <a:rPr lang="en-US" dirty="0">
                <a:cs typeface="Calibri" panose="020F0502020204030204"/>
              </a:rPr>
              <a:t> and execute the </a:t>
            </a:r>
            <a:r>
              <a:rPr lang="en-US" dirty="0" err="1">
                <a:cs typeface="Calibri" panose="020F0502020204030204"/>
              </a:rPr>
              <a:t>sese</a:t>
            </a:r>
            <a:r>
              <a:rPr lang="en-US" dirty="0">
                <a:cs typeface="Calibri" panose="020F0502020204030204"/>
              </a:rPr>
              <a:t> of action required to produce given attainments.</a:t>
            </a:r>
          </a:p>
          <a:p>
            <a:r>
              <a:rPr lang="en-US" b="1" dirty="0">
                <a:cs typeface="Calibri" panose="020F0502020204030204"/>
              </a:rPr>
              <a:t>AGT -</a:t>
            </a:r>
            <a:r>
              <a:rPr lang="en-US" dirty="0">
                <a:cs typeface="Calibri" panose="020F0502020204030204"/>
              </a:rPr>
              <a:t>  goal involvement, individual goal orientations (ego/task), situational determinants (mastery/performance climate).</a:t>
            </a:r>
          </a:p>
        </p:txBody>
      </p:sp>
      <p:sp>
        <p:nvSpPr>
          <p:cNvPr id="4" name="Slide Number Placeholder 3"/>
          <p:cNvSpPr>
            <a:spLocks noGrp="1"/>
          </p:cNvSpPr>
          <p:nvPr>
            <p:ph type="sldNum" sz="quarter" idx="5"/>
          </p:nvPr>
        </p:nvSpPr>
        <p:spPr/>
        <p:txBody>
          <a:bodyPr/>
          <a:lstStyle/>
          <a:p>
            <a:fld id="{BC02EAFC-C130-5B43-9158-7A3CB6425BCC}" type="slidenum">
              <a:rPr lang="en-US" smtClean="0"/>
              <a:t>2</a:t>
            </a:fld>
            <a:endParaRPr lang="en-US"/>
          </a:p>
        </p:txBody>
      </p:sp>
    </p:spTree>
    <p:extLst>
      <p:ext uri="{BB962C8B-B14F-4D97-AF65-F5344CB8AC3E}">
        <p14:creationId xmlns:p14="http://schemas.microsoft.com/office/powerpoint/2010/main" val="41974951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would you do anything if you weren’t motivated? Why does anyone do anything? </a:t>
            </a:r>
          </a:p>
          <a:p>
            <a:endParaRPr lang="en-US" dirty="0"/>
          </a:p>
          <a:p>
            <a:r>
              <a:rPr lang="en-US" b="1" dirty="0"/>
              <a:t>White (1959) </a:t>
            </a:r>
            <a:r>
              <a:rPr lang="en-US" dirty="0"/>
              <a:t>– this energy within (innate/ intrinsic motivation)– the drive to be effective in ones environment. </a:t>
            </a:r>
          </a:p>
          <a:p>
            <a:r>
              <a:rPr lang="en-US" dirty="0"/>
              <a:t>People engage with activities to simply experience efficacy or competence. Efficacy = desire for intended result</a:t>
            </a:r>
            <a:endParaRPr lang="en-US" dirty="0">
              <a:cs typeface="Calibri"/>
            </a:endParaRPr>
          </a:p>
          <a:p>
            <a:endParaRPr lang="en-US" dirty="0"/>
          </a:p>
          <a:p>
            <a:r>
              <a:rPr lang="en-US" b="1" dirty="0"/>
              <a:t>Deci (1975) - </a:t>
            </a:r>
            <a:r>
              <a:rPr lang="en-US" dirty="0"/>
              <a:t> motivated </a:t>
            </a:r>
            <a:r>
              <a:rPr lang="en-US" dirty="0" err="1"/>
              <a:t>behaviours</a:t>
            </a:r>
            <a:r>
              <a:rPr lang="en-US" dirty="0"/>
              <a:t> are based on peoples needs to feel competent and self-determined. </a:t>
            </a:r>
          </a:p>
          <a:p>
            <a:r>
              <a:rPr lang="en-US" dirty="0"/>
              <a:t>X2 strands of definition = some </a:t>
            </a:r>
            <a:r>
              <a:rPr lang="en-US" dirty="0" err="1"/>
              <a:t>behaviours</a:t>
            </a:r>
            <a:r>
              <a:rPr lang="en-US" dirty="0"/>
              <a:t> do not require reinforcements and the idea of psychological needs. </a:t>
            </a:r>
          </a:p>
          <a:p>
            <a:endParaRPr lang="en-US" dirty="0"/>
          </a:p>
          <a:p>
            <a:r>
              <a:rPr lang="en-US" dirty="0"/>
              <a:t>Humans are naturally active in seeking nutriments (nourishment) to function effectively, particularly, intrinsic motivation concerns the active engagement with tasks that people find interesting and that in turn promote growth </a:t>
            </a:r>
            <a:r>
              <a:rPr lang="en-US" b="1" dirty="0"/>
              <a:t>(</a:t>
            </a:r>
            <a:r>
              <a:rPr lang="en-US" b="1" dirty="0" err="1"/>
              <a:t>Berlyne</a:t>
            </a:r>
            <a:r>
              <a:rPr lang="en-US" b="1" dirty="0"/>
              <a:t>, 1971) </a:t>
            </a:r>
            <a:endParaRPr lang="en-US" b="1" dirty="0">
              <a:cs typeface="Calibri"/>
            </a:endParaRPr>
          </a:p>
          <a:p>
            <a:endParaRPr lang="en-US" b="1" dirty="0"/>
          </a:p>
          <a:p>
            <a:r>
              <a:rPr lang="en-US" b="1" dirty="0"/>
              <a:t>Speak about own experiences of motivation and motivation continuum – arrow. (Deci and Ryan, 2000)</a:t>
            </a:r>
          </a:p>
          <a:p>
            <a:r>
              <a:rPr lang="en-US" b="1" dirty="0" err="1"/>
              <a:t>Internalisation</a:t>
            </a:r>
            <a:r>
              <a:rPr lang="en-US" b="1" dirty="0"/>
              <a:t> </a:t>
            </a:r>
          </a:p>
          <a:p>
            <a:endParaRPr lang="en-US" b="1" dirty="0"/>
          </a:p>
        </p:txBody>
      </p:sp>
      <p:sp>
        <p:nvSpPr>
          <p:cNvPr id="4" name="Slide Number Placeholder 3"/>
          <p:cNvSpPr>
            <a:spLocks noGrp="1"/>
          </p:cNvSpPr>
          <p:nvPr>
            <p:ph type="sldNum" sz="quarter" idx="5"/>
          </p:nvPr>
        </p:nvSpPr>
        <p:spPr/>
        <p:txBody>
          <a:bodyPr/>
          <a:lstStyle/>
          <a:p>
            <a:fld id="{BC02EAFC-C130-5B43-9158-7A3CB6425BCC}" type="slidenum">
              <a:rPr lang="en-US" smtClean="0"/>
              <a:t>3</a:t>
            </a:fld>
            <a:endParaRPr lang="en-US"/>
          </a:p>
        </p:txBody>
      </p:sp>
    </p:spTree>
    <p:extLst>
      <p:ext uri="{BB962C8B-B14F-4D97-AF65-F5344CB8AC3E}">
        <p14:creationId xmlns:p14="http://schemas.microsoft.com/office/powerpoint/2010/main" val="2198767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literature suggests that motivational climates may lead to sport commitment through intermediate factors such as basic need satisfaction, perceived competence, and self-esteem. The model for this study is presented in Figure 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Study</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purpose of this study was to determine if motivational climates, autonomy- </a:t>
            </a:r>
            <a:endParaRPr lang="en-GB" dirty="0"/>
          </a:p>
          <a:p>
            <a:r>
              <a:rPr lang="en-GB" sz="1200" kern="1200" dirty="0">
                <a:solidFill>
                  <a:schemeClr val="tx1"/>
                </a:solidFill>
                <a:effectLst/>
                <a:latin typeface="+mn-lt"/>
                <a:ea typeface="+mn-ea"/>
                <a:cs typeface="+mn-cs"/>
              </a:rPr>
              <a:t>supportive coaching behaviours, basic need satisfaction, perceived competence, and self- esteem had an effect on sport commitment in recreational youth sports. This research aimed to contribute to the youth sport literature and potentially provide more evidence to improve current youth sport programming standards and practices. This study examined potential relationships among motivational climate, autonomy-supportive coaching behaviours, basic need satisfaction, perceived competence, self-esteem, and sport commitment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BC02EAFC-C130-5B43-9158-7A3CB6425BCC}" type="slidenum">
              <a:rPr lang="en-US" smtClean="0"/>
              <a:t>4</a:t>
            </a:fld>
            <a:endParaRPr lang="en-US"/>
          </a:p>
        </p:txBody>
      </p:sp>
    </p:spTree>
    <p:extLst>
      <p:ext uri="{BB962C8B-B14F-4D97-AF65-F5344CB8AC3E}">
        <p14:creationId xmlns:p14="http://schemas.microsoft.com/office/powerpoint/2010/main" val="1996501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panose="020F0502020204030204"/>
              </a:rPr>
              <a:t>Study by </a:t>
            </a:r>
            <a:r>
              <a:rPr lang="en-US" b="1" dirty="0">
                <a:cs typeface="Calibri" panose="020F0502020204030204"/>
              </a:rPr>
              <a:t>Goudas and Biddle (1994)</a:t>
            </a:r>
            <a:r>
              <a:rPr lang="en-US" dirty="0">
                <a:cs typeface="Calibri" panose="020F0502020204030204"/>
              </a:rPr>
              <a:t> - perceived motivational climate and intrinsic motivation in school physical education classes.</a:t>
            </a:r>
          </a:p>
          <a:p>
            <a:endParaRPr lang="en-US" b="1" dirty="0">
              <a:cs typeface="Calibri"/>
            </a:endParaRPr>
          </a:p>
          <a:p>
            <a:r>
              <a:rPr lang="en-US" b="1" dirty="0"/>
              <a:t>Performance climate -</a:t>
            </a:r>
            <a:r>
              <a:rPr lang="en-US" dirty="0"/>
              <a:t> students may be praised only when they demonstrate superior performance compared with other students, and students with high athletic capacity may be the role models. Some refer to this as a 'performance' environment or climate </a:t>
            </a:r>
            <a:r>
              <a:rPr lang="en-US" b="1" dirty="0"/>
              <a:t>(Ames, 1992). </a:t>
            </a:r>
            <a:endParaRPr lang="en-US" b="1" dirty="0">
              <a:cs typeface="Calibri" panose="020F0502020204030204"/>
            </a:endParaRPr>
          </a:p>
          <a:p>
            <a:endParaRPr lang="en-US" dirty="0"/>
          </a:p>
          <a:p>
            <a:r>
              <a:rPr lang="en-US" b="1" dirty="0"/>
              <a:t>Motivational climate -</a:t>
            </a:r>
            <a:r>
              <a:rPr lang="en-US" dirty="0"/>
              <a:t> Conversely, in another class, students may be directed towards self-improvement, and praise may be given for high effort regardless of actual achievement. This is a mastery environment or climate. This field of study has also been referred to as 'motivational climate' </a:t>
            </a:r>
            <a:r>
              <a:rPr lang="en-US" b="1" dirty="0"/>
              <a:t>(Ames, 1992)</a:t>
            </a:r>
            <a:endParaRPr lang="en-US" b="1" dirty="0">
              <a:cs typeface="Calibri" panose="020F0502020204030204"/>
            </a:endParaRPr>
          </a:p>
          <a:p>
            <a:endParaRPr lang="en-US" dirty="0"/>
          </a:p>
          <a:p>
            <a:r>
              <a:rPr lang="en-US" dirty="0"/>
              <a:t>Ames examined the below 3 which look at the different aspects of classroom structure that may influence one or another goal.</a:t>
            </a:r>
            <a:endParaRPr lang="en-US" dirty="0">
              <a:cs typeface="Calibri"/>
            </a:endParaRPr>
          </a:p>
          <a:p>
            <a:r>
              <a:rPr lang="en-US" dirty="0"/>
              <a:t> </a:t>
            </a:r>
            <a:r>
              <a:rPr lang="en-US" b="1" dirty="0"/>
              <a:t>a) the design of tasks and learning activities, b) evaluation and recognition practices, and c) the distribution of authority</a:t>
            </a:r>
            <a:endParaRPr lang="en-US" b="1" dirty="0">
              <a:cs typeface="Calibri" panose="020F0502020204030204"/>
            </a:endParaRPr>
          </a:p>
          <a:p>
            <a:endParaRPr lang="en-US" b="1" dirty="0">
              <a:cs typeface="Calibri" panose="020F0502020204030204"/>
            </a:endParaRPr>
          </a:p>
          <a:p>
            <a:r>
              <a:rPr lang="en-US" dirty="0">
                <a:cs typeface="Calibri" panose="020F0502020204030204"/>
              </a:rPr>
              <a:t>In</a:t>
            </a:r>
            <a:r>
              <a:rPr lang="en-US" b="1" dirty="0">
                <a:cs typeface="Calibri" panose="020F0502020204030204"/>
              </a:rPr>
              <a:t> Goudas and </a:t>
            </a:r>
            <a:r>
              <a:rPr lang="en-US" b="1" dirty="0" err="1">
                <a:cs typeface="Calibri" panose="020F0502020204030204"/>
              </a:rPr>
              <a:t>Biddles</a:t>
            </a:r>
            <a:r>
              <a:rPr lang="en-US" dirty="0">
                <a:cs typeface="Calibri" panose="020F0502020204030204"/>
              </a:rPr>
              <a:t> study they aimed to look at/identify- reliability/validity of assessing classroom climate</a:t>
            </a:r>
          </a:p>
          <a:p>
            <a:r>
              <a:rPr lang="en-US" dirty="0">
                <a:cs typeface="Calibri" panose="020F0502020204030204"/>
              </a:rPr>
              <a:t>Relationship of these dimensions of climate combination with self-reported intrinsic motivation. </a:t>
            </a:r>
          </a:p>
          <a:p>
            <a:endParaRPr lang="en-US" dirty="0">
              <a:cs typeface="Calibri" panose="020F0502020204030204"/>
            </a:endParaRPr>
          </a:p>
          <a:p>
            <a:r>
              <a:rPr lang="en-US" dirty="0">
                <a:cs typeface="Calibri" panose="020F0502020204030204"/>
              </a:rPr>
              <a:t>Method - Participants - Ages 13-15 (age where pupils can appear most unmotivated) </a:t>
            </a:r>
          </a:p>
          <a:p>
            <a:r>
              <a:rPr lang="en-US" dirty="0">
                <a:cs typeface="Calibri" panose="020F0502020204030204"/>
              </a:rPr>
              <a:t>254 pupils 100 girls, 154 boys identified items – i</a:t>
            </a:r>
            <a:r>
              <a:rPr lang="en-US" b="1" dirty="0">
                <a:cs typeface="Calibri" panose="020F0502020204030204"/>
              </a:rPr>
              <a:t>dentified 6 items from perceived motivational climate questionnaire. </a:t>
            </a:r>
            <a:r>
              <a:rPr lang="en-US" dirty="0">
                <a:cs typeface="Calibri" panose="020F0502020204030204"/>
              </a:rPr>
              <a:t>15min questionnaire anonymous </a:t>
            </a:r>
          </a:p>
          <a:p>
            <a:pPr marL="171450" indent="-171450">
              <a:lnSpc>
                <a:spcPct val="130000"/>
              </a:lnSpc>
              <a:spcBef>
                <a:spcPts val="1000"/>
              </a:spcBef>
              <a:buFont typeface="Arial"/>
              <a:buChar char="•"/>
            </a:pPr>
            <a:r>
              <a:rPr lang="en-US" b="1" dirty="0"/>
              <a:t>Class Learning </a:t>
            </a:r>
            <a:endParaRPr lang="en-US" dirty="0"/>
          </a:p>
          <a:p>
            <a:pPr marL="171450" indent="-171450">
              <a:lnSpc>
                <a:spcPct val="130000"/>
              </a:lnSpc>
              <a:spcBef>
                <a:spcPts val="1000"/>
              </a:spcBef>
              <a:buFont typeface="Arial"/>
              <a:buChar char="•"/>
            </a:pPr>
            <a:r>
              <a:rPr lang="en-US" b="1" dirty="0"/>
              <a:t>Teachers Promotion of Learning</a:t>
            </a:r>
            <a:endParaRPr lang="en-US" dirty="0"/>
          </a:p>
          <a:p>
            <a:pPr marL="171450" indent="-171450">
              <a:lnSpc>
                <a:spcPct val="130000"/>
              </a:lnSpc>
              <a:spcBef>
                <a:spcPts val="1000"/>
              </a:spcBef>
              <a:buFont typeface="Arial"/>
              <a:buChar char="•"/>
            </a:pPr>
            <a:r>
              <a:rPr lang="en-US" b="1" dirty="0"/>
              <a:t>Class Competitive </a:t>
            </a:r>
            <a:endParaRPr lang="en-US" dirty="0"/>
          </a:p>
          <a:p>
            <a:pPr marL="171450" indent="-171450">
              <a:lnSpc>
                <a:spcPct val="130000"/>
              </a:lnSpc>
              <a:spcBef>
                <a:spcPts val="1000"/>
              </a:spcBef>
              <a:buFont typeface="Arial"/>
              <a:buChar char="•"/>
            </a:pPr>
            <a:r>
              <a:rPr lang="en-US" b="1" dirty="0"/>
              <a:t>Worries about mistakes </a:t>
            </a:r>
            <a:endParaRPr lang="en-US" dirty="0"/>
          </a:p>
          <a:p>
            <a:pPr marL="171450" indent="-171450">
              <a:lnSpc>
                <a:spcPct val="130000"/>
              </a:lnSpc>
              <a:spcBef>
                <a:spcPts val="1000"/>
              </a:spcBef>
              <a:buFont typeface="Arial"/>
              <a:buChar char="•"/>
            </a:pPr>
            <a:r>
              <a:rPr lang="en-US" b="1" dirty="0"/>
              <a:t>Teacher support </a:t>
            </a:r>
            <a:endParaRPr lang="en-US" dirty="0"/>
          </a:p>
          <a:p>
            <a:pPr marL="171450" indent="-171450">
              <a:lnSpc>
                <a:spcPct val="130000"/>
              </a:lnSpc>
              <a:spcBef>
                <a:spcPts val="1000"/>
              </a:spcBef>
              <a:buFont typeface="Arial"/>
              <a:buChar char="•"/>
            </a:pPr>
            <a:r>
              <a:rPr lang="en-US" b="1" dirty="0"/>
              <a:t>Student choice </a:t>
            </a:r>
            <a:endParaRPr lang="en-US" dirty="0"/>
          </a:p>
          <a:p>
            <a:pPr marL="171450" indent="-171450">
              <a:lnSpc>
                <a:spcPct val="130000"/>
              </a:lnSpc>
              <a:spcBef>
                <a:spcPts val="1000"/>
              </a:spcBef>
              <a:buFont typeface="Arial"/>
              <a:buChar char="•"/>
            </a:pPr>
            <a:endParaRPr lang="en-US" b="1" dirty="0">
              <a:cs typeface="Calibri" panose="020F0502020204030204"/>
            </a:endParaRPr>
          </a:p>
          <a:p>
            <a:pPr>
              <a:lnSpc>
                <a:spcPct val="130000"/>
              </a:lnSpc>
              <a:spcBef>
                <a:spcPts val="1000"/>
              </a:spcBef>
            </a:pPr>
            <a:r>
              <a:rPr lang="en-US" b="1" dirty="0">
                <a:cs typeface="Calibri" panose="020F0502020204030204"/>
              </a:rPr>
              <a:t>Link to SDT and AGT aspects of TARGET &amp; Autonomy, competence and relatedness. </a:t>
            </a:r>
          </a:p>
          <a:p>
            <a:endParaRPr lang="en-US" dirty="0">
              <a:cs typeface="Calibri" panose="020F0502020204030204"/>
            </a:endParaRPr>
          </a:p>
          <a:p>
            <a:r>
              <a:rPr lang="en-US" b="1" dirty="0">
                <a:cs typeface="Calibri" panose="020F0502020204030204"/>
              </a:rPr>
              <a:t>Mastery climate</a:t>
            </a:r>
            <a:r>
              <a:rPr lang="en-US" dirty="0">
                <a:cs typeface="Calibri" panose="020F0502020204030204"/>
              </a:rPr>
              <a:t> still main predictor of intrinsic motivation even when eliminating competence.  Thus, showing the importance of explicitly stating/showing the importance of task- orientated goals, importance of self-comparison /achievement, praise for effort  and focus on learning are so crucial when teaching. </a:t>
            </a:r>
            <a:endParaRPr lang="en-US" dirty="0"/>
          </a:p>
          <a:p>
            <a:endParaRPr lang="en-US" dirty="0"/>
          </a:p>
          <a:p>
            <a:r>
              <a:rPr lang="en-US" dirty="0"/>
              <a:t>The present results, alongside previous research cited, give cause for optimism in that as long as there is an </a:t>
            </a:r>
            <a:r>
              <a:rPr lang="en-US" b="1" dirty="0"/>
              <a:t>emphasis on mastery goals, motivation in P.E. classes can be retained for all students in competitive and non-competitive activities. </a:t>
            </a:r>
            <a:endParaRPr lang="en-US" b="1" dirty="0">
              <a:cs typeface="Calibri" panose="020F0502020204030204"/>
            </a:endParaRPr>
          </a:p>
          <a:p>
            <a:endParaRPr lang="en-US" b="1"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BC02EAFC-C130-5B43-9158-7A3CB6425BCC}" type="slidenum">
              <a:rPr lang="en-US" smtClean="0"/>
              <a:t>5</a:t>
            </a:fld>
            <a:endParaRPr lang="en-US"/>
          </a:p>
        </p:txBody>
      </p:sp>
    </p:spTree>
    <p:extLst>
      <p:ext uri="{BB962C8B-B14F-4D97-AF65-F5344CB8AC3E}">
        <p14:creationId xmlns:p14="http://schemas.microsoft.com/office/powerpoint/2010/main" val="1119249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Intro to slide</a:t>
            </a:r>
            <a:r>
              <a:rPr lang="en-US" dirty="0">
                <a:cs typeface="Calibri"/>
              </a:rPr>
              <a:t>- Ryan and Deci (1991) - intrinsic motivation refers to doing an activity for its own sake and extrinsic motivation engaging in an activity for a separable goal. </a:t>
            </a:r>
            <a:endParaRPr lang="en-US" dirty="0"/>
          </a:p>
          <a:p>
            <a:endParaRPr lang="en-US" dirty="0"/>
          </a:p>
          <a:p>
            <a:r>
              <a:rPr lang="en-US" b="1" dirty="0">
                <a:cs typeface="Calibri" panose="020F0502020204030204"/>
              </a:rPr>
              <a:t>Intro  – </a:t>
            </a:r>
            <a:r>
              <a:rPr lang="en-US" dirty="0">
                <a:cs typeface="Calibri" panose="020F0502020204030204"/>
              </a:rPr>
              <a:t>In PE setting there is a positive relationship between the mastery climate and intrinsic motivation.</a:t>
            </a:r>
          </a:p>
          <a:p>
            <a:r>
              <a:rPr lang="en-US" dirty="0">
                <a:cs typeface="Calibri" panose="020F0502020204030204"/>
              </a:rPr>
              <a:t>             - The motivational climate refers to the affective and social conditions in the class. Which are critical to teaching. (Ames,1992 cited in F</a:t>
            </a:r>
            <a:r>
              <a:rPr lang="en-US" dirty="0"/>
              <a:t>errer-</a:t>
            </a:r>
            <a:r>
              <a:rPr lang="en-US" dirty="0" err="1"/>
              <a:t>caja</a:t>
            </a:r>
            <a:r>
              <a:rPr lang="en-US" dirty="0"/>
              <a:t> &amp; Weiss, 2013 paper)</a:t>
            </a:r>
            <a:r>
              <a:rPr lang="en-US" dirty="0">
                <a:cs typeface="Calibri" panose="020F0502020204030204"/>
              </a:rPr>
              <a:t> </a:t>
            </a:r>
          </a:p>
          <a:p>
            <a:r>
              <a:rPr lang="en-US" dirty="0">
                <a:cs typeface="Calibri" panose="020F0502020204030204"/>
              </a:rPr>
              <a:t>-</a:t>
            </a:r>
            <a:r>
              <a:rPr lang="en-US" b="1" dirty="0"/>
              <a:t>Mastery climates</a:t>
            </a:r>
            <a:r>
              <a:rPr lang="en-US" dirty="0"/>
              <a:t> have been shown to have positive effects on youth by promoting intrinsic motivation, focusing on having fun, and skill improvement (Treasure &amp; Roberts, 2001). </a:t>
            </a:r>
          </a:p>
          <a:p>
            <a:r>
              <a:rPr lang="en-US" b="1" dirty="0"/>
              <a:t>The ego-initiating climate </a:t>
            </a:r>
            <a:r>
              <a:rPr lang="en-US" dirty="0"/>
              <a:t>has characteristics that focus on improving ability to be better than another participant, </a:t>
            </a:r>
            <a:r>
              <a:rPr lang="en-US" dirty="0" err="1"/>
              <a:t>onfield</a:t>
            </a:r>
            <a:r>
              <a:rPr lang="en-US" dirty="0"/>
              <a:t> performance, and having leaders in the environment pay more attention to the best players. These climates tend to emphasize intense, highly competitive practices and games with much of the team‘s focus on winning the game. Cumming et al. stated that ―Winning should be viewed as a consequence of the athlete‘s physical and psychological development and not the primary focus of athletic involvement (p. 323, 2007).</a:t>
            </a:r>
            <a:endParaRPr lang="en-US" dirty="0">
              <a:cs typeface="Calibri"/>
            </a:endParaRPr>
          </a:p>
          <a:p>
            <a:r>
              <a:rPr lang="en-US" dirty="0">
                <a:cs typeface="Calibri"/>
              </a:rPr>
              <a:t>-Can link affective and social to SDT –  Autonomy, competence and relatedness. </a:t>
            </a:r>
          </a:p>
          <a:p>
            <a:r>
              <a:rPr lang="en-US" dirty="0">
                <a:cs typeface="Calibri"/>
              </a:rPr>
              <a:t>cognitive evaluation theory and AGT</a:t>
            </a:r>
          </a:p>
          <a:p>
            <a:endParaRPr lang="en-US" dirty="0">
              <a:cs typeface="Calibri"/>
            </a:endParaRPr>
          </a:p>
          <a:p>
            <a:r>
              <a:rPr lang="en-US" b="1" dirty="0">
                <a:cs typeface="Calibri" panose="020F0502020204030204"/>
              </a:rPr>
              <a:t>Point 1 (paper)–</a:t>
            </a:r>
            <a:r>
              <a:rPr lang="en-US" dirty="0">
                <a:cs typeface="Calibri" panose="020F0502020204030204"/>
              </a:rPr>
              <a:t> predictors of intrinsic motivation among adolescent students in PE (Ferrer-</a:t>
            </a:r>
            <a:r>
              <a:rPr lang="en-US" dirty="0" err="1">
                <a:cs typeface="Calibri" panose="020F0502020204030204"/>
              </a:rPr>
              <a:t>caja</a:t>
            </a:r>
            <a:r>
              <a:rPr lang="en-US" dirty="0">
                <a:cs typeface="Calibri"/>
              </a:rPr>
              <a:t> &amp; Weiss, 2013) </a:t>
            </a:r>
          </a:p>
          <a:p>
            <a:r>
              <a:rPr lang="en-US" b="1" dirty="0">
                <a:cs typeface="Calibri"/>
              </a:rPr>
              <a:t>Method – </a:t>
            </a:r>
            <a:r>
              <a:rPr lang="en-US" dirty="0">
                <a:cs typeface="Calibri"/>
              </a:rPr>
              <a:t>407 students 206 boys 201 girls – mixed race </a:t>
            </a:r>
          </a:p>
          <a:p>
            <a:r>
              <a:rPr lang="en-US" b="1" dirty="0">
                <a:cs typeface="Calibri"/>
              </a:rPr>
              <a:t>Study-</a:t>
            </a:r>
            <a:r>
              <a:rPr lang="en-US" dirty="0">
                <a:cs typeface="Calibri"/>
              </a:rPr>
              <a:t> looks at relationships between individual factors, intrinsic motivation and motivated </a:t>
            </a:r>
            <a:r>
              <a:rPr lang="en-US" dirty="0" err="1">
                <a:cs typeface="Calibri"/>
              </a:rPr>
              <a:t>behaviours</a:t>
            </a:r>
            <a:r>
              <a:rPr lang="en-US" dirty="0">
                <a:cs typeface="Calibri"/>
              </a:rPr>
              <a:t>. </a:t>
            </a:r>
          </a:p>
          <a:p>
            <a:r>
              <a:rPr lang="en-US" b="1" dirty="0">
                <a:cs typeface="Calibri"/>
              </a:rPr>
              <a:t>Results</a:t>
            </a:r>
            <a:r>
              <a:rPr lang="en-US" dirty="0">
                <a:cs typeface="Calibri"/>
              </a:rPr>
              <a:t> – when students perceived their pe lesson to be promoting learning and participation the focused on the activity and self –referenced success on effort and improvement. Felt physical ability high and felt they had a choice to decide in class. Where as when competition and mistakes were highlighted students referenced success to outperforming others less likely to participate etc. </a:t>
            </a:r>
          </a:p>
          <a:p>
            <a:r>
              <a:rPr lang="en-US" dirty="0">
                <a:cs typeface="Calibri"/>
              </a:rPr>
              <a:t>First engaging in task orientation and second using ego orientation. Which is better? What do you do as a teacher? Speak about links to physical literacy how the definition has motivation in it and perceived competence. </a:t>
            </a:r>
            <a:endParaRPr lang="en-US" dirty="0"/>
          </a:p>
          <a:p>
            <a:endParaRPr lang="en-US" dirty="0">
              <a:cs typeface="Calibri" panose="020F0502020204030204"/>
            </a:endParaRPr>
          </a:p>
          <a:p>
            <a:r>
              <a:rPr lang="en-US" b="1" dirty="0">
                <a:cs typeface="Calibri"/>
              </a:rPr>
              <a:t>TARGET – Based on AGT (Ames, 1992; Epstein, 1889)</a:t>
            </a:r>
          </a:p>
          <a:p>
            <a:r>
              <a:rPr lang="en-US" dirty="0"/>
              <a:t>Task - design of tasks and activities, focus on learning and developing new skills, minimizing competition and social comparison.</a:t>
            </a:r>
            <a:endParaRPr lang="en-US" dirty="0">
              <a:cs typeface="Calibri" panose="020F0502020204030204"/>
            </a:endParaRPr>
          </a:p>
          <a:p>
            <a:r>
              <a:rPr lang="en-US" dirty="0"/>
              <a:t> Authority—incorporates athletes’ participation in decision-making processes, supporting their sense of participation and self-determination. </a:t>
            </a:r>
          </a:p>
          <a:p>
            <a:r>
              <a:rPr lang="en-US" dirty="0"/>
              <a:t> Reward—recognizes and acknowledges improvement, progress, and effort, individually and as a team. </a:t>
            </a:r>
          </a:p>
          <a:p>
            <a:r>
              <a:rPr lang="en-US" dirty="0"/>
              <a:t> Grouping—encourages heterogeneity and mixing of ability levels with cooperation of group members in trying to solve varying problems and challenges rather than competing with each other at any cost. </a:t>
            </a:r>
          </a:p>
          <a:p>
            <a:r>
              <a:rPr lang="en-US" dirty="0"/>
              <a:t> Evaluation—targets the provision of evaluative feedback around personal and team improvement, alongside quality of the work process, as opposed to who is superior at a given task. </a:t>
            </a:r>
          </a:p>
          <a:p>
            <a:r>
              <a:rPr lang="en-US" dirty="0"/>
              <a:t> Timing—challenges the coach to give sufficient time for athletes to master and develop without leaving tasks unfinished, as well as the timing of feedback (</a:t>
            </a:r>
            <a:r>
              <a:rPr lang="en-US" dirty="0" err="1"/>
              <a:t>eg</a:t>
            </a:r>
            <a:r>
              <a:rPr lang="en-US" dirty="0"/>
              <a:t>, immediately after seeing target behavior).</a:t>
            </a:r>
            <a:endParaRPr lang="en-US" dirty="0">
              <a:cs typeface="Calibri"/>
            </a:endParaRPr>
          </a:p>
          <a:p>
            <a:endParaRPr lang="en-US" dirty="0">
              <a:cs typeface="Calibri"/>
            </a:endParaRPr>
          </a:p>
          <a:p>
            <a:r>
              <a:rPr lang="en-US" b="1" dirty="0">
                <a:cs typeface="Calibri"/>
              </a:rPr>
              <a:t>Grey and </a:t>
            </a:r>
            <a:r>
              <a:rPr lang="en-US" b="1" dirty="0" err="1">
                <a:cs typeface="Calibri"/>
              </a:rPr>
              <a:t>sproule</a:t>
            </a:r>
            <a:r>
              <a:rPr lang="en-US" b="1" dirty="0">
                <a:cs typeface="Calibri"/>
              </a:rPr>
              <a:t> – mastery climate – more supportive ? </a:t>
            </a:r>
          </a:p>
          <a:p>
            <a:endParaRPr lang="en-US" dirty="0">
              <a:cs typeface="Calibri"/>
            </a:endParaRPr>
          </a:p>
          <a:p>
            <a:endParaRPr lang="en-US" dirty="0">
              <a:cs typeface="Calibri"/>
            </a:endParaRPr>
          </a:p>
          <a:p>
            <a:r>
              <a:rPr lang="en-US" b="1" dirty="0">
                <a:cs typeface="Calibri"/>
              </a:rPr>
              <a:t>SAAFE </a:t>
            </a:r>
          </a:p>
          <a:p>
            <a:r>
              <a:rPr lang="en-US" dirty="0">
                <a:cs typeface="Calibri"/>
              </a:rPr>
              <a:t>Supportive – Teachers and students facilitate a supportive environment </a:t>
            </a:r>
          </a:p>
          <a:p>
            <a:r>
              <a:rPr lang="en-US" dirty="0">
                <a:cs typeface="Calibri"/>
              </a:rPr>
              <a:t>Active- lessons involve high levels of PA and minimal transition times</a:t>
            </a:r>
          </a:p>
          <a:p>
            <a:r>
              <a:rPr lang="en-US" dirty="0">
                <a:cs typeface="Calibri"/>
              </a:rPr>
              <a:t>Autonomous – lessons involve opportunities for student choice and graded tasks </a:t>
            </a:r>
          </a:p>
          <a:p>
            <a:r>
              <a:rPr lang="en-US" dirty="0">
                <a:cs typeface="Calibri"/>
              </a:rPr>
              <a:t>Fair- All pupils provided with opportunities for success </a:t>
            </a:r>
          </a:p>
          <a:p>
            <a:r>
              <a:rPr lang="en-US" dirty="0">
                <a:cs typeface="Calibri"/>
              </a:rPr>
              <a:t>Enjoyable- lessons are enjoyable with a variety of activities </a:t>
            </a:r>
          </a:p>
          <a:p>
            <a:endParaRPr lang="en-US" dirty="0">
              <a:cs typeface="Calibri"/>
            </a:endParaRPr>
          </a:p>
          <a:p>
            <a:r>
              <a:rPr lang="en-US" b="1" dirty="0">
                <a:cs typeface="Calibri"/>
              </a:rPr>
              <a:t>Autonomy supportive </a:t>
            </a:r>
            <a:r>
              <a:rPr lang="en-US" b="1" dirty="0" err="1">
                <a:cs typeface="Calibri"/>
              </a:rPr>
              <a:t>behaviours</a:t>
            </a:r>
            <a:r>
              <a:rPr lang="en-US" b="1" dirty="0">
                <a:cs typeface="Calibri"/>
              </a:rPr>
              <a:t> </a:t>
            </a:r>
          </a:p>
          <a:p>
            <a:r>
              <a:rPr lang="en-US" dirty="0">
                <a:cs typeface="Calibri"/>
              </a:rPr>
              <a:t>1. take students perspective </a:t>
            </a:r>
          </a:p>
          <a:p>
            <a:r>
              <a:rPr lang="en-US" dirty="0">
                <a:cs typeface="Calibri"/>
              </a:rPr>
              <a:t>2. invite students to pursue their interests </a:t>
            </a:r>
          </a:p>
          <a:p>
            <a:r>
              <a:rPr lang="en-US" dirty="0">
                <a:cs typeface="Calibri"/>
              </a:rPr>
              <a:t>3. present learning activities in fun/engaging ways</a:t>
            </a:r>
          </a:p>
          <a:p>
            <a:r>
              <a:rPr lang="en-US" dirty="0">
                <a:cs typeface="Calibri"/>
              </a:rPr>
              <a:t>4. provide explanatory rationales </a:t>
            </a:r>
          </a:p>
          <a:p>
            <a:r>
              <a:rPr lang="en-US" dirty="0">
                <a:cs typeface="Calibri"/>
              </a:rPr>
              <a:t>5. acknowledge negative feelings</a:t>
            </a:r>
          </a:p>
          <a:p>
            <a:r>
              <a:rPr lang="en-US" dirty="0">
                <a:cs typeface="Calibri"/>
              </a:rPr>
              <a:t>6. rely on invitational language</a:t>
            </a:r>
          </a:p>
          <a:p>
            <a:r>
              <a:rPr lang="en-US" dirty="0">
                <a:cs typeface="Calibri"/>
              </a:rPr>
              <a:t>7. display patience </a:t>
            </a:r>
          </a:p>
          <a:p>
            <a:endParaRPr lang="en-US" dirty="0">
              <a:cs typeface="Calibri"/>
            </a:endParaRPr>
          </a:p>
        </p:txBody>
      </p:sp>
      <p:sp>
        <p:nvSpPr>
          <p:cNvPr id="4" name="Slide Number Placeholder 3"/>
          <p:cNvSpPr>
            <a:spLocks noGrp="1"/>
          </p:cNvSpPr>
          <p:nvPr>
            <p:ph type="sldNum" sz="quarter" idx="5"/>
          </p:nvPr>
        </p:nvSpPr>
        <p:spPr/>
        <p:txBody>
          <a:bodyPr/>
          <a:lstStyle/>
          <a:p>
            <a:fld id="{BC02EAFC-C130-5B43-9158-7A3CB6425BCC}" type="slidenum">
              <a:rPr lang="en-US" smtClean="0"/>
              <a:t>6</a:t>
            </a:fld>
            <a:endParaRPr lang="en-US"/>
          </a:p>
        </p:txBody>
      </p:sp>
    </p:spTree>
    <p:extLst>
      <p:ext uri="{BB962C8B-B14F-4D97-AF65-F5344CB8AC3E}">
        <p14:creationId xmlns:p14="http://schemas.microsoft.com/office/powerpoint/2010/main" val="432054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observed my colleague team teaching a N5 class we share – senior phase, challenging class – speak about demographic of school and area. </a:t>
            </a:r>
          </a:p>
          <a:p>
            <a:endParaRPr lang="en-US" dirty="0">
              <a:cs typeface="Calibri"/>
            </a:endParaRPr>
          </a:p>
          <a:p>
            <a:r>
              <a:rPr lang="en-US" b="1" dirty="0">
                <a:cs typeface="Calibri"/>
              </a:rPr>
              <a:t>I used the following to inform my observations: </a:t>
            </a:r>
            <a:endParaRPr lang="en-US" b="1" dirty="0"/>
          </a:p>
          <a:p>
            <a:r>
              <a:rPr lang="en-US" dirty="0"/>
              <a:t>Target (Ames, 1992; Epstein, 1989)</a:t>
            </a:r>
            <a:endParaRPr lang="en-US" dirty="0">
              <a:cs typeface="Calibri"/>
            </a:endParaRPr>
          </a:p>
          <a:p>
            <a:r>
              <a:rPr lang="en-US" dirty="0"/>
              <a:t> autonomy supported </a:t>
            </a:r>
            <a:r>
              <a:rPr lang="en-US" dirty="0" err="1"/>
              <a:t>behaviours</a:t>
            </a:r>
            <a:r>
              <a:rPr lang="en-US" dirty="0"/>
              <a:t> (Reeve &amp; </a:t>
            </a:r>
            <a:r>
              <a:rPr lang="en-US" dirty="0" err="1"/>
              <a:t>Cheon</a:t>
            </a:r>
            <a:r>
              <a:rPr lang="en-US" dirty="0"/>
              <a:t>, 2021)</a:t>
            </a:r>
            <a:endParaRPr lang="en-US" dirty="0">
              <a:cs typeface="Calibri"/>
            </a:endParaRPr>
          </a:p>
          <a:p>
            <a:r>
              <a:rPr lang="en-US" dirty="0"/>
              <a:t>Self-determination Theory – autonomy, competence and relatedness (Ryan and Deci, 2017)</a:t>
            </a:r>
            <a:endParaRPr lang="en-US" dirty="0">
              <a:cs typeface="Calibri"/>
            </a:endParaRPr>
          </a:p>
          <a:p>
            <a:r>
              <a:rPr lang="en-US" dirty="0"/>
              <a:t>SAAFE (</a:t>
            </a:r>
            <a:r>
              <a:rPr lang="en-US" dirty="0" err="1"/>
              <a:t>Lubans</a:t>
            </a:r>
            <a:r>
              <a:rPr lang="en-US" dirty="0"/>
              <a:t> et al, 2017)</a:t>
            </a:r>
            <a:endParaRPr lang="en-US" dirty="0">
              <a:cs typeface="Calibri" panose="020F0502020204030204"/>
            </a:endParaRPr>
          </a:p>
          <a:p>
            <a:endParaRPr lang="en-US" dirty="0">
              <a:cs typeface="Calibri" panose="020F0502020204030204"/>
            </a:endParaRPr>
          </a:p>
          <a:p>
            <a:r>
              <a:rPr lang="en-US" dirty="0">
                <a:cs typeface="Calibri" panose="020F0502020204030204"/>
              </a:rPr>
              <a:t>I also looked at the tasks, pupils </a:t>
            </a:r>
            <a:r>
              <a:rPr lang="en-US" dirty="0" err="1">
                <a:cs typeface="Calibri"/>
              </a:rPr>
              <a:t>behaviours</a:t>
            </a:r>
            <a:r>
              <a:rPr lang="en-US" dirty="0">
                <a:cs typeface="Calibri"/>
              </a:rPr>
              <a:t> and the practitioners </a:t>
            </a:r>
            <a:r>
              <a:rPr lang="en-US" dirty="0" err="1">
                <a:cs typeface="Calibri"/>
              </a:rPr>
              <a:t>behaviours</a:t>
            </a:r>
            <a:r>
              <a:rPr lang="en-US" dirty="0">
                <a:cs typeface="Calibri"/>
              </a:rPr>
              <a:t> – linking them to the above theories</a:t>
            </a:r>
          </a:p>
          <a:p>
            <a:endParaRPr lang="en-US" dirty="0">
              <a:cs typeface="Calibri"/>
            </a:endParaRPr>
          </a:p>
          <a:p>
            <a:r>
              <a:rPr lang="en-US" b="1" dirty="0">
                <a:cs typeface="Calibri"/>
              </a:rPr>
              <a:t>Speak about findings </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C02EAFC-C130-5B43-9158-7A3CB6425BCC}" type="slidenum">
              <a:rPr lang="en-US" smtClean="0"/>
              <a:t>7</a:t>
            </a:fld>
            <a:endParaRPr lang="en-US"/>
          </a:p>
        </p:txBody>
      </p:sp>
    </p:spTree>
    <p:extLst>
      <p:ext uri="{BB962C8B-B14F-4D97-AF65-F5344CB8AC3E}">
        <p14:creationId xmlns:p14="http://schemas.microsoft.com/office/powerpoint/2010/main" val="2254903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Checklist to help inform practitioners planning, practice and evaluation. Aiming to pic one from each section of SAAFE to achieve in each lesson. The SAAFE acronym incorporates Reeve and </a:t>
            </a:r>
            <a:r>
              <a:rPr lang="en-US" b="1" dirty="0" err="1">
                <a:cs typeface="Calibri"/>
              </a:rPr>
              <a:t>Cheon's</a:t>
            </a:r>
            <a:r>
              <a:rPr lang="en-US" b="1" dirty="0">
                <a:cs typeface="Calibri"/>
              </a:rPr>
              <a:t> (2021) work and is based on SAAFE by (</a:t>
            </a:r>
            <a:r>
              <a:rPr lang="en-US" b="1" dirty="0" err="1">
                <a:cs typeface="Calibri"/>
              </a:rPr>
              <a:t>Lubans</a:t>
            </a:r>
            <a:r>
              <a:rPr lang="en-US" b="1" dirty="0">
                <a:cs typeface="Calibri"/>
              </a:rPr>
              <a:t> et al, 2017). Both are current works of using motivational practice. </a:t>
            </a:r>
          </a:p>
          <a:p>
            <a:endParaRPr lang="en-US" dirty="0">
              <a:cs typeface="Calibri"/>
            </a:endParaRPr>
          </a:p>
          <a:p>
            <a:r>
              <a:rPr lang="en-US" dirty="0">
                <a:cs typeface="Calibri"/>
              </a:rPr>
              <a:t>I have also incorporated the 3 psychological needs identified by </a:t>
            </a:r>
            <a:r>
              <a:rPr lang="en-US" b="1" dirty="0">
                <a:cs typeface="Calibri"/>
              </a:rPr>
              <a:t>Ryan and Deci is SDT </a:t>
            </a:r>
            <a:r>
              <a:rPr lang="en-US" dirty="0">
                <a:cs typeface="Calibri"/>
              </a:rPr>
              <a:t>– Autonomy, competence and relatedness which is focused on pupils review of the lesson which can be used as an exit pass question on leaving the lesson. </a:t>
            </a:r>
          </a:p>
          <a:p>
            <a:endParaRPr lang="en-US" dirty="0">
              <a:cs typeface="Calibri"/>
            </a:endParaRPr>
          </a:p>
          <a:p>
            <a:r>
              <a:rPr lang="en-US" dirty="0">
                <a:cs typeface="Calibri"/>
              </a:rPr>
              <a:t>Speak about </a:t>
            </a:r>
            <a:r>
              <a:rPr lang="en-US" dirty="0" err="1">
                <a:cs typeface="Calibri"/>
              </a:rPr>
              <a:t>Lubans</a:t>
            </a:r>
            <a:r>
              <a:rPr lang="en-US" dirty="0">
                <a:cs typeface="Calibri"/>
              </a:rPr>
              <a:t> et al(2017) and Reeve and </a:t>
            </a:r>
            <a:r>
              <a:rPr lang="en-US" dirty="0" err="1">
                <a:cs typeface="Calibri"/>
              </a:rPr>
              <a:t>Cheon</a:t>
            </a:r>
            <a:r>
              <a:rPr lang="en-US" dirty="0">
                <a:cs typeface="Calibri"/>
              </a:rPr>
              <a:t> (2021) paper – findings. Speak about links to PL! </a:t>
            </a:r>
          </a:p>
          <a:p>
            <a:endParaRPr lang="en-US" dirty="0">
              <a:cs typeface="Calibri"/>
            </a:endParaRPr>
          </a:p>
          <a:p>
            <a:r>
              <a:rPr lang="en-US" b="1" dirty="0" err="1">
                <a:cs typeface="Calibri"/>
              </a:rPr>
              <a:t>Lubans</a:t>
            </a:r>
            <a:r>
              <a:rPr lang="en-US" b="1" dirty="0">
                <a:cs typeface="Calibri"/>
              </a:rPr>
              <a:t> SAFE (2017)</a:t>
            </a:r>
          </a:p>
          <a:p>
            <a:r>
              <a:rPr lang="en-US" dirty="0"/>
              <a:t>The SAAFE principles were originally designed to pro- mote a psychologically supportive environment, foster a mastery climate and enhance young people’s autonomous motivation in the Supporting Children’s Outcomes using Rewards, Exercise and Skills (SCORES) primary school physical activity intervention.- scores showed increased Cardio fitness, PA levels and fundamental motor skills.</a:t>
            </a:r>
            <a:endParaRPr lang="en-US" dirty="0">
              <a:cs typeface="Calibri"/>
            </a:endParaRPr>
          </a:p>
          <a:p>
            <a:endParaRPr lang="en-US" dirty="0"/>
          </a:p>
          <a:p>
            <a:r>
              <a:rPr lang="en-US" dirty="0"/>
              <a:t>The SAAFE principles and practical strategies have been designed to enable practitioners to de- liver engaging physical activity sessions to youth, in a manner that maximizes physical activity participation and promotes physical literacy by enhancing affective, cognitive, motivational, and movement skill outcomes. Teachers, coaches, facilitators and instructors are encouraged to: (</a:t>
            </a:r>
            <a:r>
              <a:rPr lang="en-US" dirty="0" err="1"/>
              <a:t>i</a:t>
            </a:r>
            <a:r>
              <a:rPr lang="en-US" dirty="0"/>
              <a:t>) be Supportive in their teaching, (ii) maximize students’ opportunities to be physically Active, (iii) create an Autonomous learning environment by including elements of choice and providing a rationale for activities, (iv) design and deliver lesson experiences that are Fair by allowing all students to experience success regardless of their physical abilities, and (v) provide an Enjoyable experience by focusing on fun and variety.</a:t>
            </a:r>
            <a:endParaRPr lang="en-US" dirty="0">
              <a:cs typeface="Calibri"/>
            </a:endParaRPr>
          </a:p>
          <a:p>
            <a:endParaRPr lang="en-US" dirty="0">
              <a:cs typeface="Calibri"/>
            </a:endParaRPr>
          </a:p>
          <a:p>
            <a:r>
              <a:rPr lang="en-US" b="1" dirty="0">
                <a:cs typeface="Calibri"/>
              </a:rPr>
              <a:t>Reeve and </a:t>
            </a:r>
            <a:r>
              <a:rPr lang="en-US" b="1" dirty="0" err="1">
                <a:cs typeface="Calibri"/>
              </a:rPr>
              <a:t>Cheon</a:t>
            </a:r>
            <a:r>
              <a:rPr lang="en-US" b="1" dirty="0">
                <a:cs typeface="Calibri"/>
              </a:rPr>
              <a:t> (2021)</a:t>
            </a:r>
          </a:p>
          <a:p>
            <a:r>
              <a:rPr lang="en-US" dirty="0"/>
              <a:t>Correlational research shows that the more autonomy supportive teachers are, the more positive students’ classroom experiences tend to be (</a:t>
            </a:r>
            <a:r>
              <a:rPr lang="en-US" dirty="0" err="1"/>
              <a:t>Aelterman</a:t>
            </a:r>
            <a:r>
              <a:rPr lang="en-US" dirty="0"/>
              <a:t> et al., 2019). Recognizing this, researchers developed SDT-based professional developmental experiences to help teachers learn how to become more autonomy supportive. The question driving these teacher-focused interventions was whether or not autonomy-supportive teaching was malleable—that is, learnable through modeling, guidance, practice, and feedback.</a:t>
            </a:r>
            <a:endParaRPr lang="en-US" dirty="0">
              <a:cs typeface="Calibri"/>
            </a:endParaRPr>
          </a:p>
          <a:p>
            <a:endParaRPr lang="en-US" dirty="0">
              <a:cs typeface="Calibri"/>
            </a:endParaRPr>
          </a:p>
          <a:p>
            <a:r>
              <a:rPr lang="en-US" dirty="0">
                <a:cs typeface="Calibri"/>
              </a:rPr>
              <a:t>Delivered in 3 parts – information provided, modelling/mentoring and prof development/discussion</a:t>
            </a:r>
          </a:p>
          <a:p>
            <a:r>
              <a:rPr lang="en-US" dirty="0">
                <a:cs typeface="Calibri"/>
              </a:rPr>
              <a:t>Benefits for staff supporting autonomy, pupil benefits and classroom climate</a:t>
            </a:r>
          </a:p>
          <a:p>
            <a:endParaRPr lang="en-US" dirty="0">
              <a:cs typeface="Calibri"/>
            </a:endParaRPr>
          </a:p>
          <a:p>
            <a:r>
              <a:rPr lang="en-US" dirty="0">
                <a:cs typeface="Calibri"/>
              </a:rPr>
              <a:t>7 autonomy supportive teaching </a:t>
            </a:r>
            <a:r>
              <a:rPr lang="en-US" dirty="0" err="1">
                <a:cs typeface="Calibri"/>
              </a:rPr>
              <a:t>behaviours</a:t>
            </a:r>
            <a:r>
              <a:rPr lang="en-US" dirty="0">
                <a:cs typeface="Calibri"/>
              </a:rPr>
              <a:t> - I have used/incorporated into the SAAFE acronym although they did consider it also, I felt the terminology used was more applicable to the school I work in. </a:t>
            </a:r>
          </a:p>
        </p:txBody>
      </p:sp>
      <p:sp>
        <p:nvSpPr>
          <p:cNvPr id="4" name="Slide Number Placeholder 3"/>
          <p:cNvSpPr>
            <a:spLocks noGrp="1"/>
          </p:cNvSpPr>
          <p:nvPr>
            <p:ph type="sldNum" sz="quarter" idx="5"/>
          </p:nvPr>
        </p:nvSpPr>
        <p:spPr/>
        <p:txBody>
          <a:bodyPr/>
          <a:lstStyle/>
          <a:p>
            <a:fld id="{BC02EAFC-C130-5B43-9158-7A3CB6425BCC}" type="slidenum">
              <a:rPr lang="en-US" smtClean="0"/>
              <a:t>8</a:t>
            </a:fld>
            <a:endParaRPr lang="en-US"/>
          </a:p>
        </p:txBody>
      </p:sp>
    </p:spTree>
    <p:extLst>
      <p:ext uri="{BB962C8B-B14F-4D97-AF65-F5344CB8AC3E}">
        <p14:creationId xmlns:p14="http://schemas.microsoft.com/office/powerpoint/2010/main" val="1636868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is motivation? - importance for engagement in PE </a:t>
            </a:r>
          </a:p>
          <a:p>
            <a:endParaRPr lang="en-US" dirty="0">
              <a:cs typeface="Calibri"/>
            </a:endParaRPr>
          </a:p>
          <a:p>
            <a:r>
              <a:rPr lang="en-US" dirty="0">
                <a:cs typeface="Calibri"/>
              </a:rPr>
              <a:t>How do we support motivation in PE? - intrinsic motivation – support competence (link to PL and SDT) </a:t>
            </a:r>
          </a:p>
          <a:p>
            <a:endParaRPr lang="en-US" dirty="0">
              <a:cs typeface="Calibri"/>
            </a:endParaRPr>
          </a:p>
          <a:p>
            <a:r>
              <a:rPr lang="en-US" dirty="0">
                <a:cs typeface="Calibri"/>
              </a:rPr>
              <a:t>How can we support motivational practice? </a:t>
            </a:r>
          </a:p>
          <a:p>
            <a:endParaRPr lang="en-US" dirty="0">
              <a:cs typeface="Calibri"/>
            </a:endParaRPr>
          </a:p>
          <a:p>
            <a:r>
              <a:rPr lang="en-US" dirty="0">
                <a:cs typeface="Calibri"/>
              </a:rPr>
              <a:t>- resource/ observations etc.. </a:t>
            </a:r>
          </a:p>
        </p:txBody>
      </p:sp>
      <p:sp>
        <p:nvSpPr>
          <p:cNvPr id="4" name="Slide Number Placeholder 3"/>
          <p:cNvSpPr>
            <a:spLocks noGrp="1"/>
          </p:cNvSpPr>
          <p:nvPr>
            <p:ph type="sldNum" sz="quarter" idx="5"/>
          </p:nvPr>
        </p:nvSpPr>
        <p:spPr/>
        <p:txBody>
          <a:bodyPr/>
          <a:lstStyle/>
          <a:p>
            <a:fld id="{BC02EAFC-C130-5B43-9158-7A3CB6425BCC}" type="slidenum">
              <a:rPr lang="en-US" smtClean="0"/>
              <a:t>9</a:t>
            </a:fld>
            <a:endParaRPr lang="en-US"/>
          </a:p>
        </p:txBody>
      </p:sp>
    </p:spTree>
    <p:extLst>
      <p:ext uri="{BB962C8B-B14F-4D97-AF65-F5344CB8AC3E}">
        <p14:creationId xmlns:p14="http://schemas.microsoft.com/office/powerpoint/2010/main" val="37281206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02EAFC-C130-5B43-9158-7A3CB6425BCC}" type="slidenum">
              <a:rPr lang="en-US" smtClean="0"/>
              <a:t>10</a:t>
            </a:fld>
            <a:endParaRPr lang="en-US"/>
          </a:p>
        </p:txBody>
      </p:sp>
    </p:spTree>
    <p:extLst>
      <p:ext uri="{BB962C8B-B14F-4D97-AF65-F5344CB8AC3E}">
        <p14:creationId xmlns:p14="http://schemas.microsoft.com/office/powerpoint/2010/main" val="309230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685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587336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211341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623637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0681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30493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509581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13322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133410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763667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3/10/22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14320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3/10/22</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1509443273"/>
      </p:ext>
    </p:extLst>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fferent colours of powder explosion">
            <a:extLst>
              <a:ext uri="{FF2B5EF4-FFF2-40B4-BE49-F238E27FC236}">
                <a16:creationId xmlns:a16="http://schemas.microsoft.com/office/drawing/2014/main" id="{29D9A824-A37A-430E-BC05-7EED02DB5590}"/>
              </a:ext>
            </a:extLst>
          </p:cNvPr>
          <p:cNvPicPr>
            <a:picLocks noChangeAspect="1"/>
          </p:cNvPicPr>
          <p:nvPr/>
        </p:nvPicPr>
        <p:blipFill rotWithShape="1">
          <a:blip r:embed="rId2">
            <a:alphaModFix/>
          </a:blip>
          <a:srcRect t="11043" b="14961"/>
          <a:stretch/>
        </p:blipFill>
        <p:spPr>
          <a:xfrm>
            <a:off x="20" y="1571"/>
            <a:ext cx="12191980" cy="6856429"/>
          </a:xfrm>
          <a:prstGeom prst="rect">
            <a:avLst/>
          </a:prstGeom>
        </p:spPr>
      </p:pic>
      <p:sp useBgFill="1">
        <p:nvSpPr>
          <p:cNvPr id="11" name="Rectangle 10">
            <a:extLst>
              <a:ext uri="{FF2B5EF4-FFF2-40B4-BE49-F238E27FC236}">
                <a16:creationId xmlns:a16="http://schemas.microsoft.com/office/drawing/2014/main" id="{3898FA35-B55D-44B7-9A7D-57C57A4A6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524000"/>
            <a:ext cx="9144000" cy="3810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FFB21-A451-9346-A7C2-B595409C5600}"/>
              </a:ext>
            </a:extLst>
          </p:cNvPr>
          <p:cNvSpPr>
            <a:spLocks noGrp="1"/>
          </p:cNvSpPr>
          <p:nvPr>
            <p:ph type="ctrTitle"/>
          </p:nvPr>
        </p:nvSpPr>
        <p:spPr>
          <a:xfrm>
            <a:off x="3048000" y="2320213"/>
            <a:ext cx="6095999" cy="1317493"/>
          </a:xfrm>
        </p:spPr>
        <p:txBody>
          <a:bodyPr anchor="b">
            <a:normAutofit/>
          </a:bodyPr>
          <a:lstStyle/>
          <a:p>
            <a:pPr algn="ctr"/>
            <a:r>
              <a:rPr lang="en-US"/>
              <a:t>Motivation and physical activity</a:t>
            </a:r>
          </a:p>
        </p:txBody>
      </p:sp>
      <p:sp>
        <p:nvSpPr>
          <p:cNvPr id="3" name="Subtitle 2">
            <a:extLst>
              <a:ext uri="{FF2B5EF4-FFF2-40B4-BE49-F238E27FC236}">
                <a16:creationId xmlns:a16="http://schemas.microsoft.com/office/drawing/2014/main" id="{268B78BC-437F-344F-A735-8D5097BB89A0}"/>
              </a:ext>
            </a:extLst>
          </p:cNvPr>
          <p:cNvSpPr>
            <a:spLocks noGrp="1"/>
          </p:cNvSpPr>
          <p:nvPr>
            <p:ph type="subTitle" idx="1"/>
          </p:nvPr>
        </p:nvSpPr>
        <p:spPr>
          <a:xfrm>
            <a:off x="3102654" y="4249360"/>
            <a:ext cx="6041346" cy="688369"/>
          </a:xfrm>
        </p:spPr>
        <p:txBody>
          <a:bodyPr>
            <a:normAutofit/>
          </a:bodyPr>
          <a:lstStyle/>
          <a:p>
            <a:pPr algn="ctr"/>
            <a:r>
              <a:rPr lang="en-US"/>
              <a:t>Colette </a:t>
            </a:r>
            <a:r>
              <a:rPr lang="en-US" err="1"/>
              <a:t>Auchterlonie</a:t>
            </a:r>
            <a:endParaRPr lang="en-US"/>
          </a:p>
        </p:txBody>
      </p:sp>
      <p:cxnSp>
        <p:nvCxnSpPr>
          <p:cNvPr id="13" name="Straight Connector 12">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2"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143339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97CD4-556F-834B-A260-44E7BC694687}"/>
              </a:ext>
            </a:extLst>
          </p:cNvPr>
          <p:cNvSpPr>
            <a:spLocks noGrp="1"/>
          </p:cNvSpPr>
          <p:nvPr>
            <p:ph type="title"/>
          </p:nvPr>
        </p:nvSpPr>
        <p:spPr>
          <a:xfrm>
            <a:off x="1524000" y="762001"/>
            <a:ext cx="9144000" cy="869092"/>
          </a:xfrm>
        </p:spPr>
        <p:txBody>
          <a:bodyPr>
            <a:normAutofit/>
          </a:bodyPr>
          <a:lstStyle/>
          <a:p>
            <a:pPr algn="ctr"/>
            <a:r>
              <a:rPr lang="en-US"/>
              <a:t>What is motivation? </a:t>
            </a:r>
          </a:p>
        </p:txBody>
      </p:sp>
      <p:graphicFrame>
        <p:nvGraphicFramePr>
          <p:cNvPr id="12" name="Content Placeholder 2">
            <a:extLst>
              <a:ext uri="{FF2B5EF4-FFF2-40B4-BE49-F238E27FC236}">
                <a16:creationId xmlns:a16="http://schemas.microsoft.com/office/drawing/2014/main" id="{7340FE73-675C-427D-BAA6-6C12D329E57D}"/>
              </a:ext>
            </a:extLst>
          </p:cNvPr>
          <p:cNvGraphicFramePr>
            <a:graphicFrameLocks noGrp="1"/>
          </p:cNvGraphicFramePr>
          <p:nvPr>
            <p:ph idx="1"/>
            <p:extLst>
              <p:ext uri="{D42A27DB-BD31-4B8C-83A1-F6EECF244321}">
                <p14:modId xmlns:p14="http://schemas.microsoft.com/office/powerpoint/2010/main" val="2857773287"/>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3962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FDFC3C89-E5B8-4A7A-982B-B50A77B7B1B1}"/>
              </a:ext>
            </a:extLst>
          </p:cNvPr>
          <p:cNvPicPr>
            <a:picLocks noChangeAspect="1"/>
          </p:cNvPicPr>
          <p:nvPr/>
        </p:nvPicPr>
        <p:blipFill rotWithShape="1">
          <a:blip r:embed="rId3">
            <a:alphaModFix amt="5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D37183F-0E77-A341-AABF-8B2D44881B36}"/>
              </a:ext>
            </a:extLst>
          </p:cNvPr>
          <p:cNvSpPr>
            <a:spLocks noGrp="1"/>
          </p:cNvSpPr>
          <p:nvPr>
            <p:ph type="title"/>
          </p:nvPr>
        </p:nvSpPr>
        <p:spPr>
          <a:xfrm>
            <a:off x="2238258" y="1424473"/>
            <a:ext cx="7714388" cy="2850146"/>
          </a:xfrm>
        </p:spPr>
        <p:txBody>
          <a:bodyPr vert="horz" lIns="91440" tIns="45720" rIns="91440" bIns="45720" rtlCol="0" anchor="b">
            <a:normAutofit/>
          </a:bodyPr>
          <a:lstStyle/>
          <a:p>
            <a:pPr algn="ctr"/>
            <a:r>
              <a:rPr lang="en-US"/>
              <a:t>Why is motivation important?</a:t>
            </a:r>
          </a:p>
        </p:txBody>
      </p:sp>
      <p:cxnSp>
        <p:nvCxnSpPr>
          <p:cNvPr id="13" name="Straight Connector 12">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6317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88EDEB-848A-4B3A-AC58-D6C920971B65}"/>
              </a:ext>
            </a:extLst>
          </p:cNvPr>
          <p:cNvSpPr>
            <a:spLocks noGrp="1"/>
          </p:cNvSpPr>
          <p:nvPr>
            <p:ph type="title"/>
          </p:nvPr>
        </p:nvSpPr>
        <p:spPr/>
        <p:txBody>
          <a:bodyPr/>
          <a:lstStyle/>
          <a:p>
            <a:r>
              <a:rPr lang="en-GB" dirty="0"/>
              <a:t>Motivational theory</a:t>
            </a:r>
          </a:p>
        </p:txBody>
      </p:sp>
      <p:sp>
        <p:nvSpPr>
          <p:cNvPr id="6" name="Content Placeholder 5">
            <a:extLst>
              <a:ext uri="{FF2B5EF4-FFF2-40B4-BE49-F238E27FC236}">
                <a16:creationId xmlns:a16="http://schemas.microsoft.com/office/drawing/2014/main" id="{B9F9E36D-ACFA-4967-A8FA-2C5A47222C0B}"/>
              </a:ext>
            </a:extLst>
          </p:cNvPr>
          <p:cNvSpPr>
            <a:spLocks noGrp="1"/>
          </p:cNvSpPr>
          <p:nvPr>
            <p:ph sz="half" idx="2"/>
          </p:nvPr>
        </p:nvSpPr>
        <p:spPr>
          <a:xfrm>
            <a:off x="1429567" y="5778850"/>
            <a:ext cx="4495800" cy="317150"/>
          </a:xfrm>
        </p:spPr>
        <p:txBody>
          <a:bodyPr>
            <a:normAutofit fontScale="77500" lnSpcReduction="20000"/>
          </a:bodyPr>
          <a:lstStyle/>
          <a:p>
            <a:r>
              <a:rPr lang="en-GB" dirty="0" err="1"/>
              <a:t>Coatsworth</a:t>
            </a:r>
            <a:r>
              <a:rPr lang="en-GB" dirty="0"/>
              <a:t> and Conroy (2009) </a:t>
            </a:r>
          </a:p>
        </p:txBody>
      </p:sp>
      <p:sp>
        <p:nvSpPr>
          <p:cNvPr id="8" name="Content Placeholder 7">
            <a:extLst>
              <a:ext uri="{FF2B5EF4-FFF2-40B4-BE49-F238E27FC236}">
                <a16:creationId xmlns:a16="http://schemas.microsoft.com/office/drawing/2014/main" id="{A78993B8-74D5-4A92-91AE-BE0B0F70642C}"/>
              </a:ext>
            </a:extLst>
          </p:cNvPr>
          <p:cNvSpPr>
            <a:spLocks noGrp="1"/>
          </p:cNvSpPr>
          <p:nvPr>
            <p:ph sz="quarter" idx="4"/>
          </p:nvPr>
        </p:nvSpPr>
        <p:spPr>
          <a:xfrm>
            <a:off x="6172200" y="5778848"/>
            <a:ext cx="4495800" cy="317151"/>
          </a:xfrm>
        </p:spPr>
        <p:txBody>
          <a:bodyPr>
            <a:normAutofit fontScale="77500" lnSpcReduction="20000"/>
          </a:bodyPr>
          <a:lstStyle/>
          <a:p>
            <a:r>
              <a:rPr lang="en-GB" dirty="0"/>
              <a:t>(Hagger, M. S., &amp; </a:t>
            </a:r>
            <a:r>
              <a:rPr lang="en-GB" dirty="0" err="1"/>
              <a:t>Chatzisarantis</a:t>
            </a:r>
            <a:r>
              <a:rPr lang="en-GB" dirty="0"/>
              <a:t>, 2007) </a:t>
            </a:r>
          </a:p>
        </p:txBody>
      </p:sp>
      <p:pic>
        <p:nvPicPr>
          <p:cNvPr id="3" name="Picture 2" descr="Diagram&#10;&#10;Description automatically generated">
            <a:extLst>
              <a:ext uri="{FF2B5EF4-FFF2-40B4-BE49-F238E27FC236}">
                <a16:creationId xmlns:a16="http://schemas.microsoft.com/office/drawing/2014/main" id="{8B32716D-14F6-564F-B8FD-973277987E75}"/>
              </a:ext>
            </a:extLst>
          </p:cNvPr>
          <p:cNvPicPr>
            <a:picLocks noChangeAspect="1"/>
          </p:cNvPicPr>
          <p:nvPr/>
        </p:nvPicPr>
        <p:blipFill>
          <a:blip r:embed="rId3"/>
          <a:stretch>
            <a:fillRect/>
          </a:stretch>
        </p:blipFill>
        <p:spPr>
          <a:xfrm>
            <a:off x="999625" y="3429000"/>
            <a:ext cx="3676650" cy="1390650"/>
          </a:xfrm>
          <a:prstGeom prst="rect">
            <a:avLst/>
          </a:prstGeom>
        </p:spPr>
      </p:pic>
      <p:pic>
        <p:nvPicPr>
          <p:cNvPr id="7" name="Picture 6" descr="Diagram&#10;&#10;Description automatically generated">
            <a:extLst>
              <a:ext uri="{FF2B5EF4-FFF2-40B4-BE49-F238E27FC236}">
                <a16:creationId xmlns:a16="http://schemas.microsoft.com/office/drawing/2014/main" id="{F4E6EDA6-309B-3C4E-95F6-A784D9E5A645}"/>
              </a:ext>
            </a:extLst>
          </p:cNvPr>
          <p:cNvPicPr>
            <a:picLocks noChangeAspect="1"/>
          </p:cNvPicPr>
          <p:nvPr/>
        </p:nvPicPr>
        <p:blipFill>
          <a:blip r:embed="rId4"/>
          <a:stretch>
            <a:fillRect/>
          </a:stretch>
        </p:blipFill>
        <p:spPr>
          <a:xfrm>
            <a:off x="6415023" y="3164304"/>
            <a:ext cx="3378682" cy="2261052"/>
          </a:xfrm>
          <a:prstGeom prst="rect">
            <a:avLst/>
          </a:prstGeom>
        </p:spPr>
      </p:pic>
    </p:spTree>
    <p:extLst>
      <p:ext uri="{BB962C8B-B14F-4D97-AF65-F5344CB8AC3E}">
        <p14:creationId xmlns:p14="http://schemas.microsoft.com/office/powerpoint/2010/main" val="106800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D62AF0-8675-440A-9EC4-AB2FA49D33BC}"/>
              </a:ext>
            </a:extLst>
          </p:cNvPr>
          <p:cNvSpPr/>
          <p:nvPr/>
        </p:nvSpPr>
        <p:spPr>
          <a:xfrm>
            <a:off x="5193103" y="1131499"/>
            <a:ext cx="3738111" cy="4715772"/>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8" name="Rectangle 7">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445C25E-4FDB-4258-845D-EE0330FE576F}"/>
              </a:ext>
            </a:extLst>
          </p:cNvPr>
          <p:cNvSpPr/>
          <p:nvPr/>
        </p:nvSpPr>
        <p:spPr>
          <a:xfrm>
            <a:off x="-40256" y="110706"/>
            <a:ext cx="12407658" cy="7131168"/>
          </a:xfrm>
          <a:prstGeom prst="rect">
            <a:avLst/>
          </a:prstGeom>
          <a:solidFill>
            <a:srgbClr val="E9F1D5"/>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4" name="Picture 4" descr="Orange ball in sea of white bouncing balls">
            <a:extLst>
              <a:ext uri="{FF2B5EF4-FFF2-40B4-BE49-F238E27FC236}">
                <a16:creationId xmlns:a16="http://schemas.microsoft.com/office/drawing/2014/main" id="{E0547C2C-A73A-4BBE-A369-591EEE153F60}"/>
              </a:ext>
            </a:extLst>
          </p:cNvPr>
          <p:cNvPicPr>
            <a:picLocks noChangeAspect="1"/>
          </p:cNvPicPr>
          <p:nvPr/>
        </p:nvPicPr>
        <p:blipFill>
          <a:blip r:embed="rId3"/>
          <a:stretch>
            <a:fillRect/>
          </a:stretch>
        </p:blipFill>
        <p:spPr>
          <a:xfrm>
            <a:off x="-34506" y="-1215"/>
            <a:ext cx="12419160" cy="8211899"/>
          </a:xfrm>
          <a:prstGeom prst="rect">
            <a:avLst/>
          </a:prstGeom>
          <a:ln>
            <a:solidFill>
              <a:srgbClr val="4472C4"/>
            </a:solidFill>
          </a:ln>
        </p:spPr>
      </p:pic>
      <p:sp>
        <p:nvSpPr>
          <p:cNvPr id="2" name="Title 1">
            <a:extLst>
              <a:ext uri="{FF2B5EF4-FFF2-40B4-BE49-F238E27FC236}">
                <a16:creationId xmlns:a16="http://schemas.microsoft.com/office/drawing/2014/main" id="{09403A9F-80F0-C549-AF68-552F073DB9B0}"/>
              </a:ext>
            </a:extLst>
          </p:cNvPr>
          <p:cNvSpPr>
            <a:spLocks noGrp="1"/>
          </p:cNvSpPr>
          <p:nvPr>
            <p:ph type="title"/>
          </p:nvPr>
        </p:nvSpPr>
        <p:spPr>
          <a:xfrm>
            <a:off x="1153236" y="1524000"/>
            <a:ext cx="3603009" cy="3810000"/>
          </a:xfrm>
        </p:spPr>
        <p:txBody>
          <a:bodyPr anchor="ctr">
            <a:normAutofit/>
          </a:bodyPr>
          <a:lstStyle/>
          <a:p>
            <a:pPr algn="r"/>
            <a:r>
              <a:rPr lang="en-US">
                <a:solidFill>
                  <a:schemeClr val="bg1"/>
                </a:solidFill>
              </a:rPr>
              <a:t>Supporting motivation in secondary PE</a:t>
            </a:r>
          </a:p>
        </p:txBody>
      </p:sp>
      <p:sp>
        <p:nvSpPr>
          <p:cNvPr id="3" name="Content Placeholder 2">
            <a:extLst>
              <a:ext uri="{FF2B5EF4-FFF2-40B4-BE49-F238E27FC236}">
                <a16:creationId xmlns:a16="http://schemas.microsoft.com/office/drawing/2014/main" id="{F48743FA-8B91-DA42-B96D-8D4DEFF1C9B5}"/>
              </a:ext>
            </a:extLst>
          </p:cNvPr>
          <p:cNvSpPr>
            <a:spLocks noGrp="1"/>
          </p:cNvSpPr>
          <p:nvPr>
            <p:ph idx="1"/>
          </p:nvPr>
        </p:nvSpPr>
        <p:spPr>
          <a:xfrm>
            <a:off x="5334000" y="762000"/>
            <a:ext cx="5334000" cy="5327175"/>
          </a:xfrm>
        </p:spPr>
        <p:txBody>
          <a:bodyPr vert="horz" lIns="91440" tIns="45720" rIns="91440" bIns="45720" rtlCol="0" anchor="ctr">
            <a:normAutofit/>
          </a:bodyPr>
          <a:lstStyle/>
          <a:p>
            <a:r>
              <a:rPr lang="en-US" b="1">
                <a:solidFill>
                  <a:schemeClr val="bg1"/>
                </a:solidFill>
              </a:rPr>
              <a:t>Class Learning </a:t>
            </a:r>
          </a:p>
          <a:p>
            <a:r>
              <a:rPr lang="en-US" b="1">
                <a:solidFill>
                  <a:schemeClr val="bg1"/>
                </a:solidFill>
              </a:rPr>
              <a:t>Teachers Promotion of Learning</a:t>
            </a:r>
          </a:p>
          <a:p>
            <a:r>
              <a:rPr lang="en-US" b="1">
                <a:solidFill>
                  <a:schemeClr val="bg1"/>
                </a:solidFill>
              </a:rPr>
              <a:t>Class Competitive </a:t>
            </a:r>
          </a:p>
          <a:p>
            <a:r>
              <a:rPr lang="en-US" b="1">
                <a:solidFill>
                  <a:schemeClr val="bg1"/>
                </a:solidFill>
              </a:rPr>
              <a:t>Worries about mistakes </a:t>
            </a:r>
          </a:p>
          <a:p>
            <a:r>
              <a:rPr lang="en-US" b="1">
                <a:solidFill>
                  <a:schemeClr val="bg1"/>
                </a:solidFill>
              </a:rPr>
              <a:t>Teacher support </a:t>
            </a:r>
          </a:p>
          <a:p>
            <a:r>
              <a:rPr lang="en-US" b="1">
                <a:solidFill>
                  <a:schemeClr val="bg1"/>
                </a:solidFill>
              </a:rPr>
              <a:t>Student choice </a:t>
            </a:r>
          </a:p>
          <a:p>
            <a:r>
              <a:rPr lang="en-US" b="1">
                <a:solidFill>
                  <a:schemeClr val="bg1"/>
                </a:solidFill>
              </a:rPr>
              <a:t>Enjoyment/interest </a:t>
            </a:r>
          </a:p>
          <a:p>
            <a:r>
              <a:rPr lang="en-US" b="1">
                <a:solidFill>
                  <a:schemeClr val="bg1"/>
                </a:solidFill>
              </a:rPr>
              <a:t>competence</a:t>
            </a:r>
          </a:p>
          <a:p>
            <a:r>
              <a:rPr lang="en-US" b="1">
                <a:solidFill>
                  <a:schemeClr val="bg1"/>
                </a:solidFill>
              </a:rPr>
              <a:t>Effort/ importance </a:t>
            </a:r>
          </a:p>
          <a:p>
            <a:pPr marL="0" indent="0">
              <a:buNone/>
            </a:pPr>
            <a:endParaRPr lang="en-US"/>
          </a:p>
        </p:txBody>
      </p:sp>
    </p:spTree>
    <p:extLst>
      <p:ext uri="{BB962C8B-B14F-4D97-AF65-F5344CB8AC3E}">
        <p14:creationId xmlns:p14="http://schemas.microsoft.com/office/powerpoint/2010/main" val="211792596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71C95FB-D509-408E-A75D-965B400C7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68"/>
            <a:ext cx="6096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E89671-E43F-F947-A422-CFED1D0C7192}"/>
              </a:ext>
            </a:extLst>
          </p:cNvPr>
          <p:cNvSpPr>
            <a:spLocks noGrp="1"/>
          </p:cNvSpPr>
          <p:nvPr>
            <p:ph type="title"/>
          </p:nvPr>
        </p:nvSpPr>
        <p:spPr>
          <a:xfrm>
            <a:off x="1207828" y="2286000"/>
            <a:ext cx="3643951" cy="2286000"/>
          </a:xfrm>
        </p:spPr>
        <p:txBody>
          <a:bodyPr anchor="ctr">
            <a:normAutofit/>
          </a:bodyPr>
          <a:lstStyle/>
          <a:p>
            <a:pPr algn="ctr"/>
            <a:r>
              <a:rPr lang="en-US"/>
              <a:t>'good’ motivational practice</a:t>
            </a:r>
          </a:p>
        </p:txBody>
      </p:sp>
      <p:graphicFrame>
        <p:nvGraphicFramePr>
          <p:cNvPr id="5" name="Content Placeholder 2">
            <a:extLst>
              <a:ext uri="{FF2B5EF4-FFF2-40B4-BE49-F238E27FC236}">
                <a16:creationId xmlns:a16="http://schemas.microsoft.com/office/drawing/2014/main" id="{8DD849D8-526A-4915-BC67-C0B8EF85B0F7}"/>
              </a:ext>
            </a:extLst>
          </p:cNvPr>
          <p:cNvGraphicFramePr>
            <a:graphicFrameLocks noGrp="1"/>
          </p:cNvGraphicFramePr>
          <p:nvPr>
            <p:ph idx="1"/>
            <p:extLst>
              <p:ext uri="{D42A27DB-BD31-4B8C-83A1-F6EECF244321}">
                <p14:modId xmlns:p14="http://schemas.microsoft.com/office/powerpoint/2010/main" val="355238931"/>
              </p:ext>
            </p:extLst>
          </p:nvPr>
        </p:nvGraphicFramePr>
        <p:xfrm>
          <a:off x="6857999" y="762000"/>
          <a:ext cx="4543197" cy="53931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2894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87B812C-3070-452B-83FE-78736A499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8594B-CEAF-8848-9E2A-A3D9CE593C9E}"/>
              </a:ext>
            </a:extLst>
          </p:cNvPr>
          <p:cNvSpPr>
            <a:spLocks noGrp="1"/>
          </p:cNvSpPr>
          <p:nvPr>
            <p:ph type="title"/>
          </p:nvPr>
        </p:nvSpPr>
        <p:spPr>
          <a:xfrm>
            <a:off x="1143000" y="2097740"/>
            <a:ext cx="3810000" cy="1582719"/>
          </a:xfrm>
        </p:spPr>
        <p:txBody>
          <a:bodyPr vert="horz" lIns="91440" tIns="45720" rIns="91440" bIns="45720" rtlCol="0" anchor="b">
            <a:normAutofit/>
          </a:bodyPr>
          <a:lstStyle/>
          <a:p>
            <a:pPr algn="ctr"/>
            <a:r>
              <a:rPr lang="en-US">
                <a:solidFill>
                  <a:schemeClr val="bg1"/>
                </a:solidFill>
              </a:rPr>
              <a:t>observations</a:t>
            </a:r>
          </a:p>
        </p:txBody>
      </p:sp>
      <p:pic>
        <p:nvPicPr>
          <p:cNvPr id="5" name="Content Placeholder 4" descr="Chart&#10;&#10;Description automatically generated with medium confidence">
            <a:extLst>
              <a:ext uri="{FF2B5EF4-FFF2-40B4-BE49-F238E27FC236}">
                <a16:creationId xmlns:a16="http://schemas.microsoft.com/office/drawing/2014/main" id="{8ACCBA6E-1440-2A40-8BA6-792A51417070}"/>
              </a:ext>
            </a:extLst>
          </p:cNvPr>
          <p:cNvPicPr>
            <a:picLocks noGrp="1" noChangeAspect="1"/>
          </p:cNvPicPr>
          <p:nvPr>
            <p:ph idx="1"/>
          </p:nvPr>
        </p:nvPicPr>
        <p:blipFill>
          <a:blip r:embed="rId3"/>
          <a:stretch>
            <a:fillRect/>
          </a:stretch>
        </p:blipFill>
        <p:spPr>
          <a:xfrm rot="16200000">
            <a:off x="6864396" y="756317"/>
            <a:ext cx="3808572" cy="5345365"/>
          </a:xfrm>
          <a:prstGeom prst="rect">
            <a:avLst/>
          </a:prstGeom>
        </p:spPr>
      </p:pic>
      <p:cxnSp>
        <p:nvCxnSpPr>
          <p:cNvPr id="27" name="Straight Connector 26">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97080"/>
            <a:ext cx="97115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053327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0" name="Rectangle 39">
            <a:extLst>
              <a:ext uri="{FF2B5EF4-FFF2-40B4-BE49-F238E27FC236}">
                <a16:creationId xmlns:a16="http://schemas.microsoft.com/office/drawing/2014/main" id="{055BEBF3-DFCD-47AA-B145-ADA107FAA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65491-8E43-DC44-82BB-A1E966B25D09}"/>
              </a:ext>
            </a:extLst>
          </p:cNvPr>
          <p:cNvSpPr>
            <a:spLocks noGrp="1"/>
          </p:cNvSpPr>
          <p:nvPr>
            <p:ph type="title"/>
          </p:nvPr>
        </p:nvSpPr>
        <p:spPr>
          <a:xfrm>
            <a:off x="1143000" y="1524000"/>
            <a:ext cx="3810000" cy="2156459"/>
          </a:xfrm>
        </p:spPr>
        <p:txBody>
          <a:bodyPr vert="horz" lIns="91440" tIns="45720" rIns="91440" bIns="45720" rtlCol="0" anchor="b">
            <a:normAutofit/>
          </a:bodyPr>
          <a:lstStyle/>
          <a:p>
            <a:pPr algn="ctr"/>
            <a:r>
              <a:rPr lang="en-US"/>
              <a:t>Educational resource</a:t>
            </a:r>
          </a:p>
        </p:txBody>
      </p:sp>
      <p:sp>
        <p:nvSpPr>
          <p:cNvPr id="42" name="Rectangle 41">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Text&#10;&#10;Description automatically generated">
            <a:extLst>
              <a:ext uri="{FF2B5EF4-FFF2-40B4-BE49-F238E27FC236}">
                <a16:creationId xmlns:a16="http://schemas.microsoft.com/office/drawing/2014/main" id="{BDCE46D0-B77A-439A-A330-DF0DBCA26011}"/>
              </a:ext>
            </a:extLst>
          </p:cNvPr>
          <p:cNvPicPr>
            <a:picLocks noGrp="1" noChangeAspect="1"/>
          </p:cNvPicPr>
          <p:nvPr>
            <p:ph sz="half" idx="1"/>
          </p:nvPr>
        </p:nvPicPr>
        <p:blipFill>
          <a:blip r:embed="rId3"/>
          <a:stretch>
            <a:fillRect/>
          </a:stretch>
        </p:blipFill>
        <p:spPr>
          <a:xfrm>
            <a:off x="1152625" y="4298829"/>
            <a:ext cx="3814120" cy="2177977"/>
          </a:xfrm>
          <a:prstGeom prst="rect">
            <a:avLst/>
          </a:prstGeom>
        </p:spPr>
      </p:pic>
      <p:pic>
        <p:nvPicPr>
          <p:cNvPr id="22" name="Picture 22" descr="Text&#10;&#10;Description automatically generated">
            <a:extLst>
              <a:ext uri="{FF2B5EF4-FFF2-40B4-BE49-F238E27FC236}">
                <a16:creationId xmlns:a16="http://schemas.microsoft.com/office/drawing/2014/main" id="{E13233AD-AA98-46CD-999A-404993C5B4E5}"/>
              </a:ext>
            </a:extLst>
          </p:cNvPr>
          <p:cNvPicPr>
            <a:picLocks noGrp="1" noChangeAspect="1"/>
          </p:cNvPicPr>
          <p:nvPr>
            <p:ph sz="half" idx="2"/>
          </p:nvPr>
        </p:nvPicPr>
        <p:blipFill>
          <a:blip r:embed="rId4"/>
          <a:stretch>
            <a:fillRect/>
          </a:stretch>
        </p:blipFill>
        <p:spPr>
          <a:xfrm>
            <a:off x="6994081" y="127446"/>
            <a:ext cx="4681495" cy="6601157"/>
          </a:xfrm>
          <a:prstGeom prst="rect">
            <a:avLst/>
          </a:prstGeom>
        </p:spPr>
      </p:pic>
      <p:cxnSp>
        <p:nvCxnSpPr>
          <p:cNvPr id="44" name="Straight Connector 43">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9708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20684"/>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1C95FB-D509-408E-A75D-965B400C7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68"/>
            <a:ext cx="6096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3A9C0A-12DE-774F-80B6-05EB33EA8C4A}"/>
              </a:ext>
            </a:extLst>
          </p:cNvPr>
          <p:cNvSpPr>
            <a:spLocks noGrp="1"/>
          </p:cNvSpPr>
          <p:nvPr>
            <p:ph type="title"/>
          </p:nvPr>
        </p:nvSpPr>
        <p:spPr>
          <a:xfrm>
            <a:off x="1207828" y="2286000"/>
            <a:ext cx="3643951" cy="2286000"/>
          </a:xfrm>
        </p:spPr>
        <p:txBody>
          <a:bodyPr anchor="ctr">
            <a:normAutofit/>
          </a:bodyPr>
          <a:lstStyle/>
          <a:p>
            <a:pPr algn="ctr"/>
            <a:r>
              <a:rPr lang="en-US"/>
              <a:t>Conclusion </a:t>
            </a:r>
          </a:p>
        </p:txBody>
      </p:sp>
      <p:graphicFrame>
        <p:nvGraphicFramePr>
          <p:cNvPr id="14" name="Content Placeholder 2">
            <a:extLst>
              <a:ext uri="{FF2B5EF4-FFF2-40B4-BE49-F238E27FC236}">
                <a16:creationId xmlns:a16="http://schemas.microsoft.com/office/drawing/2014/main" id="{94031C4A-7B99-4164-B036-B9619B6E7466}"/>
              </a:ext>
            </a:extLst>
          </p:cNvPr>
          <p:cNvGraphicFramePr>
            <a:graphicFrameLocks noGrp="1"/>
          </p:cNvGraphicFramePr>
          <p:nvPr>
            <p:ph idx="1"/>
            <p:extLst>
              <p:ext uri="{D42A27DB-BD31-4B8C-83A1-F6EECF244321}">
                <p14:modId xmlns:p14="http://schemas.microsoft.com/office/powerpoint/2010/main" val="3271755935"/>
              </p:ext>
            </p:extLst>
          </p:nvPr>
        </p:nvGraphicFramePr>
        <p:xfrm>
          <a:off x="6857999" y="762000"/>
          <a:ext cx="4543197" cy="53931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3214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2AB55-8636-8244-ADE0-257567C6CCE0}"/>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028620E9-24B0-894C-8549-7DA2BF3BCF7D}"/>
              </a:ext>
            </a:extLst>
          </p:cNvPr>
          <p:cNvSpPr>
            <a:spLocks noGrp="1"/>
          </p:cNvSpPr>
          <p:nvPr>
            <p:ph idx="1"/>
          </p:nvPr>
        </p:nvSpPr>
        <p:spPr>
          <a:xfrm>
            <a:off x="1429566" y="1955321"/>
            <a:ext cx="9238434" cy="4140679"/>
          </a:xfrm>
        </p:spPr>
        <p:txBody>
          <a:bodyPr vert="horz" lIns="91440" tIns="45720" rIns="91440" bIns="45720" rtlCol="0" anchor="t">
            <a:normAutofit fontScale="40000" lnSpcReduction="20000"/>
          </a:bodyPr>
          <a:lstStyle/>
          <a:p>
            <a:pPr marL="285750" indent="-285750"/>
            <a:r>
              <a:rPr lang="en-GB" dirty="0">
                <a:ea typeface="+mn-lt"/>
                <a:cs typeface="+mn-lt"/>
              </a:rPr>
              <a:t>Ames, C. (1992) Classrooms: Goals, structures, and student motivation. </a:t>
            </a:r>
            <a:r>
              <a:rPr lang="en-GB" i="1" dirty="0">
                <a:ea typeface="+mn-lt"/>
                <a:cs typeface="+mn-lt"/>
              </a:rPr>
              <a:t>Journal of educational psychology</a:t>
            </a:r>
            <a:r>
              <a:rPr lang="en-GB" dirty="0">
                <a:ea typeface="+mn-lt"/>
                <a:cs typeface="+mn-lt"/>
              </a:rPr>
              <a:t>, </a:t>
            </a:r>
            <a:r>
              <a:rPr lang="en-GB" i="1" dirty="0">
                <a:ea typeface="+mn-lt"/>
                <a:cs typeface="+mn-lt"/>
              </a:rPr>
              <a:t>84</a:t>
            </a:r>
            <a:r>
              <a:rPr lang="en-GB" dirty="0">
                <a:ea typeface="+mn-lt"/>
                <a:cs typeface="+mn-lt"/>
              </a:rPr>
              <a:t>(3), 261.</a:t>
            </a:r>
            <a:endParaRPr lang="en-GB" dirty="0"/>
          </a:p>
          <a:p>
            <a:pPr marL="285750" indent="-285750"/>
            <a:r>
              <a:rPr lang="en-GB" dirty="0">
                <a:ea typeface="+mn-lt"/>
                <a:cs typeface="+mn-lt"/>
              </a:rPr>
              <a:t>Coatsworth, J. D., &amp; Conroy, D. E. (2009). The effects of autonomy-supportive coaching, need satisfaction, and self-perceptions on initiative and identity in youth swimmers. </a:t>
            </a:r>
            <a:r>
              <a:rPr lang="en-GB" i="1" dirty="0">
                <a:ea typeface="+mn-lt"/>
                <a:cs typeface="+mn-lt"/>
              </a:rPr>
              <a:t>Developmental psychology</a:t>
            </a:r>
            <a:r>
              <a:rPr lang="en-GB" dirty="0">
                <a:ea typeface="+mn-lt"/>
                <a:cs typeface="+mn-lt"/>
              </a:rPr>
              <a:t>, </a:t>
            </a:r>
            <a:r>
              <a:rPr lang="en-GB" i="1" dirty="0">
                <a:ea typeface="+mn-lt"/>
                <a:cs typeface="+mn-lt"/>
              </a:rPr>
              <a:t>45</a:t>
            </a:r>
            <a:r>
              <a:rPr lang="en-GB" dirty="0">
                <a:ea typeface="+mn-lt"/>
                <a:cs typeface="+mn-lt"/>
              </a:rPr>
              <a:t>(2), 320.</a:t>
            </a:r>
          </a:p>
          <a:p>
            <a:pPr marL="285750" indent="-285750"/>
            <a:r>
              <a:rPr lang="en-GB" dirty="0">
                <a:ea typeface="+mn-lt"/>
                <a:cs typeface="+mn-lt"/>
              </a:rPr>
              <a:t>Cumming, S. P., </a:t>
            </a:r>
            <a:r>
              <a:rPr lang="en-GB" dirty="0" err="1">
                <a:ea typeface="+mn-lt"/>
                <a:cs typeface="+mn-lt"/>
              </a:rPr>
              <a:t>Smoll</a:t>
            </a:r>
            <a:r>
              <a:rPr lang="en-GB" dirty="0">
                <a:ea typeface="+mn-lt"/>
                <a:cs typeface="+mn-lt"/>
              </a:rPr>
              <a:t>, F. L., Smith, R. E., &amp; </a:t>
            </a:r>
            <a:r>
              <a:rPr lang="en-GB" dirty="0" err="1">
                <a:ea typeface="+mn-lt"/>
                <a:cs typeface="+mn-lt"/>
              </a:rPr>
              <a:t>Grossbard</a:t>
            </a:r>
            <a:r>
              <a:rPr lang="en-GB" dirty="0">
                <a:ea typeface="+mn-lt"/>
                <a:cs typeface="+mn-lt"/>
              </a:rPr>
              <a:t>, J. R. (2007) Is winning everything? The relative contributions of motivational climate and won-lost percentage in youth sports. </a:t>
            </a:r>
            <a:r>
              <a:rPr lang="en-GB" i="1" dirty="0">
                <a:ea typeface="+mn-lt"/>
                <a:cs typeface="+mn-lt"/>
              </a:rPr>
              <a:t>Journal of applied sport psychology</a:t>
            </a:r>
            <a:r>
              <a:rPr lang="en-GB" dirty="0">
                <a:ea typeface="+mn-lt"/>
                <a:cs typeface="+mn-lt"/>
              </a:rPr>
              <a:t>, </a:t>
            </a:r>
            <a:r>
              <a:rPr lang="en-GB" i="1" dirty="0">
                <a:ea typeface="+mn-lt"/>
                <a:cs typeface="+mn-lt"/>
              </a:rPr>
              <a:t>19</a:t>
            </a:r>
            <a:r>
              <a:rPr lang="en-GB" dirty="0">
                <a:ea typeface="+mn-lt"/>
                <a:cs typeface="+mn-lt"/>
              </a:rPr>
              <a:t>(3), 322-336.</a:t>
            </a:r>
          </a:p>
          <a:p>
            <a:pPr marL="285750" indent="-285750"/>
            <a:r>
              <a:rPr lang="en-GB" dirty="0">
                <a:ea typeface="+mn-lt"/>
                <a:cs typeface="+mn-lt"/>
              </a:rPr>
              <a:t>Deci, E.L. and Ryan, R.M (2000) ‘The “What” and “Why” of Goal Pursuits: Human Needs and the Self-Determination of Behaviour’, </a:t>
            </a:r>
            <a:r>
              <a:rPr lang="en-GB" i="1" dirty="0">
                <a:ea typeface="+mn-lt"/>
                <a:cs typeface="+mn-lt"/>
              </a:rPr>
              <a:t>Psychological Inquiry, </a:t>
            </a:r>
            <a:r>
              <a:rPr lang="en-GB" dirty="0">
                <a:ea typeface="+mn-lt"/>
                <a:cs typeface="+mn-lt"/>
              </a:rPr>
              <a:t>vol. 11, no. 4, pp. </a:t>
            </a:r>
            <a:r>
              <a:rPr lang="en-GB">
                <a:ea typeface="+mn-lt"/>
                <a:cs typeface="+mn-lt"/>
              </a:rPr>
              <a:t>227–268</a:t>
            </a:r>
            <a:endParaRPr lang="en-GB" dirty="0">
              <a:ea typeface="+mn-lt"/>
              <a:cs typeface="+mn-lt"/>
            </a:endParaRPr>
          </a:p>
          <a:p>
            <a:r>
              <a:rPr lang="en-GB" dirty="0">
                <a:ea typeface="+mn-lt"/>
                <a:cs typeface="+mn-lt"/>
              </a:rPr>
              <a:t>Ferrer-</a:t>
            </a:r>
            <a:r>
              <a:rPr lang="en-GB" dirty="0" err="1">
                <a:ea typeface="+mn-lt"/>
                <a:cs typeface="+mn-lt"/>
              </a:rPr>
              <a:t>Caja</a:t>
            </a:r>
            <a:r>
              <a:rPr lang="en-GB" dirty="0">
                <a:ea typeface="+mn-lt"/>
                <a:cs typeface="+mn-lt"/>
              </a:rPr>
              <a:t>, E., &amp; Weiss, M. R. (2000) Predictors of intrinsic motivation among adolescent students in physical education. </a:t>
            </a:r>
            <a:r>
              <a:rPr lang="en-GB" i="1" dirty="0">
                <a:ea typeface="+mn-lt"/>
                <a:cs typeface="+mn-lt"/>
              </a:rPr>
              <a:t>Research quarterly for exercise and sport</a:t>
            </a:r>
            <a:r>
              <a:rPr lang="en-GB" dirty="0">
                <a:ea typeface="+mn-lt"/>
                <a:cs typeface="+mn-lt"/>
              </a:rPr>
              <a:t>, </a:t>
            </a:r>
            <a:r>
              <a:rPr lang="en-GB" i="1" dirty="0">
                <a:ea typeface="+mn-lt"/>
                <a:cs typeface="+mn-lt"/>
              </a:rPr>
              <a:t>71</a:t>
            </a:r>
            <a:r>
              <a:rPr lang="en-GB" dirty="0">
                <a:ea typeface="+mn-lt"/>
                <a:cs typeface="+mn-lt"/>
              </a:rPr>
              <a:t>(3), 267-279.</a:t>
            </a:r>
          </a:p>
          <a:p>
            <a:r>
              <a:rPr lang="en-GB" dirty="0" err="1">
                <a:ea typeface="+mn-lt"/>
                <a:cs typeface="+mn-lt"/>
              </a:rPr>
              <a:t>Felak</a:t>
            </a:r>
            <a:r>
              <a:rPr lang="en-GB" dirty="0">
                <a:ea typeface="+mn-lt"/>
                <a:cs typeface="+mn-lt"/>
              </a:rPr>
              <a:t>, M. T. (2011)</a:t>
            </a:r>
            <a:r>
              <a:rPr lang="en-GB" i="1" dirty="0">
                <a:ea typeface="+mn-lt"/>
                <a:cs typeface="+mn-lt"/>
              </a:rPr>
              <a:t>The effects of motivational climate and coaching behaviours on sport commitment in recreational youth sports</a:t>
            </a:r>
            <a:r>
              <a:rPr lang="en-GB" dirty="0">
                <a:ea typeface="+mn-lt"/>
                <a:cs typeface="+mn-lt"/>
              </a:rPr>
              <a:t> (Doctoral dissertation, Clemson University).</a:t>
            </a:r>
          </a:p>
          <a:p>
            <a:r>
              <a:rPr lang="en-GB" dirty="0">
                <a:ea typeface="+mn-lt"/>
                <a:cs typeface="+mn-lt"/>
              </a:rPr>
              <a:t>Goudas, M., &amp; Biddle, S. (1994) Perceived motivational climate and intrinsic motivation in school physical education classes. </a:t>
            </a:r>
            <a:r>
              <a:rPr lang="en-GB" i="1" dirty="0">
                <a:ea typeface="+mn-lt"/>
                <a:cs typeface="+mn-lt"/>
              </a:rPr>
              <a:t>European journal of Psychology of Education</a:t>
            </a:r>
            <a:r>
              <a:rPr lang="en-GB" dirty="0">
                <a:ea typeface="+mn-lt"/>
                <a:cs typeface="+mn-lt"/>
              </a:rPr>
              <a:t>, </a:t>
            </a:r>
            <a:r>
              <a:rPr lang="en-GB" i="1" dirty="0">
                <a:ea typeface="+mn-lt"/>
                <a:cs typeface="+mn-lt"/>
              </a:rPr>
              <a:t>9</a:t>
            </a:r>
            <a:r>
              <a:rPr lang="en-GB" dirty="0">
                <a:ea typeface="+mn-lt"/>
                <a:cs typeface="+mn-lt"/>
              </a:rPr>
              <a:t>(3), 241-250.</a:t>
            </a:r>
          </a:p>
          <a:p>
            <a:r>
              <a:rPr lang="en-GB" dirty="0" err="1">
                <a:ea typeface="+mn-lt"/>
                <a:cs typeface="+mn-lt"/>
              </a:rPr>
              <a:t>Gray</a:t>
            </a:r>
            <a:r>
              <a:rPr lang="en-GB" dirty="0">
                <a:ea typeface="+mn-lt"/>
                <a:cs typeface="+mn-lt"/>
              </a:rPr>
              <a:t>, S., Sproule, J. &amp; Morgan, K. (2009) Teaching team invasion games and motivational climate. European Physical Education Review 15(1) DOI: 10.1177/1356336X09105212</a:t>
            </a:r>
          </a:p>
          <a:p>
            <a:r>
              <a:rPr lang="en-GB" dirty="0"/>
              <a:t>Hagger, M. S., &amp; </a:t>
            </a:r>
            <a:r>
              <a:rPr lang="en-GB" dirty="0" err="1"/>
              <a:t>Chatzisarantis</a:t>
            </a:r>
            <a:r>
              <a:rPr lang="en-GB" dirty="0"/>
              <a:t>, N. L. (2015). The trans-contextual model of autonomous motivation in education: Conceptual and empirical issues and meta-analysis. </a:t>
            </a:r>
            <a:r>
              <a:rPr lang="en-GB" i="1" dirty="0"/>
              <a:t>Review of Educational Research </a:t>
            </a:r>
            <a:r>
              <a:rPr lang="en-GB" dirty="0"/>
              <a:t>doi:10.3102/0034654315585005 </a:t>
            </a:r>
            <a:endParaRPr lang="en-GB" dirty="0">
              <a:ea typeface="+mn-lt"/>
              <a:cs typeface="+mn-lt"/>
            </a:endParaRPr>
          </a:p>
          <a:p>
            <a:r>
              <a:rPr lang="en-GB" dirty="0" err="1">
                <a:ea typeface="+mn-lt"/>
                <a:cs typeface="+mn-lt"/>
              </a:rPr>
              <a:t>Lubans</a:t>
            </a:r>
            <a:r>
              <a:rPr lang="en-GB" dirty="0">
                <a:ea typeface="+mn-lt"/>
                <a:cs typeface="+mn-lt"/>
              </a:rPr>
              <a:t>, D. R., Lonsdale, C., Cohen, K., </a:t>
            </a:r>
            <a:r>
              <a:rPr lang="en-GB" dirty="0" err="1">
                <a:ea typeface="+mn-lt"/>
                <a:cs typeface="+mn-lt"/>
              </a:rPr>
              <a:t>Eather</a:t>
            </a:r>
            <a:r>
              <a:rPr lang="en-GB" dirty="0">
                <a:ea typeface="+mn-lt"/>
                <a:cs typeface="+mn-lt"/>
              </a:rPr>
              <a:t>, N., Beauchamp, M. R., Morgan, P. J., ... &amp; Smith, J. J. (2017) Framework for the design and delivery of organized physical activity sessions for children and adolescents: rationale and description of the ‘SAAFE’ teaching principles. </a:t>
            </a:r>
            <a:r>
              <a:rPr lang="en-GB" i="1" dirty="0">
                <a:ea typeface="+mn-lt"/>
                <a:cs typeface="+mn-lt"/>
              </a:rPr>
              <a:t>International journal of behavioural nutrition and physical activity</a:t>
            </a:r>
            <a:r>
              <a:rPr lang="en-GB" dirty="0">
                <a:ea typeface="+mn-lt"/>
                <a:cs typeface="+mn-lt"/>
              </a:rPr>
              <a:t>, </a:t>
            </a:r>
            <a:r>
              <a:rPr lang="en-GB" i="1" dirty="0">
                <a:ea typeface="+mn-lt"/>
                <a:cs typeface="+mn-lt"/>
              </a:rPr>
              <a:t>14</a:t>
            </a:r>
            <a:r>
              <a:rPr lang="en-GB" dirty="0">
                <a:ea typeface="+mn-lt"/>
                <a:cs typeface="+mn-lt"/>
              </a:rPr>
              <a:t>(1), 1-11.</a:t>
            </a:r>
          </a:p>
          <a:p>
            <a:r>
              <a:rPr lang="en-GB" dirty="0">
                <a:ea typeface="+mn-lt"/>
                <a:cs typeface="+mn-lt"/>
              </a:rPr>
              <a:t>Reeve, J., &amp; </a:t>
            </a:r>
            <a:r>
              <a:rPr lang="en-GB" dirty="0" err="1">
                <a:ea typeface="+mn-lt"/>
                <a:cs typeface="+mn-lt"/>
              </a:rPr>
              <a:t>Cheon</a:t>
            </a:r>
            <a:r>
              <a:rPr lang="en-GB" dirty="0">
                <a:ea typeface="+mn-lt"/>
                <a:cs typeface="+mn-lt"/>
              </a:rPr>
              <a:t>, S. H. (2021) Autonomy-supportive teaching: Its malleability, benefits, and potential to improve educational practice. </a:t>
            </a:r>
            <a:r>
              <a:rPr lang="en-GB" i="1" dirty="0">
                <a:ea typeface="+mn-lt"/>
                <a:cs typeface="+mn-lt"/>
              </a:rPr>
              <a:t>Educational Psychologist</a:t>
            </a:r>
            <a:r>
              <a:rPr lang="en-GB" dirty="0">
                <a:ea typeface="+mn-lt"/>
                <a:cs typeface="+mn-lt"/>
              </a:rPr>
              <a:t>, </a:t>
            </a:r>
            <a:r>
              <a:rPr lang="en-GB" i="1" dirty="0">
                <a:ea typeface="+mn-lt"/>
                <a:cs typeface="+mn-lt"/>
              </a:rPr>
              <a:t>56</a:t>
            </a:r>
            <a:r>
              <a:rPr lang="en-GB" dirty="0">
                <a:ea typeface="+mn-lt"/>
                <a:cs typeface="+mn-lt"/>
              </a:rPr>
              <a:t>(1), 54-77.</a:t>
            </a:r>
          </a:p>
          <a:p>
            <a:r>
              <a:rPr lang="en-GB" dirty="0">
                <a:ea typeface="+mn-lt"/>
                <a:cs typeface="+mn-lt"/>
              </a:rPr>
              <a:t>Treasure, D. C., &amp; Robert, G. C. (2001) Students' perceptions of the motivational climate, achievement beliefs, and satisfaction in physical education. </a:t>
            </a:r>
            <a:r>
              <a:rPr lang="en-GB" i="1" dirty="0">
                <a:ea typeface="+mn-lt"/>
                <a:cs typeface="+mn-lt"/>
              </a:rPr>
              <a:t>Research quarterly for exercise and sport</a:t>
            </a:r>
            <a:r>
              <a:rPr lang="en-GB" dirty="0">
                <a:ea typeface="+mn-lt"/>
                <a:cs typeface="+mn-lt"/>
              </a:rPr>
              <a:t>, </a:t>
            </a:r>
            <a:r>
              <a:rPr lang="en-GB" i="1" dirty="0">
                <a:ea typeface="+mn-lt"/>
                <a:cs typeface="+mn-lt"/>
              </a:rPr>
              <a:t>72</a:t>
            </a:r>
            <a:r>
              <a:rPr lang="en-GB" dirty="0">
                <a:ea typeface="+mn-lt"/>
                <a:cs typeface="+mn-lt"/>
              </a:rPr>
              <a:t>(2), 165-175.</a:t>
            </a:r>
          </a:p>
          <a:p>
            <a:r>
              <a:rPr lang="en-GB" dirty="0">
                <a:ea typeface="+mn-lt"/>
                <a:cs typeface="+mn-lt"/>
              </a:rPr>
              <a:t>White, R. W. (1959) Motivation reconsidered: the concept of competence. </a:t>
            </a:r>
            <a:r>
              <a:rPr lang="en-GB" i="1" dirty="0">
                <a:ea typeface="+mn-lt"/>
                <a:cs typeface="+mn-lt"/>
              </a:rPr>
              <a:t>Psychological review</a:t>
            </a:r>
            <a:r>
              <a:rPr lang="en-GB" dirty="0">
                <a:ea typeface="+mn-lt"/>
                <a:cs typeface="+mn-lt"/>
              </a:rPr>
              <a:t>, </a:t>
            </a:r>
            <a:r>
              <a:rPr lang="en-GB" i="1" dirty="0">
                <a:ea typeface="+mn-lt"/>
                <a:cs typeface="+mn-lt"/>
              </a:rPr>
              <a:t>66</a:t>
            </a:r>
            <a:r>
              <a:rPr lang="en-GB" dirty="0">
                <a:ea typeface="+mn-lt"/>
                <a:cs typeface="+mn-lt"/>
              </a:rPr>
              <a:t>(5), 297.</a:t>
            </a:r>
            <a:endParaRPr lang="en-GB" dirty="0"/>
          </a:p>
        </p:txBody>
      </p:sp>
    </p:spTree>
    <p:extLst>
      <p:ext uri="{BB962C8B-B14F-4D97-AF65-F5344CB8AC3E}">
        <p14:creationId xmlns:p14="http://schemas.microsoft.com/office/powerpoint/2010/main" val="4099055520"/>
      </p:ext>
    </p:extLst>
  </p:cSld>
  <p:clrMapOvr>
    <a:masterClrMapping/>
  </p:clrMapOvr>
</p:sld>
</file>

<file path=ppt/theme/theme1.xml><?xml version="1.0" encoding="utf-8"?>
<a:theme xmlns:a="http://schemas.openxmlformats.org/drawingml/2006/main" name="PortalVTI">
  <a:themeElements>
    <a:clrScheme name="AnalogousFromRegularSeedRightStep">
      <a:dk1>
        <a:srgbClr val="000000"/>
      </a:dk1>
      <a:lt1>
        <a:srgbClr val="FFFFFF"/>
      </a:lt1>
      <a:dk2>
        <a:srgbClr val="29311B"/>
      </a:dk2>
      <a:lt2>
        <a:srgbClr val="F0F1F3"/>
      </a:lt2>
      <a:accent1>
        <a:srgbClr val="AFA145"/>
      </a:accent1>
      <a:accent2>
        <a:srgbClr val="8CAD39"/>
      </a:accent2>
      <a:accent3>
        <a:srgbClr val="67B346"/>
      </a:accent3>
      <a:accent4>
        <a:srgbClr val="3BB149"/>
      </a:accent4>
      <a:accent5>
        <a:srgbClr val="46B381"/>
      </a:accent5>
      <a:accent6>
        <a:srgbClr val="3BB1AB"/>
      </a:accent6>
      <a:hlink>
        <a:srgbClr val="6471CB"/>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1969</TotalTime>
  <Words>2891</Words>
  <Application>Microsoft Macintosh PowerPoint</Application>
  <PresentationFormat>Widescreen</PresentationFormat>
  <Paragraphs>187</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Trade Gothic Next Cond</vt:lpstr>
      <vt:lpstr>Trade Gothic Next Light</vt:lpstr>
      <vt:lpstr>PortalVTI</vt:lpstr>
      <vt:lpstr>Motivation and physical activity</vt:lpstr>
      <vt:lpstr>What is motivation? </vt:lpstr>
      <vt:lpstr>Why is motivation important?</vt:lpstr>
      <vt:lpstr>Motivational theory</vt:lpstr>
      <vt:lpstr>Supporting motivation in secondary PE</vt:lpstr>
      <vt:lpstr>'good’ motivational practice</vt:lpstr>
      <vt:lpstr>observations</vt:lpstr>
      <vt:lpstr>Educational resource</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 and physical activity</dc:title>
  <dc:creator>Colette auchterlonie</dc:creator>
  <cp:lastModifiedBy>Colette auchterlonie</cp:lastModifiedBy>
  <cp:revision>7</cp:revision>
  <dcterms:created xsi:type="dcterms:W3CDTF">2022-03-06T17:52:41Z</dcterms:created>
  <dcterms:modified xsi:type="dcterms:W3CDTF">2022-03-11T23:22:39Z</dcterms:modified>
</cp:coreProperties>
</file>