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3" r:id="rId18"/>
    <p:sldId id="272" r:id="rId19"/>
    <p:sldId id="274"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2A33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78096" autoAdjust="0"/>
  </p:normalViewPr>
  <p:slideViewPr>
    <p:cSldViewPr snapToGrid="0">
      <p:cViewPr>
        <p:scale>
          <a:sx n="66" d="100"/>
          <a:sy n="66" d="100"/>
        </p:scale>
        <p:origin x="668"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16FB52-7A2C-40F4-891A-93962EEA6131}" type="datetimeFigureOut">
              <a:rPr lang="en-US" smtClean="0"/>
              <a:t>11/19/2025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D17A1E-3E1B-4524-BA66-8F8770564A4F}" type="slidenum">
              <a:rPr lang="en-US" smtClean="0"/>
              <a:t>‹#›</a:t>
            </a:fld>
            <a:endParaRPr lang="en-US"/>
          </a:p>
        </p:txBody>
      </p:sp>
    </p:spTree>
    <p:extLst>
      <p:ext uri="{BB962C8B-B14F-4D97-AF65-F5344CB8AC3E}">
        <p14:creationId xmlns:p14="http://schemas.microsoft.com/office/powerpoint/2010/main" val="33180089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present slide preconditions the situation: health, wellbeing and sustainable development are not independent issues but support each other. Health is contextually defined as a comprehensive concept, physical, mental and social and wellbeing expands that to quality of life. Sustainable development gives us the moral and practical boundaries that we should not cross to ensure that what we have today does not compromise the future generations. Collectively these ideas underpin the idea of integrated policy and practice as is presented throughout this presentation. The provided definitions serve to clarify the importance of integration to policy, service design and population outcomes.</a:t>
            </a:r>
            <a:endParaRPr lang="en-US" dirty="0"/>
          </a:p>
        </p:txBody>
      </p:sp>
      <p:sp>
        <p:nvSpPr>
          <p:cNvPr id="4" name="Slide Number Placeholder 3"/>
          <p:cNvSpPr>
            <a:spLocks noGrp="1"/>
          </p:cNvSpPr>
          <p:nvPr>
            <p:ph type="sldNum" sz="quarter" idx="10"/>
          </p:nvPr>
        </p:nvSpPr>
        <p:spPr/>
        <p:txBody>
          <a:bodyPr/>
          <a:lstStyle/>
          <a:p>
            <a:fld id="{E4D17A1E-3E1B-4524-BA66-8F8770564A4F}" type="slidenum">
              <a:rPr lang="en-US" smtClean="0"/>
              <a:t>2</a:t>
            </a:fld>
            <a:endParaRPr lang="en-US"/>
          </a:p>
        </p:txBody>
      </p:sp>
    </p:spTree>
    <p:extLst>
      <p:ext uri="{BB962C8B-B14F-4D97-AF65-F5344CB8AC3E}">
        <p14:creationId xmlns:p14="http://schemas.microsoft.com/office/powerpoint/2010/main" val="32561855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 </a:t>
            </a:r>
            <a:r>
              <a:rPr lang="en-US" sz="1200" kern="1200" dirty="0">
                <a:solidFill>
                  <a:schemeClr val="tx1"/>
                </a:solidFill>
                <a:effectLst/>
                <a:latin typeface="+mn-lt"/>
                <a:ea typeface="+mn-ea"/>
                <a:cs typeface="+mn-cs"/>
              </a:rPr>
              <a:t>A</a:t>
            </a:r>
            <a:r>
              <a:rPr lang="en-US" sz="1200" kern="1200" dirty="0" smtClean="0">
                <a:solidFill>
                  <a:schemeClr val="tx1"/>
                </a:solidFill>
                <a:effectLst/>
                <a:latin typeface="+mn-lt"/>
                <a:ea typeface="+mn-ea"/>
                <a:cs typeface="+mn-cs"/>
              </a:rPr>
              <a:t>bout </a:t>
            </a:r>
            <a:r>
              <a:rPr lang="en-US" sz="1200" kern="1200" dirty="0">
                <a:solidFill>
                  <a:schemeClr val="tx1"/>
                </a:solidFill>
                <a:effectLst/>
                <a:latin typeface="+mn-lt"/>
                <a:ea typeface="+mn-ea"/>
                <a:cs typeface="+mn-cs"/>
              </a:rPr>
              <a:t>health as a policy issue, it would be beneficial to divide it into physical, mental and social realms. There is physical care; prevention and clinical services; mental health services and needs promotion and early interventions; social health acknowledges that relationships, housing and income determine outcomes. Notably, equity reduces in all three: the disparity in access to services or resources leads to expected health disparities. Such a framing of health leads to the kind of investments that governments make in terms of </a:t>
            </a:r>
            <a:r>
              <a:rPr lang="en-US" sz="1200" kern="1200" dirty="0" err="1">
                <a:solidFill>
                  <a:schemeClr val="tx1"/>
                </a:solidFill>
                <a:effectLst/>
                <a:latin typeface="+mn-lt"/>
                <a:ea typeface="+mn-ea"/>
                <a:cs typeface="+mn-cs"/>
              </a:rPr>
              <a:t>immunisation</a:t>
            </a:r>
            <a:r>
              <a:rPr lang="en-US" sz="1200" kern="1200" dirty="0">
                <a:solidFill>
                  <a:schemeClr val="tx1"/>
                </a:solidFill>
                <a:effectLst/>
                <a:latin typeface="+mn-lt"/>
                <a:ea typeface="+mn-ea"/>
                <a:cs typeface="+mn-cs"/>
              </a:rPr>
              <a:t> and other chronic disease management to mental health promotion and social policy interventions that lessen disparities.</a:t>
            </a:r>
            <a:endParaRPr lang="en-US" dirty="0"/>
          </a:p>
        </p:txBody>
      </p:sp>
      <p:sp>
        <p:nvSpPr>
          <p:cNvPr id="4" name="Slide Number Placeholder 3"/>
          <p:cNvSpPr>
            <a:spLocks noGrp="1"/>
          </p:cNvSpPr>
          <p:nvPr>
            <p:ph type="sldNum" sz="quarter" idx="10"/>
          </p:nvPr>
        </p:nvSpPr>
        <p:spPr/>
        <p:txBody>
          <a:bodyPr/>
          <a:lstStyle/>
          <a:p>
            <a:fld id="{E4D17A1E-3E1B-4524-BA66-8F8770564A4F}" type="slidenum">
              <a:rPr lang="en-US" smtClean="0"/>
              <a:t>3</a:t>
            </a:fld>
            <a:endParaRPr lang="en-US"/>
          </a:p>
        </p:txBody>
      </p:sp>
    </p:spTree>
    <p:extLst>
      <p:ext uri="{BB962C8B-B14F-4D97-AF65-F5344CB8AC3E}">
        <p14:creationId xmlns:p14="http://schemas.microsoft.com/office/powerpoint/2010/main" val="42429195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Wellbeing extends beyond clinical measures to embrace the appearance and functionality of people in their everyday activities. It would mean facilitating resilience and healthy lifestyles and environments, such as safe green areas or clean air, and clinical care. The wellbeing measurement is more challenging than counting hospital admissions: it requires both subjective (the way people assess their life quality) and objective (the prevalence of diseases or air pollution) measures. Combining both data forms aids the services to focus on interventions that actually enhance life opportunities and not just treatment of sickness.</a:t>
            </a:r>
            <a:endParaRPr lang="en-US" dirty="0"/>
          </a:p>
        </p:txBody>
      </p:sp>
      <p:sp>
        <p:nvSpPr>
          <p:cNvPr id="4" name="Slide Number Placeholder 3"/>
          <p:cNvSpPr>
            <a:spLocks noGrp="1"/>
          </p:cNvSpPr>
          <p:nvPr>
            <p:ph type="sldNum" sz="quarter" idx="10"/>
          </p:nvPr>
        </p:nvSpPr>
        <p:spPr/>
        <p:txBody>
          <a:bodyPr/>
          <a:lstStyle/>
          <a:p>
            <a:fld id="{E4D17A1E-3E1B-4524-BA66-8F8770564A4F}" type="slidenum">
              <a:rPr lang="en-US" smtClean="0"/>
              <a:t>4</a:t>
            </a:fld>
            <a:endParaRPr lang="en-US"/>
          </a:p>
        </p:txBody>
      </p:sp>
    </p:spTree>
    <p:extLst>
      <p:ext uri="{BB962C8B-B14F-4D97-AF65-F5344CB8AC3E}">
        <p14:creationId xmlns:p14="http://schemas.microsoft.com/office/powerpoint/2010/main" val="40177766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Sustainable development does not add to health but forms its basis. The population health is based on clean air, safe water, and resilient food systems which are endangered by climate change and other environmental damages. When the health policy is not taking notice of environmental boundaries, the benefits can be overturned in the short term by the negative consequences in the long term. This is why contemporary policies focus on the low-carbon, climate-resilient health system and intersectoral policies that safeguard the health circumstances. When sustainability is incorporated in health planning, the policy is stronger, fairer and more prospective.</a:t>
            </a:r>
            <a:endParaRPr lang="en-US" dirty="0"/>
          </a:p>
        </p:txBody>
      </p:sp>
      <p:sp>
        <p:nvSpPr>
          <p:cNvPr id="4" name="Slide Number Placeholder 3"/>
          <p:cNvSpPr>
            <a:spLocks noGrp="1"/>
          </p:cNvSpPr>
          <p:nvPr>
            <p:ph type="sldNum" sz="quarter" idx="10"/>
          </p:nvPr>
        </p:nvSpPr>
        <p:spPr/>
        <p:txBody>
          <a:bodyPr/>
          <a:lstStyle/>
          <a:p>
            <a:fld id="{E4D17A1E-3E1B-4524-BA66-8F8770564A4F}" type="slidenum">
              <a:rPr lang="en-US" smtClean="0"/>
              <a:t>5</a:t>
            </a:fld>
            <a:endParaRPr lang="en-US"/>
          </a:p>
        </p:txBody>
      </p:sp>
    </p:spTree>
    <p:extLst>
      <p:ext uri="{BB962C8B-B14F-4D97-AF65-F5344CB8AC3E}">
        <p14:creationId xmlns:p14="http://schemas.microsoft.com/office/powerpoint/2010/main" val="27177318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Sustainable Development Goals offers an international context: SDG 3 establishes health objectives, and SDG 13 establishes a connection between climate action and health. The international organizations and alliances contribute significantly to the financing, technical support and coordination. However, global ambitions do not matter without countries transferring them to national and local policy, such as incorporating the resilience of climate into health policies or universal health coverage into national budgets. It is difficult to make commitments a part of regular funding when the needs are monitored and implemented locally to reach the vulnerable.</a:t>
            </a:r>
            <a:endParaRPr lang="en-US" dirty="0"/>
          </a:p>
        </p:txBody>
      </p:sp>
      <p:sp>
        <p:nvSpPr>
          <p:cNvPr id="4" name="Slide Number Placeholder 3"/>
          <p:cNvSpPr>
            <a:spLocks noGrp="1"/>
          </p:cNvSpPr>
          <p:nvPr>
            <p:ph type="sldNum" sz="quarter" idx="10"/>
          </p:nvPr>
        </p:nvSpPr>
        <p:spPr/>
        <p:txBody>
          <a:bodyPr/>
          <a:lstStyle/>
          <a:p>
            <a:fld id="{E4D17A1E-3E1B-4524-BA66-8F8770564A4F}" type="slidenum">
              <a:rPr lang="en-US" smtClean="0"/>
              <a:t>6</a:t>
            </a:fld>
            <a:endParaRPr lang="en-US"/>
          </a:p>
        </p:txBody>
      </p:sp>
    </p:spTree>
    <p:extLst>
      <p:ext uri="{BB962C8B-B14F-4D97-AF65-F5344CB8AC3E}">
        <p14:creationId xmlns:p14="http://schemas.microsoft.com/office/powerpoint/2010/main" val="7172975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integrated approaches are necessitated by the fact that most of the health issues have their roots outside the clinical setting, in housing, employment or the environment. Integration implies action in coordination of action between sectors that address underlying causes and join up care pathways, which enhance prevention and continuity. Real-world examples on the local level such as Making Every Contact Count (MECC) demonstrate how daily interactions among services can provide short but effective </a:t>
            </a:r>
            <a:r>
              <a:rPr lang="en-US" sz="1200" kern="1200" dirty="0" err="1">
                <a:solidFill>
                  <a:schemeClr val="tx1"/>
                </a:solidFill>
                <a:effectLst/>
                <a:latin typeface="+mn-lt"/>
                <a:ea typeface="+mn-ea"/>
                <a:cs typeface="+mn-cs"/>
              </a:rPr>
              <a:t>behavioural</a:t>
            </a:r>
            <a:r>
              <a:rPr lang="en-US" sz="1200" kern="1200" dirty="0">
                <a:solidFill>
                  <a:schemeClr val="tx1"/>
                </a:solidFill>
                <a:effectLst/>
                <a:latin typeface="+mn-lt"/>
                <a:ea typeface="+mn-ea"/>
                <a:cs typeface="+mn-cs"/>
              </a:rPr>
              <a:t> interventions. Integration </a:t>
            </a:r>
            <a:r>
              <a:rPr lang="en-US" sz="1200" kern="1200" dirty="0" err="1">
                <a:solidFill>
                  <a:schemeClr val="tx1"/>
                </a:solidFill>
                <a:effectLst/>
                <a:latin typeface="+mn-lt"/>
                <a:ea typeface="+mn-ea"/>
                <a:cs typeface="+mn-cs"/>
              </a:rPr>
              <a:t>minimises</a:t>
            </a:r>
            <a:r>
              <a:rPr lang="en-US" sz="1200" kern="1200" dirty="0">
                <a:solidFill>
                  <a:schemeClr val="tx1"/>
                </a:solidFill>
                <a:effectLst/>
                <a:latin typeface="+mn-lt"/>
                <a:ea typeface="+mn-ea"/>
                <a:cs typeface="+mn-cs"/>
              </a:rPr>
              <a:t> duplication, </a:t>
            </a:r>
            <a:r>
              <a:rPr lang="en-US" sz="1200" kern="1200" dirty="0" err="1">
                <a:solidFill>
                  <a:schemeClr val="tx1"/>
                </a:solidFill>
                <a:effectLst/>
                <a:latin typeface="+mn-lt"/>
                <a:ea typeface="+mn-ea"/>
                <a:cs typeface="+mn-cs"/>
              </a:rPr>
              <a:t>utilises</a:t>
            </a:r>
            <a:r>
              <a:rPr lang="en-US" sz="1200" kern="1200" dirty="0">
                <a:solidFill>
                  <a:schemeClr val="tx1"/>
                </a:solidFill>
                <a:effectLst/>
                <a:latin typeface="+mn-lt"/>
                <a:ea typeface="+mn-ea"/>
                <a:cs typeface="+mn-cs"/>
              </a:rPr>
              <a:t> the limited resources, and tends to enhance patient experience as services are aligned with real-world needs of people.</a:t>
            </a:r>
            <a:endParaRPr lang="en-US" dirty="0"/>
          </a:p>
        </p:txBody>
      </p:sp>
      <p:sp>
        <p:nvSpPr>
          <p:cNvPr id="4" name="Slide Number Placeholder 3"/>
          <p:cNvSpPr>
            <a:spLocks noGrp="1"/>
          </p:cNvSpPr>
          <p:nvPr>
            <p:ph type="sldNum" sz="quarter" idx="10"/>
          </p:nvPr>
        </p:nvSpPr>
        <p:spPr/>
        <p:txBody>
          <a:bodyPr/>
          <a:lstStyle/>
          <a:p>
            <a:fld id="{E4D17A1E-3E1B-4524-BA66-8F8770564A4F}" type="slidenum">
              <a:rPr lang="en-US" smtClean="0"/>
              <a:t>7</a:t>
            </a:fld>
            <a:endParaRPr lang="en-US"/>
          </a:p>
        </p:txBody>
      </p:sp>
    </p:spTree>
    <p:extLst>
      <p:ext uri="{BB962C8B-B14F-4D97-AF65-F5344CB8AC3E}">
        <p14:creationId xmlns:p14="http://schemas.microsoft.com/office/powerpoint/2010/main" val="16868271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Integration is also structural in such frameworks as Health in All Policies and Integrated Care Systems. </a:t>
            </a:r>
            <a:r>
              <a:rPr lang="en-US" sz="1200" kern="1200" dirty="0" err="1">
                <a:solidFill>
                  <a:schemeClr val="tx1"/>
                </a:solidFill>
                <a:effectLst/>
                <a:latin typeface="+mn-lt"/>
                <a:ea typeface="+mn-ea"/>
                <a:cs typeface="+mn-cs"/>
              </a:rPr>
              <a:t>HiAP</a:t>
            </a:r>
            <a:r>
              <a:rPr lang="en-US" sz="1200" kern="1200" dirty="0">
                <a:solidFill>
                  <a:schemeClr val="tx1"/>
                </a:solidFill>
                <a:effectLst/>
                <a:latin typeface="+mn-lt"/>
                <a:ea typeface="+mn-ea"/>
                <a:cs typeface="+mn-cs"/>
              </a:rPr>
              <a:t> requests policymakers to take into account the health effects of every sector, transport, housing, and environment, as ICSs realign the health services at the local level to control population health and long-term disorders. These models focus on prevention, collective responsibility and collective resources. The partnership with local governments, NGOs and the business community can open the door to more funds and more implementation capacity, but those partnerships need to be well governed and must have common metrics to be successful.</a:t>
            </a:r>
            <a:endParaRPr lang="en-US" dirty="0"/>
          </a:p>
        </p:txBody>
      </p:sp>
      <p:sp>
        <p:nvSpPr>
          <p:cNvPr id="4" name="Slide Number Placeholder 3"/>
          <p:cNvSpPr>
            <a:spLocks noGrp="1"/>
          </p:cNvSpPr>
          <p:nvPr>
            <p:ph type="sldNum" sz="quarter" idx="10"/>
          </p:nvPr>
        </p:nvSpPr>
        <p:spPr/>
        <p:txBody>
          <a:bodyPr/>
          <a:lstStyle/>
          <a:p>
            <a:fld id="{E4D17A1E-3E1B-4524-BA66-8F8770564A4F}" type="slidenum">
              <a:rPr lang="en-US" smtClean="0"/>
              <a:t>8</a:t>
            </a:fld>
            <a:endParaRPr lang="en-US"/>
          </a:p>
        </p:txBody>
      </p:sp>
    </p:spTree>
    <p:extLst>
      <p:ext uri="{BB962C8B-B14F-4D97-AF65-F5344CB8AC3E}">
        <p14:creationId xmlns:p14="http://schemas.microsoft.com/office/powerpoint/2010/main" val="1194274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biopsychosocial model can make us get past the reductionist approach to disease. It acknowledged that biological factors co-exist with psychological condition and social situation, such as stress, poverty or isolation may aggravate chronic disease. Person-</a:t>
            </a:r>
            <a:r>
              <a:rPr lang="en-US" sz="1200" kern="1200" dirty="0" err="1">
                <a:solidFill>
                  <a:schemeClr val="tx1"/>
                </a:solidFill>
                <a:effectLst/>
                <a:latin typeface="+mn-lt"/>
                <a:ea typeface="+mn-ea"/>
                <a:cs typeface="+mn-cs"/>
              </a:rPr>
              <a:t>centred</a:t>
            </a:r>
            <a:r>
              <a:rPr lang="en-US" sz="1200" kern="1200" dirty="0">
                <a:solidFill>
                  <a:schemeClr val="tx1"/>
                </a:solidFill>
                <a:effectLst/>
                <a:latin typeface="+mn-lt"/>
                <a:ea typeface="+mn-ea"/>
                <a:cs typeface="+mn-cs"/>
              </a:rPr>
              <a:t> care is based on this theory which justifies the use of multi-disciplinary teams comprising social care, mental health and community services. It is also informative of evaluation: we need to assess beyond the clinical endpoints, including mental wellbeing and social/environmental indicators to obtain a comprehensive assessment of the effect of interventions.</a:t>
            </a:r>
            <a:endParaRPr lang="en-US" dirty="0"/>
          </a:p>
        </p:txBody>
      </p:sp>
      <p:sp>
        <p:nvSpPr>
          <p:cNvPr id="4" name="Slide Number Placeholder 3"/>
          <p:cNvSpPr>
            <a:spLocks noGrp="1"/>
          </p:cNvSpPr>
          <p:nvPr>
            <p:ph type="sldNum" sz="quarter" idx="10"/>
          </p:nvPr>
        </p:nvSpPr>
        <p:spPr/>
        <p:txBody>
          <a:bodyPr/>
          <a:lstStyle/>
          <a:p>
            <a:fld id="{E4D17A1E-3E1B-4524-BA66-8F8770564A4F}" type="slidenum">
              <a:rPr lang="en-US" smtClean="0"/>
              <a:t>9</a:t>
            </a:fld>
            <a:endParaRPr lang="en-US"/>
          </a:p>
        </p:txBody>
      </p:sp>
    </p:spTree>
    <p:extLst>
      <p:ext uri="{BB962C8B-B14F-4D97-AF65-F5344CB8AC3E}">
        <p14:creationId xmlns:p14="http://schemas.microsoft.com/office/powerpoint/2010/main" val="2979286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national policy influences the priorities of services. The reforms in the Health and Social Care Act and the NHS Five Year Forward View and other documents focus on prevention, integrated care and addressing inequalities. Mental health and prevention on a population level seem to be more part of national strategy, yet to translate national standards into local flexibility of application, governance that is both national and local is needed. The policies require mechanisms of accountability, sustainable funding and workforce planning in order to provide better services instead of being statements of vision.</a:t>
            </a:r>
            <a:endParaRPr lang="en-US" dirty="0"/>
          </a:p>
        </p:txBody>
      </p:sp>
      <p:sp>
        <p:nvSpPr>
          <p:cNvPr id="4" name="Slide Number Placeholder 3"/>
          <p:cNvSpPr>
            <a:spLocks noGrp="1"/>
          </p:cNvSpPr>
          <p:nvPr>
            <p:ph type="sldNum" sz="quarter" idx="10"/>
          </p:nvPr>
        </p:nvSpPr>
        <p:spPr/>
        <p:txBody>
          <a:bodyPr/>
          <a:lstStyle/>
          <a:p>
            <a:fld id="{E4D17A1E-3E1B-4524-BA66-8F8770564A4F}" type="slidenum">
              <a:rPr lang="en-US" smtClean="0"/>
              <a:t>10</a:t>
            </a:fld>
            <a:endParaRPr lang="en-US"/>
          </a:p>
        </p:txBody>
      </p:sp>
    </p:spTree>
    <p:extLst>
      <p:ext uri="{BB962C8B-B14F-4D97-AF65-F5344CB8AC3E}">
        <p14:creationId xmlns:p14="http://schemas.microsoft.com/office/powerpoint/2010/main" val="26634316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Even with the effective presence of the policies, finance,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and regulation limits the reality. Prolonged prevention </a:t>
            </a:r>
            <a:r>
              <a:rPr lang="en-US" sz="1200" kern="1200" dirty="0" err="1">
                <a:solidFill>
                  <a:schemeClr val="tx1"/>
                </a:solidFill>
                <a:effectLst/>
                <a:latin typeface="+mn-lt"/>
                <a:ea typeface="+mn-ea"/>
                <a:cs typeface="+mn-cs"/>
              </a:rPr>
              <a:t>programmes</a:t>
            </a:r>
            <a:r>
              <a:rPr lang="en-US" sz="1200" kern="1200" dirty="0">
                <a:solidFill>
                  <a:schemeClr val="tx1"/>
                </a:solidFill>
                <a:effectLst/>
                <a:latin typeface="+mn-lt"/>
                <a:ea typeface="+mn-ea"/>
                <a:cs typeface="+mn-cs"/>
              </a:rPr>
              <a:t> are derailed by budget constraints and short contract cycles. The discontinuities of fragmented commissioning between health and social care and the complex regulations can make cross-sector innovation challenging and dangerous. Lastly, weak monitoring, which implies that evidence is patchy, implies that promising pilots are not usually scaled. Such barriers can only be overcome through the provision of long term unshaken funding, simplified governance structures and investment in sound evaluation systems that yield value and impact.</a:t>
            </a:r>
            <a:endParaRPr lang="en-US" dirty="0"/>
          </a:p>
        </p:txBody>
      </p:sp>
      <p:sp>
        <p:nvSpPr>
          <p:cNvPr id="4" name="Slide Number Placeholder 3"/>
          <p:cNvSpPr>
            <a:spLocks noGrp="1"/>
          </p:cNvSpPr>
          <p:nvPr>
            <p:ph type="sldNum" sz="quarter" idx="10"/>
          </p:nvPr>
        </p:nvSpPr>
        <p:spPr/>
        <p:txBody>
          <a:bodyPr/>
          <a:lstStyle/>
          <a:p>
            <a:fld id="{E4D17A1E-3E1B-4524-BA66-8F8770564A4F}" type="slidenum">
              <a:rPr lang="en-US" smtClean="0"/>
              <a:t>11</a:t>
            </a:fld>
            <a:endParaRPr lang="en-US"/>
          </a:p>
        </p:txBody>
      </p:sp>
    </p:spTree>
    <p:extLst>
      <p:ext uri="{BB962C8B-B14F-4D97-AF65-F5344CB8AC3E}">
        <p14:creationId xmlns:p14="http://schemas.microsoft.com/office/powerpoint/2010/main" val="13338871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Where policy meets people is service delivery. Community activities and wellness can be used to decrease the load on acute services by encouraging self-care. Telehealth has demonstrated its value in broadening access, particularly to remote or resource-challenged regions, although it requires the development of a fair roll-out to prevent the increase of digital disparities. The multidisciplinary teams comprising of primary care, community nursing and social care assist in the management of long-term complex conditions and frailty. The distribution of resources is informed by local needs assessments and data (including Joint Strategic Needs Assessments), which make sure that services are responsive to actual population trends as opposed to assumptions.</a:t>
            </a:r>
            <a:endParaRPr lang="en-US" dirty="0"/>
          </a:p>
        </p:txBody>
      </p:sp>
      <p:sp>
        <p:nvSpPr>
          <p:cNvPr id="4" name="Slide Number Placeholder 3"/>
          <p:cNvSpPr>
            <a:spLocks noGrp="1"/>
          </p:cNvSpPr>
          <p:nvPr>
            <p:ph type="sldNum" sz="quarter" idx="10"/>
          </p:nvPr>
        </p:nvSpPr>
        <p:spPr/>
        <p:txBody>
          <a:bodyPr/>
          <a:lstStyle/>
          <a:p>
            <a:fld id="{E4D17A1E-3E1B-4524-BA66-8F8770564A4F}" type="slidenum">
              <a:rPr lang="en-US" smtClean="0"/>
              <a:t>12</a:t>
            </a:fld>
            <a:endParaRPr lang="en-US"/>
          </a:p>
        </p:txBody>
      </p:sp>
    </p:spTree>
    <p:extLst>
      <p:ext uri="{BB962C8B-B14F-4D97-AF65-F5344CB8AC3E}">
        <p14:creationId xmlns:p14="http://schemas.microsoft.com/office/powerpoint/2010/main" val="29408050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Hospitals are developing to provide holistic care and work on the sustainability. To safeguard services and mitigate the effect on the environment, some trusts implement low-carbon and climate resilient design. New Care Models and Integrated Care Pilots have enhanced patient coordination in which patients with numerous long-term conditions have improved coordination without being fragmented. Practical solutions, including incorporation of short </a:t>
            </a:r>
            <a:r>
              <a:rPr lang="en-US" sz="1200" kern="1200" dirty="0" err="1">
                <a:solidFill>
                  <a:schemeClr val="tx1"/>
                </a:solidFill>
                <a:effectLst/>
                <a:latin typeface="+mn-lt"/>
                <a:ea typeface="+mn-ea"/>
                <a:cs typeface="+mn-cs"/>
              </a:rPr>
              <a:t>behaviour</a:t>
            </a:r>
            <a:r>
              <a:rPr lang="en-US" sz="1200" kern="1200" dirty="0">
                <a:solidFill>
                  <a:schemeClr val="tx1"/>
                </a:solidFill>
                <a:effectLst/>
                <a:latin typeface="+mn-lt"/>
                <a:ea typeface="+mn-ea"/>
                <a:cs typeface="+mn-cs"/>
              </a:rPr>
              <a:t> change conversations (MECC) in inpatient and outpatient care settings, can assist clinicians to facilitate prevention within the normal care delivery. The above examples demonstrate that when governance, workforce training and funding of hospitals are in line, hospitals can be the centers of both clinical care and broader health improvements.</a:t>
            </a:r>
            <a:endParaRPr lang="en-US" dirty="0"/>
          </a:p>
        </p:txBody>
      </p:sp>
      <p:sp>
        <p:nvSpPr>
          <p:cNvPr id="4" name="Slide Number Placeholder 3"/>
          <p:cNvSpPr>
            <a:spLocks noGrp="1"/>
          </p:cNvSpPr>
          <p:nvPr>
            <p:ph type="sldNum" sz="quarter" idx="10"/>
          </p:nvPr>
        </p:nvSpPr>
        <p:spPr/>
        <p:txBody>
          <a:bodyPr/>
          <a:lstStyle/>
          <a:p>
            <a:fld id="{E4D17A1E-3E1B-4524-BA66-8F8770564A4F}" type="slidenum">
              <a:rPr lang="en-US" smtClean="0"/>
              <a:t>13</a:t>
            </a:fld>
            <a:endParaRPr lang="en-US"/>
          </a:p>
        </p:txBody>
      </p:sp>
    </p:spTree>
    <p:extLst>
      <p:ext uri="{BB962C8B-B14F-4D97-AF65-F5344CB8AC3E}">
        <p14:creationId xmlns:p14="http://schemas.microsoft.com/office/powerpoint/2010/main" val="9276352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population level deals with risk factors and the relevant attempts to shift them to establish healthier conditions in the form of public health initiatives. Conventional anti-smoking and healthy diet campaigns are still effective with support of the policy and services. Respiratory and cardiovascular benefits can be achieved by large through environmental activities, such as air quality or walking city design. There are school and work-based interventions that target individuals at various stages of life. However, the long-term financing and comprehensive assessment of the public health is necessary so that the short-term campaigns would lead to long-term </a:t>
            </a:r>
            <a:r>
              <a:rPr lang="en-US" sz="1200" kern="1200" dirty="0" err="1">
                <a:solidFill>
                  <a:schemeClr val="tx1"/>
                </a:solidFill>
                <a:effectLst/>
                <a:latin typeface="+mn-lt"/>
                <a:ea typeface="+mn-ea"/>
                <a:cs typeface="+mn-cs"/>
              </a:rPr>
              <a:t>behaviour</a:t>
            </a:r>
            <a:r>
              <a:rPr lang="en-US" sz="1200" kern="1200" dirty="0">
                <a:solidFill>
                  <a:schemeClr val="tx1"/>
                </a:solidFill>
                <a:effectLst/>
                <a:latin typeface="+mn-lt"/>
                <a:ea typeface="+mn-ea"/>
                <a:cs typeface="+mn-cs"/>
              </a:rPr>
              <a:t> modification and the quantifiable health benefits of the population.</a:t>
            </a:r>
            <a:endParaRPr lang="en-US" dirty="0"/>
          </a:p>
        </p:txBody>
      </p:sp>
      <p:sp>
        <p:nvSpPr>
          <p:cNvPr id="4" name="Slide Number Placeholder 3"/>
          <p:cNvSpPr>
            <a:spLocks noGrp="1"/>
          </p:cNvSpPr>
          <p:nvPr>
            <p:ph type="sldNum" sz="quarter" idx="10"/>
          </p:nvPr>
        </p:nvSpPr>
        <p:spPr/>
        <p:txBody>
          <a:bodyPr/>
          <a:lstStyle/>
          <a:p>
            <a:fld id="{E4D17A1E-3E1B-4524-BA66-8F8770564A4F}" type="slidenum">
              <a:rPr lang="en-US" smtClean="0"/>
              <a:t>14</a:t>
            </a:fld>
            <a:endParaRPr lang="en-US"/>
          </a:p>
        </p:txBody>
      </p:sp>
    </p:spTree>
    <p:extLst>
      <p:ext uri="{BB962C8B-B14F-4D97-AF65-F5344CB8AC3E}">
        <p14:creationId xmlns:p14="http://schemas.microsoft.com/office/powerpoint/2010/main" val="12257990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focus lies on equity: the place of work, education, and residence has a significant impact on health. Environmental injustice implies that underprivileged communities have to carry a greater burden of pollution and lack of resources. Gaps can be bridged by universal health coverage and local interventions (such as funding the needy wards), but structural change is required, which is an investment in housing, education and employment. Significantly, the reduction of discrimination and community participation in the designing of the services enhances acceptability and uptake. Equity demands long-term political dedication, investment and desire to serve those who are in the neediest state.</a:t>
            </a:r>
            <a:endParaRPr lang="en-US" dirty="0"/>
          </a:p>
        </p:txBody>
      </p:sp>
      <p:sp>
        <p:nvSpPr>
          <p:cNvPr id="4" name="Slide Number Placeholder 3"/>
          <p:cNvSpPr>
            <a:spLocks noGrp="1"/>
          </p:cNvSpPr>
          <p:nvPr>
            <p:ph type="sldNum" sz="quarter" idx="10"/>
          </p:nvPr>
        </p:nvSpPr>
        <p:spPr/>
        <p:txBody>
          <a:bodyPr/>
          <a:lstStyle/>
          <a:p>
            <a:fld id="{E4D17A1E-3E1B-4524-BA66-8F8770564A4F}" type="slidenum">
              <a:rPr lang="en-US" smtClean="0"/>
              <a:t>15</a:t>
            </a:fld>
            <a:endParaRPr lang="en-US"/>
          </a:p>
        </p:txBody>
      </p:sp>
    </p:spTree>
    <p:extLst>
      <p:ext uri="{BB962C8B-B14F-4D97-AF65-F5344CB8AC3E}">
        <p14:creationId xmlns:p14="http://schemas.microsoft.com/office/powerpoint/2010/main" val="40627055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To conclude, evidence demonstrates that health, wellbeing and sustainability are three policy objectives that cannot separate. To shift aspiration to influence, the investments in prevention and climate-resilience are necessary, changes in governance towards making integration possible, and specific action to lessen inequities. Local delivery with the help of a stable financing, community involvement and effective assessment transforms strategy into results. Lastly, intersectoral, intergovernmental collaborations are necessary to achieve the scale of what works. These recommendations are based on the synthesis of evidence of global, national and local evidence in the report and are aimed at being practical levers to achieve sustainable and equitable population health.</a:t>
            </a:r>
            <a:endParaRPr lang="en-US" dirty="0"/>
          </a:p>
        </p:txBody>
      </p:sp>
      <p:sp>
        <p:nvSpPr>
          <p:cNvPr id="4" name="Slide Number Placeholder 3"/>
          <p:cNvSpPr>
            <a:spLocks noGrp="1"/>
          </p:cNvSpPr>
          <p:nvPr>
            <p:ph type="sldNum" sz="quarter" idx="10"/>
          </p:nvPr>
        </p:nvSpPr>
        <p:spPr/>
        <p:txBody>
          <a:bodyPr/>
          <a:lstStyle/>
          <a:p>
            <a:fld id="{E4D17A1E-3E1B-4524-BA66-8F8770564A4F}" type="slidenum">
              <a:rPr lang="en-US" smtClean="0"/>
              <a:t>16</a:t>
            </a:fld>
            <a:endParaRPr lang="en-US"/>
          </a:p>
        </p:txBody>
      </p:sp>
    </p:spTree>
    <p:extLst>
      <p:ext uri="{BB962C8B-B14F-4D97-AF65-F5344CB8AC3E}">
        <p14:creationId xmlns:p14="http://schemas.microsoft.com/office/powerpoint/2010/main" val="30156554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42EF4E21-0A53-4DF9-CF3F-B49B335CE1BF}"/>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701F98B6-8AB9-8072-BB71-5C3F7D2DC013}"/>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56E74B08-910A-04CA-E827-BC65F117CFC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D813B3F2-CA6C-C3E8-8D03-AA82109BC413}"/>
              </a:ext>
            </a:extLst>
          </p:cNvPr>
          <p:cNvSpPr>
            <a:spLocks noGrp="1"/>
          </p:cNvSpPr>
          <p:nvPr>
            <p:ph type="sldNum" sz="quarter" idx="10"/>
          </p:nvPr>
        </p:nvSpPr>
        <p:spPr/>
        <p:txBody>
          <a:bodyPr/>
          <a:lstStyle/>
          <a:p>
            <a:fld id="{E4D17A1E-3E1B-4524-BA66-8F8770564A4F}" type="slidenum">
              <a:rPr lang="en-US" smtClean="0"/>
              <a:t>17</a:t>
            </a:fld>
            <a:endParaRPr lang="en-US"/>
          </a:p>
        </p:txBody>
      </p:sp>
    </p:spTree>
    <p:extLst>
      <p:ext uri="{BB962C8B-B14F-4D97-AF65-F5344CB8AC3E}">
        <p14:creationId xmlns:p14="http://schemas.microsoft.com/office/powerpoint/2010/main" val="26402380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4D17A1E-3E1B-4524-BA66-8F8770564A4F}" type="slidenum">
              <a:rPr lang="en-US" smtClean="0"/>
              <a:t>18</a:t>
            </a:fld>
            <a:endParaRPr lang="en-US"/>
          </a:p>
        </p:txBody>
      </p:sp>
    </p:spTree>
    <p:extLst>
      <p:ext uri="{BB962C8B-B14F-4D97-AF65-F5344CB8AC3E}">
        <p14:creationId xmlns:p14="http://schemas.microsoft.com/office/powerpoint/2010/main" val="11954404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618E53C-6C71-0757-5BB4-DCD32B081E2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511C475A-928C-6BC2-897D-BC24FABD420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AF17949-7FD8-249B-7AEF-4E9A687D0C77}"/>
              </a:ext>
            </a:extLst>
          </p:cNvPr>
          <p:cNvSpPr>
            <a:spLocks noGrp="1"/>
          </p:cNvSpPr>
          <p:nvPr>
            <p:ph type="dt" sz="half" idx="10"/>
          </p:nvPr>
        </p:nvSpPr>
        <p:spPr/>
        <p:txBody>
          <a:bodyPr/>
          <a:lstStyle/>
          <a:p>
            <a:fld id="{77A0E3B3-7FBD-418D-BF1D-2C3882F603BC}" type="datetimeFigureOut">
              <a:rPr lang="en-US" smtClean="0"/>
              <a:t>11/19/2025</a:t>
            </a:fld>
            <a:endParaRPr lang="en-US"/>
          </a:p>
        </p:txBody>
      </p:sp>
      <p:sp>
        <p:nvSpPr>
          <p:cNvPr id="5" name="Footer Placeholder 4">
            <a:extLst>
              <a:ext uri="{FF2B5EF4-FFF2-40B4-BE49-F238E27FC236}">
                <a16:creationId xmlns="" xmlns:a16="http://schemas.microsoft.com/office/drawing/2014/main" id="{F6A08A91-A381-B60A-4AA6-74B9086F5F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8EE059AA-E92F-2B28-9A88-AEA5A88F2240}"/>
              </a:ext>
            </a:extLst>
          </p:cNvPr>
          <p:cNvSpPr>
            <a:spLocks noGrp="1"/>
          </p:cNvSpPr>
          <p:nvPr>
            <p:ph type="sldNum" sz="quarter" idx="12"/>
          </p:nvPr>
        </p:nvSpPr>
        <p:spPr/>
        <p:txBody>
          <a:bodyPr/>
          <a:lstStyle/>
          <a:p>
            <a:fld id="{C2D284E3-E92F-489C-ADE9-245AE50D6608}" type="slidenum">
              <a:rPr lang="en-US" smtClean="0"/>
              <a:t>‹#›</a:t>
            </a:fld>
            <a:endParaRPr lang="en-US"/>
          </a:p>
        </p:txBody>
      </p:sp>
    </p:spTree>
    <p:extLst>
      <p:ext uri="{BB962C8B-B14F-4D97-AF65-F5344CB8AC3E}">
        <p14:creationId xmlns:p14="http://schemas.microsoft.com/office/powerpoint/2010/main" val="27461001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D779F92-2E17-78F1-CE04-150593AEF47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C1BAA4A0-9891-70B3-C407-8FB6D46DAC1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4B00AA57-6861-9663-5E74-250FDE0C2CC2}"/>
              </a:ext>
            </a:extLst>
          </p:cNvPr>
          <p:cNvSpPr>
            <a:spLocks noGrp="1"/>
          </p:cNvSpPr>
          <p:nvPr>
            <p:ph type="dt" sz="half" idx="10"/>
          </p:nvPr>
        </p:nvSpPr>
        <p:spPr/>
        <p:txBody>
          <a:bodyPr/>
          <a:lstStyle/>
          <a:p>
            <a:fld id="{77A0E3B3-7FBD-418D-BF1D-2C3882F603BC}" type="datetimeFigureOut">
              <a:rPr lang="en-US" smtClean="0"/>
              <a:t>11/19/2025</a:t>
            </a:fld>
            <a:endParaRPr lang="en-US"/>
          </a:p>
        </p:txBody>
      </p:sp>
      <p:sp>
        <p:nvSpPr>
          <p:cNvPr id="5" name="Footer Placeholder 4">
            <a:extLst>
              <a:ext uri="{FF2B5EF4-FFF2-40B4-BE49-F238E27FC236}">
                <a16:creationId xmlns="" xmlns:a16="http://schemas.microsoft.com/office/drawing/2014/main" id="{041EF4C5-10A7-F621-CEFD-63903F0A59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255632F-DBF7-E145-EA2C-6F84A3F41DEA}"/>
              </a:ext>
            </a:extLst>
          </p:cNvPr>
          <p:cNvSpPr>
            <a:spLocks noGrp="1"/>
          </p:cNvSpPr>
          <p:nvPr>
            <p:ph type="sldNum" sz="quarter" idx="12"/>
          </p:nvPr>
        </p:nvSpPr>
        <p:spPr/>
        <p:txBody>
          <a:bodyPr/>
          <a:lstStyle/>
          <a:p>
            <a:fld id="{C2D284E3-E92F-489C-ADE9-245AE50D6608}" type="slidenum">
              <a:rPr lang="en-US" smtClean="0"/>
              <a:t>‹#›</a:t>
            </a:fld>
            <a:endParaRPr lang="en-US"/>
          </a:p>
        </p:txBody>
      </p:sp>
    </p:spTree>
    <p:extLst>
      <p:ext uri="{BB962C8B-B14F-4D97-AF65-F5344CB8AC3E}">
        <p14:creationId xmlns:p14="http://schemas.microsoft.com/office/powerpoint/2010/main" val="39855122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970BF37-63F6-5C03-E4DB-4C026914F6B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1B53042B-9E95-7E92-51AC-5493AA024EB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97682FC5-DCD6-85F5-61CC-A6D7111A04EC}"/>
              </a:ext>
            </a:extLst>
          </p:cNvPr>
          <p:cNvSpPr>
            <a:spLocks noGrp="1"/>
          </p:cNvSpPr>
          <p:nvPr>
            <p:ph type="dt" sz="half" idx="10"/>
          </p:nvPr>
        </p:nvSpPr>
        <p:spPr/>
        <p:txBody>
          <a:bodyPr/>
          <a:lstStyle/>
          <a:p>
            <a:fld id="{77A0E3B3-7FBD-418D-BF1D-2C3882F603BC}" type="datetimeFigureOut">
              <a:rPr lang="en-US" smtClean="0"/>
              <a:t>11/19/2025</a:t>
            </a:fld>
            <a:endParaRPr lang="en-US"/>
          </a:p>
        </p:txBody>
      </p:sp>
      <p:sp>
        <p:nvSpPr>
          <p:cNvPr id="5" name="Footer Placeholder 4">
            <a:extLst>
              <a:ext uri="{FF2B5EF4-FFF2-40B4-BE49-F238E27FC236}">
                <a16:creationId xmlns="" xmlns:a16="http://schemas.microsoft.com/office/drawing/2014/main" id="{9742FE01-B92E-7B77-39A3-A5DE4402C06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8FA186FE-466E-58A4-5785-C29C2659B012}"/>
              </a:ext>
            </a:extLst>
          </p:cNvPr>
          <p:cNvSpPr>
            <a:spLocks noGrp="1"/>
          </p:cNvSpPr>
          <p:nvPr>
            <p:ph type="sldNum" sz="quarter" idx="12"/>
          </p:nvPr>
        </p:nvSpPr>
        <p:spPr/>
        <p:txBody>
          <a:bodyPr/>
          <a:lstStyle/>
          <a:p>
            <a:fld id="{C2D284E3-E92F-489C-ADE9-245AE50D6608}" type="slidenum">
              <a:rPr lang="en-US" smtClean="0"/>
              <a:t>‹#›</a:t>
            </a:fld>
            <a:endParaRPr lang="en-US"/>
          </a:p>
        </p:txBody>
      </p:sp>
    </p:spTree>
    <p:extLst>
      <p:ext uri="{BB962C8B-B14F-4D97-AF65-F5344CB8AC3E}">
        <p14:creationId xmlns:p14="http://schemas.microsoft.com/office/powerpoint/2010/main" val="41027960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C02F4D3-540A-1B8A-FAB4-FE8BD1E45EA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CCA45167-A1CD-1791-0326-0A6A8DB6D90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3AD71B0D-C24E-11DB-44E7-A1E1DD2E20E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2F5AE6B3-65CE-3898-EF36-B4BB16CE5B63}"/>
              </a:ext>
            </a:extLst>
          </p:cNvPr>
          <p:cNvSpPr>
            <a:spLocks noGrp="1"/>
          </p:cNvSpPr>
          <p:nvPr>
            <p:ph type="dt" sz="half" idx="10"/>
          </p:nvPr>
        </p:nvSpPr>
        <p:spPr/>
        <p:txBody>
          <a:bodyPr/>
          <a:lstStyle/>
          <a:p>
            <a:fld id="{77A0E3B3-7FBD-418D-BF1D-2C3882F603BC}" type="datetimeFigureOut">
              <a:rPr lang="en-US" smtClean="0"/>
              <a:t>11/19/2025</a:t>
            </a:fld>
            <a:endParaRPr lang="en-US"/>
          </a:p>
        </p:txBody>
      </p:sp>
      <p:sp>
        <p:nvSpPr>
          <p:cNvPr id="6" name="Footer Placeholder 5">
            <a:extLst>
              <a:ext uri="{FF2B5EF4-FFF2-40B4-BE49-F238E27FC236}">
                <a16:creationId xmlns="" xmlns:a16="http://schemas.microsoft.com/office/drawing/2014/main" id="{3846C25B-52E2-E628-1210-64365A141AF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99AAF8AD-6079-26DB-1B2A-F813573BD16A}"/>
              </a:ext>
            </a:extLst>
          </p:cNvPr>
          <p:cNvSpPr>
            <a:spLocks noGrp="1"/>
          </p:cNvSpPr>
          <p:nvPr>
            <p:ph type="sldNum" sz="quarter" idx="12"/>
          </p:nvPr>
        </p:nvSpPr>
        <p:spPr/>
        <p:txBody>
          <a:bodyPr/>
          <a:lstStyle/>
          <a:p>
            <a:fld id="{C2D284E3-E92F-489C-ADE9-245AE50D6608}" type="slidenum">
              <a:rPr lang="en-US" smtClean="0"/>
              <a:t>‹#›</a:t>
            </a:fld>
            <a:endParaRPr lang="en-US"/>
          </a:p>
        </p:txBody>
      </p:sp>
    </p:spTree>
    <p:extLst>
      <p:ext uri="{BB962C8B-B14F-4D97-AF65-F5344CB8AC3E}">
        <p14:creationId xmlns:p14="http://schemas.microsoft.com/office/powerpoint/2010/main" val="32027865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9DD4494-24A9-11FD-4AD7-B2C7E3E31DC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2F2CA2B9-3776-0115-20F2-9B702C310B1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465EDD35-5B93-F4CE-6A05-BE0ED4E7187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4DDCB31C-C643-01AD-1377-07D498100E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BBA1799D-9469-445D-D0CE-633ECBA3111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8084E241-D12A-2D52-D820-0193A8A2B692}"/>
              </a:ext>
            </a:extLst>
          </p:cNvPr>
          <p:cNvSpPr>
            <a:spLocks noGrp="1"/>
          </p:cNvSpPr>
          <p:nvPr>
            <p:ph type="dt" sz="half" idx="10"/>
          </p:nvPr>
        </p:nvSpPr>
        <p:spPr/>
        <p:txBody>
          <a:bodyPr/>
          <a:lstStyle/>
          <a:p>
            <a:fld id="{77A0E3B3-7FBD-418D-BF1D-2C3882F603BC}" type="datetimeFigureOut">
              <a:rPr lang="en-US" smtClean="0"/>
              <a:t>11/19/2025</a:t>
            </a:fld>
            <a:endParaRPr lang="en-US"/>
          </a:p>
        </p:txBody>
      </p:sp>
      <p:sp>
        <p:nvSpPr>
          <p:cNvPr id="8" name="Footer Placeholder 7">
            <a:extLst>
              <a:ext uri="{FF2B5EF4-FFF2-40B4-BE49-F238E27FC236}">
                <a16:creationId xmlns="" xmlns:a16="http://schemas.microsoft.com/office/drawing/2014/main" id="{ABACDC83-EADA-60E6-B462-9A2A0876FC3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336ECA2C-375D-B4C8-2401-0CC407BE914C}"/>
              </a:ext>
            </a:extLst>
          </p:cNvPr>
          <p:cNvSpPr>
            <a:spLocks noGrp="1"/>
          </p:cNvSpPr>
          <p:nvPr>
            <p:ph type="sldNum" sz="quarter" idx="12"/>
          </p:nvPr>
        </p:nvSpPr>
        <p:spPr/>
        <p:txBody>
          <a:bodyPr/>
          <a:lstStyle/>
          <a:p>
            <a:fld id="{C2D284E3-E92F-489C-ADE9-245AE50D6608}" type="slidenum">
              <a:rPr lang="en-US" smtClean="0"/>
              <a:t>‹#›</a:t>
            </a:fld>
            <a:endParaRPr lang="en-US"/>
          </a:p>
        </p:txBody>
      </p:sp>
    </p:spTree>
    <p:extLst>
      <p:ext uri="{BB962C8B-B14F-4D97-AF65-F5344CB8AC3E}">
        <p14:creationId xmlns:p14="http://schemas.microsoft.com/office/powerpoint/2010/main" val="33324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705C269-2D13-EBDD-2458-BA0D1FD9620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DCE1D01D-6023-057E-9FAC-120EB9FEAA27}"/>
              </a:ext>
            </a:extLst>
          </p:cNvPr>
          <p:cNvSpPr>
            <a:spLocks noGrp="1"/>
          </p:cNvSpPr>
          <p:nvPr>
            <p:ph type="dt" sz="half" idx="10"/>
          </p:nvPr>
        </p:nvSpPr>
        <p:spPr/>
        <p:txBody>
          <a:bodyPr/>
          <a:lstStyle/>
          <a:p>
            <a:fld id="{77A0E3B3-7FBD-418D-BF1D-2C3882F603BC}" type="datetimeFigureOut">
              <a:rPr lang="en-US" smtClean="0"/>
              <a:t>11/19/2025</a:t>
            </a:fld>
            <a:endParaRPr lang="en-US"/>
          </a:p>
        </p:txBody>
      </p:sp>
      <p:sp>
        <p:nvSpPr>
          <p:cNvPr id="4" name="Footer Placeholder 3">
            <a:extLst>
              <a:ext uri="{FF2B5EF4-FFF2-40B4-BE49-F238E27FC236}">
                <a16:creationId xmlns="" xmlns:a16="http://schemas.microsoft.com/office/drawing/2014/main" id="{FF6F5B65-26B9-8DC9-7EF2-2F879EF1DF6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80758E72-6522-50EC-B794-3124F909646B}"/>
              </a:ext>
            </a:extLst>
          </p:cNvPr>
          <p:cNvSpPr>
            <a:spLocks noGrp="1"/>
          </p:cNvSpPr>
          <p:nvPr>
            <p:ph type="sldNum" sz="quarter" idx="12"/>
          </p:nvPr>
        </p:nvSpPr>
        <p:spPr/>
        <p:txBody>
          <a:bodyPr/>
          <a:lstStyle/>
          <a:p>
            <a:fld id="{C2D284E3-E92F-489C-ADE9-245AE50D6608}" type="slidenum">
              <a:rPr lang="en-US" smtClean="0"/>
              <a:t>‹#›</a:t>
            </a:fld>
            <a:endParaRPr lang="en-US"/>
          </a:p>
        </p:txBody>
      </p:sp>
    </p:spTree>
    <p:extLst>
      <p:ext uri="{BB962C8B-B14F-4D97-AF65-F5344CB8AC3E}">
        <p14:creationId xmlns:p14="http://schemas.microsoft.com/office/powerpoint/2010/main" val="14263876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E0EB72E-8F97-FEBA-95B1-A59D8A1DCCAE}"/>
              </a:ext>
            </a:extLst>
          </p:cNvPr>
          <p:cNvSpPr>
            <a:spLocks noGrp="1"/>
          </p:cNvSpPr>
          <p:nvPr>
            <p:ph type="dt" sz="half" idx="10"/>
          </p:nvPr>
        </p:nvSpPr>
        <p:spPr/>
        <p:txBody>
          <a:bodyPr/>
          <a:lstStyle/>
          <a:p>
            <a:fld id="{77A0E3B3-7FBD-418D-BF1D-2C3882F603BC}" type="datetimeFigureOut">
              <a:rPr lang="en-US" smtClean="0"/>
              <a:t>11/19/2025</a:t>
            </a:fld>
            <a:endParaRPr lang="en-US"/>
          </a:p>
        </p:txBody>
      </p:sp>
      <p:sp>
        <p:nvSpPr>
          <p:cNvPr id="3" name="Footer Placeholder 2">
            <a:extLst>
              <a:ext uri="{FF2B5EF4-FFF2-40B4-BE49-F238E27FC236}">
                <a16:creationId xmlns="" xmlns:a16="http://schemas.microsoft.com/office/drawing/2014/main" id="{7F3E1B6F-279F-093B-15D9-D0ABD3FF428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B3BDA9F3-DD36-2487-E870-ACE7A842558D}"/>
              </a:ext>
            </a:extLst>
          </p:cNvPr>
          <p:cNvSpPr>
            <a:spLocks noGrp="1"/>
          </p:cNvSpPr>
          <p:nvPr>
            <p:ph type="sldNum" sz="quarter" idx="12"/>
          </p:nvPr>
        </p:nvSpPr>
        <p:spPr/>
        <p:txBody>
          <a:bodyPr/>
          <a:lstStyle/>
          <a:p>
            <a:fld id="{C2D284E3-E92F-489C-ADE9-245AE50D6608}" type="slidenum">
              <a:rPr lang="en-US" smtClean="0"/>
              <a:t>‹#›</a:t>
            </a:fld>
            <a:endParaRPr lang="en-US"/>
          </a:p>
        </p:txBody>
      </p:sp>
    </p:spTree>
    <p:extLst>
      <p:ext uri="{BB962C8B-B14F-4D97-AF65-F5344CB8AC3E}">
        <p14:creationId xmlns:p14="http://schemas.microsoft.com/office/powerpoint/2010/main" val="14382644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FAF4D85-C1E7-2A21-D2CC-A59AF1991B7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236CD6BB-D1C9-4A8D-37C8-F35849EFE22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0D41663C-9F94-8646-26EE-48B0DC6B38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539263B4-88D5-7CED-CA94-7A70E7E5C1C7}"/>
              </a:ext>
            </a:extLst>
          </p:cNvPr>
          <p:cNvSpPr>
            <a:spLocks noGrp="1"/>
          </p:cNvSpPr>
          <p:nvPr>
            <p:ph type="dt" sz="half" idx="10"/>
          </p:nvPr>
        </p:nvSpPr>
        <p:spPr/>
        <p:txBody>
          <a:bodyPr/>
          <a:lstStyle/>
          <a:p>
            <a:fld id="{77A0E3B3-7FBD-418D-BF1D-2C3882F603BC}" type="datetimeFigureOut">
              <a:rPr lang="en-US" smtClean="0"/>
              <a:t>11/19/2025</a:t>
            </a:fld>
            <a:endParaRPr lang="en-US"/>
          </a:p>
        </p:txBody>
      </p:sp>
      <p:sp>
        <p:nvSpPr>
          <p:cNvPr id="6" name="Footer Placeholder 5">
            <a:extLst>
              <a:ext uri="{FF2B5EF4-FFF2-40B4-BE49-F238E27FC236}">
                <a16:creationId xmlns="" xmlns:a16="http://schemas.microsoft.com/office/drawing/2014/main" id="{11BCD201-62CE-41A0-43F8-D932CAB32EB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8575E1E-FE8D-3E7F-B962-1A9BC24D109B}"/>
              </a:ext>
            </a:extLst>
          </p:cNvPr>
          <p:cNvSpPr>
            <a:spLocks noGrp="1"/>
          </p:cNvSpPr>
          <p:nvPr>
            <p:ph type="sldNum" sz="quarter" idx="12"/>
          </p:nvPr>
        </p:nvSpPr>
        <p:spPr/>
        <p:txBody>
          <a:bodyPr/>
          <a:lstStyle/>
          <a:p>
            <a:fld id="{C2D284E3-E92F-489C-ADE9-245AE50D6608}" type="slidenum">
              <a:rPr lang="en-US" smtClean="0"/>
              <a:t>‹#›</a:t>
            </a:fld>
            <a:endParaRPr lang="en-US"/>
          </a:p>
        </p:txBody>
      </p:sp>
    </p:spTree>
    <p:extLst>
      <p:ext uri="{BB962C8B-B14F-4D97-AF65-F5344CB8AC3E}">
        <p14:creationId xmlns:p14="http://schemas.microsoft.com/office/powerpoint/2010/main" val="33053623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5728675-86E2-33A3-8435-C847F77709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95B6045E-5D7B-9081-E318-7DC5C645DD3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4B73AA44-131C-BB87-9AD0-F1B26DB8C4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DC23E86A-C685-0FBC-C161-E425D1006633}"/>
              </a:ext>
            </a:extLst>
          </p:cNvPr>
          <p:cNvSpPr>
            <a:spLocks noGrp="1"/>
          </p:cNvSpPr>
          <p:nvPr>
            <p:ph type="dt" sz="half" idx="10"/>
          </p:nvPr>
        </p:nvSpPr>
        <p:spPr/>
        <p:txBody>
          <a:bodyPr/>
          <a:lstStyle/>
          <a:p>
            <a:fld id="{77A0E3B3-7FBD-418D-BF1D-2C3882F603BC}" type="datetimeFigureOut">
              <a:rPr lang="en-US" smtClean="0"/>
              <a:t>11/19/2025</a:t>
            </a:fld>
            <a:endParaRPr lang="en-US"/>
          </a:p>
        </p:txBody>
      </p:sp>
      <p:sp>
        <p:nvSpPr>
          <p:cNvPr id="6" name="Footer Placeholder 5">
            <a:extLst>
              <a:ext uri="{FF2B5EF4-FFF2-40B4-BE49-F238E27FC236}">
                <a16:creationId xmlns="" xmlns:a16="http://schemas.microsoft.com/office/drawing/2014/main" id="{53D2E303-046A-4EA7-FBF0-B70DE91472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DCA8F174-E1F1-B01F-8280-6EE33D3E33A3}"/>
              </a:ext>
            </a:extLst>
          </p:cNvPr>
          <p:cNvSpPr>
            <a:spLocks noGrp="1"/>
          </p:cNvSpPr>
          <p:nvPr>
            <p:ph type="sldNum" sz="quarter" idx="12"/>
          </p:nvPr>
        </p:nvSpPr>
        <p:spPr/>
        <p:txBody>
          <a:bodyPr/>
          <a:lstStyle/>
          <a:p>
            <a:fld id="{C2D284E3-E92F-489C-ADE9-245AE50D6608}" type="slidenum">
              <a:rPr lang="en-US" smtClean="0"/>
              <a:t>‹#›</a:t>
            </a:fld>
            <a:endParaRPr lang="en-US"/>
          </a:p>
        </p:txBody>
      </p:sp>
    </p:spTree>
    <p:extLst>
      <p:ext uri="{BB962C8B-B14F-4D97-AF65-F5344CB8AC3E}">
        <p14:creationId xmlns:p14="http://schemas.microsoft.com/office/powerpoint/2010/main" val="33856783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0B6F174-64A9-FB1B-9257-A20AD30F385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57DE99BE-4EB5-F3CA-4C33-32CA90A45A1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B54FFC93-2713-144C-F07B-F29E506B0F49}"/>
              </a:ext>
            </a:extLst>
          </p:cNvPr>
          <p:cNvSpPr>
            <a:spLocks noGrp="1"/>
          </p:cNvSpPr>
          <p:nvPr>
            <p:ph type="dt" sz="half" idx="10"/>
          </p:nvPr>
        </p:nvSpPr>
        <p:spPr/>
        <p:txBody>
          <a:bodyPr/>
          <a:lstStyle/>
          <a:p>
            <a:fld id="{77A0E3B3-7FBD-418D-BF1D-2C3882F603BC}" type="datetimeFigureOut">
              <a:rPr lang="en-US" smtClean="0"/>
              <a:t>11/19/2025</a:t>
            </a:fld>
            <a:endParaRPr lang="en-US"/>
          </a:p>
        </p:txBody>
      </p:sp>
      <p:sp>
        <p:nvSpPr>
          <p:cNvPr id="5" name="Footer Placeholder 4">
            <a:extLst>
              <a:ext uri="{FF2B5EF4-FFF2-40B4-BE49-F238E27FC236}">
                <a16:creationId xmlns="" xmlns:a16="http://schemas.microsoft.com/office/drawing/2014/main" id="{A175DA4E-0353-FEF3-1D54-3E4298D9A9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E22584F6-32D3-8AFE-D867-6A4290707EC4}"/>
              </a:ext>
            </a:extLst>
          </p:cNvPr>
          <p:cNvSpPr>
            <a:spLocks noGrp="1"/>
          </p:cNvSpPr>
          <p:nvPr>
            <p:ph type="sldNum" sz="quarter" idx="12"/>
          </p:nvPr>
        </p:nvSpPr>
        <p:spPr/>
        <p:txBody>
          <a:bodyPr/>
          <a:lstStyle/>
          <a:p>
            <a:fld id="{C2D284E3-E92F-489C-ADE9-245AE50D6608}" type="slidenum">
              <a:rPr lang="en-US" smtClean="0"/>
              <a:t>‹#›</a:t>
            </a:fld>
            <a:endParaRPr lang="en-US"/>
          </a:p>
        </p:txBody>
      </p:sp>
    </p:spTree>
    <p:extLst>
      <p:ext uri="{BB962C8B-B14F-4D97-AF65-F5344CB8AC3E}">
        <p14:creationId xmlns:p14="http://schemas.microsoft.com/office/powerpoint/2010/main" val="851061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91C424C0-112D-1068-6428-81EEF4BCFFC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84DA47E1-9F96-A819-3121-A066AC8543C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6279253-105B-126F-4A3A-570C68A8435D}"/>
              </a:ext>
            </a:extLst>
          </p:cNvPr>
          <p:cNvSpPr>
            <a:spLocks noGrp="1"/>
          </p:cNvSpPr>
          <p:nvPr>
            <p:ph type="dt" sz="half" idx="10"/>
          </p:nvPr>
        </p:nvSpPr>
        <p:spPr/>
        <p:txBody>
          <a:bodyPr/>
          <a:lstStyle/>
          <a:p>
            <a:fld id="{77A0E3B3-7FBD-418D-BF1D-2C3882F603BC}" type="datetimeFigureOut">
              <a:rPr lang="en-US" smtClean="0"/>
              <a:t>11/19/2025</a:t>
            </a:fld>
            <a:endParaRPr lang="en-US"/>
          </a:p>
        </p:txBody>
      </p:sp>
      <p:sp>
        <p:nvSpPr>
          <p:cNvPr id="5" name="Footer Placeholder 4">
            <a:extLst>
              <a:ext uri="{FF2B5EF4-FFF2-40B4-BE49-F238E27FC236}">
                <a16:creationId xmlns="" xmlns:a16="http://schemas.microsoft.com/office/drawing/2014/main" id="{74C919E1-3723-DF1C-841C-AFF9BE8AD5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0B9E679-8856-9EEE-D1DA-C6C821F2DFBA}"/>
              </a:ext>
            </a:extLst>
          </p:cNvPr>
          <p:cNvSpPr>
            <a:spLocks noGrp="1"/>
          </p:cNvSpPr>
          <p:nvPr>
            <p:ph type="sldNum" sz="quarter" idx="12"/>
          </p:nvPr>
        </p:nvSpPr>
        <p:spPr/>
        <p:txBody>
          <a:bodyPr/>
          <a:lstStyle/>
          <a:p>
            <a:fld id="{C2D284E3-E92F-489C-ADE9-245AE50D6608}" type="slidenum">
              <a:rPr lang="en-US" smtClean="0"/>
              <a:t>‹#›</a:t>
            </a:fld>
            <a:endParaRPr lang="en-US"/>
          </a:p>
        </p:txBody>
      </p:sp>
    </p:spTree>
    <p:extLst>
      <p:ext uri="{BB962C8B-B14F-4D97-AF65-F5344CB8AC3E}">
        <p14:creationId xmlns:p14="http://schemas.microsoft.com/office/powerpoint/2010/main" val="1076632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7D45DFA7-912C-C2E1-494F-E8F83A41CF2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AAB7D383-C9B9-16AB-069D-ACBF38D0DC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5C36094-3622-9F03-BC07-7E8F5D9A9EA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A0E3B3-7FBD-418D-BF1D-2C3882F603BC}" type="datetimeFigureOut">
              <a:rPr lang="en-US" smtClean="0"/>
              <a:t>11/19/2025</a:t>
            </a:fld>
            <a:endParaRPr lang="en-US"/>
          </a:p>
        </p:txBody>
      </p:sp>
      <p:sp>
        <p:nvSpPr>
          <p:cNvPr id="5" name="Footer Placeholder 4">
            <a:extLst>
              <a:ext uri="{FF2B5EF4-FFF2-40B4-BE49-F238E27FC236}">
                <a16:creationId xmlns="" xmlns:a16="http://schemas.microsoft.com/office/drawing/2014/main" id="{EE70D85F-4377-3F04-0286-C099A6FF1DA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0FF2F08-DE6D-6525-0E5E-249C6319C3E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D284E3-E92F-489C-ADE9-245AE50D6608}" type="slidenum">
              <a:rPr lang="en-US" smtClean="0"/>
              <a:t>‹#›</a:t>
            </a:fld>
            <a:endParaRPr lang="en-US"/>
          </a:p>
        </p:txBody>
      </p:sp>
    </p:spTree>
    <p:extLst>
      <p:ext uri="{BB962C8B-B14F-4D97-AF65-F5344CB8AC3E}">
        <p14:creationId xmlns:p14="http://schemas.microsoft.com/office/powerpoint/2010/main" val="5789110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7.xml.rels><?xml version="1.0" encoding="UTF-8" standalone="yes"?>
<Relationships xmlns="http://schemas.openxmlformats.org/package/2006/relationships"><Relationship Id="rId8" Type="http://schemas.openxmlformats.org/officeDocument/2006/relationships/hyperlink" Target="https://scholar.google.com/scholar?output=instlink&amp;q=info:vnjWTV7rySIJ:scholar.google.com/&amp;hl=en&amp;as_sdt=0,5&amp;as_ylo=2019&amp;as_yhi=2025&amp;scillfp=5429220541212268687&amp;oi=lle" TargetMode="External"/><Relationship Id="rId3" Type="http://schemas.openxmlformats.org/officeDocument/2006/relationships/hyperlink" Target="https://www.nature.com/articles/s41599-024-03175-2.pdf" TargetMode="External"/><Relationship Id="rId7" Type="http://schemas.openxmlformats.org/officeDocument/2006/relationships/hyperlink" Target="https://orca.cardiff.ac.uk/id/eprint/140313/1/Hick_Austerity%2C%20localism%20and%20the%20possibility%20of%20politics.pdf"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hyperlink" Target="https://www.nature.com/articles/s41598-023-47746-w.pdf" TargetMode="External"/><Relationship Id="rId11" Type="http://schemas.openxmlformats.org/officeDocument/2006/relationships/hyperlink" Target="https://link.springer.com/content/pdf/10.1007/s11625-020-00789-8.pdf" TargetMode="External"/><Relationship Id="rId5" Type="http://schemas.openxmlformats.org/officeDocument/2006/relationships/hyperlink" Target="https://academic.oup.com/eurpub/article-pdf/30/Supplement_1/i10/33202739/ckaa027.pdf" TargetMode="External"/><Relationship Id="rId10" Type="http://schemas.openxmlformats.org/officeDocument/2006/relationships/hyperlink" Target="https://journals.sagepub.com/doi/pdf/10.4081/jphr.2021.2051" TargetMode="External"/><Relationship Id="rId4" Type="http://schemas.openxmlformats.org/officeDocument/2006/relationships/hyperlink" Target="https://elevateni.org/app/uploads/2022/03/Dalgren-Whitehead-model-of-health-determinants-30-years-on-and-still-chasing-rainbows.pdf" TargetMode="External"/><Relationship Id="rId9" Type="http://schemas.openxmlformats.org/officeDocument/2006/relationships/hyperlink" Target="https://www.mdpi.com/2071-1050/17/11/5063"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link.springer.com/content/pdf/10.1007/s43621-021-00051-w.pdf" TargetMode="External"/><Relationship Id="rId3" Type="http://schemas.openxmlformats.org/officeDocument/2006/relationships/hyperlink" Target="https://link.springer.com/content/pdf/10.1186/s12961-020-00644-3.pdf" TargetMode="External"/><Relationship Id="rId7" Type="http://schemas.openxmlformats.org/officeDocument/2006/relationships/hyperlink" Target="https://bmjopen.bmj.com/content/bmjopen/14/7/e084208.full.pdf" TargetMode="External"/><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hyperlink" Target="https://healthwatchgreenwich.co.uk/sites/healthwatchgreenwich.co.uk/files/Ethnic-Health-Inequalities-Kings-Fund-Report.pdf" TargetMode="External"/><Relationship Id="rId11" Type="http://schemas.openxmlformats.org/officeDocument/2006/relationships/hyperlink" Target="https://journals.sagepub.com/doi/pdf/10.1177/27551938241280175" TargetMode="External"/><Relationship Id="rId5" Type="http://schemas.openxmlformats.org/officeDocument/2006/relationships/hyperlink" Target="https://www.nature.com/articles/s41467-023-39797-4.pdf" TargetMode="External"/><Relationship Id="rId10" Type="http://schemas.openxmlformats.org/officeDocument/2006/relationships/hyperlink" Target="https://researchportal.bath.ac.uk/files/312465810/Whitmee_et_al_Pathfinder_Commission_Report_Accepted_Manuscript.pdf" TargetMode="External"/><Relationship Id="rId4" Type="http://schemas.openxmlformats.org/officeDocument/2006/relationships/hyperlink" Target="https://link.springer.com/content/pdf/10.1007/s10389-021-01653-4.pdf" TargetMode="External"/><Relationship Id="rId9" Type="http://schemas.openxmlformats.org/officeDocument/2006/relationships/hyperlink" Target="https://pmc.ncbi.nlm.nih.gov/articles/PMC9334993/pdf/main.pdf"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1000"/>
            <a:lum/>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5846D60-2CFA-D202-E127-621997625CE5}"/>
              </a:ext>
            </a:extLst>
          </p:cNvPr>
          <p:cNvSpPr>
            <a:spLocks noGrp="1"/>
          </p:cNvSpPr>
          <p:nvPr>
            <p:ph type="ctrTitle"/>
          </p:nvPr>
        </p:nvSpPr>
        <p:spPr>
          <a:xfrm>
            <a:off x="983511" y="843454"/>
            <a:ext cx="10224977" cy="2034563"/>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effectLst>
            <a:softEdge rad="88900"/>
          </a:effectLst>
        </p:spPr>
        <p:txBody>
          <a:bodyPr anchor="ctr">
            <a:normAutofit/>
          </a:bodyPr>
          <a:lstStyle/>
          <a:p>
            <a:r>
              <a:rPr lang="en-GB" sz="3000" b="1" dirty="0">
                <a:latin typeface="Arial" panose="020B0604020202020204" pitchFamily="34" charset="0"/>
                <a:cs typeface="Arial" panose="020B0604020202020204" pitchFamily="34" charset="0"/>
              </a:rPr>
              <a:t>“Current Health, Wellbeing and Sustainability Policies and Initiatives That Impact Citizens on a Global, National and Local Level”</a:t>
            </a:r>
            <a:endParaRPr lang="en-US" sz="3000" dirty="0">
              <a:latin typeface="Arial" panose="020B0604020202020204" pitchFamily="34" charset="0"/>
              <a:cs typeface="Arial" panose="020B0604020202020204" pitchFamily="34" charset="0"/>
            </a:endParaRPr>
          </a:p>
        </p:txBody>
      </p:sp>
      <p:graphicFrame>
        <p:nvGraphicFramePr>
          <p:cNvPr id="4" name="Table 3">
            <a:extLst>
              <a:ext uri="{FF2B5EF4-FFF2-40B4-BE49-F238E27FC236}">
                <a16:creationId xmlns="" xmlns:a16="http://schemas.microsoft.com/office/drawing/2014/main" id="{B5294445-706B-92B4-30F3-6C1AC24D37B6}"/>
              </a:ext>
            </a:extLst>
          </p:cNvPr>
          <p:cNvGraphicFramePr>
            <a:graphicFrameLocks noGrp="1"/>
          </p:cNvGraphicFramePr>
          <p:nvPr>
            <p:extLst>
              <p:ext uri="{D42A27DB-BD31-4B8C-83A1-F6EECF244321}">
                <p14:modId xmlns:p14="http://schemas.microsoft.com/office/powerpoint/2010/main" val="3176285180"/>
              </p:ext>
            </p:extLst>
          </p:nvPr>
        </p:nvGraphicFramePr>
        <p:xfrm>
          <a:off x="983511" y="3979983"/>
          <a:ext cx="10224977" cy="1854200"/>
        </p:xfrm>
        <a:graphic>
          <a:graphicData uri="http://schemas.openxmlformats.org/drawingml/2006/table">
            <a:tbl>
              <a:tblPr firstRow="1" bandRow="1">
                <a:tableStyleId>{638B1855-1B75-4FBE-930C-398BA8C253C6}</a:tableStyleId>
              </a:tblPr>
              <a:tblGrid>
                <a:gridCol w="3658395">
                  <a:extLst>
                    <a:ext uri="{9D8B030D-6E8A-4147-A177-3AD203B41FA5}">
                      <a16:colId xmlns="" xmlns:a16="http://schemas.microsoft.com/office/drawing/2014/main" val="102683351"/>
                    </a:ext>
                  </a:extLst>
                </a:gridCol>
                <a:gridCol w="6566582">
                  <a:extLst>
                    <a:ext uri="{9D8B030D-6E8A-4147-A177-3AD203B41FA5}">
                      <a16:colId xmlns="" xmlns:a16="http://schemas.microsoft.com/office/drawing/2014/main" val="2837585650"/>
                    </a:ext>
                  </a:extLst>
                </a:gridCol>
              </a:tblGrid>
              <a:tr h="370840">
                <a:tc>
                  <a:txBody>
                    <a:bodyPr/>
                    <a:lstStyle/>
                    <a:p>
                      <a:r>
                        <a:rPr lang="en-US" b="1" dirty="0">
                          <a:solidFill>
                            <a:schemeClr val="tx1"/>
                          </a:solidFill>
                        </a:rPr>
                        <a:t>Student Name</a:t>
                      </a:r>
                      <a:endParaRPr lang="en-US"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r>
                        <a:rPr lang="en-US" b="0" dirty="0" smtClean="0">
                          <a:solidFill>
                            <a:schemeClr val="tx1"/>
                          </a:solidFill>
                        </a:rPr>
                        <a:t>Sindatche </a:t>
                      </a:r>
                      <a:r>
                        <a:rPr lang="en-US" b="0" dirty="0" smtClean="0">
                          <a:solidFill>
                            <a:schemeClr val="tx1"/>
                          </a:solidFill>
                        </a:rPr>
                        <a:t>Baldé</a:t>
                      </a:r>
                      <a:endParaRPr lang="en-US"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 xmlns:a16="http://schemas.microsoft.com/office/drawing/2014/main" val="1136039857"/>
                  </a:ext>
                </a:extLst>
              </a:tr>
              <a:tr h="370840">
                <a:tc>
                  <a:txBody>
                    <a:bodyPr/>
                    <a:lstStyle/>
                    <a:p>
                      <a:r>
                        <a:rPr lang="en-US" b="1" dirty="0">
                          <a:solidFill>
                            <a:schemeClr val="tx1"/>
                          </a:solidFill>
                        </a:rPr>
                        <a:t>Student ID</a:t>
                      </a:r>
                      <a:endParaRPr lang="en-US"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r>
                        <a:rPr lang="en-US" dirty="0" smtClean="0">
                          <a:solidFill>
                            <a:schemeClr val="tx1"/>
                          </a:solidFill>
                        </a:rPr>
                        <a:t>2233643</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 xmlns:a16="http://schemas.microsoft.com/office/drawing/2014/main" val="632699904"/>
                  </a:ext>
                </a:extLst>
              </a:tr>
              <a:tr h="370840">
                <a:tc>
                  <a:txBody>
                    <a:bodyPr/>
                    <a:lstStyle/>
                    <a:p>
                      <a:r>
                        <a:rPr lang="en-US" b="1" dirty="0">
                          <a:solidFill>
                            <a:schemeClr val="tx1"/>
                          </a:solidFill>
                        </a:rPr>
                        <a:t>Module Name</a:t>
                      </a:r>
                      <a:endParaRPr lang="en-US"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r>
                        <a:rPr lang="en-GB" sz="1800" kern="1200" dirty="0">
                          <a:solidFill>
                            <a:schemeClr val="tx1"/>
                          </a:solidFill>
                          <a:effectLst/>
                        </a:rPr>
                        <a:t>Health, Wellbeing and Sustainable Development</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 xmlns:a16="http://schemas.microsoft.com/office/drawing/2014/main" val="3633584596"/>
                  </a:ext>
                </a:extLst>
              </a:tr>
              <a:tr h="370840">
                <a:tc>
                  <a:txBody>
                    <a:bodyPr/>
                    <a:lstStyle/>
                    <a:p>
                      <a:r>
                        <a:rPr lang="en-US" b="1" dirty="0">
                          <a:solidFill>
                            <a:schemeClr val="tx1"/>
                          </a:solidFill>
                        </a:rPr>
                        <a:t>Module Code</a:t>
                      </a:r>
                      <a:endParaRPr lang="en-US"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schemeClr val="tx1"/>
                          </a:solidFill>
                          <a:effectLst/>
                        </a:rPr>
                        <a:t>BMHP6030</a:t>
                      </a:r>
                      <a:endParaRPr lang="en-US" sz="1800" kern="1200" dirty="0">
                        <a:solidFill>
                          <a:schemeClr val="tx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 xmlns:a16="http://schemas.microsoft.com/office/drawing/2014/main" val="3916031458"/>
                  </a:ext>
                </a:extLst>
              </a:tr>
              <a:tr h="370840">
                <a:tc>
                  <a:txBody>
                    <a:bodyPr/>
                    <a:lstStyle/>
                    <a:p>
                      <a:r>
                        <a:rPr lang="en-US" b="1" dirty="0">
                          <a:solidFill>
                            <a:schemeClr val="tx1"/>
                          </a:solidFill>
                        </a:rPr>
                        <a:t>Lecturer Name</a:t>
                      </a:r>
                      <a:endParaRPr lang="en-US"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schemeClr val="tx1"/>
                          </a:solidFill>
                          <a:effectLst/>
                        </a:rPr>
                        <a:t>Shepherd Ziko</a:t>
                      </a:r>
                      <a:endParaRPr lang="en-US" sz="1800" kern="1200" dirty="0">
                        <a:solidFill>
                          <a:schemeClr val="tx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 xmlns:a16="http://schemas.microsoft.com/office/drawing/2014/main" val="3804353842"/>
                  </a:ext>
                </a:extLst>
              </a:tr>
            </a:tbl>
          </a:graphicData>
        </a:graphic>
      </p:graphicFrame>
    </p:spTree>
    <p:extLst>
      <p:ext uri="{BB962C8B-B14F-4D97-AF65-F5344CB8AC3E}">
        <p14:creationId xmlns:p14="http://schemas.microsoft.com/office/powerpoint/2010/main" val="5794255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a:extLst>
            <a:ext uri="{FF2B5EF4-FFF2-40B4-BE49-F238E27FC236}">
              <a16:creationId xmlns="" xmlns:a16="http://schemas.microsoft.com/office/drawing/2014/main" id="{93BDE3A4-1CAD-FB11-5BF4-33E0F6F34FF8}"/>
            </a:ext>
          </a:extLst>
        </p:cNvPr>
        <p:cNvGrpSpPr/>
        <p:nvPr/>
      </p:nvGrpSpPr>
      <p:grpSpPr>
        <a:xfrm>
          <a:off x="0" y="0"/>
          <a:ext cx="0" cy="0"/>
          <a:chOff x="0" y="0"/>
          <a:chExt cx="0" cy="0"/>
        </a:xfrm>
      </p:grpSpPr>
      <p:sp>
        <p:nvSpPr>
          <p:cNvPr id="7" name="TextBox 6">
            <a:extLst>
              <a:ext uri="{FF2B5EF4-FFF2-40B4-BE49-F238E27FC236}">
                <a16:creationId xmlns="" xmlns:a16="http://schemas.microsoft.com/office/drawing/2014/main" id="{E8EA9F0B-1F7B-45E6-6C26-771EF62E0AA7}"/>
              </a:ext>
            </a:extLst>
          </p:cNvPr>
          <p:cNvSpPr txBox="1"/>
          <p:nvPr/>
        </p:nvSpPr>
        <p:spPr>
          <a:xfrm>
            <a:off x="0" y="0"/>
            <a:ext cx="3402419" cy="6858000"/>
          </a:xfrm>
          <a:prstGeom prst="rect">
            <a:avLst/>
          </a:prstGeom>
          <a:solidFill>
            <a:schemeClr val="accent2">
              <a:lumMod val="40000"/>
              <a:lumOff val="60000"/>
            </a:schemeClr>
          </a:solidFill>
        </p:spPr>
        <p:txBody>
          <a:bodyPr wrap="square" rtlCol="0">
            <a:spAutoFit/>
          </a:bodyPr>
          <a:lstStyle/>
          <a:p>
            <a:endParaRPr lang="en-US" dirty="0"/>
          </a:p>
        </p:txBody>
      </p:sp>
      <p:sp>
        <p:nvSpPr>
          <p:cNvPr id="8" name="TextBox 7">
            <a:extLst>
              <a:ext uri="{FF2B5EF4-FFF2-40B4-BE49-F238E27FC236}">
                <a16:creationId xmlns="" xmlns:a16="http://schemas.microsoft.com/office/drawing/2014/main" id="{EB15AD66-6B6B-870F-8354-8337080F7266}"/>
              </a:ext>
            </a:extLst>
          </p:cNvPr>
          <p:cNvSpPr txBox="1"/>
          <p:nvPr/>
        </p:nvSpPr>
        <p:spPr>
          <a:xfrm>
            <a:off x="3633379" y="2122706"/>
            <a:ext cx="8118554" cy="4093428"/>
          </a:xfrm>
          <a:prstGeom prst="rect">
            <a:avLst/>
          </a:prstGeom>
          <a:noFill/>
        </p:spPr>
        <p:txBody>
          <a:bodyPr wrap="square" rtlCol="0" anchor="ctr">
            <a:spAutoFit/>
          </a:bodyPr>
          <a:lstStyle/>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Health, wellbeing and sustainable development are interconnected priorities shaping policy. </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Health is more than the absence of disease; it includes physical, mental and social well-being. </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Wellbeing </a:t>
            </a:r>
            <a:r>
              <a:rPr lang="en-US" sz="2200" dirty="0" smtClean="0">
                <a:latin typeface="Arial" panose="020B0604020202020204" pitchFamily="34" charset="0"/>
                <a:cs typeface="Arial" panose="020B0604020202020204" pitchFamily="34" charset="0"/>
              </a:rPr>
              <a:t>emphasizes </a:t>
            </a:r>
            <a:r>
              <a:rPr lang="en-US" sz="2200" dirty="0">
                <a:latin typeface="Arial" panose="020B0604020202020204" pitchFamily="34" charset="0"/>
                <a:cs typeface="Arial" panose="020B0604020202020204" pitchFamily="34" charset="0"/>
              </a:rPr>
              <a:t>the holistic and multi-dimensional quality of life. (Dahlgren and Whitehead, 2021)</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Sustainable development asks that present needs be met without compromising future generations.</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These concepts guide modern health systems and policy frameworks (</a:t>
            </a:r>
            <a:r>
              <a:rPr lang="en-US" sz="2200" dirty="0" err="1">
                <a:latin typeface="Arial" panose="020B0604020202020204" pitchFamily="34" charset="0"/>
                <a:cs typeface="Arial" panose="020B0604020202020204" pitchFamily="34" charset="0"/>
              </a:rPr>
              <a:t>Whitmee</a:t>
            </a:r>
            <a:r>
              <a:rPr lang="en-US" sz="2200" dirty="0">
                <a:latin typeface="Arial" panose="020B0604020202020204" pitchFamily="34" charset="0"/>
                <a:cs typeface="Arial" panose="020B0604020202020204" pitchFamily="34" charset="0"/>
              </a:rPr>
              <a:t> et al., 2024).</a:t>
            </a:r>
          </a:p>
        </p:txBody>
      </p:sp>
      <p:sp>
        <p:nvSpPr>
          <p:cNvPr id="9" name="TextBox 8">
            <a:extLst>
              <a:ext uri="{FF2B5EF4-FFF2-40B4-BE49-F238E27FC236}">
                <a16:creationId xmlns="" xmlns:a16="http://schemas.microsoft.com/office/drawing/2014/main" id="{18CB88C0-1F26-35A5-A150-6424E7F9F083}"/>
              </a:ext>
            </a:extLst>
          </p:cNvPr>
          <p:cNvSpPr txBox="1"/>
          <p:nvPr/>
        </p:nvSpPr>
        <p:spPr>
          <a:xfrm>
            <a:off x="4433777" y="641866"/>
            <a:ext cx="6517758" cy="584775"/>
          </a:xfrm>
          <a:prstGeom prst="rect">
            <a:avLst/>
          </a:prstGeom>
          <a:noFill/>
          <a:ln>
            <a:noFill/>
          </a:ln>
        </p:spPr>
        <p:txBody>
          <a:bodyPr wrap="square" rtlCol="0">
            <a:spAutoFit/>
          </a:bodyPr>
          <a:lstStyle/>
          <a:p>
            <a:pPr algn="ctr"/>
            <a:r>
              <a:rPr lang="en-US" sz="3200" b="1" dirty="0">
                <a:latin typeface="Arial" panose="020B0604020202020204" pitchFamily="34" charset="0"/>
                <a:cs typeface="Arial" panose="020B0604020202020204" pitchFamily="34" charset="0"/>
              </a:rPr>
              <a:t>Key Concepts - Overview</a:t>
            </a:r>
          </a:p>
        </p:txBody>
      </p:sp>
      <p:pic>
        <p:nvPicPr>
          <p:cNvPr id="3" name="Picture 2">
            <a:extLst>
              <a:ext uri="{FF2B5EF4-FFF2-40B4-BE49-F238E27FC236}">
                <a16:creationId xmlns="" xmlns:a16="http://schemas.microsoft.com/office/drawing/2014/main" id="{6010CD1E-29F2-71CD-9B16-93DCDA0876AB}"/>
              </a:ext>
            </a:extLst>
          </p:cNvPr>
          <p:cNvPicPr>
            <a:picLocks noChangeAspect="1"/>
          </p:cNvPicPr>
          <p:nvPr/>
        </p:nvPicPr>
        <p:blipFill>
          <a:blip r:embed="rId3"/>
          <a:stretch>
            <a:fillRect/>
          </a:stretch>
        </p:blipFill>
        <p:spPr>
          <a:xfrm>
            <a:off x="-2" y="2256183"/>
            <a:ext cx="3402419" cy="2256183"/>
          </a:xfrm>
          <a:prstGeom prst="rect">
            <a:avLst/>
          </a:prstGeom>
        </p:spPr>
      </p:pic>
      <p:pic>
        <p:nvPicPr>
          <p:cNvPr id="5" name="Picture 4">
            <a:extLst>
              <a:ext uri="{FF2B5EF4-FFF2-40B4-BE49-F238E27FC236}">
                <a16:creationId xmlns="" xmlns:a16="http://schemas.microsoft.com/office/drawing/2014/main" id="{E6CE18BD-57E9-5A4C-770C-59272E9962F7}"/>
              </a:ext>
            </a:extLst>
          </p:cNvPr>
          <p:cNvPicPr>
            <a:picLocks noChangeAspect="1"/>
          </p:cNvPicPr>
          <p:nvPr/>
        </p:nvPicPr>
        <p:blipFill>
          <a:blip r:embed="rId4"/>
          <a:stretch>
            <a:fillRect/>
          </a:stretch>
        </p:blipFill>
        <p:spPr>
          <a:xfrm>
            <a:off x="-1" y="0"/>
            <a:ext cx="3402419" cy="2256183"/>
          </a:xfrm>
          <a:prstGeom prst="rect">
            <a:avLst/>
          </a:prstGeom>
        </p:spPr>
      </p:pic>
      <p:pic>
        <p:nvPicPr>
          <p:cNvPr id="10" name="Picture 9">
            <a:extLst>
              <a:ext uri="{FF2B5EF4-FFF2-40B4-BE49-F238E27FC236}">
                <a16:creationId xmlns="" xmlns:a16="http://schemas.microsoft.com/office/drawing/2014/main" id="{8C5827B1-58E6-5647-F985-B6567A9B9054}"/>
              </a:ext>
            </a:extLst>
          </p:cNvPr>
          <p:cNvPicPr>
            <a:picLocks noChangeAspect="1"/>
          </p:cNvPicPr>
          <p:nvPr/>
        </p:nvPicPr>
        <p:blipFill>
          <a:blip r:embed="rId5"/>
          <a:stretch>
            <a:fillRect/>
          </a:stretch>
        </p:blipFill>
        <p:spPr>
          <a:xfrm>
            <a:off x="0" y="4512366"/>
            <a:ext cx="3402419" cy="2345634"/>
          </a:xfrm>
          <a:prstGeom prst="rect">
            <a:avLst/>
          </a:prstGeom>
        </p:spPr>
      </p:pic>
    </p:spTree>
    <p:extLst>
      <p:ext uri="{BB962C8B-B14F-4D97-AF65-F5344CB8AC3E}">
        <p14:creationId xmlns:p14="http://schemas.microsoft.com/office/powerpoint/2010/main" val="12392711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a:extLst>
            <a:ext uri="{FF2B5EF4-FFF2-40B4-BE49-F238E27FC236}">
              <a16:creationId xmlns="" xmlns:a16="http://schemas.microsoft.com/office/drawing/2014/main" id="{93BDE3A4-1CAD-FB11-5BF4-33E0F6F34FF8}"/>
            </a:ext>
          </a:extLst>
        </p:cNvPr>
        <p:cNvGrpSpPr/>
        <p:nvPr/>
      </p:nvGrpSpPr>
      <p:grpSpPr>
        <a:xfrm>
          <a:off x="0" y="0"/>
          <a:ext cx="0" cy="0"/>
          <a:chOff x="0" y="0"/>
          <a:chExt cx="0" cy="0"/>
        </a:xfrm>
      </p:grpSpPr>
      <p:sp>
        <p:nvSpPr>
          <p:cNvPr id="7" name="TextBox 6">
            <a:extLst>
              <a:ext uri="{FF2B5EF4-FFF2-40B4-BE49-F238E27FC236}">
                <a16:creationId xmlns="" xmlns:a16="http://schemas.microsoft.com/office/drawing/2014/main" id="{E8EA9F0B-1F7B-45E6-6C26-771EF62E0AA7}"/>
              </a:ext>
            </a:extLst>
          </p:cNvPr>
          <p:cNvSpPr txBox="1"/>
          <p:nvPr/>
        </p:nvSpPr>
        <p:spPr>
          <a:xfrm>
            <a:off x="0" y="0"/>
            <a:ext cx="3402419" cy="6858000"/>
          </a:xfrm>
          <a:prstGeom prst="rect">
            <a:avLst/>
          </a:prstGeom>
          <a:solidFill>
            <a:schemeClr val="accent2">
              <a:lumMod val="40000"/>
              <a:lumOff val="60000"/>
            </a:schemeClr>
          </a:solidFill>
        </p:spPr>
        <p:txBody>
          <a:bodyPr wrap="square" rtlCol="0">
            <a:spAutoFit/>
          </a:bodyPr>
          <a:lstStyle/>
          <a:p>
            <a:endParaRPr lang="en-US" dirty="0"/>
          </a:p>
        </p:txBody>
      </p:sp>
      <p:sp>
        <p:nvSpPr>
          <p:cNvPr id="8" name="TextBox 7">
            <a:extLst>
              <a:ext uri="{FF2B5EF4-FFF2-40B4-BE49-F238E27FC236}">
                <a16:creationId xmlns="" xmlns:a16="http://schemas.microsoft.com/office/drawing/2014/main" id="{EB15AD66-6B6B-870F-8354-8337080F7266}"/>
              </a:ext>
            </a:extLst>
          </p:cNvPr>
          <p:cNvSpPr txBox="1"/>
          <p:nvPr/>
        </p:nvSpPr>
        <p:spPr>
          <a:xfrm>
            <a:off x="3914234" y="2608027"/>
            <a:ext cx="7750806" cy="3262432"/>
          </a:xfrm>
          <a:prstGeom prst="rect">
            <a:avLst/>
          </a:prstGeom>
          <a:noFill/>
        </p:spPr>
        <p:txBody>
          <a:bodyPr wrap="square" rtlCol="0" anchor="ctr">
            <a:spAutoFit/>
          </a:bodyPr>
          <a:lstStyle/>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Physical health: prevention, treatment and service access (</a:t>
            </a:r>
            <a:r>
              <a:rPr lang="en-US" sz="2200" dirty="0" err="1">
                <a:latin typeface="Arial" panose="020B0604020202020204" pitchFamily="34" charset="0"/>
                <a:cs typeface="Arial" panose="020B0604020202020204" pitchFamily="34" charset="0"/>
              </a:rPr>
              <a:t>Macassa</a:t>
            </a:r>
            <a:r>
              <a:rPr lang="en-US" sz="2200" dirty="0">
                <a:latin typeface="Arial" panose="020B0604020202020204" pitchFamily="34" charset="0"/>
                <a:cs typeface="Arial" panose="020B0604020202020204" pitchFamily="34" charset="0"/>
              </a:rPr>
              <a:t>, 2021).</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Mental health: promotion and early intervention as central pillars (</a:t>
            </a:r>
            <a:r>
              <a:rPr lang="en-US" sz="2200" dirty="0" err="1">
                <a:latin typeface="Arial" panose="020B0604020202020204" pitchFamily="34" charset="0"/>
                <a:cs typeface="Arial" panose="020B0604020202020204" pitchFamily="34" charset="0"/>
              </a:rPr>
              <a:t>Lakioti</a:t>
            </a:r>
            <a:r>
              <a:rPr lang="en-US" sz="2200" dirty="0">
                <a:latin typeface="Arial" panose="020B0604020202020204" pitchFamily="34" charset="0"/>
                <a:cs typeface="Arial" panose="020B0604020202020204" pitchFamily="34" charset="0"/>
              </a:rPr>
              <a:t> et al., 2025).</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Social health: community, relationships and social determinants influence outcomes.</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Health equity: removing barriers to services and social determinants.</a:t>
            </a:r>
          </a:p>
        </p:txBody>
      </p:sp>
      <p:sp>
        <p:nvSpPr>
          <p:cNvPr id="9" name="TextBox 8">
            <a:extLst>
              <a:ext uri="{FF2B5EF4-FFF2-40B4-BE49-F238E27FC236}">
                <a16:creationId xmlns="" xmlns:a16="http://schemas.microsoft.com/office/drawing/2014/main" id="{18CB88C0-1F26-35A5-A150-6424E7F9F083}"/>
              </a:ext>
            </a:extLst>
          </p:cNvPr>
          <p:cNvSpPr txBox="1"/>
          <p:nvPr/>
        </p:nvSpPr>
        <p:spPr>
          <a:xfrm>
            <a:off x="4530758" y="987541"/>
            <a:ext cx="6517758" cy="584775"/>
          </a:xfrm>
          <a:prstGeom prst="rect">
            <a:avLst/>
          </a:prstGeom>
          <a:noFill/>
          <a:ln>
            <a:noFill/>
          </a:ln>
        </p:spPr>
        <p:txBody>
          <a:bodyPr wrap="square" rtlCol="0">
            <a:spAutoFit/>
          </a:bodyPr>
          <a:lstStyle/>
          <a:p>
            <a:pPr algn="ctr"/>
            <a:r>
              <a:rPr lang="en-GB" sz="3200" b="1" dirty="0">
                <a:latin typeface="Arial" panose="020B0604020202020204" pitchFamily="34" charset="0"/>
                <a:cs typeface="Arial" panose="020B0604020202020204" pitchFamily="34" charset="0"/>
              </a:rPr>
              <a:t>Health - Core Dimensions</a:t>
            </a:r>
            <a:endParaRPr lang="en-US" sz="3200" b="1"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 xmlns:a16="http://schemas.microsoft.com/office/drawing/2014/main" id="{77011954-FDF4-FC7E-E8E3-D1183BEFA554}"/>
              </a:ext>
            </a:extLst>
          </p:cNvPr>
          <p:cNvPicPr>
            <a:picLocks noChangeAspect="1"/>
          </p:cNvPicPr>
          <p:nvPr/>
        </p:nvPicPr>
        <p:blipFill>
          <a:blip r:embed="rId3"/>
          <a:stretch>
            <a:fillRect/>
          </a:stretch>
        </p:blipFill>
        <p:spPr>
          <a:xfrm>
            <a:off x="0" y="0"/>
            <a:ext cx="3402419" cy="3429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a:extLst>
              <a:ext uri="{FF2B5EF4-FFF2-40B4-BE49-F238E27FC236}">
                <a16:creationId xmlns="" xmlns:a16="http://schemas.microsoft.com/office/drawing/2014/main" id="{24A95A97-A9DF-441B-94CB-59D00054E54F}"/>
              </a:ext>
            </a:extLst>
          </p:cNvPr>
          <p:cNvPicPr>
            <a:picLocks noChangeAspect="1"/>
          </p:cNvPicPr>
          <p:nvPr/>
        </p:nvPicPr>
        <p:blipFill>
          <a:blip r:embed="rId4"/>
          <a:stretch>
            <a:fillRect/>
          </a:stretch>
        </p:blipFill>
        <p:spPr>
          <a:xfrm>
            <a:off x="0" y="3429001"/>
            <a:ext cx="3402419" cy="3429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0368416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a:extLst>
            <a:ext uri="{FF2B5EF4-FFF2-40B4-BE49-F238E27FC236}">
              <a16:creationId xmlns="" xmlns:a16="http://schemas.microsoft.com/office/drawing/2014/main" id="{93BDE3A4-1CAD-FB11-5BF4-33E0F6F34FF8}"/>
            </a:ext>
          </a:extLst>
        </p:cNvPr>
        <p:cNvGrpSpPr/>
        <p:nvPr/>
      </p:nvGrpSpPr>
      <p:grpSpPr>
        <a:xfrm>
          <a:off x="0" y="0"/>
          <a:ext cx="0" cy="0"/>
          <a:chOff x="0" y="0"/>
          <a:chExt cx="0" cy="0"/>
        </a:xfrm>
      </p:grpSpPr>
      <p:sp>
        <p:nvSpPr>
          <p:cNvPr id="8" name="TextBox 7">
            <a:extLst>
              <a:ext uri="{FF2B5EF4-FFF2-40B4-BE49-F238E27FC236}">
                <a16:creationId xmlns="" xmlns:a16="http://schemas.microsoft.com/office/drawing/2014/main" id="{EB15AD66-6B6B-870F-8354-8337080F7266}"/>
              </a:ext>
            </a:extLst>
          </p:cNvPr>
          <p:cNvSpPr txBox="1"/>
          <p:nvPr/>
        </p:nvSpPr>
        <p:spPr>
          <a:xfrm>
            <a:off x="502850" y="1803952"/>
            <a:ext cx="6747284" cy="4278094"/>
          </a:xfrm>
          <a:prstGeom prst="rect">
            <a:avLst/>
          </a:prstGeom>
          <a:noFill/>
        </p:spPr>
        <p:txBody>
          <a:bodyPr wrap="square" rtlCol="0" anchor="ctr">
            <a:spAutoFit/>
          </a:bodyPr>
          <a:lstStyle/>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Wellbeing integrates physical, mental, emotional and social functioning (Dahlgren &amp; Whitehead, 2021).</a:t>
            </a:r>
          </a:p>
          <a:p>
            <a:pPr marL="342900" indent="-342900" algn="just">
              <a:spcBef>
                <a:spcPts val="600"/>
              </a:spcBef>
              <a:spcAft>
                <a:spcPts val="600"/>
              </a:spcAft>
              <a:buFont typeface="Arial" panose="020B0604020202020204" pitchFamily="34" charset="0"/>
              <a:buChar char="•"/>
            </a:pPr>
            <a:r>
              <a:rPr lang="en-US" sz="2200" dirty="0" err="1">
                <a:latin typeface="Arial" panose="020B0604020202020204" pitchFamily="34" charset="0"/>
                <a:cs typeface="Arial" panose="020B0604020202020204" pitchFamily="34" charset="0"/>
              </a:rPr>
              <a:t>Emphasises</a:t>
            </a:r>
            <a:r>
              <a:rPr lang="en-US" sz="2200" dirty="0">
                <a:latin typeface="Arial" panose="020B0604020202020204" pitchFamily="34" charset="0"/>
                <a:cs typeface="Arial" panose="020B0604020202020204" pitchFamily="34" charset="0"/>
              </a:rPr>
              <a:t> prevention, resilience and quality-of-life measures.</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Community and environment (green space, air quality) are critical wellbeing determinants (</a:t>
            </a:r>
            <a:r>
              <a:rPr lang="en-US" sz="2200" dirty="0" err="1">
                <a:latin typeface="Arial" panose="020B0604020202020204" pitchFamily="34" charset="0"/>
                <a:cs typeface="Arial" panose="020B0604020202020204" pitchFamily="34" charset="0"/>
              </a:rPr>
              <a:t>Whitmee</a:t>
            </a:r>
            <a:r>
              <a:rPr lang="en-US" sz="2200" dirty="0">
                <a:latin typeface="Arial" panose="020B0604020202020204" pitchFamily="34" charset="0"/>
                <a:cs typeface="Arial" panose="020B0604020202020204" pitchFamily="34" charset="0"/>
              </a:rPr>
              <a:t> et al., 2024).</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Measurement requires both subjective (self-report) and objective (health, environment) indicators.</a:t>
            </a:r>
          </a:p>
        </p:txBody>
      </p:sp>
      <p:sp>
        <p:nvSpPr>
          <p:cNvPr id="9" name="TextBox 8">
            <a:extLst>
              <a:ext uri="{FF2B5EF4-FFF2-40B4-BE49-F238E27FC236}">
                <a16:creationId xmlns="" xmlns:a16="http://schemas.microsoft.com/office/drawing/2014/main" id="{18CB88C0-1F26-35A5-A150-6424E7F9F083}"/>
              </a:ext>
            </a:extLst>
          </p:cNvPr>
          <p:cNvSpPr txBox="1"/>
          <p:nvPr/>
        </p:nvSpPr>
        <p:spPr>
          <a:xfrm>
            <a:off x="617613" y="657360"/>
            <a:ext cx="6517758" cy="584775"/>
          </a:xfrm>
          <a:prstGeom prst="rect">
            <a:avLst/>
          </a:prstGeom>
          <a:noFill/>
          <a:ln>
            <a:noFill/>
          </a:ln>
        </p:spPr>
        <p:txBody>
          <a:bodyPr wrap="square" rtlCol="0" anchor="ctr">
            <a:spAutoFit/>
          </a:bodyPr>
          <a:lstStyle/>
          <a:p>
            <a:pPr algn="ctr"/>
            <a:r>
              <a:rPr lang="en-GB" sz="3200" b="1" dirty="0">
                <a:latin typeface="Arial" panose="020B0604020202020204" pitchFamily="34" charset="0"/>
                <a:cs typeface="Arial" panose="020B0604020202020204" pitchFamily="34" charset="0"/>
              </a:rPr>
              <a:t>Wellbeing</a:t>
            </a:r>
            <a:endParaRPr lang="en-US" sz="3200" b="1"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 xmlns:a16="http://schemas.microsoft.com/office/drawing/2014/main" id="{CB9C64C4-C3B6-095E-069F-E92920000E3F}"/>
              </a:ext>
            </a:extLst>
          </p:cNvPr>
          <p:cNvPicPr>
            <a:picLocks noChangeAspect="1"/>
          </p:cNvPicPr>
          <p:nvPr/>
        </p:nvPicPr>
        <p:blipFill>
          <a:blip r:embed="rId3"/>
          <a:stretch>
            <a:fillRect/>
          </a:stretch>
        </p:blipFill>
        <p:spPr>
          <a:xfrm>
            <a:off x="7832035" y="0"/>
            <a:ext cx="4359965" cy="360790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a:extLst>
              <a:ext uri="{FF2B5EF4-FFF2-40B4-BE49-F238E27FC236}">
                <a16:creationId xmlns="" xmlns:a16="http://schemas.microsoft.com/office/drawing/2014/main" id="{380451F1-D66E-60D5-0509-72202E03A730}"/>
              </a:ext>
            </a:extLst>
          </p:cNvPr>
          <p:cNvPicPr>
            <a:picLocks noChangeAspect="1"/>
          </p:cNvPicPr>
          <p:nvPr/>
        </p:nvPicPr>
        <p:blipFill>
          <a:blip r:embed="rId4"/>
          <a:stretch>
            <a:fillRect/>
          </a:stretch>
        </p:blipFill>
        <p:spPr>
          <a:xfrm>
            <a:off x="7832036" y="3607904"/>
            <a:ext cx="2395329" cy="32500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Picture 9">
            <a:extLst>
              <a:ext uri="{FF2B5EF4-FFF2-40B4-BE49-F238E27FC236}">
                <a16:creationId xmlns="" xmlns:a16="http://schemas.microsoft.com/office/drawing/2014/main" id="{9752DB0E-5031-8904-6612-BE8EAB61EF20}"/>
              </a:ext>
            </a:extLst>
          </p:cNvPr>
          <p:cNvPicPr>
            <a:picLocks noChangeAspect="1"/>
          </p:cNvPicPr>
          <p:nvPr/>
        </p:nvPicPr>
        <p:blipFill>
          <a:blip r:embed="rId5"/>
          <a:stretch>
            <a:fillRect/>
          </a:stretch>
        </p:blipFill>
        <p:spPr>
          <a:xfrm>
            <a:off x="10277062" y="3607904"/>
            <a:ext cx="1922537" cy="32500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9394222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a:extLst>
            <a:ext uri="{FF2B5EF4-FFF2-40B4-BE49-F238E27FC236}">
              <a16:creationId xmlns="" xmlns:a16="http://schemas.microsoft.com/office/drawing/2014/main" id="{93BDE3A4-1CAD-FB11-5BF4-33E0F6F34FF8}"/>
            </a:ext>
          </a:extLst>
        </p:cNvPr>
        <p:cNvGrpSpPr/>
        <p:nvPr/>
      </p:nvGrpSpPr>
      <p:grpSpPr>
        <a:xfrm>
          <a:off x="0" y="0"/>
          <a:ext cx="0" cy="0"/>
          <a:chOff x="0" y="0"/>
          <a:chExt cx="0" cy="0"/>
        </a:xfrm>
      </p:grpSpPr>
      <p:sp>
        <p:nvSpPr>
          <p:cNvPr id="8" name="TextBox 7">
            <a:extLst>
              <a:ext uri="{FF2B5EF4-FFF2-40B4-BE49-F238E27FC236}">
                <a16:creationId xmlns="" xmlns:a16="http://schemas.microsoft.com/office/drawing/2014/main" id="{EB15AD66-6B6B-870F-8354-8337080F7266}"/>
              </a:ext>
            </a:extLst>
          </p:cNvPr>
          <p:cNvSpPr txBox="1"/>
          <p:nvPr/>
        </p:nvSpPr>
        <p:spPr>
          <a:xfrm>
            <a:off x="350811" y="2085392"/>
            <a:ext cx="6109624" cy="3939540"/>
          </a:xfrm>
          <a:prstGeom prst="rect">
            <a:avLst/>
          </a:prstGeom>
          <a:noFill/>
        </p:spPr>
        <p:txBody>
          <a:bodyPr wrap="square" rtlCol="0" anchor="ctr">
            <a:spAutoFit/>
          </a:bodyPr>
          <a:lstStyle/>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Sustainable development links economic, social and environmental goals.</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Protects determinants of health: clean air, safe water, food security and shelter (</a:t>
            </a:r>
            <a:r>
              <a:rPr lang="en-US" sz="2200" dirty="0" err="1">
                <a:latin typeface="Arial" panose="020B0604020202020204" pitchFamily="34" charset="0"/>
                <a:cs typeface="Arial" panose="020B0604020202020204" pitchFamily="34" charset="0"/>
              </a:rPr>
              <a:t>Filho</a:t>
            </a:r>
            <a:r>
              <a:rPr lang="en-US" sz="2200" dirty="0">
                <a:latin typeface="Arial" panose="020B0604020202020204" pitchFamily="34" charset="0"/>
                <a:cs typeface="Arial" panose="020B0604020202020204" pitchFamily="34" charset="0"/>
              </a:rPr>
              <a:t> et al., 2023).</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Climate change threatens health gains through pollution, food insecurity and extreme weather (</a:t>
            </a:r>
            <a:r>
              <a:rPr lang="en-US" sz="2200" dirty="0" err="1">
                <a:latin typeface="Arial" panose="020B0604020202020204" pitchFamily="34" charset="0"/>
                <a:cs typeface="Arial" panose="020B0604020202020204" pitchFamily="34" charset="0"/>
              </a:rPr>
              <a:t>Menton</a:t>
            </a:r>
            <a:r>
              <a:rPr lang="en-US" sz="2200" dirty="0">
                <a:latin typeface="Arial" panose="020B0604020202020204" pitchFamily="34" charset="0"/>
                <a:cs typeface="Arial" panose="020B0604020202020204" pitchFamily="34" charset="0"/>
              </a:rPr>
              <a:t> et al., 2020).</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Policy must align health and environmental targets to secure long-term wellbeing.</a:t>
            </a:r>
          </a:p>
        </p:txBody>
      </p:sp>
      <p:sp>
        <p:nvSpPr>
          <p:cNvPr id="9" name="TextBox 8">
            <a:extLst>
              <a:ext uri="{FF2B5EF4-FFF2-40B4-BE49-F238E27FC236}">
                <a16:creationId xmlns="" xmlns:a16="http://schemas.microsoft.com/office/drawing/2014/main" id="{18CB88C0-1F26-35A5-A150-6424E7F9F083}"/>
              </a:ext>
            </a:extLst>
          </p:cNvPr>
          <p:cNvSpPr txBox="1"/>
          <p:nvPr/>
        </p:nvSpPr>
        <p:spPr>
          <a:xfrm>
            <a:off x="484989" y="433212"/>
            <a:ext cx="5841267" cy="1077218"/>
          </a:xfrm>
          <a:prstGeom prst="rect">
            <a:avLst/>
          </a:prstGeom>
          <a:noFill/>
          <a:ln>
            <a:noFill/>
          </a:ln>
        </p:spPr>
        <p:txBody>
          <a:bodyPr wrap="square" rtlCol="0" anchor="ctr">
            <a:spAutoFit/>
          </a:bodyPr>
          <a:lstStyle/>
          <a:p>
            <a:pPr algn="ctr"/>
            <a:r>
              <a:rPr lang="en-GB" sz="3200" b="1" dirty="0">
                <a:latin typeface="Arial" panose="020B0604020202020204" pitchFamily="34" charset="0"/>
                <a:cs typeface="Arial" panose="020B0604020202020204" pitchFamily="34" charset="0"/>
              </a:rPr>
              <a:t>Sustainable Development: Why It Matters for Health</a:t>
            </a:r>
            <a:endParaRPr lang="en-US" sz="3200" b="1"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 xmlns:a16="http://schemas.microsoft.com/office/drawing/2014/main" id="{CAD4BBDF-6CCC-4D67-DF4C-74EC5934B0BE}"/>
              </a:ext>
            </a:extLst>
          </p:cNvPr>
          <p:cNvPicPr>
            <a:picLocks noChangeAspect="1"/>
          </p:cNvPicPr>
          <p:nvPr/>
        </p:nvPicPr>
        <p:blipFill>
          <a:blip r:embed="rId3"/>
          <a:stretch>
            <a:fillRect/>
          </a:stretch>
        </p:blipFill>
        <p:spPr>
          <a:xfrm>
            <a:off x="6947452" y="0"/>
            <a:ext cx="5244549"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966263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a:extLst>
            <a:ext uri="{FF2B5EF4-FFF2-40B4-BE49-F238E27FC236}">
              <a16:creationId xmlns="" xmlns:a16="http://schemas.microsoft.com/office/drawing/2014/main" id="{93BDE3A4-1CAD-FB11-5BF4-33E0F6F34FF8}"/>
            </a:ext>
          </a:extLst>
        </p:cNvPr>
        <p:cNvGrpSpPr/>
        <p:nvPr/>
      </p:nvGrpSpPr>
      <p:grpSpPr>
        <a:xfrm>
          <a:off x="0" y="0"/>
          <a:ext cx="0" cy="0"/>
          <a:chOff x="0" y="0"/>
          <a:chExt cx="0" cy="0"/>
        </a:xfrm>
      </p:grpSpPr>
      <p:sp>
        <p:nvSpPr>
          <p:cNvPr id="8" name="TextBox 7">
            <a:extLst>
              <a:ext uri="{FF2B5EF4-FFF2-40B4-BE49-F238E27FC236}">
                <a16:creationId xmlns="" xmlns:a16="http://schemas.microsoft.com/office/drawing/2014/main" id="{EB15AD66-6B6B-870F-8354-8337080F7266}"/>
              </a:ext>
            </a:extLst>
          </p:cNvPr>
          <p:cNvSpPr txBox="1"/>
          <p:nvPr/>
        </p:nvSpPr>
        <p:spPr>
          <a:xfrm>
            <a:off x="634566" y="2255027"/>
            <a:ext cx="6712481" cy="3939540"/>
          </a:xfrm>
          <a:prstGeom prst="rect">
            <a:avLst/>
          </a:prstGeom>
          <a:noFill/>
        </p:spPr>
        <p:txBody>
          <a:bodyPr wrap="square" rtlCol="0" anchor="ctr">
            <a:spAutoFit/>
          </a:bodyPr>
          <a:lstStyle/>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SDG 3 focuses on good health and wellbeing for all.</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SDG 13 (climate action) directly affects health determinants and outcomes.</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International partnerships (WHO, Global Fund, </a:t>
            </a:r>
            <a:r>
              <a:rPr lang="en-US" sz="2200" dirty="0" err="1">
                <a:latin typeface="Arial" panose="020B0604020202020204" pitchFamily="34" charset="0"/>
                <a:cs typeface="Arial" panose="020B0604020202020204" pitchFamily="34" charset="0"/>
              </a:rPr>
              <a:t>Gavi</a:t>
            </a:r>
            <a:r>
              <a:rPr lang="en-US" sz="2200" dirty="0">
                <a:latin typeface="Arial" panose="020B0604020202020204" pitchFamily="34" charset="0"/>
                <a:cs typeface="Arial" panose="020B0604020202020204" pitchFamily="34" charset="0"/>
              </a:rPr>
              <a:t>) support UHC and pandemic preparedness (</a:t>
            </a:r>
            <a:r>
              <a:rPr lang="en-US" sz="2200" dirty="0" err="1">
                <a:latin typeface="Arial" panose="020B0604020202020204" pitchFamily="34" charset="0"/>
                <a:cs typeface="Arial" panose="020B0604020202020204" pitchFamily="34" charset="0"/>
              </a:rPr>
              <a:t>Takian</a:t>
            </a:r>
            <a:r>
              <a:rPr lang="en-US" sz="2200" dirty="0">
                <a:latin typeface="Arial" panose="020B0604020202020204" pitchFamily="34" charset="0"/>
                <a:cs typeface="Arial" panose="020B0604020202020204" pitchFamily="34" charset="0"/>
              </a:rPr>
              <a:t> et al., 2022).</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National policy must translate SDGs to local actions and measurable targets (</a:t>
            </a:r>
            <a:r>
              <a:rPr lang="en-US" sz="2200" dirty="0" err="1">
                <a:latin typeface="Arial" panose="020B0604020202020204" pitchFamily="34" charset="0"/>
                <a:cs typeface="Arial" panose="020B0604020202020204" pitchFamily="34" charset="0"/>
              </a:rPr>
              <a:t>Ocloo</a:t>
            </a:r>
            <a:r>
              <a:rPr lang="en-US" sz="2200" dirty="0">
                <a:latin typeface="Arial" panose="020B0604020202020204" pitchFamily="34" charset="0"/>
                <a:cs typeface="Arial" panose="020B0604020202020204" pitchFamily="34" charset="0"/>
              </a:rPr>
              <a:t> et al., 2021).</a:t>
            </a:r>
          </a:p>
        </p:txBody>
      </p:sp>
      <p:sp>
        <p:nvSpPr>
          <p:cNvPr id="9" name="TextBox 8">
            <a:extLst>
              <a:ext uri="{FF2B5EF4-FFF2-40B4-BE49-F238E27FC236}">
                <a16:creationId xmlns="" xmlns:a16="http://schemas.microsoft.com/office/drawing/2014/main" id="{18CB88C0-1F26-35A5-A150-6424E7F9F083}"/>
              </a:ext>
            </a:extLst>
          </p:cNvPr>
          <p:cNvSpPr txBox="1"/>
          <p:nvPr/>
        </p:nvSpPr>
        <p:spPr>
          <a:xfrm>
            <a:off x="829289" y="678342"/>
            <a:ext cx="6517758" cy="1077218"/>
          </a:xfrm>
          <a:prstGeom prst="rect">
            <a:avLst/>
          </a:prstGeom>
          <a:noFill/>
          <a:ln>
            <a:noFill/>
          </a:ln>
        </p:spPr>
        <p:txBody>
          <a:bodyPr wrap="square" rtlCol="0" anchor="ctr">
            <a:spAutoFit/>
          </a:bodyPr>
          <a:lstStyle/>
          <a:p>
            <a:pPr algn="ctr"/>
            <a:r>
              <a:rPr lang="en-GB" sz="3200" b="1" dirty="0">
                <a:latin typeface="Arial" panose="020B0604020202020204" pitchFamily="34" charset="0"/>
                <a:cs typeface="Arial" panose="020B0604020202020204" pitchFamily="34" charset="0"/>
              </a:rPr>
              <a:t>Relevance: SDG 3 and Cross-Cutting SDGs</a:t>
            </a:r>
            <a:endParaRPr lang="en-US" sz="3200" b="1"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 xmlns:a16="http://schemas.microsoft.com/office/drawing/2014/main" id="{2A4F424F-87F5-4181-6EE5-3A005F8E9207}"/>
              </a:ext>
            </a:extLst>
          </p:cNvPr>
          <p:cNvPicPr>
            <a:picLocks noChangeAspect="1"/>
          </p:cNvPicPr>
          <p:nvPr/>
        </p:nvPicPr>
        <p:blipFill>
          <a:blip r:embed="rId3"/>
          <a:stretch>
            <a:fillRect/>
          </a:stretch>
        </p:blipFill>
        <p:spPr>
          <a:xfrm>
            <a:off x="7772400" y="3051313"/>
            <a:ext cx="4419600" cy="379508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a:extLst>
              <a:ext uri="{FF2B5EF4-FFF2-40B4-BE49-F238E27FC236}">
                <a16:creationId xmlns="" xmlns:a16="http://schemas.microsoft.com/office/drawing/2014/main" id="{8DD79939-E63C-AE1E-9C06-4FC44D6CB2F9}"/>
              </a:ext>
            </a:extLst>
          </p:cNvPr>
          <p:cNvPicPr>
            <a:picLocks noChangeAspect="1"/>
          </p:cNvPicPr>
          <p:nvPr/>
        </p:nvPicPr>
        <p:blipFill>
          <a:blip r:embed="rId4"/>
          <a:stretch>
            <a:fillRect/>
          </a:stretch>
        </p:blipFill>
        <p:spPr>
          <a:xfrm>
            <a:off x="7772401" y="1"/>
            <a:ext cx="4419600" cy="30513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0104176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a:extLst>
            <a:ext uri="{FF2B5EF4-FFF2-40B4-BE49-F238E27FC236}">
              <a16:creationId xmlns="" xmlns:a16="http://schemas.microsoft.com/office/drawing/2014/main" id="{93BDE3A4-1CAD-FB11-5BF4-33E0F6F34FF8}"/>
            </a:ext>
          </a:extLst>
        </p:cNvPr>
        <p:cNvGrpSpPr/>
        <p:nvPr/>
      </p:nvGrpSpPr>
      <p:grpSpPr>
        <a:xfrm>
          <a:off x="0" y="0"/>
          <a:ext cx="0" cy="0"/>
          <a:chOff x="0" y="0"/>
          <a:chExt cx="0" cy="0"/>
        </a:xfrm>
      </p:grpSpPr>
      <p:sp>
        <p:nvSpPr>
          <p:cNvPr id="8" name="TextBox 7">
            <a:extLst>
              <a:ext uri="{FF2B5EF4-FFF2-40B4-BE49-F238E27FC236}">
                <a16:creationId xmlns="" xmlns:a16="http://schemas.microsoft.com/office/drawing/2014/main" id="{EB15AD66-6B6B-870F-8354-8337080F7266}"/>
              </a:ext>
            </a:extLst>
          </p:cNvPr>
          <p:cNvSpPr txBox="1"/>
          <p:nvPr/>
        </p:nvSpPr>
        <p:spPr>
          <a:xfrm>
            <a:off x="4830418" y="2262411"/>
            <a:ext cx="6745167" cy="3939540"/>
          </a:xfrm>
          <a:prstGeom prst="rect">
            <a:avLst/>
          </a:prstGeom>
          <a:noFill/>
        </p:spPr>
        <p:txBody>
          <a:bodyPr wrap="square" rtlCol="0" anchor="ctr">
            <a:spAutoFit/>
          </a:bodyPr>
          <a:lstStyle/>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Integration addresses root causes, not only clinical symptoms.</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Promotes intersectoral action across health, housing, education and environment (Dahlgren and Whitehead, 2021).</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Reduces fragmentation, improves continuity of care and supports prevention.</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Local initiatives demonstrate how brief, routine contacts can enable </a:t>
            </a:r>
            <a:r>
              <a:rPr lang="en-US" sz="2200" dirty="0" err="1">
                <a:latin typeface="Arial" panose="020B0604020202020204" pitchFamily="34" charset="0"/>
                <a:cs typeface="Arial" panose="020B0604020202020204" pitchFamily="34" charset="0"/>
              </a:rPr>
              <a:t>behaviour</a:t>
            </a:r>
            <a:r>
              <a:rPr lang="en-US" sz="2200" dirty="0">
                <a:latin typeface="Arial" panose="020B0604020202020204" pitchFamily="34" charset="0"/>
                <a:cs typeface="Arial" panose="020B0604020202020204" pitchFamily="34" charset="0"/>
              </a:rPr>
              <a:t> change (Parchment et al., 2023).</a:t>
            </a:r>
          </a:p>
        </p:txBody>
      </p:sp>
      <p:sp>
        <p:nvSpPr>
          <p:cNvPr id="9" name="TextBox 8">
            <a:extLst>
              <a:ext uri="{FF2B5EF4-FFF2-40B4-BE49-F238E27FC236}">
                <a16:creationId xmlns="" xmlns:a16="http://schemas.microsoft.com/office/drawing/2014/main" id="{18CB88C0-1F26-35A5-A150-6424E7F9F083}"/>
              </a:ext>
            </a:extLst>
          </p:cNvPr>
          <p:cNvSpPr txBox="1"/>
          <p:nvPr/>
        </p:nvSpPr>
        <p:spPr>
          <a:xfrm>
            <a:off x="4944122" y="656049"/>
            <a:ext cx="6517758" cy="1077218"/>
          </a:xfrm>
          <a:prstGeom prst="rect">
            <a:avLst/>
          </a:prstGeom>
          <a:noFill/>
          <a:ln>
            <a:noFill/>
          </a:ln>
        </p:spPr>
        <p:txBody>
          <a:bodyPr wrap="square" rtlCol="0" anchor="ctr">
            <a:spAutoFit/>
          </a:bodyPr>
          <a:lstStyle/>
          <a:p>
            <a:pPr algn="ctr"/>
            <a:r>
              <a:rPr lang="en-GB" sz="3200" b="1" dirty="0">
                <a:latin typeface="Arial" panose="020B0604020202020204" pitchFamily="34" charset="0"/>
                <a:cs typeface="Arial" panose="020B0604020202020204" pitchFamily="34" charset="0"/>
              </a:rPr>
              <a:t>Integration: Why Integrated Approaches Matter</a:t>
            </a:r>
            <a:endParaRPr lang="en-US" sz="3200" b="1"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 xmlns:a16="http://schemas.microsoft.com/office/drawing/2014/main" id="{6730A5AA-3F91-F602-A3A6-D66DEED9514A}"/>
              </a:ext>
            </a:extLst>
          </p:cNvPr>
          <p:cNvPicPr>
            <a:picLocks noChangeAspect="1"/>
          </p:cNvPicPr>
          <p:nvPr/>
        </p:nvPicPr>
        <p:blipFill>
          <a:blip r:embed="rId3"/>
          <a:stretch>
            <a:fillRect/>
          </a:stretch>
        </p:blipFill>
        <p:spPr>
          <a:xfrm>
            <a:off x="0" y="0"/>
            <a:ext cx="3617843" cy="35880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a:extLst>
              <a:ext uri="{FF2B5EF4-FFF2-40B4-BE49-F238E27FC236}">
                <a16:creationId xmlns="" xmlns:a16="http://schemas.microsoft.com/office/drawing/2014/main" id="{ECF7F2BE-A9F4-BFB8-9B12-658641E07A2B}"/>
              </a:ext>
            </a:extLst>
          </p:cNvPr>
          <p:cNvPicPr>
            <a:picLocks noChangeAspect="1"/>
          </p:cNvPicPr>
          <p:nvPr/>
        </p:nvPicPr>
        <p:blipFill>
          <a:blip r:embed="rId4"/>
          <a:stretch>
            <a:fillRect/>
          </a:stretch>
        </p:blipFill>
        <p:spPr>
          <a:xfrm>
            <a:off x="725556" y="3081130"/>
            <a:ext cx="3856383" cy="377687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6801548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a:extLst>
            <a:ext uri="{FF2B5EF4-FFF2-40B4-BE49-F238E27FC236}">
              <a16:creationId xmlns="" xmlns:a16="http://schemas.microsoft.com/office/drawing/2014/main" id="{93BDE3A4-1CAD-FB11-5BF4-33E0F6F34FF8}"/>
            </a:ext>
          </a:extLst>
        </p:cNvPr>
        <p:cNvGrpSpPr/>
        <p:nvPr/>
      </p:nvGrpSpPr>
      <p:grpSpPr>
        <a:xfrm>
          <a:off x="0" y="0"/>
          <a:ext cx="0" cy="0"/>
          <a:chOff x="0" y="0"/>
          <a:chExt cx="0" cy="0"/>
        </a:xfrm>
      </p:grpSpPr>
      <p:sp>
        <p:nvSpPr>
          <p:cNvPr id="8" name="TextBox 7">
            <a:extLst>
              <a:ext uri="{FF2B5EF4-FFF2-40B4-BE49-F238E27FC236}">
                <a16:creationId xmlns="" xmlns:a16="http://schemas.microsoft.com/office/drawing/2014/main" id="{EB15AD66-6B6B-870F-8354-8337080F7266}"/>
              </a:ext>
            </a:extLst>
          </p:cNvPr>
          <p:cNvSpPr txBox="1"/>
          <p:nvPr/>
        </p:nvSpPr>
        <p:spPr>
          <a:xfrm>
            <a:off x="429352" y="1770248"/>
            <a:ext cx="5971447" cy="4616648"/>
          </a:xfrm>
          <a:prstGeom prst="rect">
            <a:avLst/>
          </a:prstGeom>
          <a:noFill/>
        </p:spPr>
        <p:txBody>
          <a:bodyPr wrap="square" rtlCol="0" anchor="ctr">
            <a:spAutoFit/>
          </a:bodyPr>
          <a:lstStyle/>
          <a:p>
            <a:pPr marL="285750" indent="-28575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“Health in All Policies” (</a:t>
            </a:r>
            <a:r>
              <a:rPr lang="en-US" sz="2200" dirty="0" err="1">
                <a:latin typeface="Arial" panose="020B0604020202020204" pitchFamily="34" charset="0"/>
                <a:cs typeface="Arial" panose="020B0604020202020204" pitchFamily="34" charset="0"/>
              </a:rPr>
              <a:t>HiAP</a:t>
            </a:r>
            <a:r>
              <a:rPr lang="en-US" sz="2200" dirty="0">
                <a:latin typeface="Arial" panose="020B0604020202020204" pitchFamily="34" charset="0"/>
                <a:cs typeface="Arial" panose="020B0604020202020204" pitchFamily="34" charset="0"/>
              </a:rPr>
              <a:t>) embeds health considerations across government policy (Stevenson et al., 2021).</a:t>
            </a:r>
          </a:p>
          <a:p>
            <a:pPr marL="285750" indent="-28575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Integrated Care Systems (ICS) align primary, secondary, and community services to support population health.</a:t>
            </a:r>
          </a:p>
          <a:p>
            <a:pPr marL="285750" indent="-28575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New Care Models and local wellbeing frameworks demonstrate a shift toward service redesign for prevention (Williams, 2025).</a:t>
            </a:r>
          </a:p>
          <a:p>
            <a:pPr marL="285750" indent="-28575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Cross-sector partnerships unlock resources and scale interventions (Bai et al., 2024).</a:t>
            </a:r>
          </a:p>
        </p:txBody>
      </p:sp>
      <p:sp>
        <p:nvSpPr>
          <p:cNvPr id="9" name="TextBox 8">
            <a:extLst>
              <a:ext uri="{FF2B5EF4-FFF2-40B4-BE49-F238E27FC236}">
                <a16:creationId xmlns="" xmlns:a16="http://schemas.microsoft.com/office/drawing/2014/main" id="{18CB88C0-1F26-35A5-A150-6424E7F9F083}"/>
              </a:ext>
            </a:extLst>
          </p:cNvPr>
          <p:cNvSpPr txBox="1"/>
          <p:nvPr/>
        </p:nvSpPr>
        <p:spPr>
          <a:xfrm>
            <a:off x="156197" y="471104"/>
            <a:ext cx="6517758" cy="1077218"/>
          </a:xfrm>
          <a:prstGeom prst="rect">
            <a:avLst/>
          </a:prstGeom>
          <a:noFill/>
          <a:ln>
            <a:noFill/>
          </a:ln>
        </p:spPr>
        <p:txBody>
          <a:bodyPr wrap="square" rtlCol="0" anchor="ctr">
            <a:spAutoFit/>
          </a:bodyPr>
          <a:lstStyle/>
          <a:p>
            <a:pPr algn="ctr"/>
            <a:r>
              <a:rPr lang="en-GB" sz="3200" b="1" dirty="0">
                <a:latin typeface="Arial" panose="020B0604020202020204" pitchFamily="34" charset="0"/>
                <a:cs typeface="Arial" panose="020B0604020202020204" pitchFamily="34" charset="0"/>
              </a:rPr>
              <a:t>Integration Frameworks and Examples</a:t>
            </a:r>
            <a:endParaRPr lang="en-US" sz="3200" b="1"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 xmlns:a16="http://schemas.microsoft.com/office/drawing/2014/main" id="{D7499B52-ADE7-4511-2746-F5D36F6B6323}"/>
              </a:ext>
            </a:extLst>
          </p:cNvPr>
          <p:cNvPicPr>
            <a:picLocks noChangeAspect="1"/>
          </p:cNvPicPr>
          <p:nvPr/>
        </p:nvPicPr>
        <p:blipFill>
          <a:blip r:embed="rId3"/>
          <a:stretch>
            <a:fillRect/>
          </a:stretch>
        </p:blipFill>
        <p:spPr>
          <a:xfrm>
            <a:off x="8468139" y="-1"/>
            <a:ext cx="3723861" cy="34290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a:extLst>
              <a:ext uri="{FF2B5EF4-FFF2-40B4-BE49-F238E27FC236}">
                <a16:creationId xmlns="" xmlns:a16="http://schemas.microsoft.com/office/drawing/2014/main" id="{30B55A0B-5B7F-3896-771F-0F334A71DF2A}"/>
              </a:ext>
            </a:extLst>
          </p:cNvPr>
          <p:cNvPicPr>
            <a:picLocks noChangeAspect="1"/>
          </p:cNvPicPr>
          <p:nvPr/>
        </p:nvPicPr>
        <p:blipFill>
          <a:blip r:embed="rId4"/>
          <a:stretch>
            <a:fillRect/>
          </a:stretch>
        </p:blipFill>
        <p:spPr>
          <a:xfrm>
            <a:off x="6927575" y="3429000"/>
            <a:ext cx="4194313" cy="3429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384991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a:extLst>
            <a:ext uri="{FF2B5EF4-FFF2-40B4-BE49-F238E27FC236}">
              <a16:creationId xmlns="" xmlns:a16="http://schemas.microsoft.com/office/drawing/2014/main" id="{93BDE3A4-1CAD-FB11-5BF4-33E0F6F34FF8}"/>
            </a:ext>
          </a:extLst>
        </p:cNvPr>
        <p:cNvGrpSpPr/>
        <p:nvPr/>
      </p:nvGrpSpPr>
      <p:grpSpPr>
        <a:xfrm>
          <a:off x="0" y="0"/>
          <a:ext cx="0" cy="0"/>
          <a:chOff x="0" y="0"/>
          <a:chExt cx="0" cy="0"/>
        </a:xfrm>
      </p:grpSpPr>
      <p:sp>
        <p:nvSpPr>
          <p:cNvPr id="8" name="TextBox 7">
            <a:extLst>
              <a:ext uri="{FF2B5EF4-FFF2-40B4-BE49-F238E27FC236}">
                <a16:creationId xmlns="" xmlns:a16="http://schemas.microsoft.com/office/drawing/2014/main" id="{EB15AD66-6B6B-870F-8354-8337080F7266}"/>
              </a:ext>
            </a:extLst>
          </p:cNvPr>
          <p:cNvSpPr txBox="1"/>
          <p:nvPr/>
        </p:nvSpPr>
        <p:spPr>
          <a:xfrm>
            <a:off x="5029199" y="2515055"/>
            <a:ext cx="6548169" cy="3262432"/>
          </a:xfrm>
          <a:prstGeom prst="rect">
            <a:avLst/>
          </a:prstGeom>
          <a:noFill/>
          <a:ln>
            <a:noFill/>
          </a:ln>
        </p:spPr>
        <p:txBody>
          <a:bodyPr wrap="square" rtlCol="0" anchor="ctr">
            <a:spAutoFit/>
          </a:bodyPr>
          <a:lstStyle/>
          <a:p>
            <a:pPr marL="285750" indent="-28575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Health results from biological, psychological and social interactions.</a:t>
            </a:r>
          </a:p>
          <a:p>
            <a:pPr marL="285750" indent="-28575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The model supports person-</a:t>
            </a:r>
            <a:r>
              <a:rPr lang="en-US" sz="2200" dirty="0" err="1">
                <a:latin typeface="Arial" panose="020B0604020202020204" pitchFamily="34" charset="0"/>
                <a:cs typeface="Arial" panose="020B0604020202020204" pitchFamily="34" charset="0"/>
              </a:rPr>
              <a:t>centred</a:t>
            </a:r>
            <a:r>
              <a:rPr lang="en-US" sz="2200" dirty="0">
                <a:latin typeface="Arial" panose="020B0604020202020204" pitchFamily="34" charset="0"/>
                <a:cs typeface="Arial" panose="020B0604020202020204" pitchFamily="34" charset="0"/>
              </a:rPr>
              <a:t> care and multi-disciplinary teams (</a:t>
            </a:r>
            <a:r>
              <a:rPr lang="en-US" sz="2200" dirty="0" err="1">
                <a:latin typeface="Arial" panose="020B0604020202020204" pitchFamily="34" charset="0"/>
                <a:cs typeface="Arial" panose="020B0604020202020204" pitchFamily="34" charset="0"/>
              </a:rPr>
              <a:t>Macassa</a:t>
            </a:r>
            <a:r>
              <a:rPr lang="en-US" sz="2200" dirty="0">
                <a:latin typeface="Arial" panose="020B0604020202020204" pitchFamily="34" charset="0"/>
                <a:cs typeface="Arial" panose="020B0604020202020204" pitchFamily="34" charset="0"/>
              </a:rPr>
              <a:t>, 2021).</a:t>
            </a:r>
          </a:p>
          <a:p>
            <a:pPr marL="285750" indent="-28575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Useful for explaining co-morbidities and social drivers of NCDs.</a:t>
            </a:r>
          </a:p>
          <a:p>
            <a:pPr marL="285750" indent="-28575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Guides measurement: clinical outcomes, as well as psychosocial and environmental indicators.</a:t>
            </a:r>
          </a:p>
        </p:txBody>
      </p:sp>
      <p:sp>
        <p:nvSpPr>
          <p:cNvPr id="9" name="TextBox 8">
            <a:extLst>
              <a:ext uri="{FF2B5EF4-FFF2-40B4-BE49-F238E27FC236}">
                <a16:creationId xmlns="" xmlns:a16="http://schemas.microsoft.com/office/drawing/2014/main" id="{18CB88C0-1F26-35A5-A150-6424E7F9F083}"/>
              </a:ext>
            </a:extLst>
          </p:cNvPr>
          <p:cNvSpPr txBox="1"/>
          <p:nvPr/>
        </p:nvSpPr>
        <p:spPr>
          <a:xfrm>
            <a:off x="4862551" y="830139"/>
            <a:ext cx="6881464" cy="1077218"/>
          </a:xfrm>
          <a:prstGeom prst="rect">
            <a:avLst/>
          </a:prstGeom>
          <a:noFill/>
          <a:ln>
            <a:noFill/>
          </a:ln>
        </p:spPr>
        <p:txBody>
          <a:bodyPr wrap="square" rtlCol="0" anchor="ctr">
            <a:spAutoFit/>
          </a:bodyPr>
          <a:lstStyle/>
          <a:p>
            <a:pPr algn="ctr"/>
            <a:r>
              <a:rPr lang="en-GB" sz="3200" b="1" dirty="0">
                <a:latin typeface="Arial" panose="020B0604020202020204" pitchFamily="34" charset="0"/>
                <a:cs typeface="Arial" panose="020B0604020202020204" pitchFamily="34" charset="0"/>
              </a:rPr>
              <a:t>Theoretical Perspective: Biopsychosocial Model</a:t>
            </a:r>
            <a:endParaRPr lang="en-US" sz="3200" b="1"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 xmlns:a16="http://schemas.microsoft.com/office/drawing/2014/main" id="{FAEE2557-7CFB-F24A-21CF-43BBDB74BEBF}"/>
              </a:ext>
            </a:extLst>
          </p:cNvPr>
          <p:cNvPicPr>
            <a:picLocks noChangeAspect="1"/>
          </p:cNvPicPr>
          <p:nvPr/>
        </p:nvPicPr>
        <p:blipFill>
          <a:blip r:embed="rId3"/>
          <a:srcRect l="9213"/>
          <a:stretch>
            <a:fillRect/>
          </a:stretch>
        </p:blipFill>
        <p:spPr>
          <a:xfrm>
            <a:off x="0" y="0"/>
            <a:ext cx="4414568"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3629639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a:extLst>
            <a:ext uri="{FF2B5EF4-FFF2-40B4-BE49-F238E27FC236}">
              <a16:creationId xmlns="" xmlns:a16="http://schemas.microsoft.com/office/drawing/2014/main" id="{93BDE3A4-1CAD-FB11-5BF4-33E0F6F34FF8}"/>
            </a:ext>
          </a:extLst>
        </p:cNvPr>
        <p:cNvGrpSpPr/>
        <p:nvPr/>
      </p:nvGrpSpPr>
      <p:grpSpPr>
        <a:xfrm>
          <a:off x="0" y="0"/>
          <a:ext cx="0" cy="0"/>
          <a:chOff x="0" y="0"/>
          <a:chExt cx="0" cy="0"/>
        </a:xfrm>
      </p:grpSpPr>
      <p:sp>
        <p:nvSpPr>
          <p:cNvPr id="8" name="TextBox 7">
            <a:extLst>
              <a:ext uri="{FF2B5EF4-FFF2-40B4-BE49-F238E27FC236}">
                <a16:creationId xmlns="" xmlns:a16="http://schemas.microsoft.com/office/drawing/2014/main" id="{EB15AD66-6B6B-870F-8354-8337080F7266}"/>
              </a:ext>
            </a:extLst>
          </p:cNvPr>
          <p:cNvSpPr txBox="1"/>
          <p:nvPr/>
        </p:nvSpPr>
        <p:spPr>
          <a:xfrm>
            <a:off x="5658138" y="2140179"/>
            <a:ext cx="6205848" cy="4278094"/>
          </a:xfrm>
          <a:prstGeom prst="rect">
            <a:avLst/>
          </a:prstGeom>
          <a:noFill/>
        </p:spPr>
        <p:txBody>
          <a:bodyPr wrap="square" rtlCol="0" anchor="ctr">
            <a:spAutoFit/>
          </a:bodyPr>
          <a:lstStyle/>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NHS Five Year Forward View and New Care Models promote prevention and integration (</a:t>
            </a:r>
            <a:r>
              <a:rPr lang="en-US" sz="2200" dirty="0" err="1">
                <a:latin typeface="Arial" panose="020B0604020202020204" pitchFamily="34" charset="0"/>
                <a:cs typeface="Arial" panose="020B0604020202020204" pitchFamily="34" charset="0"/>
              </a:rPr>
              <a:t>Ocloo</a:t>
            </a:r>
            <a:r>
              <a:rPr lang="en-US" sz="2200" dirty="0">
                <a:latin typeface="Arial" panose="020B0604020202020204" pitchFamily="34" charset="0"/>
                <a:cs typeface="Arial" panose="020B0604020202020204" pitchFamily="34" charset="0"/>
              </a:rPr>
              <a:t> et al., 2021).</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Health and Social Care Act 2012 demanded greater responsibility for reducing inequalities (Robertson et al., 2021).</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National strategies </a:t>
            </a:r>
            <a:r>
              <a:rPr lang="en-US" sz="2200" dirty="0" err="1">
                <a:latin typeface="Arial" panose="020B0604020202020204" pitchFamily="34" charset="0"/>
                <a:cs typeface="Arial" panose="020B0604020202020204" pitchFamily="34" charset="0"/>
              </a:rPr>
              <a:t>emphasise</a:t>
            </a:r>
            <a:r>
              <a:rPr lang="en-US" sz="2200" dirty="0">
                <a:latin typeface="Arial" panose="020B0604020202020204" pitchFamily="34" charset="0"/>
                <a:cs typeface="Arial" panose="020B0604020202020204" pitchFamily="34" charset="0"/>
              </a:rPr>
              <a:t> mental health and population-level prevention (Williams, 2025).</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Governance must enable local flexibility while ensuring accountability.</a:t>
            </a:r>
          </a:p>
        </p:txBody>
      </p:sp>
      <p:sp>
        <p:nvSpPr>
          <p:cNvPr id="9" name="TextBox 8">
            <a:extLst>
              <a:ext uri="{FF2B5EF4-FFF2-40B4-BE49-F238E27FC236}">
                <a16:creationId xmlns="" xmlns:a16="http://schemas.microsoft.com/office/drawing/2014/main" id="{18CB88C0-1F26-35A5-A150-6424E7F9F083}"/>
              </a:ext>
            </a:extLst>
          </p:cNvPr>
          <p:cNvSpPr txBox="1"/>
          <p:nvPr/>
        </p:nvSpPr>
        <p:spPr>
          <a:xfrm>
            <a:off x="5320330" y="610993"/>
            <a:ext cx="6881464" cy="1077218"/>
          </a:xfrm>
          <a:prstGeom prst="rect">
            <a:avLst/>
          </a:prstGeom>
          <a:noFill/>
          <a:ln>
            <a:noFill/>
          </a:ln>
        </p:spPr>
        <p:txBody>
          <a:bodyPr wrap="square" rtlCol="0" anchor="ctr">
            <a:spAutoFit/>
          </a:bodyPr>
          <a:lstStyle/>
          <a:p>
            <a:pPr algn="ctr"/>
            <a:r>
              <a:rPr lang="en-GB" sz="3200" b="1" dirty="0">
                <a:latin typeface="Arial" panose="020B0604020202020204" pitchFamily="34" charset="0"/>
                <a:cs typeface="Arial" panose="020B0604020202020204" pitchFamily="34" charset="0"/>
              </a:rPr>
              <a:t>Policy and Governance Supporting Holistic Health</a:t>
            </a:r>
            <a:endParaRPr lang="en-US" sz="3200" b="1"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 xmlns:a16="http://schemas.microsoft.com/office/drawing/2014/main" id="{F32EB382-745C-B70F-46A0-68560A019B17}"/>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1" y="0"/>
            <a:ext cx="2971800" cy="33097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a:extLst>
              <a:ext uri="{FF2B5EF4-FFF2-40B4-BE49-F238E27FC236}">
                <a16:creationId xmlns="" xmlns:a16="http://schemas.microsoft.com/office/drawing/2014/main" id="{5355C890-2B19-D71E-25A2-64FEA04B39FA}"/>
              </a:ext>
            </a:extLst>
          </p:cNvPr>
          <p:cNvPicPr>
            <a:picLocks noChangeAspect="1"/>
          </p:cNvPicPr>
          <p:nvPr/>
        </p:nvPicPr>
        <p:blipFill>
          <a:blip r:embed="rId5"/>
          <a:stretch>
            <a:fillRect/>
          </a:stretch>
        </p:blipFill>
        <p:spPr>
          <a:xfrm>
            <a:off x="-1" y="3349488"/>
            <a:ext cx="5357191" cy="35085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Picture 9">
            <a:extLst>
              <a:ext uri="{FF2B5EF4-FFF2-40B4-BE49-F238E27FC236}">
                <a16:creationId xmlns="" xmlns:a16="http://schemas.microsoft.com/office/drawing/2014/main" id="{E841080B-2624-5AB3-83CD-838687DD1F06}"/>
              </a:ext>
            </a:extLst>
          </p:cNvPr>
          <p:cNvPicPr>
            <a:picLocks noChangeAspect="1"/>
          </p:cNvPicPr>
          <p:nvPr/>
        </p:nvPicPr>
        <p:blipFill>
          <a:blip r:embed="rId6"/>
          <a:stretch>
            <a:fillRect/>
          </a:stretch>
        </p:blipFill>
        <p:spPr>
          <a:xfrm>
            <a:off x="3031713" y="0"/>
            <a:ext cx="2325478" cy="33097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7507839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a:extLst>
            <a:ext uri="{FF2B5EF4-FFF2-40B4-BE49-F238E27FC236}">
              <a16:creationId xmlns="" xmlns:a16="http://schemas.microsoft.com/office/drawing/2014/main" id="{93BDE3A4-1CAD-FB11-5BF4-33E0F6F34FF8}"/>
            </a:ext>
          </a:extLst>
        </p:cNvPr>
        <p:cNvGrpSpPr/>
        <p:nvPr/>
      </p:nvGrpSpPr>
      <p:grpSpPr>
        <a:xfrm>
          <a:off x="0" y="0"/>
          <a:ext cx="0" cy="0"/>
          <a:chOff x="0" y="0"/>
          <a:chExt cx="0" cy="0"/>
        </a:xfrm>
      </p:grpSpPr>
      <p:sp>
        <p:nvSpPr>
          <p:cNvPr id="8" name="TextBox 7">
            <a:extLst>
              <a:ext uri="{FF2B5EF4-FFF2-40B4-BE49-F238E27FC236}">
                <a16:creationId xmlns="" xmlns:a16="http://schemas.microsoft.com/office/drawing/2014/main" id="{EB15AD66-6B6B-870F-8354-8337080F7266}"/>
              </a:ext>
            </a:extLst>
          </p:cNvPr>
          <p:cNvSpPr txBox="1"/>
          <p:nvPr/>
        </p:nvSpPr>
        <p:spPr>
          <a:xfrm>
            <a:off x="4556757" y="2642400"/>
            <a:ext cx="6881464" cy="3600986"/>
          </a:xfrm>
          <a:prstGeom prst="rect">
            <a:avLst/>
          </a:prstGeom>
          <a:noFill/>
        </p:spPr>
        <p:txBody>
          <a:bodyPr wrap="square" rtlCol="0" anchor="ctr">
            <a:spAutoFit/>
          </a:bodyPr>
          <a:lstStyle/>
          <a:p>
            <a:pPr marL="285750" indent="-28575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Austerity and constrained funding limit prevention and local delivery (Hick, 2022). </a:t>
            </a:r>
          </a:p>
          <a:p>
            <a:pPr marL="285750" indent="-28575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Fragmented commissioning and short-term contracts fragment services.</a:t>
            </a:r>
          </a:p>
          <a:p>
            <a:pPr marL="285750" indent="-28575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Regulatory complexity can slow innovation and cross-sector working.</a:t>
            </a:r>
          </a:p>
          <a:p>
            <a:pPr marL="285750" indent="-28575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Monitoring and evaluation gaps reduce evidence for scaling successful pilots (Rodrigues et al., 2024).</a:t>
            </a:r>
          </a:p>
        </p:txBody>
      </p:sp>
      <p:sp>
        <p:nvSpPr>
          <p:cNvPr id="9" name="TextBox 8">
            <a:extLst>
              <a:ext uri="{FF2B5EF4-FFF2-40B4-BE49-F238E27FC236}">
                <a16:creationId xmlns="" xmlns:a16="http://schemas.microsoft.com/office/drawing/2014/main" id="{18CB88C0-1F26-35A5-A150-6424E7F9F083}"/>
              </a:ext>
            </a:extLst>
          </p:cNvPr>
          <p:cNvSpPr txBox="1"/>
          <p:nvPr/>
        </p:nvSpPr>
        <p:spPr>
          <a:xfrm>
            <a:off x="4556757" y="969931"/>
            <a:ext cx="6881464" cy="1077218"/>
          </a:xfrm>
          <a:prstGeom prst="rect">
            <a:avLst/>
          </a:prstGeom>
          <a:noFill/>
          <a:ln>
            <a:noFill/>
          </a:ln>
        </p:spPr>
        <p:txBody>
          <a:bodyPr wrap="square" rtlCol="0" anchor="ctr">
            <a:spAutoFit/>
          </a:bodyPr>
          <a:lstStyle/>
          <a:p>
            <a:pPr algn="ctr"/>
            <a:r>
              <a:rPr lang="en-US" sz="3200" b="1" dirty="0">
                <a:latin typeface="Arial" panose="020B0604020202020204" pitchFamily="34" charset="0"/>
                <a:cs typeface="Arial" panose="020B0604020202020204" pitchFamily="34" charset="0"/>
              </a:rPr>
              <a:t>Challenges: Regulatory, Funding and Implementation Barriers</a:t>
            </a:r>
          </a:p>
        </p:txBody>
      </p:sp>
      <p:pic>
        <p:nvPicPr>
          <p:cNvPr id="3" name="Picture 2">
            <a:extLst>
              <a:ext uri="{FF2B5EF4-FFF2-40B4-BE49-F238E27FC236}">
                <a16:creationId xmlns="" xmlns:a16="http://schemas.microsoft.com/office/drawing/2014/main" id="{E560662D-7D16-2C26-FC45-A9D6F4D52672}"/>
              </a:ext>
            </a:extLst>
          </p:cNvPr>
          <p:cNvPicPr>
            <a:picLocks noChangeAspect="1"/>
          </p:cNvPicPr>
          <p:nvPr/>
        </p:nvPicPr>
        <p:blipFill>
          <a:blip r:embed="rId3"/>
          <a:stretch>
            <a:fillRect/>
          </a:stretch>
        </p:blipFill>
        <p:spPr>
          <a:xfrm>
            <a:off x="89452" y="178903"/>
            <a:ext cx="4075044" cy="301640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Picture 9">
            <a:extLst>
              <a:ext uri="{FF2B5EF4-FFF2-40B4-BE49-F238E27FC236}">
                <a16:creationId xmlns="" xmlns:a16="http://schemas.microsoft.com/office/drawing/2014/main" id="{23E0D7A6-6302-463E-189E-90633A3138B7}"/>
              </a:ext>
            </a:extLst>
          </p:cNvPr>
          <p:cNvPicPr>
            <a:picLocks noChangeAspect="1"/>
          </p:cNvPicPr>
          <p:nvPr/>
        </p:nvPicPr>
        <p:blipFill>
          <a:blip r:embed="rId4"/>
          <a:stretch>
            <a:fillRect/>
          </a:stretch>
        </p:blipFill>
        <p:spPr>
          <a:xfrm>
            <a:off x="89452" y="3508514"/>
            <a:ext cx="4075044" cy="31705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9880077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a:extLst>
            <a:ext uri="{FF2B5EF4-FFF2-40B4-BE49-F238E27FC236}">
              <a16:creationId xmlns="" xmlns:a16="http://schemas.microsoft.com/office/drawing/2014/main" id="{93BDE3A4-1CAD-FB11-5BF4-33E0F6F34FF8}"/>
            </a:ext>
          </a:extLst>
        </p:cNvPr>
        <p:cNvGrpSpPr/>
        <p:nvPr/>
      </p:nvGrpSpPr>
      <p:grpSpPr>
        <a:xfrm>
          <a:off x="0" y="0"/>
          <a:ext cx="0" cy="0"/>
          <a:chOff x="0" y="0"/>
          <a:chExt cx="0" cy="0"/>
        </a:xfrm>
      </p:grpSpPr>
      <p:sp>
        <p:nvSpPr>
          <p:cNvPr id="8" name="TextBox 7">
            <a:extLst>
              <a:ext uri="{FF2B5EF4-FFF2-40B4-BE49-F238E27FC236}">
                <a16:creationId xmlns="" xmlns:a16="http://schemas.microsoft.com/office/drawing/2014/main" id="{EB15AD66-6B6B-870F-8354-8337080F7266}"/>
              </a:ext>
            </a:extLst>
          </p:cNvPr>
          <p:cNvSpPr txBox="1"/>
          <p:nvPr/>
        </p:nvSpPr>
        <p:spPr>
          <a:xfrm>
            <a:off x="5854146" y="2145134"/>
            <a:ext cx="5681681" cy="3939540"/>
          </a:xfrm>
          <a:prstGeom prst="rect">
            <a:avLst/>
          </a:prstGeom>
          <a:noFill/>
          <a:ln>
            <a:noFill/>
          </a:ln>
        </p:spPr>
        <p:txBody>
          <a:bodyPr wrap="square" rtlCol="0" anchor="ctr">
            <a:spAutoFit/>
          </a:bodyPr>
          <a:lstStyle/>
          <a:p>
            <a:pPr marL="285750" indent="-285750">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Wellness </a:t>
            </a:r>
            <a:r>
              <a:rPr lang="en-US" sz="2200" dirty="0" err="1">
                <a:latin typeface="Arial" panose="020B0604020202020204" pitchFamily="34" charset="0"/>
                <a:cs typeface="Arial" panose="020B0604020202020204" pitchFamily="34" charset="0"/>
              </a:rPr>
              <a:t>programmes</a:t>
            </a:r>
            <a:r>
              <a:rPr lang="en-US" sz="2200" dirty="0">
                <a:latin typeface="Arial" panose="020B0604020202020204" pitchFamily="34" charset="0"/>
                <a:cs typeface="Arial" panose="020B0604020202020204" pitchFamily="34" charset="0"/>
              </a:rPr>
              <a:t> and community initiatives support prevention and self-management (Parchment et al., 2023).</a:t>
            </a:r>
          </a:p>
          <a:p>
            <a:pPr marL="285750" indent="-285750">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Telehealth expands access, particularly for remote and underserved populations (</a:t>
            </a:r>
            <a:r>
              <a:rPr lang="en-US" sz="2200" dirty="0" err="1">
                <a:latin typeface="Arial" panose="020B0604020202020204" pitchFamily="34" charset="0"/>
                <a:cs typeface="Arial" panose="020B0604020202020204" pitchFamily="34" charset="0"/>
              </a:rPr>
              <a:t>Lakioti</a:t>
            </a:r>
            <a:r>
              <a:rPr lang="en-US" sz="2200" dirty="0">
                <a:latin typeface="Arial" panose="020B0604020202020204" pitchFamily="34" charset="0"/>
                <a:cs typeface="Arial" panose="020B0604020202020204" pitchFamily="34" charset="0"/>
              </a:rPr>
              <a:t> et al., 2025).</a:t>
            </a:r>
          </a:p>
          <a:p>
            <a:pPr marL="285750" indent="-285750">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Multidisciplinary community teams manage long-term conditions and frailty.</a:t>
            </a:r>
          </a:p>
          <a:p>
            <a:pPr marL="285750" indent="-285750">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Data-driven planning (local JSNAs) improves targeting of services.</a:t>
            </a:r>
          </a:p>
        </p:txBody>
      </p:sp>
      <p:sp>
        <p:nvSpPr>
          <p:cNvPr id="9" name="TextBox 8">
            <a:extLst>
              <a:ext uri="{FF2B5EF4-FFF2-40B4-BE49-F238E27FC236}">
                <a16:creationId xmlns="" xmlns:a16="http://schemas.microsoft.com/office/drawing/2014/main" id="{18CB88C0-1F26-35A5-A150-6424E7F9F083}"/>
              </a:ext>
            </a:extLst>
          </p:cNvPr>
          <p:cNvSpPr txBox="1"/>
          <p:nvPr/>
        </p:nvSpPr>
        <p:spPr>
          <a:xfrm>
            <a:off x="6006875" y="582304"/>
            <a:ext cx="5376221" cy="1077218"/>
          </a:xfrm>
          <a:prstGeom prst="rect">
            <a:avLst/>
          </a:prstGeom>
          <a:noFill/>
          <a:ln>
            <a:noFill/>
          </a:ln>
        </p:spPr>
        <p:txBody>
          <a:bodyPr wrap="square" rtlCol="0" anchor="ctr">
            <a:spAutoFit/>
          </a:bodyPr>
          <a:lstStyle/>
          <a:p>
            <a:pPr algn="ctr"/>
            <a:r>
              <a:rPr lang="en-GB" sz="3200" b="1" dirty="0">
                <a:latin typeface="Arial" panose="020B0604020202020204" pitchFamily="34" charset="0"/>
                <a:cs typeface="Arial" panose="020B0604020202020204" pitchFamily="34" charset="0"/>
              </a:rPr>
              <a:t>Service Delivery - Models and Tools</a:t>
            </a:r>
            <a:endParaRPr lang="en-US" sz="3200" b="1"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 xmlns:a16="http://schemas.microsoft.com/office/drawing/2014/main" id="{897C3452-BCCA-C8EC-3127-7E00B7AF52E0}"/>
              </a:ext>
            </a:extLst>
          </p:cNvPr>
          <p:cNvPicPr>
            <a:picLocks noChangeAspect="1"/>
          </p:cNvPicPr>
          <p:nvPr/>
        </p:nvPicPr>
        <p:blipFill>
          <a:blip r:embed="rId3"/>
          <a:stretch>
            <a:fillRect/>
          </a:stretch>
        </p:blipFill>
        <p:spPr>
          <a:xfrm>
            <a:off x="101036" y="168966"/>
            <a:ext cx="3347842" cy="310100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a:extLst>
              <a:ext uri="{FF2B5EF4-FFF2-40B4-BE49-F238E27FC236}">
                <a16:creationId xmlns="" xmlns:a16="http://schemas.microsoft.com/office/drawing/2014/main" id="{03D0761E-9DD3-97CD-A45E-D331D61ED7E0}"/>
              </a:ext>
            </a:extLst>
          </p:cNvPr>
          <p:cNvPicPr>
            <a:picLocks noChangeAspect="1"/>
          </p:cNvPicPr>
          <p:nvPr/>
        </p:nvPicPr>
        <p:blipFill>
          <a:blip r:embed="rId4"/>
          <a:stretch>
            <a:fillRect/>
          </a:stretch>
        </p:blipFill>
        <p:spPr>
          <a:xfrm>
            <a:off x="1461052" y="3588025"/>
            <a:ext cx="3856382" cy="310100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349843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a:extLst>
            <a:ext uri="{FF2B5EF4-FFF2-40B4-BE49-F238E27FC236}">
              <a16:creationId xmlns="" xmlns:a16="http://schemas.microsoft.com/office/drawing/2014/main" id="{93BDE3A4-1CAD-FB11-5BF4-33E0F6F34FF8}"/>
            </a:ext>
          </a:extLst>
        </p:cNvPr>
        <p:cNvGrpSpPr/>
        <p:nvPr/>
      </p:nvGrpSpPr>
      <p:grpSpPr>
        <a:xfrm>
          <a:off x="0" y="0"/>
          <a:ext cx="0" cy="0"/>
          <a:chOff x="0" y="0"/>
          <a:chExt cx="0" cy="0"/>
        </a:xfrm>
      </p:grpSpPr>
      <p:sp>
        <p:nvSpPr>
          <p:cNvPr id="8" name="TextBox 7">
            <a:extLst>
              <a:ext uri="{FF2B5EF4-FFF2-40B4-BE49-F238E27FC236}">
                <a16:creationId xmlns="" xmlns:a16="http://schemas.microsoft.com/office/drawing/2014/main" id="{EB15AD66-6B6B-870F-8354-8337080F7266}"/>
              </a:ext>
            </a:extLst>
          </p:cNvPr>
          <p:cNvSpPr txBox="1"/>
          <p:nvPr/>
        </p:nvSpPr>
        <p:spPr>
          <a:xfrm>
            <a:off x="4396280" y="2095750"/>
            <a:ext cx="6786709" cy="3600986"/>
          </a:xfrm>
          <a:prstGeom prst="rect">
            <a:avLst/>
          </a:prstGeom>
          <a:noFill/>
        </p:spPr>
        <p:txBody>
          <a:bodyPr wrap="square" rtlCol="0" anchor="ctr">
            <a:spAutoFit/>
          </a:bodyPr>
          <a:lstStyle/>
          <a:p>
            <a:pPr marL="285750" indent="-28575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Climate-resilient, low-carbon hospital initiatives link SDG13 and SDG3 (</a:t>
            </a:r>
            <a:r>
              <a:rPr lang="en-US" sz="2200" dirty="0" err="1">
                <a:latin typeface="Arial" panose="020B0604020202020204" pitchFamily="34" charset="0"/>
                <a:cs typeface="Arial" panose="020B0604020202020204" pitchFamily="34" charset="0"/>
              </a:rPr>
              <a:t>Whitmee</a:t>
            </a:r>
            <a:r>
              <a:rPr lang="en-US" sz="2200" dirty="0">
                <a:latin typeface="Arial" panose="020B0604020202020204" pitchFamily="34" charset="0"/>
                <a:cs typeface="Arial" panose="020B0604020202020204" pitchFamily="34" charset="0"/>
              </a:rPr>
              <a:t> et al., 2024).</a:t>
            </a:r>
          </a:p>
          <a:p>
            <a:pPr marL="285750" indent="-28575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New Care Models showed better coordination for patients with multiple long-term conditions.</a:t>
            </a:r>
          </a:p>
          <a:p>
            <a:pPr marL="285750" indent="-28575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MECC embedded in hospital trusts to promote prevention at every contact (Parchment et al., 2023).</a:t>
            </a:r>
          </a:p>
          <a:p>
            <a:pPr marL="285750" indent="-28575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Results include improved patient experience and reduced avoidable admissions.</a:t>
            </a:r>
          </a:p>
        </p:txBody>
      </p:sp>
      <p:sp>
        <p:nvSpPr>
          <p:cNvPr id="9" name="TextBox 8">
            <a:extLst>
              <a:ext uri="{FF2B5EF4-FFF2-40B4-BE49-F238E27FC236}">
                <a16:creationId xmlns="" xmlns:a16="http://schemas.microsoft.com/office/drawing/2014/main" id="{18CB88C0-1F26-35A5-A150-6424E7F9F083}"/>
              </a:ext>
            </a:extLst>
          </p:cNvPr>
          <p:cNvSpPr txBox="1"/>
          <p:nvPr/>
        </p:nvSpPr>
        <p:spPr>
          <a:xfrm>
            <a:off x="4348902" y="622655"/>
            <a:ext cx="6881464" cy="1077218"/>
          </a:xfrm>
          <a:prstGeom prst="rect">
            <a:avLst/>
          </a:prstGeom>
          <a:noFill/>
          <a:ln>
            <a:noFill/>
          </a:ln>
        </p:spPr>
        <p:txBody>
          <a:bodyPr wrap="square" rtlCol="0" anchor="ctr">
            <a:spAutoFit/>
          </a:bodyPr>
          <a:lstStyle/>
          <a:p>
            <a:pPr algn="ctr"/>
            <a:r>
              <a:rPr lang="en-GB" sz="3200" b="1" dirty="0">
                <a:latin typeface="Arial" panose="020B0604020202020204" pitchFamily="34" charset="0"/>
                <a:cs typeface="Arial" panose="020B0604020202020204" pitchFamily="34" charset="0"/>
              </a:rPr>
              <a:t>Case Examples - Holistic Care in Hospitals</a:t>
            </a:r>
            <a:endParaRPr lang="en-US" sz="3200" b="1"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 xmlns:a16="http://schemas.microsoft.com/office/drawing/2014/main" id="{CE29123F-159D-9831-0B87-0C556BA9F0D1}"/>
              </a:ext>
            </a:extLst>
          </p:cNvPr>
          <p:cNvPicPr>
            <a:picLocks noChangeAspect="1"/>
          </p:cNvPicPr>
          <p:nvPr/>
        </p:nvPicPr>
        <p:blipFill>
          <a:blip r:embed="rId3"/>
          <a:stretch>
            <a:fillRect/>
          </a:stretch>
        </p:blipFill>
        <p:spPr>
          <a:xfrm>
            <a:off x="0" y="39756"/>
            <a:ext cx="3591341" cy="333954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a:extLst>
              <a:ext uri="{FF2B5EF4-FFF2-40B4-BE49-F238E27FC236}">
                <a16:creationId xmlns="" xmlns:a16="http://schemas.microsoft.com/office/drawing/2014/main" id="{9ADE6869-B653-EE69-0B6E-8BB51C3DCC49}"/>
              </a:ext>
            </a:extLst>
          </p:cNvPr>
          <p:cNvPicPr>
            <a:picLocks noChangeAspect="1"/>
          </p:cNvPicPr>
          <p:nvPr/>
        </p:nvPicPr>
        <p:blipFill>
          <a:blip r:embed="rId4"/>
          <a:stretch>
            <a:fillRect/>
          </a:stretch>
        </p:blipFill>
        <p:spPr>
          <a:xfrm>
            <a:off x="0" y="3429000"/>
            <a:ext cx="1764784" cy="33892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Picture 9">
            <a:extLst>
              <a:ext uri="{FF2B5EF4-FFF2-40B4-BE49-F238E27FC236}">
                <a16:creationId xmlns="" xmlns:a16="http://schemas.microsoft.com/office/drawing/2014/main" id="{A7291EEE-D034-1E67-F1B3-0F60246D1D7F}"/>
              </a:ext>
            </a:extLst>
          </p:cNvPr>
          <p:cNvPicPr>
            <a:picLocks noChangeAspect="1"/>
          </p:cNvPicPr>
          <p:nvPr/>
        </p:nvPicPr>
        <p:blipFill>
          <a:blip r:embed="rId5"/>
          <a:stretch>
            <a:fillRect/>
          </a:stretch>
        </p:blipFill>
        <p:spPr>
          <a:xfrm>
            <a:off x="1826558" y="3429000"/>
            <a:ext cx="1764784" cy="33892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8926859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a:extLst>
            <a:ext uri="{FF2B5EF4-FFF2-40B4-BE49-F238E27FC236}">
              <a16:creationId xmlns="" xmlns:a16="http://schemas.microsoft.com/office/drawing/2014/main" id="{93BDE3A4-1CAD-FB11-5BF4-33E0F6F34FF8}"/>
            </a:ext>
          </a:extLst>
        </p:cNvPr>
        <p:cNvGrpSpPr/>
        <p:nvPr/>
      </p:nvGrpSpPr>
      <p:grpSpPr>
        <a:xfrm>
          <a:off x="0" y="0"/>
          <a:ext cx="0" cy="0"/>
          <a:chOff x="0" y="0"/>
          <a:chExt cx="0" cy="0"/>
        </a:xfrm>
      </p:grpSpPr>
      <p:sp>
        <p:nvSpPr>
          <p:cNvPr id="8" name="TextBox 7">
            <a:extLst>
              <a:ext uri="{FF2B5EF4-FFF2-40B4-BE49-F238E27FC236}">
                <a16:creationId xmlns="" xmlns:a16="http://schemas.microsoft.com/office/drawing/2014/main" id="{EB15AD66-6B6B-870F-8354-8337080F7266}"/>
              </a:ext>
            </a:extLst>
          </p:cNvPr>
          <p:cNvSpPr txBox="1"/>
          <p:nvPr/>
        </p:nvSpPr>
        <p:spPr>
          <a:xfrm>
            <a:off x="4900423" y="2045744"/>
            <a:ext cx="6329941" cy="3939540"/>
          </a:xfrm>
          <a:prstGeom prst="rect">
            <a:avLst/>
          </a:prstGeom>
          <a:noFill/>
          <a:ln>
            <a:noFill/>
          </a:ln>
        </p:spPr>
        <p:txBody>
          <a:bodyPr wrap="square" rtlCol="0" anchor="ctr">
            <a:spAutoFit/>
          </a:bodyPr>
          <a:lstStyle/>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Health promotion campaigns (smoking, obesity, activity) reduce population risk factors (</a:t>
            </a:r>
            <a:r>
              <a:rPr lang="en-US" sz="2200" dirty="0" err="1">
                <a:latin typeface="Arial" panose="020B0604020202020204" pitchFamily="34" charset="0"/>
                <a:cs typeface="Arial" panose="020B0604020202020204" pitchFamily="34" charset="0"/>
              </a:rPr>
              <a:t>Droogers</a:t>
            </a:r>
            <a:r>
              <a:rPr lang="en-US" sz="2200" dirty="0">
                <a:latin typeface="Arial" panose="020B0604020202020204" pitchFamily="34" charset="0"/>
                <a:cs typeface="Arial" panose="020B0604020202020204" pitchFamily="34" charset="0"/>
              </a:rPr>
              <a:t> et al., 2020).</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Air quality and urban design interventions improve respiratory and cardiovascular outcomes (</a:t>
            </a:r>
            <a:r>
              <a:rPr lang="en-US" sz="2200" dirty="0" err="1">
                <a:latin typeface="Arial" panose="020B0604020202020204" pitchFamily="34" charset="0"/>
                <a:cs typeface="Arial" panose="020B0604020202020204" pitchFamily="34" charset="0"/>
              </a:rPr>
              <a:t>Rentschler</a:t>
            </a:r>
            <a:r>
              <a:rPr lang="en-US" sz="2200" dirty="0">
                <a:latin typeface="Arial" panose="020B0604020202020204" pitchFamily="34" charset="0"/>
                <a:cs typeface="Arial" panose="020B0604020202020204" pitchFamily="34" charset="0"/>
              </a:rPr>
              <a:t> &amp; </a:t>
            </a:r>
            <a:r>
              <a:rPr lang="en-US" sz="2200" dirty="0" err="1">
                <a:latin typeface="Arial" panose="020B0604020202020204" pitchFamily="34" charset="0"/>
                <a:cs typeface="Arial" panose="020B0604020202020204" pitchFamily="34" charset="0"/>
              </a:rPr>
              <a:t>Leonova</a:t>
            </a:r>
            <a:r>
              <a:rPr lang="en-US" sz="2200" dirty="0">
                <a:latin typeface="Arial" panose="020B0604020202020204" pitchFamily="34" charset="0"/>
                <a:cs typeface="Arial" panose="020B0604020202020204" pitchFamily="34" charset="0"/>
              </a:rPr>
              <a:t>, 2023).</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School and workplace </a:t>
            </a:r>
            <a:r>
              <a:rPr lang="en-US" sz="2200" dirty="0" err="1">
                <a:latin typeface="Arial" panose="020B0604020202020204" pitchFamily="34" charset="0"/>
                <a:cs typeface="Arial" panose="020B0604020202020204" pitchFamily="34" charset="0"/>
              </a:rPr>
              <a:t>programmes</a:t>
            </a:r>
            <a:r>
              <a:rPr lang="en-US" sz="2200" dirty="0">
                <a:latin typeface="Arial" panose="020B0604020202020204" pitchFamily="34" charset="0"/>
                <a:cs typeface="Arial" panose="020B0604020202020204" pitchFamily="34" charset="0"/>
              </a:rPr>
              <a:t> support life-course wellbeing (Jiang et al., 2025).</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Evaluation and long-term funding essential for sustained population effects.</a:t>
            </a:r>
          </a:p>
        </p:txBody>
      </p:sp>
      <p:sp>
        <p:nvSpPr>
          <p:cNvPr id="9" name="TextBox 8">
            <a:extLst>
              <a:ext uri="{FF2B5EF4-FFF2-40B4-BE49-F238E27FC236}">
                <a16:creationId xmlns="" xmlns:a16="http://schemas.microsoft.com/office/drawing/2014/main" id="{18CB88C0-1F26-35A5-A150-6424E7F9F083}"/>
              </a:ext>
            </a:extLst>
          </p:cNvPr>
          <p:cNvSpPr txBox="1"/>
          <p:nvPr/>
        </p:nvSpPr>
        <p:spPr>
          <a:xfrm>
            <a:off x="4780937" y="513011"/>
            <a:ext cx="6568915" cy="1077218"/>
          </a:xfrm>
          <a:prstGeom prst="rect">
            <a:avLst/>
          </a:prstGeom>
          <a:noFill/>
          <a:ln>
            <a:noFill/>
          </a:ln>
        </p:spPr>
        <p:txBody>
          <a:bodyPr wrap="square" rtlCol="0" anchor="ctr">
            <a:spAutoFit/>
          </a:bodyPr>
          <a:lstStyle/>
          <a:p>
            <a:pPr algn="ctr"/>
            <a:r>
              <a:rPr lang="en-GB" sz="3200" b="1" dirty="0">
                <a:latin typeface="Arial" panose="020B0604020202020204" pitchFamily="34" charset="0"/>
                <a:cs typeface="Arial" panose="020B0604020202020204" pitchFamily="34" charset="0"/>
              </a:rPr>
              <a:t>Public Health Initiatives and Population Impact</a:t>
            </a:r>
            <a:endParaRPr lang="en-US" sz="3200" b="1"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 xmlns:a16="http://schemas.microsoft.com/office/drawing/2014/main" id="{17E2F3A2-601E-70F2-12F6-92AFE48DEDB6}"/>
              </a:ext>
            </a:extLst>
          </p:cNvPr>
          <p:cNvPicPr>
            <a:picLocks noChangeAspect="1"/>
          </p:cNvPicPr>
          <p:nvPr/>
        </p:nvPicPr>
        <p:blipFill>
          <a:blip r:embed="rId3"/>
          <a:stretch>
            <a:fillRect/>
          </a:stretch>
        </p:blipFill>
        <p:spPr>
          <a:xfrm>
            <a:off x="119488" y="90419"/>
            <a:ext cx="4462451" cy="368645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a:extLst>
              <a:ext uri="{FF2B5EF4-FFF2-40B4-BE49-F238E27FC236}">
                <a16:creationId xmlns="" xmlns:a16="http://schemas.microsoft.com/office/drawing/2014/main" id="{E659EB71-3672-F670-652F-9E342158B034}"/>
              </a:ext>
            </a:extLst>
          </p:cNvPr>
          <p:cNvPicPr>
            <a:picLocks noChangeAspect="1"/>
          </p:cNvPicPr>
          <p:nvPr/>
        </p:nvPicPr>
        <p:blipFill>
          <a:blip r:embed="rId4"/>
          <a:stretch>
            <a:fillRect/>
          </a:stretch>
        </p:blipFill>
        <p:spPr>
          <a:xfrm>
            <a:off x="119488" y="3836610"/>
            <a:ext cx="4462451" cy="293097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306795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a:extLst>
            <a:ext uri="{FF2B5EF4-FFF2-40B4-BE49-F238E27FC236}">
              <a16:creationId xmlns="" xmlns:a16="http://schemas.microsoft.com/office/drawing/2014/main" id="{93BDE3A4-1CAD-FB11-5BF4-33E0F6F34FF8}"/>
            </a:ext>
          </a:extLst>
        </p:cNvPr>
        <p:cNvGrpSpPr/>
        <p:nvPr/>
      </p:nvGrpSpPr>
      <p:grpSpPr>
        <a:xfrm>
          <a:off x="0" y="0"/>
          <a:ext cx="0" cy="0"/>
          <a:chOff x="0" y="0"/>
          <a:chExt cx="0" cy="0"/>
        </a:xfrm>
      </p:grpSpPr>
      <p:sp>
        <p:nvSpPr>
          <p:cNvPr id="7" name="TextBox 6">
            <a:extLst>
              <a:ext uri="{FF2B5EF4-FFF2-40B4-BE49-F238E27FC236}">
                <a16:creationId xmlns="" xmlns:a16="http://schemas.microsoft.com/office/drawing/2014/main" id="{E8EA9F0B-1F7B-45E6-6C26-771EF62E0AA7}"/>
              </a:ext>
            </a:extLst>
          </p:cNvPr>
          <p:cNvSpPr txBox="1"/>
          <p:nvPr/>
        </p:nvSpPr>
        <p:spPr>
          <a:xfrm>
            <a:off x="0" y="0"/>
            <a:ext cx="3402419" cy="6858000"/>
          </a:xfrm>
          <a:prstGeom prst="rect">
            <a:avLst/>
          </a:prstGeom>
          <a:solidFill>
            <a:schemeClr val="accent2">
              <a:lumMod val="40000"/>
              <a:lumOff val="60000"/>
            </a:schemeClr>
          </a:solidFill>
        </p:spPr>
        <p:txBody>
          <a:bodyPr wrap="square" rtlCol="0">
            <a:spAutoFit/>
          </a:bodyPr>
          <a:lstStyle/>
          <a:p>
            <a:endParaRPr lang="en-US" dirty="0"/>
          </a:p>
        </p:txBody>
      </p:sp>
      <p:sp>
        <p:nvSpPr>
          <p:cNvPr id="8" name="TextBox 7">
            <a:extLst>
              <a:ext uri="{FF2B5EF4-FFF2-40B4-BE49-F238E27FC236}">
                <a16:creationId xmlns="" xmlns:a16="http://schemas.microsoft.com/office/drawing/2014/main" id="{EB15AD66-6B6B-870F-8354-8337080F7266}"/>
              </a:ext>
            </a:extLst>
          </p:cNvPr>
          <p:cNvSpPr txBox="1"/>
          <p:nvPr/>
        </p:nvSpPr>
        <p:spPr>
          <a:xfrm>
            <a:off x="4348903" y="2035805"/>
            <a:ext cx="6881464" cy="3939540"/>
          </a:xfrm>
          <a:prstGeom prst="rect">
            <a:avLst/>
          </a:prstGeom>
          <a:noFill/>
          <a:ln>
            <a:noFill/>
          </a:ln>
        </p:spPr>
        <p:txBody>
          <a:bodyPr wrap="square" rtlCol="0" anchor="ctr">
            <a:spAutoFit/>
          </a:bodyPr>
          <a:lstStyle/>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Health inequalities arise from unequal distribution of social determinants.</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Poorer communities face higher pollution, worse housing and lower service access (</a:t>
            </a:r>
            <a:r>
              <a:rPr lang="en-US" sz="2200" dirty="0" err="1">
                <a:latin typeface="Arial" panose="020B0604020202020204" pitchFamily="34" charset="0"/>
                <a:cs typeface="Arial" panose="020B0604020202020204" pitchFamily="34" charset="0"/>
              </a:rPr>
              <a:t>Rentschler</a:t>
            </a:r>
            <a:r>
              <a:rPr lang="en-US" sz="2200" dirty="0">
                <a:latin typeface="Arial" panose="020B0604020202020204" pitchFamily="34" charset="0"/>
                <a:cs typeface="Arial" panose="020B0604020202020204" pitchFamily="34" charset="0"/>
              </a:rPr>
              <a:t> and </a:t>
            </a:r>
            <a:r>
              <a:rPr lang="en-US" sz="2200" dirty="0" err="1">
                <a:latin typeface="Arial" panose="020B0604020202020204" pitchFamily="34" charset="0"/>
                <a:cs typeface="Arial" panose="020B0604020202020204" pitchFamily="34" charset="0"/>
              </a:rPr>
              <a:t>Leonova</a:t>
            </a:r>
            <a:r>
              <a:rPr lang="en-US" sz="2200" dirty="0">
                <a:latin typeface="Arial" panose="020B0604020202020204" pitchFamily="34" charset="0"/>
                <a:cs typeface="Arial" panose="020B0604020202020204" pitchFamily="34" charset="0"/>
              </a:rPr>
              <a:t>, 2023).</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Policies such as UHC and targeted local interventions can reduce gaps.</a:t>
            </a:r>
          </a:p>
          <a:p>
            <a:pPr marL="342900" indent="-34290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Community participation and anti-racism strategies are critical for inclusive services (Robertson et al., 2021).</a:t>
            </a:r>
          </a:p>
        </p:txBody>
      </p:sp>
      <p:sp>
        <p:nvSpPr>
          <p:cNvPr id="9" name="TextBox 8">
            <a:extLst>
              <a:ext uri="{FF2B5EF4-FFF2-40B4-BE49-F238E27FC236}">
                <a16:creationId xmlns="" xmlns:a16="http://schemas.microsoft.com/office/drawing/2014/main" id="{18CB88C0-1F26-35A5-A150-6424E7F9F083}"/>
              </a:ext>
            </a:extLst>
          </p:cNvPr>
          <p:cNvSpPr txBox="1"/>
          <p:nvPr/>
        </p:nvSpPr>
        <p:spPr>
          <a:xfrm>
            <a:off x="4348903" y="562429"/>
            <a:ext cx="6881464" cy="1077218"/>
          </a:xfrm>
          <a:prstGeom prst="rect">
            <a:avLst/>
          </a:prstGeom>
          <a:noFill/>
          <a:ln>
            <a:noFill/>
          </a:ln>
        </p:spPr>
        <p:txBody>
          <a:bodyPr wrap="square" rtlCol="0" anchor="ctr">
            <a:spAutoFit/>
          </a:bodyPr>
          <a:lstStyle/>
          <a:p>
            <a:pPr algn="ctr"/>
            <a:r>
              <a:rPr lang="en-GB" sz="3200" b="1" dirty="0">
                <a:latin typeface="Arial" panose="020B0604020202020204" pitchFamily="34" charset="0"/>
                <a:cs typeface="Arial" panose="020B0604020202020204" pitchFamily="34" charset="0"/>
              </a:rPr>
              <a:t>Equity and Access - Addressing Disparities</a:t>
            </a:r>
            <a:endParaRPr lang="en-US" sz="3200" b="1"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 xmlns:a16="http://schemas.microsoft.com/office/drawing/2014/main" id="{DD104D25-1ECA-8571-E32C-D306A0974F0A}"/>
              </a:ext>
            </a:extLst>
          </p:cNvPr>
          <p:cNvPicPr>
            <a:picLocks noChangeAspect="1"/>
          </p:cNvPicPr>
          <p:nvPr/>
        </p:nvPicPr>
        <p:blipFill>
          <a:blip r:embed="rId3"/>
          <a:stretch>
            <a:fillRect/>
          </a:stretch>
        </p:blipFill>
        <p:spPr>
          <a:xfrm>
            <a:off x="51313" y="3296548"/>
            <a:ext cx="3299791" cy="340912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a:extLst>
              <a:ext uri="{FF2B5EF4-FFF2-40B4-BE49-F238E27FC236}">
                <a16:creationId xmlns="" xmlns:a16="http://schemas.microsoft.com/office/drawing/2014/main" id="{F195281A-1FE5-0C45-1821-8D49F599F909}"/>
              </a:ext>
            </a:extLst>
          </p:cNvPr>
          <p:cNvPicPr>
            <a:picLocks noChangeAspect="1"/>
          </p:cNvPicPr>
          <p:nvPr/>
        </p:nvPicPr>
        <p:blipFill>
          <a:blip r:embed="rId4"/>
          <a:stretch>
            <a:fillRect/>
          </a:stretch>
        </p:blipFill>
        <p:spPr>
          <a:xfrm>
            <a:off x="51313" y="152330"/>
            <a:ext cx="3299791" cy="29746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5280138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a:extLst>
            <a:ext uri="{FF2B5EF4-FFF2-40B4-BE49-F238E27FC236}">
              <a16:creationId xmlns="" xmlns:a16="http://schemas.microsoft.com/office/drawing/2014/main" id="{93BDE3A4-1CAD-FB11-5BF4-33E0F6F34FF8}"/>
            </a:ext>
          </a:extLst>
        </p:cNvPr>
        <p:cNvGrpSpPr/>
        <p:nvPr/>
      </p:nvGrpSpPr>
      <p:grpSpPr>
        <a:xfrm>
          <a:off x="0" y="0"/>
          <a:ext cx="0" cy="0"/>
          <a:chOff x="0" y="0"/>
          <a:chExt cx="0" cy="0"/>
        </a:xfrm>
      </p:grpSpPr>
      <p:sp>
        <p:nvSpPr>
          <p:cNvPr id="8" name="TextBox 7">
            <a:extLst>
              <a:ext uri="{FF2B5EF4-FFF2-40B4-BE49-F238E27FC236}">
                <a16:creationId xmlns="" xmlns:a16="http://schemas.microsoft.com/office/drawing/2014/main" id="{EB15AD66-6B6B-870F-8354-8337080F7266}"/>
              </a:ext>
            </a:extLst>
          </p:cNvPr>
          <p:cNvSpPr txBox="1"/>
          <p:nvPr/>
        </p:nvSpPr>
        <p:spPr>
          <a:xfrm>
            <a:off x="5377069" y="1717131"/>
            <a:ext cx="6478595" cy="4616648"/>
          </a:xfrm>
          <a:prstGeom prst="rect">
            <a:avLst/>
          </a:prstGeom>
          <a:noFill/>
          <a:ln>
            <a:noFill/>
          </a:ln>
        </p:spPr>
        <p:txBody>
          <a:bodyPr wrap="square" rtlCol="0" anchor="ctr">
            <a:spAutoFit/>
          </a:bodyPr>
          <a:lstStyle/>
          <a:p>
            <a:pPr marL="285750" indent="-28575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Health, wellbeing and sustainable development must be integrated to secure long-term population health.</a:t>
            </a:r>
          </a:p>
          <a:p>
            <a:pPr marL="285750" indent="-28575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Invest in prevention, climate-resilient health systems and community </a:t>
            </a:r>
            <a:r>
              <a:rPr lang="en-US" sz="2200" dirty="0" err="1">
                <a:latin typeface="Arial" panose="020B0604020202020204" pitchFamily="34" charset="0"/>
                <a:cs typeface="Arial" panose="020B0604020202020204" pitchFamily="34" charset="0"/>
              </a:rPr>
              <a:t>programmes</a:t>
            </a:r>
            <a:r>
              <a:rPr lang="en-US" sz="2200" dirty="0">
                <a:latin typeface="Arial" panose="020B0604020202020204" pitchFamily="34" charset="0"/>
                <a:cs typeface="Arial" panose="020B0604020202020204" pitchFamily="34" charset="0"/>
              </a:rPr>
              <a:t>.</a:t>
            </a:r>
          </a:p>
          <a:p>
            <a:pPr marL="285750" indent="-285750" algn="just">
              <a:spcBef>
                <a:spcPts val="600"/>
              </a:spcBef>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Strengthen governance: </a:t>
            </a:r>
            <a:r>
              <a:rPr lang="en-US" sz="2200" dirty="0" err="1">
                <a:latin typeface="Arial" panose="020B0604020202020204" pitchFamily="34" charset="0"/>
                <a:cs typeface="Arial" panose="020B0604020202020204" pitchFamily="34" charset="0"/>
              </a:rPr>
              <a:t>HiAP</a:t>
            </a:r>
            <a:r>
              <a:rPr lang="en-US" sz="2200" dirty="0">
                <a:latin typeface="Arial" panose="020B0604020202020204" pitchFamily="34" charset="0"/>
                <a:cs typeface="Arial" panose="020B0604020202020204" pitchFamily="34" charset="0"/>
              </a:rPr>
              <a:t>, ICSs and stable funding for local delivery (Stevenson et al., 2021).</a:t>
            </a:r>
          </a:p>
          <a:p>
            <a:pPr marL="285750" indent="-285750" algn="just">
              <a:spcBef>
                <a:spcPts val="600"/>
              </a:spcBef>
              <a:spcAft>
                <a:spcPts val="600"/>
              </a:spcAft>
              <a:buFont typeface="Arial" panose="020B0604020202020204" pitchFamily="34" charset="0"/>
              <a:buChar char="•"/>
            </a:pPr>
            <a:r>
              <a:rPr lang="en-US" sz="2200" dirty="0" err="1">
                <a:latin typeface="Arial" panose="020B0604020202020204" pitchFamily="34" charset="0"/>
                <a:cs typeface="Arial" panose="020B0604020202020204" pitchFamily="34" charset="0"/>
              </a:rPr>
              <a:t>Prioritise</a:t>
            </a:r>
            <a:r>
              <a:rPr lang="en-US" sz="2200" dirty="0">
                <a:latin typeface="Arial" panose="020B0604020202020204" pitchFamily="34" charset="0"/>
                <a:cs typeface="Arial" panose="020B0604020202020204" pitchFamily="34" charset="0"/>
              </a:rPr>
              <a:t> equity, strong evaluation and cross-sector partnerships for scalable impact (Parchment et al., 2023; Rentschler and Leonova, 2023).</a:t>
            </a:r>
          </a:p>
        </p:txBody>
      </p:sp>
      <p:sp>
        <p:nvSpPr>
          <p:cNvPr id="9" name="TextBox 8">
            <a:extLst>
              <a:ext uri="{FF2B5EF4-FFF2-40B4-BE49-F238E27FC236}">
                <a16:creationId xmlns="" xmlns:a16="http://schemas.microsoft.com/office/drawing/2014/main" id="{18CB88C0-1F26-35A5-A150-6424E7F9F083}"/>
              </a:ext>
            </a:extLst>
          </p:cNvPr>
          <p:cNvSpPr txBox="1"/>
          <p:nvPr/>
        </p:nvSpPr>
        <p:spPr>
          <a:xfrm>
            <a:off x="5175634" y="524221"/>
            <a:ext cx="6881464" cy="1077218"/>
          </a:xfrm>
          <a:prstGeom prst="rect">
            <a:avLst/>
          </a:prstGeom>
          <a:noFill/>
          <a:ln>
            <a:noFill/>
          </a:ln>
        </p:spPr>
        <p:txBody>
          <a:bodyPr wrap="square" rtlCol="0" anchor="ctr">
            <a:spAutoFit/>
          </a:bodyPr>
          <a:lstStyle/>
          <a:p>
            <a:pPr algn="ctr"/>
            <a:r>
              <a:rPr lang="en-GB" sz="3200" b="1" dirty="0">
                <a:latin typeface="Arial" panose="020B0604020202020204" pitchFamily="34" charset="0"/>
                <a:cs typeface="Arial" panose="020B0604020202020204" pitchFamily="34" charset="0"/>
              </a:rPr>
              <a:t>Conclusion and Practical Recommendations</a:t>
            </a:r>
            <a:endParaRPr lang="en-US" sz="3200" b="1"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 xmlns:a16="http://schemas.microsoft.com/office/drawing/2014/main" id="{6100E945-AFE7-1DD5-8FA3-A300CAF0B902}"/>
              </a:ext>
            </a:extLst>
          </p:cNvPr>
          <p:cNvPicPr>
            <a:picLocks noChangeAspect="1"/>
          </p:cNvPicPr>
          <p:nvPr/>
        </p:nvPicPr>
        <p:blipFill>
          <a:blip r:embed="rId3"/>
          <a:stretch>
            <a:fillRect/>
          </a:stretch>
        </p:blipFill>
        <p:spPr>
          <a:xfrm>
            <a:off x="0" y="0"/>
            <a:ext cx="5068956" cy="291216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a:extLst>
              <a:ext uri="{FF2B5EF4-FFF2-40B4-BE49-F238E27FC236}">
                <a16:creationId xmlns="" xmlns:a16="http://schemas.microsoft.com/office/drawing/2014/main" id="{7DECA94C-ED9D-5EBA-81EC-2A3AF89DC763}"/>
              </a:ext>
            </a:extLst>
          </p:cNvPr>
          <p:cNvPicPr>
            <a:picLocks noChangeAspect="1"/>
          </p:cNvPicPr>
          <p:nvPr/>
        </p:nvPicPr>
        <p:blipFill>
          <a:blip r:embed="rId4"/>
          <a:stretch>
            <a:fillRect/>
          </a:stretch>
        </p:blipFill>
        <p:spPr>
          <a:xfrm>
            <a:off x="0" y="2981739"/>
            <a:ext cx="2673626" cy="20176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Picture 9">
            <a:extLst>
              <a:ext uri="{FF2B5EF4-FFF2-40B4-BE49-F238E27FC236}">
                <a16:creationId xmlns="" xmlns:a16="http://schemas.microsoft.com/office/drawing/2014/main" id="{A4703EC6-FE3B-C4E0-B7A5-32CF524231FB}"/>
              </a:ext>
            </a:extLst>
          </p:cNvPr>
          <p:cNvPicPr>
            <a:picLocks noChangeAspect="1"/>
          </p:cNvPicPr>
          <p:nvPr/>
        </p:nvPicPr>
        <p:blipFill>
          <a:blip r:embed="rId5"/>
          <a:stretch>
            <a:fillRect/>
          </a:stretch>
        </p:blipFill>
        <p:spPr>
          <a:xfrm>
            <a:off x="2723320" y="2981740"/>
            <a:ext cx="2345635" cy="20176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11">
            <a:extLst>
              <a:ext uri="{FF2B5EF4-FFF2-40B4-BE49-F238E27FC236}">
                <a16:creationId xmlns="" xmlns:a16="http://schemas.microsoft.com/office/drawing/2014/main" id="{5DB4D83A-C1BB-A073-756F-A12E02ABABA9}"/>
              </a:ext>
            </a:extLst>
          </p:cNvPr>
          <p:cNvPicPr>
            <a:picLocks noChangeAspect="1"/>
          </p:cNvPicPr>
          <p:nvPr/>
        </p:nvPicPr>
        <p:blipFill>
          <a:blip r:embed="rId6"/>
          <a:stretch>
            <a:fillRect/>
          </a:stretch>
        </p:blipFill>
        <p:spPr>
          <a:xfrm>
            <a:off x="0" y="5068956"/>
            <a:ext cx="5068955" cy="17890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5923127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a:extLst>
            <a:ext uri="{FF2B5EF4-FFF2-40B4-BE49-F238E27FC236}">
              <a16:creationId xmlns="" xmlns:a16="http://schemas.microsoft.com/office/drawing/2014/main" id="{155A71FC-39A6-5C6F-48FE-C235A1B80609}"/>
            </a:ext>
          </a:extLst>
        </p:cNvPr>
        <p:cNvGrpSpPr/>
        <p:nvPr/>
      </p:nvGrpSpPr>
      <p:grpSpPr>
        <a:xfrm>
          <a:off x="0" y="0"/>
          <a:ext cx="0" cy="0"/>
          <a:chOff x="0" y="0"/>
          <a:chExt cx="0" cy="0"/>
        </a:xfrm>
      </p:grpSpPr>
      <p:sp>
        <p:nvSpPr>
          <p:cNvPr id="8" name="TextBox 7">
            <a:extLst>
              <a:ext uri="{FF2B5EF4-FFF2-40B4-BE49-F238E27FC236}">
                <a16:creationId xmlns="" xmlns:a16="http://schemas.microsoft.com/office/drawing/2014/main" id="{AEBE097B-ABCB-1B49-90A5-8DB543D0F522}"/>
              </a:ext>
            </a:extLst>
          </p:cNvPr>
          <p:cNvSpPr txBox="1"/>
          <p:nvPr/>
        </p:nvSpPr>
        <p:spPr>
          <a:xfrm>
            <a:off x="224812" y="789656"/>
            <a:ext cx="11742372" cy="5940088"/>
          </a:xfrm>
          <a:prstGeom prst="rect">
            <a:avLst/>
          </a:prstGeom>
          <a:noFill/>
        </p:spPr>
        <p:txBody>
          <a:bodyPr wrap="square" rtlCol="0" anchor="ctr">
            <a:spAutoFit/>
          </a:bodyPr>
          <a:lstStyle/>
          <a:p>
            <a:pPr marL="171450" indent="-171450" algn="just">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Bai, Y., Lu, C., Dong, X. and Li, Y., 2024. Role of collaborative governance in unlocking private investment in sustainable projects. </a:t>
            </a:r>
            <a:r>
              <a:rPr lang="en-GB" sz="1200" i="1" dirty="0">
                <a:latin typeface="Arial" panose="020B0604020202020204" pitchFamily="34" charset="0"/>
                <a:cs typeface="Arial" panose="020B0604020202020204" pitchFamily="34" charset="0"/>
              </a:rPr>
              <a:t>Humanities and Social Sciences Communications</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11</a:t>
            </a:r>
            <a:r>
              <a:rPr lang="en-GB" sz="1200" dirty="0">
                <a:latin typeface="Arial" panose="020B0604020202020204" pitchFamily="34" charset="0"/>
                <a:cs typeface="Arial" panose="020B0604020202020204" pitchFamily="34" charset="0"/>
              </a:rPr>
              <a:t>(1), </a:t>
            </a:r>
            <a:r>
              <a:rPr lang="en-GB" sz="1200" dirty="0" smtClean="0">
                <a:latin typeface="Arial" panose="020B0604020202020204" pitchFamily="34" charset="0"/>
                <a:cs typeface="Arial" panose="020B0604020202020204" pitchFamily="34" charset="0"/>
              </a:rPr>
              <a:t>pp.1-9 </a:t>
            </a:r>
            <a:r>
              <a:rPr lang="en-GB" sz="1200" dirty="0">
                <a:latin typeface="Arial Nova"/>
                <a:cs typeface="Times New Roman"/>
              </a:rPr>
              <a:t>Available </a:t>
            </a:r>
            <a:r>
              <a:rPr lang="en-GB" sz="1200" dirty="0" smtClean="0">
                <a:latin typeface="Arial Nova"/>
                <a:cs typeface="Times New Roman"/>
              </a:rPr>
              <a:t>at:</a:t>
            </a:r>
            <a:r>
              <a:rPr lang="en-GB" sz="1200" dirty="0" smtClean="0">
                <a:latin typeface="Arial" panose="020B0604020202020204" pitchFamily="34" charset="0"/>
                <a:cs typeface="Arial" panose="020B0604020202020204" pitchFamily="34" charset="0"/>
              </a:rPr>
              <a:t>. </a:t>
            </a:r>
            <a:r>
              <a:rPr lang="en-GB" sz="1200" i="1" u="sng" dirty="0">
                <a:latin typeface="Arial" panose="020B0604020202020204" pitchFamily="34" charset="0"/>
                <a:cs typeface="Arial" panose="020B0604020202020204" pitchFamily="34" charset="0"/>
                <a:hlinkClick r:id="rId3"/>
              </a:rPr>
              <a:t>https://</a:t>
            </a:r>
            <a:r>
              <a:rPr lang="en-GB" sz="1200" i="1" u="sng" dirty="0" smtClean="0">
                <a:latin typeface="Arial" panose="020B0604020202020204" pitchFamily="34" charset="0"/>
                <a:cs typeface="Arial" panose="020B0604020202020204" pitchFamily="34" charset="0"/>
                <a:hlinkClick r:id="rId3"/>
              </a:rPr>
              <a:t>www.nature.com/articles/s41599-024-03175-2.pdf</a:t>
            </a:r>
            <a:r>
              <a:rPr lang="en-GB" sz="1200" i="1" u="sng" dirty="0" smtClean="0">
                <a:latin typeface="Arial" panose="020B0604020202020204" pitchFamily="34" charset="0"/>
                <a:cs typeface="Arial" panose="020B0604020202020204" pitchFamily="34" charset="0"/>
              </a:rPr>
              <a:t> </a:t>
            </a:r>
            <a:r>
              <a:rPr lang="en-GB" sz="1200" dirty="0">
                <a:latin typeface="Arial Nova"/>
                <a:cs typeface="Times New Roman"/>
              </a:rPr>
              <a:t>(Accessed: </a:t>
            </a:r>
            <a:r>
              <a:rPr lang="en-GB" sz="1200" dirty="0" smtClean="0">
                <a:latin typeface="Arial Nova"/>
                <a:cs typeface="Times New Roman"/>
              </a:rPr>
              <a:t>20 October 2025)</a:t>
            </a:r>
            <a:endParaRPr lang="en-US" sz="1200" i="1" dirty="0">
              <a:latin typeface="Arial" panose="020B0604020202020204" pitchFamily="34" charset="0"/>
              <a:cs typeface="Arial" panose="020B0604020202020204" pitchFamily="34" charset="0"/>
            </a:endParaRPr>
          </a:p>
          <a:p>
            <a:pPr marL="171450" indent="-171450" algn="just">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Dahlgren, G. and Whitehead, M., 2021. The Dahlgren-Whitehead model of health determinants: 30 years on and still chasing rainbows. </a:t>
            </a:r>
            <a:r>
              <a:rPr lang="en-GB" sz="1200" i="1" dirty="0">
                <a:latin typeface="Arial" panose="020B0604020202020204" pitchFamily="34" charset="0"/>
                <a:cs typeface="Arial" panose="020B0604020202020204" pitchFamily="34" charset="0"/>
              </a:rPr>
              <a:t>Public health</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199</a:t>
            </a:r>
            <a:r>
              <a:rPr lang="en-GB" sz="1200" dirty="0">
                <a:latin typeface="Arial" panose="020B0604020202020204" pitchFamily="34" charset="0"/>
                <a:cs typeface="Arial" panose="020B0604020202020204" pitchFamily="34" charset="0"/>
              </a:rPr>
              <a:t>, pp.20-24</a:t>
            </a:r>
            <a:r>
              <a:rPr lang="en-GB" sz="1200" dirty="0" smtClean="0">
                <a:latin typeface="Arial" panose="020B0604020202020204" pitchFamily="34" charset="0"/>
                <a:cs typeface="Arial" panose="020B0604020202020204" pitchFamily="34" charset="0"/>
              </a:rPr>
              <a:t>. Available at</a:t>
            </a:r>
            <a:r>
              <a:rPr lang="en-GB" sz="1200" i="1" dirty="0" smtClean="0">
                <a:latin typeface="Arial" panose="020B0604020202020204" pitchFamily="34" charset="0"/>
                <a:cs typeface="Arial" panose="020B0604020202020204" pitchFamily="34" charset="0"/>
              </a:rPr>
              <a:t>: </a:t>
            </a:r>
            <a:r>
              <a:rPr lang="en-GB" sz="1200" i="1" u="sng" dirty="0">
                <a:latin typeface="Arial" panose="020B0604020202020204" pitchFamily="34" charset="0"/>
                <a:cs typeface="Arial" panose="020B0604020202020204" pitchFamily="34" charset="0"/>
                <a:hlinkClick r:id="rId4"/>
              </a:rPr>
              <a:t>https://</a:t>
            </a:r>
            <a:r>
              <a:rPr lang="en-GB" sz="1200" i="1" u="sng" dirty="0" smtClean="0">
                <a:latin typeface="Arial" panose="020B0604020202020204" pitchFamily="34" charset="0"/>
                <a:cs typeface="Arial" panose="020B0604020202020204" pitchFamily="34" charset="0"/>
                <a:hlinkClick r:id="rId4"/>
              </a:rPr>
              <a:t>elevateni.org/app/uploads/2022/03/Dalgren-Whitehead-model-of-health-determinants-30-years-on-and-still-chasing-rainbows.pdf</a:t>
            </a:r>
            <a:r>
              <a:rPr lang="en-GB" sz="1200" i="1" u="sng" dirty="0" smtClean="0">
                <a:latin typeface="Arial" panose="020B0604020202020204" pitchFamily="34" charset="0"/>
                <a:cs typeface="Arial" panose="020B0604020202020204" pitchFamily="34" charset="0"/>
              </a:rPr>
              <a:t> </a:t>
            </a:r>
            <a:r>
              <a:rPr lang="en-GB" sz="1200" dirty="0" smtClean="0">
                <a:latin typeface="Arial" panose="020B0604020202020204" pitchFamily="34" charset="0"/>
                <a:cs typeface="Arial" panose="020B0604020202020204" pitchFamily="34" charset="0"/>
              </a:rPr>
              <a:t>( Accessed 21 October 2025)</a:t>
            </a:r>
            <a:endParaRPr lang="en-US" sz="1200" i="1" dirty="0">
              <a:latin typeface="Arial" panose="020B0604020202020204" pitchFamily="34" charset="0"/>
              <a:cs typeface="Arial" panose="020B0604020202020204" pitchFamily="34" charset="0"/>
            </a:endParaRPr>
          </a:p>
          <a:p>
            <a:pPr marL="171450" indent="-171450" algn="just">
              <a:spcBef>
                <a:spcPts val="600"/>
              </a:spcBef>
              <a:spcAft>
                <a:spcPts val="600"/>
              </a:spcAft>
              <a:buFont typeface="Arial" panose="020B0604020202020204" pitchFamily="34" charset="0"/>
              <a:buChar char="•"/>
            </a:pPr>
            <a:r>
              <a:rPr lang="en-GB" sz="1200" dirty="0" err="1">
                <a:latin typeface="Arial" panose="020B0604020202020204" pitchFamily="34" charset="0"/>
                <a:cs typeface="Arial" panose="020B0604020202020204" pitchFamily="34" charset="0"/>
              </a:rPr>
              <a:t>Droogers</a:t>
            </a:r>
            <a:r>
              <a:rPr lang="en-GB" sz="1200" dirty="0">
                <a:latin typeface="Arial" panose="020B0604020202020204" pitchFamily="34" charset="0"/>
                <a:cs typeface="Arial" panose="020B0604020202020204" pitchFamily="34" charset="0"/>
              </a:rPr>
              <a:t>, M., Jansen, D., Lindert, J., </a:t>
            </a:r>
            <a:r>
              <a:rPr lang="en-GB" sz="1200" dirty="0" err="1">
                <a:latin typeface="Arial" panose="020B0604020202020204" pitchFamily="34" charset="0"/>
                <a:cs typeface="Arial" panose="020B0604020202020204" pitchFamily="34" charset="0"/>
              </a:rPr>
              <a:t>Saboga</a:t>
            </a:r>
            <a:r>
              <a:rPr lang="en-GB" sz="1200" dirty="0">
                <a:latin typeface="Arial" panose="020B0604020202020204" pitchFamily="34" charset="0"/>
                <a:cs typeface="Arial" panose="020B0604020202020204" pitchFamily="34" charset="0"/>
              </a:rPr>
              <a:t>-Nunes, L., Rudén, M., </a:t>
            </a:r>
            <a:r>
              <a:rPr lang="en-GB" sz="1200" dirty="0" err="1">
                <a:latin typeface="Arial" panose="020B0604020202020204" pitchFamily="34" charset="0"/>
                <a:cs typeface="Arial" panose="020B0604020202020204" pitchFamily="34" charset="0"/>
              </a:rPr>
              <a:t>Guichardon</a:t>
            </a:r>
            <a:r>
              <a:rPr lang="en-GB" sz="1200" dirty="0">
                <a:latin typeface="Arial" panose="020B0604020202020204" pitchFamily="34" charset="0"/>
                <a:cs typeface="Arial" panose="020B0604020202020204" pitchFamily="34" charset="0"/>
              </a:rPr>
              <a:t>, M. and Zeegers Paget, D., 2020. Health-related Sustainable Development Goals: countdown on alcohol use, smoking prevalence, child overweight and suicide mortality. </a:t>
            </a:r>
            <a:r>
              <a:rPr lang="en-GB" sz="1200" i="1" dirty="0">
                <a:latin typeface="Arial" panose="020B0604020202020204" pitchFamily="34" charset="0"/>
                <a:cs typeface="Arial" panose="020B0604020202020204" pitchFamily="34" charset="0"/>
              </a:rPr>
              <a:t>European journal of public health</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30</a:t>
            </a:r>
            <a:r>
              <a:rPr lang="en-GB" sz="1200" dirty="0">
                <a:latin typeface="Arial" panose="020B0604020202020204" pitchFamily="34" charset="0"/>
                <a:cs typeface="Arial" panose="020B0604020202020204" pitchFamily="34" charset="0"/>
              </a:rPr>
              <a:t>(Supplement_1), </a:t>
            </a:r>
            <a:r>
              <a:rPr lang="en-GB" sz="1200" dirty="0" smtClean="0">
                <a:latin typeface="Arial" panose="020B0604020202020204" pitchFamily="34" charset="0"/>
                <a:cs typeface="Arial" panose="020B0604020202020204" pitchFamily="34" charset="0"/>
              </a:rPr>
              <a:t>pp.i10-i13.Available at: </a:t>
            </a:r>
            <a:r>
              <a:rPr lang="en-GB" sz="1200" i="1" u="sng" dirty="0">
                <a:latin typeface="Arial" panose="020B0604020202020204" pitchFamily="34" charset="0"/>
                <a:cs typeface="Arial" panose="020B0604020202020204" pitchFamily="34" charset="0"/>
                <a:hlinkClick r:id="rId5"/>
              </a:rPr>
              <a:t>https://</a:t>
            </a:r>
            <a:r>
              <a:rPr lang="en-GB" sz="1200" i="1" u="sng" dirty="0" smtClean="0">
                <a:latin typeface="Arial" panose="020B0604020202020204" pitchFamily="34" charset="0"/>
                <a:cs typeface="Arial" panose="020B0604020202020204" pitchFamily="34" charset="0"/>
                <a:hlinkClick r:id="rId5"/>
              </a:rPr>
              <a:t>academic.oup.com/eurpub/article-pdf/30/Supplement_1/i10/33202739/ckaa027.pdf</a:t>
            </a:r>
            <a:r>
              <a:rPr lang="en-GB" sz="1200" i="1" u="sng" dirty="0" smtClean="0">
                <a:latin typeface="Arial" panose="020B0604020202020204" pitchFamily="34" charset="0"/>
                <a:cs typeface="Arial" panose="020B0604020202020204" pitchFamily="34" charset="0"/>
              </a:rPr>
              <a:t> </a:t>
            </a:r>
            <a:r>
              <a:rPr lang="en-GB" sz="1200" dirty="0" smtClean="0">
                <a:latin typeface="Arial" panose="020B0604020202020204" pitchFamily="34" charset="0"/>
                <a:cs typeface="Arial" panose="020B0604020202020204" pitchFamily="34" charset="0"/>
              </a:rPr>
              <a:t>(Accessed 21 October 2025)</a:t>
            </a:r>
            <a:endParaRPr lang="en-US" sz="1200" i="1" dirty="0">
              <a:latin typeface="Arial" panose="020B0604020202020204" pitchFamily="34" charset="0"/>
              <a:cs typeface="Arial" panose="020B0604020202020204" pitchFamily="34" charset="0"/>
            </a:endParaRPr>
          </a:p>
          <a:p>
            <a:pPr marL="171450" indent="-171450" algn="just">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Filho, W.L., Wall, T., Salvia, A.L., Dinis, M.A.P. and Mifsud, M., 2023. The central role of climate action in achieving the United Nations' Sustainable Development Goals. </a:t>
            </a:r>
            <a:r>
              <a:rPr lang="en-GB" sz="1200" i="1" dirty="0">
                <a:latin typeface="Arial" panose="020B0604020202020204" pitchFamily="34" charset="0"/>
                <a:cs typeface="Arial" panose="020B0604020202020204" pitchFamily="34" charset="0"/>
              </a:rPr>
              <a:t>Scientific Reports</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13</a:t>
            </a:r>
            <a:r>
              <a:rPr lang="en-GB" sz="1200" dirty="0">
                <a:latin typeface="Arial" panose="020B0604020202020204" pitchFamily="34" charset="0"/>
                <a:cs typeface="Arial" panose="020B0604020202020204" pitchFamily="34" charset="0"/>
              </a:rPr>
              <a:t>(1), </a:t>
            </a:r>
            <a:r>
              <a:rPr lang="en-GB" sz="1200" dirty="0" smtClean="0">
                <a:latin typeface="Arial" panose="020B0604020202020204" pitchFamily="34" charset="0"/>
                <a:cs typeface="Arial" panose="020B0604020202020204" pitchFamily="34" charset="0"/>
              </a:rPr>
              <a:t>p.20582.Available at</a:t>
            </a:r>
            <a:r>
              <a:rPr lang="en-GB" sz="1200" i="1" dirty="0" smtClean="0">
                <a:latin typeface="Arial" panose="020B0604020202020204" pitchFamily="34" charset="0"/>
                <a:cs typeface="Arial" panose="020B0604020202020204" pitchFamily="34" charset="0"/>
              </a:rPr>
              <a:t>: </a:t>
            </a:r>
            <a:r>
              <a:rPr lang="en-GB" sz="1200" i="1" u="sng" dirty="0">
                <a:latin typeface="Arial" panose="020B0604020202020204" pitchFamily="34" charset="0"/>
                <a:cs typeface="Arial" panose="020B0604020202020204" pitchFamily="34" charset="0"/>
                <a:hlinkClick r:id="rId6"/>
              </a:rPr>
              <a:t>https://</a:t>
            </a:r>
            <a:r>
              <a:rPr lang="en-GB" sz="1200" i="1" u="sng" dirty="0" smtClean="0">
                <a:latin typeface="Arial" panose="020B0604020202020204" pitchFamily="34" charset="0"/>
                <a:cs typeface="Arial" panose="020B0604020202020204" pitchFamily="34" charset="0"/>
                <a:hlinkClick r:id="rId6"/>
              </a:rPr>
              <a:t>www.nature.com/articles/s41598-023-47746-w.pdf</a:t>
            </a:r>
            <a:r>
              <a:rPr lang="en-GB" sz="1200" i="1" u="sng" dirty="0" smtClean="0">
                <a:latin typeface="Arial" panose="020B0604020202020204" pitchFamily="34" charset="0"/>
                <a:cs typeface="Arial" panose="020B0604020202020204" pitchFamily="34" charset="0"/>
              </a:rPr>
              <a:t> </a:t>
            </a:r>
            <a:r>
              <a:rPr lang="en-GB" sz="1200" dirty="0" smtClean="0">
                <a:latin typeface="Arial" panose="020B0604020202020204" pitchFamily="34" charset="0"/>
                <a:cs typeface="Arial" panose="020B0604020202020204" pitchFamily="34" charset="0"/>
              </a:rPr>
              <a:t>( Accessed 20 October 2025)</a:t>
            </a:r>
            <a:endParaRPr lang="en-US" sz="1200" i="1" dirty="0">
              <a:latin typeface="Arial" panose="020B0604020202020204" pitchFamily="34" charset="0"/>
              <a:cs typeface="Arial" panose="020B0604020202020204" pitchFamily="34" charset="0"/>
            </a:endParaRPr>
          </a:p>
          <a:p>
            <a:pPr marL="171450" indent="-171450" algn="just">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Hick, R., 2022. Austerity, localism, and the possibility of politics: Explaining variation in three local social security schemes between elected councils in England. </a:t>
            </a:r>
            <a:r>
              <a:rPr lang="en-GB" sz="1200" i="1" dirty="0">
                <a:latin typeface="Arial" panose="020B0604020202020204" pitchFamily="34" charset="0"/>
                <a:cs typeface="Arial" panose="020B0604020202020204" pitchFamily="34" charset="0"/>
              </a:rPr>
              <a:t>Sociological Research Online</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27</a:t>
            </a:r>
            <a:r>
              <a:rPr lang="en-GB" sz="1200" dirty="0">
                <a:latin typeface="Arial" panose="020B0604020202020204" pitchFamily="34" charset="0"/>
                <a:cs typeface="Arial" panose="020B0604020202020204" pitchFamily="34" charset="0"/>
              </a:rPr>
              <a:t>(2), </a:t>
            </a:r>
            <a:r>
              <a:rPr lang="en-GB" sz="1200" dirty="0" smtClean="0">
                <a:latin typeface="Arial" panose="020B0604020202020204" pitchFamily="34" charset="0"/>
                <a:cs typeface="Arial" panose="020B0604020202020204" pitchFamily="34" charset="0"/>
              </a:rPr>
              <a:t>pp.251-272.Available at: </a:t>
            </a:r>
            <a:r>
              <a:rPr lang="en-GB" sz="1200" i="1" u="sng" dirty="0">
                <a:latin typeface="Arial" panose="020B0604020202020204" pitchFamily="34" charset="0"/>
                <a:cs typeface="Arial" panose="020B0604020202020204" pitchFamily="34" charset="0"/>
                <a:hlinkClick r:id="rId7"/>
              </a:rPr>
              <a:t>https://</a:t>
            </a:r>
            <a:r>
              <a:rPr lang="en-GB" sz="1200" i="1" u="sng" dirty="0" smtClean="0">
                <a:latin typeface="Arial" panose="020B0604020202020204" pitchFamily="34" charset="0"/>
                <a:cs typeface="Arial" panose="020B0604020202020204" pitchFamily="34" charset="0"/>
                <a:hlinkClick r:id="rId7"/>
              </a:rPr>
              <a:t>orca.cardiff.ac.uk/id/eprint/140313/1/Hick_Austerity%2C%20localism%20and%20the%20possibility%20of%20politics.pdf</a:t>
            </a:r>
            <a:r>
              <a:rPr lang="en-GB" sz="1200" i="1" u="sng" dirty="0" smtClean="0">
                <a:latin typeface="Arial" panose="020B0604020202020204" pitchFamily="34" charset="0"/>
                <a:cs typeface="Arial" panose="020B0604020202020204" pitchFamily="34" charset="0"/>
              </a:rPr>
              <a:t> </a:t>
            </a:r>
            <a:r>
              <a:rPr lang="en-GB" sz="1200" dirty="0" smtClean="0">
                <a:latin typeface="Arial" panose="020B0604020202020204" pitchFamily="34" charset="0"/>
                <a:cs typeface="Arial" panose="020B0604020202020204" pitchFamily="34" charset="0"/>
              </a:rPr>
              <a:t>(Accessed 20 October 2025)</a:t>
            </a:r>
            <a:endParaRPr lang="en-US" sz="1200" i="1" dirty="0">
              <a:latin typeface="Arial" panose="020B0604020202020204" pitchFamily="34" charset="0"/>
              <a:cs typeface="Arial" panose="020B0604020202020204" pitchFamily="34" charset="0"/>
            </a:endParaRPr>
          </a:p>
          <a:p>
            <a:pPr marL="171450" indent="-171450" algn="just">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Jiang, D., Zhou, J., Zhu, Y., Abdin, E., Afifi, T.O., Andrade, L.H.S., Bendayan, R., van der Sprenkel, E.E.B., </a:t>
            </a:r>
            <a:r>
              <a:rPr lang="en-GB" sz="1200" dirty="0" err="1">
                <a:latin typeface="Arial" panose="020B0604020202020204" pitchFamily="34" charset="0"/>
                <a:cs typeface="Arial" panose="020B0604020202020204" pitchFamily="34" charset="0"/>
              </a:rPr>
              <a:t>Bruffaerts</a:t>
            </a:r>
            <a:r>
              <a:rPr lang="en-GB" sz="1200" dirty="0">
                <a:latin typeface="Arial" panose="020B0604020202020204" pitchFamily="34" charset="0"/>
                <a:cs typeface="Arial" panose="020B0604020202020204" pitchFamily="34" charset="0"/>
              </a:rPr>
              <a:t>, R., </a:t>
            </a:r>
            <a:r>
              <a:rPr lang="en-GB" sz="1200" dirty="0" err="1">
                <a:latin typeface="Arial" panose="020B0604020202020204" pitchFamily="34" charset="0"/>
                <a:cs typeface="Arial" panose="020B0604020202020204" pitchFamily="34" charset="0"/>
              </a:rPr>
              <a:t>Catalá</a:t>
            </a:r>
            <a:r>
              <a:rPr lang="en-GB" sz="1200" dirty="0">
                <a:latin typeface="Arial" panose="020B0604020202020204" pitchFamily="34" charset="0"/>
                <a:cs typeface="Arial" panose="020B0604020202020204" pitchFamily="34" charset="0"/>
              </a:rPr>
              <a:t>-López, F. and Colman, I., 2025. Research priorities on physical-mental comorbidity in children and adolescents: an international consensus. </a:t>
            </a:r>
            <a:r>
              <a:rPr lang="en-GB" sz="1200" i="1" dirty="0" err="1">
                <a:latin typeface="Arial" panose="020B0604020202020204" pitchFamily="34" charset="0"/>
                <a:cs typeface="Arial" panose="020B0604020202020204" pitchFamily="34" charset="0"/>
              </a:rPr>
              <a:t>eClinicalMedicine</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89</a:t>
            </a:r>
            <a:r>
              <a:rPr lang="en-GB" sz="1200" dirty="0">
                <a:latin typeface="Arial" panose="020B0604020202020204" pitchFamily="34" charset="0"/>
                <a:cs typeface="Arial" panose="020B0604020202020204" pitchFamily="34" charset="0"/>
              </a:rPr>
              <a:t>. </a:t>
            </a:r>
            <a:r>
              <a:rPr lang="en-GB" sz="1200" dirty="0" smtClean="0">
                <a:latin typeface="Arial" panose="020B0604020202020204" pitchFamily="34" charset="0"/>
                <a:cs typeface="Arial" panose="020B0604020202020204" pitchFamily="34" charset="0"/>
              </a:rPr>
              <a:t>Available at : </a:t>
            </a:r>
            <a:r>
              <a:rPr lang="en-GB" sz="1200" i="1" u="sng" dirty="0" smtClean="0">
                <a:latin typeface="Arial" panose="020B0604020202020204" pitchFamily="34" charset="0"/>
                <a:cs typeface="Arial" panose="020B0604020202020204" pitchFamily="34" charset="0"/>
                <a:hlinkClick r:id="rId8"/>
              </a:rPr>
              <a:t>https</a:t>
            </a:r>
            <a:r>
              <a:rPr lang="en-GB" sz="1200" i="1" u="sng" dirty="0">
                <a:latin typeface="Arial" panose="020B0604020202020204" pitchFamily="34" charset="0"/>
                <a:cs typeface="Arial" panose="020B0604020202020204" pitchFamily="34" charset="0"/>
                <a:hlinkClick r:id="rId8"/>
              </a:rPr>
              <a:t>://scholar.google.com/scholar?output=instlink&amp;q=info:vnjWTV7rySIJ:scholar.google.com/&amp;</a:t>
            </a:r>
            <a:r>
              <a:rPr lang="en-GB" sz="1200" i="1" u="sng" dirty="0" smtClean="0">
                <a:latin typeface="Arial" panose="020B0604020202020204" pitchFamily="34" charset="0"/>
                <a:cs typeface="Arial" panose="020B0604020202020204" pitchFamily="34" charset="0"/>
                <a:hlinkClick r:id="rId8"/>
              </a:rPr>
              <a:t>hl=en&amp;as_sdt=0,5&amp;as_ylo=2019&amp;as_yhi=2025&amp;scillfp=5429220541212268687&amp;oi=lle</a:t>
            </a:r>
            <a:r>
              <a:rPr lang="en-GB" sz="1200" i="1" u="sng" dirty="0" smtClean="0">
                <a:latin typeface="Arial" panose="020B0604020202020204" pitchFamily="34" charset="0"/>
                <a:cs typeface="Arial" panose="020B0604020202020204" pitchFamily="34" charset="0"/>
              </a:rPr>
              <a:t> </a:t>
            </a:r>
            <a:r>
              <a:rPr lang="en-GB" sz="1200" dirty="0" smtClean="0">
                <a:latin typeface="Arial" panose="020B0604020202020204" pitchFamily="34" charset="0"/>
                <a:cs typeface="Arial" panose="020B0604020202020204" pitchFamily="34" charset="0"/>
              </a:rPr>
              <a:t>( Accessed 30 October 2025)</a:t>
            </a:r>
            <a:endParaRPr lang="en-US" sz="1200" i="1" dirty="0">
              <a:latin typeface="Arial" panose="020B0604020202020204" pitchFamily="34" charset="0"/>
              <a:cs typeface="Arial" panose="020B0604020202020204" pitchFamily="34" charset="0"/>
            </a:endParaRPr>
          </a:p>
          <a:p>
            <a:pPr marL="171450" indent="-171450" algn="just">
              <a:spcBef>
                <a:spcPts val="600"/>
              </a:spcBef>
              <a:spcAft>
                <a:spcPts val="600"/>
              </a:spcAft>
              <a:buFont typeface="Arial" panose="020B0604020202020204" pitchFamily="34" charset="0"/>
              <a:buChar char="•"/>
            </a:pPr>
            <a:r>
              <a:rPr lang="en-GB" sz="1200" dirty="0" err="1">
                <a:latin typeface="Arial" panose="020B0604020202020204" pitchFamily="34" charset="0"/>
                <a:cs typeface="Arial" panose="020B0604020202020204" pitchFamily="34" charset="0"/>
              </a:rPr>
              <a:t>Lakioti</a:t>
            </a:r>
            <a:r>
              <a:rPr lang="en-GB" sz="1200" dirty="0">
                <a:latin typeface="Arial" panose="020B0604020202020204" pitchFamily="34" charset="0"/>
                <a:cs typeface="Arial" panose="020B0604020202020204" pitchFamily="34" charset="0"/>
              </a:rPr>
              <a:t>, E., Pagonis, N., </a:t>
            </a:r>
            <a:r>
              <a:rPr lang="en-GB" sz="1200" dirty="0" err="1">
                <a:latin typeface="Arial" panose="020B0604020202020204" pitchFamily="34" charset="0"/>
                <a:cs typeface="Arial" panose="020B0604020202020204" pitchFamily="34" charset="0"/>
              </a:rPr>
              <a:t>Flegkas</a:t>
            </a:r>
            <a:r>
              <a:rPr lang="en-GB" sz="1200" dirty="0">
                <a:latin typeface="Arial" panose="020B0604020202020204" pitchFamily="34" charset="0"/>
                <a:cs typeface="Arial" panose="020B0604020202020204" pitchFamily="34" charset="0"/>
              </a:rPr>
              <a:t>, D., </a:t>
            </a:r>
            <a:r>
              <a:rPr lang="en-GB" sz="1200" dirty="0" err="1">
                <a:latin typeface="Arial" panose="020B0604020202020204" pitchFamily="34" charset="0"/>
                <a:cs typeface="Arial" panose="020B0604020202020204" pitchFamily="34" charset="0"/>
              </a:rPr>
              <a:t>Itziou</a:t>
            </a:r>
            <a:r>
              <a:rPr lang="en-GB" sz="1200" dirty="0">
                <a:latin typeface="Arial" panose="020B0604020202020204" pitchFamily="34" charset="0"/>
                <a:cs typeface="Arial" panose="020B0604020202020204" pitchFamily="34" charset="0"/>
              </a:rPr>
              <a:t>, A., Moustakas, K. and </a:t>
            </a:r>
            <a:r>
              <a:rPr lang="en-GB" sz="1200" dirty="0" err="1">
                <a:latin typeface="Arial" panose="020B0604020202020204" pitchFamily="34" charset="0"/>
                <a:cs typeface="Arial" panose="020B0604020202020204" pitchFamily="34" charset="0"/>
              </a:rPr>
              <a:t>Karayannis</a:t>
            </a:r>
            <a:r>
              <a:rPr lang="en-GB" sz="1200" dirty="0">
                <a:latin typeface="Arial" panose="020B0604020202020204" pitchFamily="34" charset="0"/>
                <a:cs typeface="Arial" panose="020B0604020202020204" pitchFamily="34" charset="0"/>
              </a:rPr>
              <a:t>, V., 2025. Social Factors and Policies Promoting Good Health and Well-Being as a Sustainable Development Goal: Current Achievements and Future Pathways. </a:t>
            </a:r>
            <a:r>
              <a:rPr lang="en-GB" sz="1200" i="1" dirty="0">
                <a:latin typeface="Arial" panose="020B0604020202020204" pitchFamily="34" charset="0"/>
                <a:cs typeface="Arial" panose="020B0604020202020204" pitchFamily="34" charset="0"/>
              </a:rPr>
              <a:t>Sustainability</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17</a:t>
            </a:r>
            <a:r>
              <a:rPr lang="en-GB" sz="1200" dirty="0">
                <a:latin typeface="Arial" panose="020B0604020202020204" pitchFamily="34" charset="0"/>
                <a:cs typeface="Arial" panose="020B0604020202020204" pitchFamily="34" charset="0"/>
              </a:rPr>
              <a:t>(11), p.5063. </a:t>
            </a:r>
            <a:r>
              <a:rPr lang="en-GB" sz="1200" dirty="0" smtClean="0">
                <a:latin typeface="Arial" panose="020B0604020202020204" pitchFamily="34" charset="0"/>
                <a:cs typeface="Arial" panose="020B0604020202020204" pitchFamily="34" charset="0"/>
              </a:rPr>
              <a:t>Available at : </a:t>
            </a:r>
            <a:r>
              <a:rPr lang="en-GB" sz="1200" i="1" u="sng" dirty="0" smtClean="0">
                <a:latin typeface="Arial" panose="020B0604020202020204" pitchFamily="34" charset="0"/>
                <a:cs typeface="Arial" panose="020B0604020202020204" pitchFamily="34" charset="0"/>
                <a:hlinkClick r:id="rId9"/>
              </a:rPr>
              <a:t>https</a:t>
            </a:r>
            <a:r>
              <a:rPr lang="en-GB" sz="1200" i="1" u="sng" dirty="0">
                <a:latin typeface="Arial" panose="020B0604020202020204" pitchFamily="34" charset="0"/>
                <a:cs typeface="Arial" panose="020B0604020202020204" pitchFamily="34" charset="0"/>
                <a:hlinkClick r:id="rId9"/>
              </a:rPr>
              <a:t>://</a:t>
            </a:r>
            <a:r>
              <a:rPr lang="en-GB" sz="1200" i="1" u="sng" dirty="0" smtClean="0">
                <a:latin typeface="Arial" panose="020B0604020202020204" pitchFamily="34" charset="0"/>
                <a:cs typeface="Arial" panose="020B0604020202020204" pitchFamily="34" charset="0"/>
                <a:hlinkClick r:id="rId9"/>
              </a:rPr>
              <a:t>www.mdpi.com/2071-1050/17/11/5063</a:t>
            </a:r>
            <a:r>
              <a:rPr lang="en-GB" sz="1200" i="1" u="sng" dirty="0" smtClean="0">
                <a:latin typeface="Arial" panose="020B0604020202020204" pitchFamily="34" charset="0"/>
                <a:cs typeface="Arial" panose="020B0604020202020204" pitchFamily="34" charset="0"/>
              </a:rPr>
              <a:t> </a:t>
            </a:r>
            <a:r>
              <a:rPr lang="en-GB" sz="1200" dirty="0" smtClean="0">
                <a:latin typeface="Arial" panose="020B0604020202020204" pitchFamily="34" charset="0"/>
                <a:cs typeface="Arial" panose="020B0604020202020204" pitchFamily="34" charset="0"/>
              </a:rPr>
              <a:t>( Accessed 30 October 2025)</a:t>
            </a:r>
            <a:endParaRPr lang="en-US" sz="1200" i="1" dirty="0">
              <a:latin typeface="Arial" panose="020B0604020202020204" pitchFamily="34" charset="0"/>
              <a:cs typeface="Arial" panose="020B0604020202020204" pitchFamily="34" charset="0"/>
            </a:endParaRPr>
          </a:p>
          <a:p>
            <a:pPr marL="171450" indent="-171450" algn="just">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Macassa, G., 2021. Can sustainable health behaviour contribute to ensure healthy lives and wellbeing for all at all ages (SDG 3)? A viewpoint. </a:t>
            </a:r>
            <a:r>
              <a:rPr lang="en-GB" sz="1200" i="1" dirty="0">
                <a:latin typeface="Arial" panose="020B0604020202020204" pitchFamily="34" charset="0"/>
                <a:cs typeface="Arial" panose="020B0604020202020204" pitchFamily="34" charset="0"/>
              </a:rPr>
              <a:t>Journal of Public Health Research</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10</a:t>
            </a:r>
            <a:r>
              <a:rPr lang="en-GB" sz="1200" dirty="0">
                <a:latin typeface="Arial" panose="020B0604020202020204" pitchFamily="34" charset="0"/>
                <a:cs typeface="Arial" panose="020B0604020202020204" pitchFamily="34" charset="0"/>
              </a:rPr>
              <a:t>(3), </a:t>
            </a:r>
            <a:r>
              <a:rPr lang="en-GB" sz="1200" dirty="0" smtClean="0">
                <a:latin typeface="Arial" panose="020B0604020202020204" pitchFamily="34" charset="0"/>
                <a:cs typeface="Arial" panose="020B0604020202020204" pitchFamily="34" charset="0"/>
              </a:rPr>
              <a:t>pp.jphr-2021.Available at : </a:t>
            </a:r>
            <a:r>
              <a:rPr lang="en-GB" sz="1200" i="1" u="sng" dirty="0">
                <a:latin typeface="Arial" panose="020B0604020202020204" pitchFamily="34" charset="0"/>
                <a:cs typeface="Arial" panose="020B0604020202020204" pitchFamily="34" charset="0"/>
                <a:hlinkClick r:id="rId10"/>
              </a:rPr>
              <a:t>https://</a:t>
            </a:r>
            <a:r>
              <a:rPr lang="en-GB" sz="1200" i="1" u="sng" dirty="0" smtClean="0">
                <a:latin typeface="Arial" panose="020B0604020202020204" pitchFamily="34" charset="0"/>
                <a:cs typeface="Arial" panose="020B0604020202020204" pitchFamily="34" charset="0"/>
                <a:hlinkClick r:id="rId10"/>
              </a:rPr>
              <a:t>journals.sagepub.com/doi/pdf/10.4081/jphr.2021.2051</a:t>
            </a:r>
            <a:r>
              <a:rPr lang="en-GB" sz="1200" i="1" u="sng" dirty="0" smtClean="0">
                <a:latin typeface="Arial" panose="020B0604020202020204" pitchFamily="34" charset="0"/>
                <a:cs typeface="Arial" panose="020B0604020202020204" pitchFamily="34" charset="0"/>
              </a:rPr>
              <a:t> </a:t>
            </a:r>
            <a:r>
              <a:rPr lang="en-GB" sz="1200" dirty="0" smtClean="0">
                <a:latin typeface="Arial" panose="020B0604020202020204" pitchFamily="34" charset="0"/>
                <a:cs typeface="Arial" panose="020B0604020202020204" pitchFamily="34" charset="0"/>
              </a:rPr>
              <a:t>(Accessed 30 October 2025)</a:t>
            </a:r>
            <a:endParaRPr lang="en-US" sz="1200" i="1" dirty="0">
              <a:latin typeface="Arial" panose="020B0604020202020204" pitchFamily="34" charset="0"/>
              <a:cs typeface="Arial" panose="020B0604020202020204" pitchFamily="34" charset="0"/>
            </a:endParaRPr>
          </a:p>
          <a:p>
            <a:pPr marL="171450" indent="-171450" algn="just">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Menton, M., Larrea, C., Latorre, S., Martinez-Alier, J., Peck, M., Temper, L. and Walter, M., 2020. Environmental justice and the SDGs: from synergies to gaps and contradictions. </a:t>
            </a:r>
            <a:r>
              <a:rPr lang="en-GB" sz="1200" i="1" dirty="0">
                <a:latin typeface="Arial" panose="020B0604020202020204" pitchFamily="34" charset="0"/>
                <a:cs typeface="Arial" panose="020B0604020202020204" pitchFamily="34" charset="0"/>
              </a:rPr>
              <a:t>Sustainability science</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15</a:t>
            </a:r>
            <a:r>
              <a:rPr lang="en-GB" sz="1200" dirty="0">
                <a:latin typeface="Arial" panose="020B0604020202020204" pitchFamily="34" charset="0"/>
                <a:cs typeface="Arial" panose="020B0604020202020204" pitchFamily="34" charset="0"/>
              </a:rPr>
              <a:t>(6), pp.1621-1636</a:t>
            </a:r>
            <a:r>
              <a:rPr lang="en-GB" sz="1200" dirty="0" smtClean="0">
                <a:latin typeface="Arial" panose="020B0604020202020204" pitchFamily="34" charset="0"/>
                <a:cs typeface="Arial" panose="020B0604020202020204" pitchFamily="34" charset="0"/>
              </a:rPr>
              <a:t>. Available at: </a:t>
            </a:r>
            <a:r>
              <a:rPr lang="en-GB" sz="1200" i="1" u="sng" dirty="0">
                <a:latin typeface="Arial" panose="020B0604020202020204" pitchFamily="34" charset="0"/>
                <a:cs typeface="Arial" panose="020B0604020202020204" pitchFamily="34" charset="0"/>
                <a:hlinkClick r:id="rId11"/>
              </a:rPr>
              <a:t>https://link.springer.com/content/pdf/10.1007/s11625-020-00789-8.pdf</a:t>
            </a:r>
            <a:r>
              <a:rPr lang="en-GB" sz="1200" i="1" dirty="0">
                <a:latin typeface="Arial" panose="020B0604020202020204" pitchFamily="34" charset="0"/>
                <a:cs typeface="Arial" panose="020B0604020202020204" pitchFamily="34" charset="0"/>
              </a:rPr>
              <a:t> </a:t>
            </a:r>
            <a:r>
              <a:rPr lang="en-GB" sz="1200" i="1" dirty="0" smtClean="0">
                <a:latin typeface="Arial" panose="020B0604020202020204" pitchFamily="34" charset="0"/>
                <a:cs typeface="Arial" panose="020B0604020202020204" pitchFamily="34" charset="0"/>
              </a:rPr>
              <a:t> </a:t>
            </a:r>
            <a:r>
              <a:rPr lang="en-GB" sz="1200" dirty="0" smtClean="0">
                <a:latin typeface="Arial" panose="020B0604020202020204" pitchFamily="34" charset="0"/>
                <a:cs typeface="Arial" panose="020B0604020202020204" pitchFamily="34" charset="0"/>
              </a:rPr>
              <a:t>( Accessed 30 October 2025)</a:t>
            </a:r>
            <a:endParaRPr lang="en-US" sz="1200" i="1" dirty="0">
              <a:latin typeface="Arial" panose="020B0604020202020204" pitchFamily="34" charset="0"/>
              <a:cs typeface="Arial" panose="020B0604020202020204" pitchFamily="34" charset="0"/>
            </a:endParaRPr>
          </a:p>
        </p:txBody>
      </p:sp>
      <p:sp>
        <p:nvSpPr>
          <p:cNvPr id="9" name="TextBox 8">
            <a:extLst>
              <a:ext uri="{FF2B5EF4-FFF2-40B4-BE49-F238E27FC236}">
                <a16:creationId xmlns="" xmlns:a16="http://schemas.microsoft.com/office/drawing/2014/main" id="{B0F5306B-60A4-151D-277B-916824637E56}"/>
              </a:ext>
            </a:extLst>
          </p:cNvPr>
          <p:cNvSpPr txBox="1"/>
          <p:nvPr/>
        </p:nvSpPr>
        <p:spPr>
          <a:xfrm>
            <a:off x="2880078" y="405255"/>
            <a:ext cx="6431843" cy="584775"/>
          </a:xfrm>
          <a:prstGeom prst="rect">
            <a:avLst/>
          </a:prstGeom>
          <a:noFill/>
          <a:ln>
            <a:noFill/>
          </a:ln>
        </p:spPr>
        <p:txBody>
          <a:bodyPr wrap="square" rtlCol="0" anchor="ctr">
            <a:spAutoFit/>
          </a:bodyPr>
          <a:lstStyle/>
          <a:p>
            <a:pPr algn="ctr"/>
            <a:r>
              <a:rPr lang="en-GB" sz="3200" b="1" dirty="0">
                <a:latin typeface="Arial" panose="020B0604020202020204" pitchFamily="34" charset="0"/>
                <a:cs typeface="Arial" panose="020B0604020202020204" pitchFamily="34" charset="0"/>
              </a:rPr>
              <a:t>References</a:t>
            </a:r>
            <a:endParaRPr lang="en-US" sz="3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68846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a:extLst>
            <a:ext uri="{FF2B5EF4-FFF2-40B4-BE49-F238E27FC236}">
              <a16:creationId xmlns="" xmlns:a16="http://schemas.microsoft.com/office/drawing/2014/main" id="{93BDE3A4-1CAD-FB11-5BF4-33E0F6F34FF8}"/>
            </a:ext>
          </a:extLst>
        </p:cNvPr>
        <p:cNvGrpSpPr/>
        <p:nvPr/>
      </p:nvGrpSpPr>
      <p:grpSpPr>
        <a:xfrm>
          <a:off x="0" y="0"/>
          <a:ext cx="0" cy="0"/>
          <a:chOff x="0" y="0"/>
          <a:chExt cx="0" cy="0"/>
        </a:xfrm>
      </p:grpSpPr>
      <p:sp>
        <p:nvSpPr>
          <p:cNvPr id="8" name="TextBox 7">
            <a:extLst>
              <a:ext uri="{FF2B5EF4-FFF2-40B4-BE49-F238E27FC236}">
                <a16:creationId xmlns="" xmlns:a16="http://schemas.microsoft.com/office/drawing/2014/main" id="{EB15AD66-6B6B-870F-8354-8337080F7266}"/>
              </a:ext>
            </a:extLst>
          </p:cNvPr>
          <p:cNvSpPr txBox="1"/>
          <p:nvPr/>
        </p:nvSpPr>
        <p:spPr>
          <a:xfrm>
            <a:off x="224812" y="779716"/>
            <a:ext cx="11742372" cy="5940088"/>
          </a:xfrm>
          <a:prstGeom prst="rect">
            <a:avLst/>
          </a:prstGeom>
          <a:noFill/>
        </p:spPr>
        <p:txBody>
          <a:bodyPr wrap="square" rtlCol="0" anchor="ctr">
            <a:spAutoFit/>
          </a:bodyPr>
          <a:lstStyle/>
          <a:p>
            <a:pPr marL="171450" indent="-171450" algn="just">
              <a:spcBef>
                <a:spcPts val="600"/>
              </a:spcBef>
              <a:spcAft>
                <a:spcPts val="600"/>
              </a:spcAft>
              <a:buFont typeface="Arial" panose="020B0604020202020204" pitchFamily="34" charset="0"/>
              <a:buChar char="•"/>
            </a:pPr>
            <a:r>
              <a:rPr lang="en-GB" sz="1200" dirty="0" err="1">
                <a:latin typeface="Arial" panose="020B0604020202020204" pitchFamily="34" charset="0"/>
                <a:cs typeface="Arial" panose="020B0604020202020204" pitchFamily="34" charset="0"/>
              </a:rPr>
              <a:t>Ocloo</a:t>
            </a:r>
            <a:r>
              <a:rPr lang="en-GB" sz="1200" dirty="0">
                <a:latin typeface="Arial" panose="020B0604020202020204" pitchFamily="34" charset="0"/>
                <a:cs typeface="Arial" panose="020B0604020202020204" pitchFamily="34" charset="0"/>
              </a:rPr>
              <a:t>, J., Garfield, S., Franklin, B.D. and Dawson, S., 2021. Exploring the theory, barriers and enablers for patient and public involvement across health, social care and patient safety: a systematic review of reviews. </a:t>
            </a:r>
            <a:r>
              <a:rPr lang="en-GB" sz="1200" i="1" dirty="0">
                <a:latin typeface="Arial" panose="020B0604020202020204" pitchFamily="34" charset="0"/>
                <a:cs typeface="Arial" panose="020B0604020202020204" pitchFamily="34" charset="0"/>
              </a:rPr>
              <a:t>Health research policy and systems</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19</a:t>
            </a:r>
            <a:r>
              <a:rPr lang="en-GB" sz="1200" dirty="0">
                <a:latin typeface="Arial" panose="020B0604020202020204" pitchFamily="34" charset="0"/>
                <a:cs typeface="Arial" panose="020B0604020202020204" pitchFamily="34" charset="0"/>
              </a:rPr>
              <a:t>(1), </a:t>
            </a:r>
            <a:r>
              <a:rPr lang="en-GB" sz="1200" dirty="0" smtClean="0">
                <a:latin typeface="Arial" panose="020B0604020202020204" pitchFamily="34" charset="0"/>
                <a:cs typeface="Arial" panose="020B0604020202020204" pitchFamily="34" charset="0"/>
              </a:rPr>
              <a:t>p.8.Available at: </a:t>
            </a:r>
            <a:r>
              <a:rPr lang="en-GB" sz="1200" i="1" u="sng" dirty="0">
                <a:latin typeface="Arial" panose="020B0604020202020204" pitchFamily="34" charset="0"/>
                <a:cs typeface="Arial" panose="020B0604020202020204" pitchFamily="34" charset="0"/>
                <a:hlinkClick r:id="rId3"/>
              </a:rPr>
              <a:t>https://</a:t>
            </a:r>
            <a:r>
              <a:rPr lang="en-GB" sz="1200" i="1" u="sng" dirty="0" smtClean="0">
                <a:latin typeface="Arial" panose="020B0604020202020204" pitchFamily="34" charset="0"/>
                <a:cs typeface="Arial" panose="020B0604020202020204" pitchFamily="34" charset="0"/>
                <a:hlinkClick r:id="rId3"/>
              </a:rPr>
              <a:t>link.springer.com/content/pdf/10.1186/s12961-020-00644-3.pdf</a:t>
            </a:r>
            <a:r>
              <a:rPr lang="en-GB" sz="1200" i="1" u="sng" dirty="0" smtClean="0">
                <a:latin typeface="Arial" panose="020B0604020202020204" pitchFamily="34" charset="0"/>
                <a:cs typeface="Arial" panose="020B0604020202020204" pitchFamily="34" charset="0"/>
              </a:rPr>
              <a:t>  </a:t>
            </a:r>
            <a:r>
              <a:rPr lang="en-GB" sz="1200" dirty="0" smtClean="0">
                <a:latin typeface="Arial" panose="020B0604020202020204" pitchFamily="34" charset="0"/>
                <a:cs typeface="Arial" panose="020B0604020202020204" pitchFamily="34" charset="0"/>
              </a:rPr>
              <a:t>(Accessed 31 October 2025)</a:t>
            </a:r>
            <a:endParaRPr lang="en-US" sz="1200" i="1" dirty="0">
              <a:latin typeface="Arial" panose="020B0604020202020204" pitchFamily="34" charset="0"/>
              <a:cs typeface="Arial" panose="020B0604020202020204" pitchFamily="34" charset="0"/>
            </a:endParaRPr>
          </a:p>
          <a:p>
            <a:pPr marL="171450" indent="-171450" algn="just">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Parchment, A., Lawrence, W., Perry, R., Rahman, E., Townsend, N., Wainwright, E. and Wainwright, D., 2023. Making every contact count and healthy conversation skills as very brief or brief behaviour change interventions: a scoping review. </a:t>
            </a:r>
            <a:r>
              <a:rPr lang="en-GB" sz="1200" i="1" dirty="0">
                <a:latin typeface="Arial" panose="020B0604020202020204" pitchFamily="34" charset="0"/>
                <a:cs typeface="Arial" panose="020B0604020202020204" pitchFamily="34" charset="0"/>
              </a:rPr>
              <a:t>Journal of Public Health</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31</a:t>
            </a:r>
            <a:r>
              <a:rPr lang="en-GB" sz="1200" dirty="0">
                <a:latin typeface="Arial" panose="020B0604020202020204" pitchFamily="34" charset="0"/>
                <a:cs typeface="Arial" panose="020B0604020202020204" pitchFamily="34" charset="0"/>
              </a:rPr>
              <a:t>(7), pp.1017-1034. </a:t>
            </a:r>
            <a:r>
              <a:rPr lang="en-GB" sz="1200" dirty="0" smtClean="0">
                <a:latin typeface="Arial" panose="020B0604020202020204" pitchFamily="34" charset="0"/>
                <a:cs typeface="Arial" panose="020B0604020202020204" pitchFamily="34" charset="0"/>
              </a:rPr>
              <a:t>Available at :</a:t>
            </a:r>
            <a:r>
              <a:rPr lang="en-GB" sz="1200" i="1" u="sng" dirty="0" smtClean="0">
                <a:latin typeface="Arial" panose="020B0604020202020204" pitchFamily="34" charset="0"/>
                <a:cs typeface="Arial" panose="020B0604020202020204" pitchFamily="34" charset="0"/>
                <a:hlinkClick r:id="rId4"/>
              </a:rPr>
              <a:t>https</a:t>
            </a:r>
            <a:r>
              <a:rPr lang="en-GB" sz="1200" i="1" u="sng" dirty="0">
                <a:latin typeface="Arial" panose="020B0604020202020204" pitchFamily="34" charset="0"/>
                <a:cs typeface="Arial" panose="020B0604020202020204" pitchFamily="34" charset="0"/>
                <a:hlinkClick r:id="rId4"/>
              </a:rPr>
              <a:t>://</a:t>
            </a:r>
            <a:r>
              <a:rPr lang="en-GB" sz="1200" i="1" u="sng" dirty="0" smtClean="0">
                <a:latin typeface="Arial" panose="020B0604020202020204" pitchFamily="34" charset="0"/>
                <a:cs typeface="Arial" panose="020B0604020202020204" pitchFamily="34" charset="0"/>
                <a:hlinkClick r:id="rId4"/>
              </a:rPr>
              <a:t>link.springer.com/content/pdf/10.1007/s10389-021-01653-4.pdf</a:t>
            </a:r>
            <a:r>
              <a:rPr lang="en-GB" sz="1200" i="1" u="sng" dirty="0" smtClean="0">
                <a:latin typeface="Arial" panose="020B0604020202020204" pitchFamily="34" charset="0"/>
                <a:cs typeface="Arial" panose="020B0604020202020204" pitchFamily="34" charset="0"/>
              </a:rPr>
              <a:t>  </a:t>
            </a:r>
            <a:r>
              <a:rPr lang="en-GB" sz="1200" dirty="0" smtClean="0">
                <a:latin typeface="Arial" panose="020B0604020202020204" pitchFamily="34" charset="0"/>
                <a:cs typeface="Arial" panose="020B0604020202020204" pitchFamily="34" charset="0"/>
              </a:rPr>
              <a:t>(Accessed 26 October 2025)</a:t>
            </a:r>
            <a:endParaRPr lang="en-US" sz="1200" i="1" dirty="0">
              <a:latin typeface="Arial" panose="020B0604020202020204" pitchFamily="34" charset="0"/>
              <a:cs typeface="Arial" panose="020B0604020202020204" pitchFamily="34" charset="0"/>
            </a:endParaRPr>
          </a:p>
          <a:p>
            <a:pPr marL="171450" indent="-171450" algn="just">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Rentschler, J. and Leonova, N., 2023. Global air pollution exposure and poverty. </a:t>
            </a:r>
            <a:r>
              <a:rPr lang="en-GB" sz="1200" i="1" dirty="0">
                <a:latin typeface="Arial" panose="020B0604020202020204" pitchFamily="34" charset="0"/>
                <a:cs typeface="Arial" panose="020B0604020202020204" pitchFamily="34" charset="0"/>
              </a:rPr>
              <a:t>Nature communications</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14</a:t>
            </a:r>
            <a:r>
              <a:rPr lang="en-GB" sz="1200" dirty="0">
                <a:latin typeface="Arial" panose="020B0604020202020204" pitchFamily="34" charset="0"/>
                <a:cs typeface="Arial" panose="020B0604020202020204" pitchFamily="34" charset="0"/>
              </a:rPr>
              <a:t>(1), </a:t>
            </a:r>
            <a:r>
              <a:rPr lang="en-GB" sz="1200" dirty="0" smtClean="0">
                <a:latin typeface="Arial" panose="020B0604020202020204" pitchFamily="34" charset="0"/>
                <a:cs typeface="Arial" panose="020B0604020202020204" pitchFamily="34" charset="0"/>
              </a:rPr>
              <a:t>p.4432.Available at :  </a:t>
            </a:r>
            <a:r>
              <a:rPr lang="en-GB" sz="1200" i="1" u="sng" dirty="0">
                <a:latin typeface="Arial" panose="020B0604020202020204" pitchFamily="34" charset="0"/>
                <a:cs typeface="Arial" panose="020B0604020202020204" pitchFamily="34" charset="0"/>
                <a:hlinkClick r:id="rId5"/>
              </a:rPr>
              <a:t>https://</a:t>
            </a:r>
            <a:r>
              <a:rPr lang="en-GB" sz="1200" i="1" u="sng" dirty="0" smtClean="0">
                <a:latin typeface="Arial" panose="020B0604020202020204" pitchFamily="34" charset="0"/>
                <a:cs typeface="Arial" panose="020B0604020202020204" pitchFamily="34" charset="0"/>
                <a:hlinkClick r:id="rId5"/>
              </a:rPr>
              <a:t>www.nature.com/articles/s41467-023-39797-4.pdf</a:t>
            </a:r>
            <a:r>
              <a:rPr lang="en-GB" sz="1200" i="1" u="sng" dirty="0" smtClean="0">
                <a:latin typeface="Arial" panose="020B0604020202020204" pitchFamily="34" charset="0"/>
                <a:cs typeface="Arial" panose="020B0604020202020204" pitchFamily="34" charset="0"/>
              </a:rPr>
              <a:t>  </a:t>
            </a:r>
            <a:r>
              <a:rPr lang="en-GB" sz="1200" dirty="0" smtClean="0">
                <a:latin typeface="Arial" panose="020B0604020202020204" pitchFamily="34" charset="0"/>
                <a:cs typeface="Arial" panose="020B0604020202020204" pitchFamily="34" charset="0"/>
              </a:rPr>
              <a:t>(Accessed 26 October 2025)</a:t>
            </a:r>
            <a:endParaRPr lang="en-US" sz="1200" i="1" dirty="0">
              <a:latin typeface="Arial" panose="020B0604020202020204" pitchFamily="34" charset="0"/>
              <a:cs typeface="Arial" panose="020B0604020202020204" pitchFamily="34" charset="0"/>
            </a:endParaRPr>
          </a:p>
          <a:p>
            <a:pPr marL="171450" indent="-171450" algn="just">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Robertson, R., Williams, E., Buck, D. and </a:t>
            </a:r>
            <a:r>
              <a:rPr lang="en-GB" sz="1200" dirty="0" err="1">
                <a:latin typeface="Arial" panose="020B0604020202020204" pitchFamily="34" charset="0"/>
                <a:cs typeface="Arial" panose="020B0604020202020204" pitchFamily="34" charset="0"/>
              </a:rPr>
              <a:t>Breckwoldt</a:t>
            </a:r>
            <a:r>
              <a:rPr lang="en-GB" sz="1200" dirty="0">
                <a:latin typeface="Arial" panose="020B0604020202020204" pitchFamily="34" charset="0"/>
                <a:cs typeface="Arial" panose="020B0604020202020204" pitchFamily="34" charset="0"/>
              </a:rPr>
              <a:t>, J., 2021. Ethnic health inequalities and the NHS. </a:t>
            </a:r>
            <a:r>
              <a:rPr lang="en-GB" sz="1200" i="1" dirty="0">
                <a:latin typeface="Arial" panose="020B0604020202020204" pitchFamily="34" charset="0"/>
                <a:cs typeface="Arial" panose="020B0604020202020204" pitchFamily="34" charset="0"/>
              </a:rPr>
              <a:t>The King’s Fund, commissioned by the NHS Race and Health </a:t>
            </a:r>
            <a:r>
              <a:rPr lang="en-GB" sz="1200" i="1" dirty="0" err="1" smtClean="0">
                <a:latin typeface="Arial" panose="020B0604020202020204" pitchFamily="34" charset="0"/>
                <a:cs typeface="Arial" panose="020B0604020202020204" pitchFamily="34" charset="0"/>
              </a:rPr>
              <a:t>Observatory</a:t>
            </a:r>
            <a:r>
              <a:rPr lang="en-GB" sz="1200" dirty="0" err="1" smtClean="0">
                <a:latin typeface="Arial" panose="020B0604020202020204" pitchFamily="34" charset="0"/>
                <a:cs typeface="Arial" panose="020B0604020202020204" pitchFamily="34" charset="0"/>
              </a:rPr>
              <a:t>.Available</a:t>
            </a:r>
            <a:r>
              <a:rPr lang="en-GB" sz="1200" dirty="0" smtClean="0">
                <a:latin typeface="Arial" panose="020B0604020202020204" pitchFamily="34" charset="0"/>
                <a:cs typeface="Arial" panose="020B0604020202020204" pitchFamily="34" charset="0"/>
              </a:rPr>
              <a:t> at</a:t>
            </a:r>
            <a:r>
              <a:rPr lang="en-GB" sz="1200" i="1" dirty="0" smtClean="0">
                <a:latin typeface="Arial" panose="020B0604020202020204" pitchFamily="34" charset="0"/>
                <a:cs typeface="Arial" panose="020B0604020202020204" pitchFamily="34" charset="0"/>
              </a:rPr>
              <a:t>: </a:t>
            </a:r>
            <a:r>
              <a:rPr lang="en-GB" sz="1200" i="1" u="sng" dirty="0">
                <a:latin typeface="Arial" panose="020B0604020202020204" pitchFamily="34" charset="0"/>
                <a:cs typeface="Arial" panose="020B0604020202020204" pitchFamily="34" charset="0"/>
                <a:hlinkClick r:id="rId6"/>
              </a:rPr>
              <a:t>https://</a:t>
            </a:r>
            <a:r>
              <a:rPr lang="en-GB" sz="1200" i="1" u="sng" dirty="0" smtClean="0">
                <a:latin typeface="Arial" panose="020B0604020202020204" pitchFamily="34" charset="0"/>
                <a:cs typeface="Arial" panose="020B0604020202020204" pitchFamily="34" charset="0"/>
                <a:hlinkClick r:id="rId6"/>
              </a:rPr>
              <a:t>healthwatchgreenwich.co.uk/sites/healthwatchgreenwich.co.uk/files/Ethnic-Health-Inequalities-Kings-Fund-Report.pdf</a:t>
            </a:r>
            <a:r>
              <a:rPr lang="en-GB" sz="1200" i="1" u="sng" dirty="0" smtClean="0">
                <a:latin typeface="Arial" panose="020B0604020202020204" pitchFamily="34" charset="0"/>
                <a:cs typeface="Arial" panose="020B0604020202020204" pitchFamily="34" charset="0"/>
              </a:rPr>
              <a:t> </a:t>
            </a:r>
            <a:r>
              <a:rPr lang="en-GB" sz="1200" dirty="0" smtClean="0">
                <a:latin typeface="Arial" panose="020B0604020202020204" pitchFamily="34" charset="0"/>
                <a:cs typeface="Arial" panose="020B0604020202020204" pitchFamily="34" charset="0"/>
              </a:rPr>
              <a:t>( Accessed 26 October 2025)</a:t>
            </a:r>
            <a:endParaRPr lang="en-US" sz="1200" i="1" dirty="0">
              <a:latin typeface="Arial" panose="020B0604020202020204" pitchFamily="34" charset="0"/>
              <a:cs typeface="Arial" panose="020B0604020202020204" pitchFamily="34" charset="0"/>
            </a:endParaRPr>
          </a:p>
          <a:p>
            <a:pPr marL="171450" indent="-171450" algn="just">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Rodrigues, A.M., Nichol, B., Wilson, R., Charlton, C., Gibson, B., Finch, T., Haighton, C., </a:t>
            </a:r>
            <a:r>
              <a:rPr lang="en-GB" sz="1200" dirty="0" err="1">
                <a:latin typeface="Arial" panose="020B0604020202020204" pitchFamily="34" charset="0"/>
                <a:cs typeface="Arial" panose="020B0604020202020204" pitchFamily="34" charset="0"/>
              </a:rPr>
              <a:t>Maniatopoulos</a:t>
            </a:r>
            <a:r>
              <a:rPr lang="en-GB" sz="1200" dirty="0">
                <a:latin typeface="Arial" panose="020B0604020202020204" pitchFamily="34" charset="0"/>
                <a:cs typeface="Arial" panose="020B0604020202020204" pitchFamily="34" charset="0"/>
              </a:rPr>
              <a:t>, G., Giles, E., Harrison, D. and Orange, D., 2024. Mapping regional implementation of ‘Making Every Contact Count’: mixed-methods evaluation of implementation stage, strategies, barriers and facilitators of implementation. </a:t>
            </a:r>
            <a:r>
              <a:rPr lang="en-GB" sz="1200" i="1" dirty="0">
                <a:latin typeface="Arial" panose="020B0604020202020204" pitchFamily="34" charset="0"/>
                <a:cs typeface="Arial" panose="020B0604020202020204" pitchFamily="34" charset="0"/>
              </a:rPr>
              <a:t>BMJ open</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14</a:t>
            </a:r>
            <a:r>
              <a:rPr lang="en-GB" sz="1200" dirty="0">
                <a:latin typeface="Arial" panose="020B0604020202020204" pitchFamily="34" charset="0"/>
                <a:cs typeface="Arial" panose="020B0604020202020204" pitchFamily="34" charset="0"/>
              </a:rPr>
              <a:t>(7), </a:t>
            </a:r>
            <a:r>
              <a:rPr lang="en-GB" sz="1200" dirty="0" smtClean="0">
                <a:latin typeface="Arial" panose="020B0604020202020204" pitchFamily="34" charset="0"/>
                <a:cs typeface="Arial" panose="020B0604020202020204" pitchFamily="34" charset="0"/>
              </a:rPr>
              <a:t>p.e084208.Available at: </a:t>
            </a:r>
            <a:r>
              <a:rPr lang="en-GB" sz="1200" i="1" u="sng" dirty="0">
                <a:latin typeface="Arial" panose="020B0604020202020204" pitchFamily="34" charset="0"/>
                <a:cs typeface="Arial" panose="020B0604020202020204" pitchFamily="34" charset="0"/>
                <a:hlinkClick r:id="rId7"/>
              </a:rPr>
              <a:t>https://</a:t>
            </a:r>
            <a:r>
              <a:rPr lang="en-GB" sz="1200" i="1" u="sng" dirty="0" smtClean="0">
                <a:latin typeface="Arial" panose="020B0604020202020204" pitchFamily="34" charset="0"/>
                <a:cs typeface="Arial" panose="020B0604020202020204" pitchFamily="34" charset="0"/>
                <a:hlinkClick r:id="rId7"/>
              </a:rPr>
              <a:t>bmjopen.bmj.com/content/bmjopen/14/7/e084208.full.pdf</a:t>
            </a:r>
            <a:r>
              <a:rPr lang="en-GB" sz="1200" i="1" u="sng" dirty="0" smtClean="0">
                <a:latin typeface="Arial" panose="020B0604020202020204" pitchFamily="34" charset="0"/>
                <a:cs typeface="Arial" panose="020B0604020202020204" pitchFamily="34" charset="0"/>
              </a:rPr>
              <a:t>  (</a:t>
            </a:r>
            <a:r>
              <a:rPr lang="en-GB" sz="1200" dirty="0" smtClean="0">
                <a:latin typeface="Arial" panose="020B0604020202020204" pitchFamily="34" charset="0"/>
                <a:cs typeface="Arial" panose="020B0604020202020204" pitchFamily="34" charset="0"/>
              </a:rPr>
              <a:t>Accessed 30 October 2025)</a:t>
            </a:r>
            <a:endParaRPr lang="en-US" sz="1200" i="1" dirty="0">
              <a:latin typeface="Arial" panose="020B0604020202020204" pitchFamily="34" charset="0"/>
              <a:cs typeface="Arial" panose="020B0604020202020204" pitchFamily="34" charset="0"/>
            </a:endParaRPr>
          </a:p>
          <a:p>
            <a:pPr marL="171450" indent="-171450" algn="just">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Stevenson, S., Collins, A., Jennings, N., </a:t>
            </a:r>
            <a:r>
              <a:rPr lang="en-GB" sz="1200" dirty="0" err="1">
                <a:latin typeface="Arial" panose="020B0604020202020204" pitchFamily="34" charset="0"/>
                <a:cs typeface="Arial" panose="020B0604020202020204" pitchFamily="34" charset="0"/>
              </a:rPr>
              <a:t>Köberle</a:t>
            </a:r>
            <a:r>
              <a:rPr lang="en-GB" sz="1200" dirty="0">
                <a:latin typeface="Arial" panose="020B0604020202020204" pitchFamily="34" charset="0"/>
                <a:cs typeface="Arial" panose="020B0604020202020204" pitchFamily="34" charset="0"/>
              </a:rPr>
              <a:t>, A.C., Laumann, F., Laverty, A.A., </a:t>
            </a:r>
            <a:r>
              <a:rPr lang="en-GB" sz="1200" dirty="0" err="1">
                <a:latin typeface="Arial" panose="020B0604020202020204" pitchFamily="34" charset="0"/>
                <a:cs typeface="Arial" panose="020B0604020202020204" pitchFamily="34" charset="0"/>
              </a:rPr>
              <a:t>Vineis</a:t>
            </a:r>
            <a:r>
              <a:rPr lang="en-GB" sz="1200" dirty="0">
                <a:latin typeface="Arial" panose="020B0604020202020204" pitchFamily="34" charset="0"/>
                <a:cs typeface="Arial" panose="020B0604020202020204" pitchFamily="34" charset="0"/>
              </a:rPr>
              <a:t>, P., Woods, J. and Gambhir, A., 2021. A hybrid approach to identifying and assessing interactions between climate action (SDG13) policies and a range of SDGs in a UK context. </a:t>
            </a:r>
            <a:r>
              <a:rPr lang="en-GB" sz="1200" i="1" dirty="0">
                <a:latin typeface="Arial" panose="020B0604020202020204" pitchFamily="34" charset="0"/>
                <a:cs typeface="Arial" panose="020B0604020202020204" pitchFamily="34" charset="0"/>
              </a:rPr>
              <a:t>Discover Sustainability</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2</a:t>
            </a:r>
            <a:r>
              <a:rPr lang="en-GB" sz="1200" dirty="0">
                <a:latin typeface="Arial" panose="020B0604020202020204" pitchFamily="34" charset="0"/>
                <a:cs typeface="Arial" panose="020B0604020202020204" pitchFamily="34" charset="0"/>
              </a:rPr>
              <a:t>(1), </a:t>
            </a:r>
            <a:r>
              <a:rPr lang="en-GB" sz="1200" dirty="0" smtClean="0">
                <a:latin typeface="Arial" panose="020B0604020202020204" pitchFamily="34" charset="0"/>
                <a:cs typeface="Arial" panose="020B0604020202020204" pitchFamily="34" charset="0"/>
              </a:rPr>
              <a:t>p.43.Available at: </a:t>
            </a:r>
            <a:r>
              <a:rPr lang="en-GB" sz="1200" i="1" u="sng" dirty="0">
                <a:latin typeface="Arial" panose="020B0604020202020204" pitchFamily="34" charset="0"/>
                <a:cs typeface="Arial" panose="020B0604020202020204" pitchFamily="34" charset="0"/>
                <a:hlinkClick r:id="rId8"/>
              </a:rPr>
              <a:t>https://</a:t>
            </a:r>
            <a:r>
              <a:rPr lang="en-GB" sz="1200" i="1" u="sng" dirty="0" smtClean="0">
                <a:latin typeface="Arial" panose="020B0604020202020204" pitchFamily="34" charset="0"/>
                <a:cs typeface="Arial" panose="020B0604020202020204" pitchFamily="34" charset="0"/>
                <a:hlinkClick r:id="rId8"/>
              </a:rPr>
              <a:t>link.springer.com/content/pdf/10.1007/s43621-021-00051-w.pdf</a:t>
            </a:r>
            <a:r>
              <a:rPr lang="en-GB" sz="1200" i="1" u="sng" dirty="0" smtClean="0">
                <a:latin typeface="Arial" panose="020B0604020202020204" pitchFamily="34" charset="0"/>
                <a:cs typeface="Arial" panose="020B0604020202020204" pitchFamily="34" charset="0"/>
              </a:rPr>
              <a:t>  </a:t>
            </a:r>
            <a:r>
              <a:rPr lang="en-GB" sz="1200" dirty="0" smtClean="0">
                <a:latin typeface="Arial" panose="020B0604020202020204" pitchFamily="34" charset="0"/>
                <a:cs typeface="Arial" panose="020B0604020202020204" pitchFamily="34" charset="0"/>
              </a:rPr>
              <a:t>( Accessed 22 October 2025)</a:t>
            </a:r>
            <a:endParaRPr lang="en-US" sz="1200" i="1" dirty="0">
              <a:latin typeface="Arial" panose="020B0604020202020204" pitchFamily="34" charset="0"/>
              <a:cs typeface="Arial" panose="020B0604020202020204" pitchFamily="34" charset="0"/>
            </a:endParaRPr>
          </a:p>
          <a:p>
            <a:pPr marL="171450" indent="-171450" algn="just">
              <a:spcBef>
                <a:spcPts val="600"/>
              </a:spcBef>
              <a:spcAft>
                <a:spcPts val="600"/>
              </a:spcAft>
              <a:buFont typeface="Arial" panose="020B0604020202020204" pitchFamily="34" charset="0"/>
              <a:buChar char="•"/>
            </a:pPr>
            <a:r>
              <a:rPr lang="en-GB" sz="1200" dirty="0" err="1">
                <a:latin typeface="Arial" panose="020B0604020202020204" pitchFamily="34" charset="0"/>
                <a:cs typeface="Arial" panose="020B0604020202020204" pitchFamily="34" charset="0"/>
              </a:rPr>
              <a:t>Takian</a:t>
            </a:r>
            <a:r>
              <a:rPr lang="en-GB" sz="1200" dirty="0">
                <a:latin typeface="Arial" panose="020B0604020202020204" pitchFamily="34" charset="0"/>
                <a:cs typeface="Arial" panose="020B0604020202020204" pitchFamily="34" charset="0"/>
              </a:rPr>
              <a:t>, A., </a:t>
            </a:r>
            <a:r>
              <a:rPr lang="en-GB" sz="1200" dirty="0" err="1">
                <a:latin typeface="Arial" panose="020B0604020202020204" pitchFamily="34" charset="0"/>
                <a:cs typeface="Arial" panose="020B0604020202020204" pitchFamily="34" charset="0"/>
              </a:rPr>
              <a:t>Raoofi</a:t>
            </a:r>
            <a:r>
              <a:rPr lang="en-GB" sz="1200" dirty="0">
                <a:latin typeface="Arial" panose="020B0604020202020204" pitchFamily="34" charset="0"/>
                <a:cs typeface="Arial" panose="020B0604020202020204" pitchFamily="34" charset="0"/>
              </a:rPr>
              <a:t>, A. and Haghighi, H., 2022. COVID-19 pandemic: The fears and hopes for SDG 3, with focus on prevention and control of noncommunicable diseases (SDG 3.4) and universal health coverage (SDG 3.8). In </a:t>
            </a:r>
            <a:r>
              <a:rPr lang="en-GB" sz="1200" i="1" dirty="0">
                <a:latin typeface="Arial" panose="020B0604020202020204" pitchFamily="34" charset="0"/>
                <a:cs typeface="Arial" panose="020B0604020202020204" pitchFamily="34" charset="0"/>
              </a:rPr>
              <a:t>COVID-19 and the Sustainable Development Goals</a:t>
            </a:r>
            <a:r>
              <a:rPr lang="en-GB" sz="1200" dirty="0">
                <a:latin typeface="Arial" panose="020B0604020202020204" pitchFamily="34" charset="0"/>
                <a:cs typeface="Arial" panose="020B0604020202020204" pitchFamily="34" charset="0"/>
              </a:rPr>
              <a:t> (pp. 211-234). </a:t>
            </a:r>
            <a:r>
              <a:rPr lang="en-GB" sz="1200" dirty="0" smtClean="0">
                <a:latin typeface="Arial" panose="020B0604020202020204" pitchFamily="34" charset="0"/>
                <a:cs typeface="Arial" panose="020B0604020202020204" pitchFamily="34" charset="0"/>
              </a:rPr>
              <a:t>Elsevier. Available at: </a:t>
            </a:r>
            <a:r>
              <a:rPr lang="en-GB" sz="1200" i="1" u="sng" dirty="0">
                <a:latin typeface="Arial" panose="020B0604020202020204" pitchFamily="34" charset="0"/>
                <a:cs typeface="Arial" panose="020B0604020202020204" pitchFamily="34" charset="0"/>
                <a:hlinkClick r:id="rId9"/>
              </a:rPr>
              <a:t>https://</a:t>
            </a:r>
            <a:r>
              <a:rPr lang="en-GB" sz="1200" i="1" u="sng" dirty="0" smtClean="0">
                <a:latin typeface="Arial" panose="020B0604020202020204" pitchFamily="34" charset="0"/>
                <a:cs typeface="Arial" panose="020B0604020202020204" pitchFamily="34" charset="0"/>
                <a:hlinkClick r:id="rId9"/>
              </a:rPr>
              <a:t>pmc.ncbi.nlm.nih.gov/articles/PMC9334993/pdf/main.pdf</a:t>
            </a:r>
            <a:r>
              <a:rPr lang="en-GB" sz="1200" i="1" u="sng" dirty="0" smtClean="0">
                <a:latin typeface="Arial" panose="020B0604020202020204" pitchFamily="34" charset="0"/>
                <a:cs typeface="Arial" panose="020B0604020202020204" pitchFamily="34" charset="0"/>
              </a:rPr>
              <a:t>  </a:t>
            </a:r>
            <a:r>
              <a:rPr lang="en-GB" sz="1200" dirty="0" smtClean="0">
                <a:latin typeface="Arial" panose="020B0604020202020204" pitchFamily="34" charset="0"/>
                <a:cs typeface="Arial" panose="020B0604020202020204" pitchFamily="34" charset="0"/>
              </a:rPr>
              <a:t>( Accessed 23 October 2025)</a:t>
            </a:r>
            <a:endParaRPr lang="en-US" sz="1200" i="1" dirty="0">
              <a:latin typeface="Arial" panose="020B0604020202020204" pitchFamily="34" charset="0"/>
              <a:cs typeface="Arial" panose="020B0604020202020204" pitchFamily="34" charset="0"/>
            </a:endParaRPr>
          </a:p>
          <a:p>
            <a:pPr marL="171450" indent="-171450" algn="just">
              <a:spcBef>
                <a:spcPts val="600"/>
              </a:spcBef>
              <a:spcAft>
                <a:spcPts val="600"/>
              </a:spcAft>
              <a:buFont typeface="Arial" panose="020B0604020202020204" pitchFamily="34" charset="0"/>
              <a:buChar char="•"/>
            </a:pPr>
            <a:r>
              <a:rPr lang="en-GB" sz="1200" dirty="0" err="1">
                <a:latin typeface="Arial" panose="020B0604020202020204" pitchFamily="34" charset="0"/>
                <a:cs typeface="Arial" panose="020B0604020202020204" pitchFamily="34" charset="0"/>
              </a:rPr>
              <a:t>Whitmee</a:t>
            </a:r>
            <a:r>
              <a:rPr lang="en-GB" sz="1200" dirty="0">
                <a:latin typeface="Arial" panose="020B0604020202020204" pitchFamily="34" charset="0"/>
                <a:cs typeface="Arial" panose="020B0604020202020204" pitchFamily="34" charset="0"/>
              </a:rPr>
              <a:t>, S., Green, R., </a:t>
            </a:r>
            <a:r>
              <a:rPr lang="en-GB" sz="1200" dirty="0" err="1">
                <a:latin typeface="Arial" panose="020B0604020202020204" pitchFamily="34" charset="0"/>
                <a:cs typeface="Arial" panose="020B0604020202020204" pitchFamily="34" charset="0"/>
              </a:rPr>
              <a:t>Belesova</a:t>
            </a:r>
            <a:r>
              <a:rPr lang="en-GB" sz="1200" dirty="0">
                <a:latin typeface="Arial" panose="020B0604020202020204" pitchFamily="34" charset="0"/>
                <a:cs typeface="Arial" panose="020B0604020202020204" pitchFamily="34" charset="0"/>
              </a:rPr>
              <a:t>, K., Hassan, S., Cuevas, S., Murage, P., Picetti, R., Clercq-Roques, R., Murray, K., Falconer, J. and Anton, B., 2024. Pathways to a healthy net-zero future: report of the Lancet Pathfinder Commission. </a:t>
            </a:r>
            <a:r>
              <a:rPr lang="en-GB" sz="1200" i="1" dirty="0">
                <a:latin typeface="Arial" panose="020B0604020202020204" pitchFamily="34" charset="0"/>
                <a:cs typeface="Arial" panose="020B0604020202020204" pitchFamily="34" charset="0"/>
              </a:rPr>
              <a:t>The Lancet</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403</a:t>
            </a:r>
            <a:r>
              <a:rPr lang="en-GB" sz="1200" dirty="0">
                <a:latin typeface="Arial" panose="020B0604020202020204" pitchFamily="34" charset="0"/>
                <a:cs typeface="Arial" panose="020B0604020202020204" pitchFamily="34" charset="0"/>
              </a:rPr>
              <a:t>(10421), pp.67-110</a:t>
            </a:r>
            <a:r>
              <a:rPr lang="en-GB" sz="1200" dirty="0" smtClean="0">
                <a:latin typeface="Arial" panose="020B0604020202020204" pitchFamily="34" charset="0"/>
                <a:cs typeface="Arial" panose="020B0604020202020204" pitchFamily="34" charset="0"/>
              </a:rPr>
              <a:t>. Available at :  </a:t>
            </a:r>
            <a:r>
              <a:rPr lang="en-GB" sz="1200" i="1" u="sng" dirty="0">
                <a:latin typeface="Arial" panose="020B0604020202020204" pitchFamily="34" charset="0"/>
                <a:cs typeface="Arial" panose="020B0604020202020204" pitchFamily="34" charset="0"/>
                <a:hlinkClick r:id="rId10"/>
              </a:rPr>
              <a:t>https://</a:t>
            </a:r>
            <a:r>
              <a:rPr lang="en-GB" sz="1200" i="1" u="sng" dirty="0" smtClean="0">
                <a:latin typeface="Arial" panose="020B0604020202020204" pitchFamily="34" charset="0"/>
                <a:cs typeface="Arial" panose="020B0604020202020204" pitchFamily="34" charset="0"/>
                <a:hlinkClick r:id="rId10"/>
              </a:rPr>
              <a:t>researchportal.bath.ac.uk/files/312465810/Whitmee_et_al_Pathfinder_Commission_Report_Accepted_Manuscript.pdf</a:t>
            </a:r>
            <a:r>
              <a:rPr lang="en-GB" sz="1200" i="1" u="sng" dirty="0" smtClean="0">
                <a:latin typeface="Arial" panose="020B0604020202020204" pitchFamily="34" charset="0"/>
                <a:cs typeface="Arial" panose="020B0604020202020204" pitchFamily="34" charset="0"/>
              </a:rPr>
              <a:t> </a:t>
            </a:r>
            <a:r>
              <a:rPr lang="en-GB" sz="1200" dirty="0" smtClean="0">
                <a:latin typeface="Arial" panose="020B0604020202020204" pitchFamily="34" charset="0"/>
                <a:cs typeface="Arial" panose="020B0604020202020204" pitchFamily="34" charset="0"/>
              </a:rPr>
              <a:t>(Accessed 22 October 2025)</a:t>
            </a:r>
            <a:endParaRPr lang="en-US" sz="1200" i="1" dirty="0">
              <a:latin typeface="Arial" panose="020B0604020202020204" pitchFamily="34" charset="0"/>
              <a:cs typeface="Arial" panose="020B0604020202020204" pitchFamily="34" charset="0"/>
            </a:endParaRPr>
          </a:p>
          <a:p>
            <a:pPr marL="171450" indent="-171450" algn="just">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Williams, B., 2025. The British NHS at 75: Past, contemporary, and future challenges. </a:t>
            </a:r>
            <a:r>
              <a:rPr lang="en-GB" sz="1200" i="1" dirty="0">
                <a:latin typeface="Arial" panose="020B0604020202020204" pitchFamily="34" charset="0"/>
                <a:cs typeface="Arial" panose="020B0604020202020204" pitchFamily="34" charset="0"/>
              </a:rPr>
              <a:t>International Journal of Social Determinants of Health and Health Services</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55</a:t>
            </a:r>
            <a:r>
              <a:rPr lang="en-GB" sz="1200" dirty="0">
                <a:latin typeface="Arial" panose="020B0604020202020204" pitchFamily="34" charset="0"/>
                <a:cs typeface="Arial" panose="020B0604020202020204" pitchFamily="34" charset="0"/>
              </a:rPr>
              <a:t>(1), pp.76-87. </a:t>
            </a:r>
            <a:r>
              <a:rPr lang="en-GB" sz="1200" dirty="0" smtClean="0">
                <a:latin typeface="Arial" panose="020B0604020202020204" pitchFamily="34" charset="0"/>
                <a:cs typeface="Arial" panose="020B0604020202020204" pitchFamily="34" charset="0"/>
              </a:rPr>
              <a:t> Available at: </a:t>
            </a:r>
            <a:r>
              <a:rPr lang="en-GB" sz="1200" i="1" u="sng" dirty="0" smtClean="0">
                <a:latin typeface="Arial" panose="020B0604020202020204" pitchFamily="34" charset="0"/>
                <a:cs typeface="Arial" panose="020B0604020202020204" pitchFamily="34" charset="0"/>
                <a:hlinkClick r:id="rId11"/>
              </a:rPr>
              <a:t>https</a:t>
            </a:r>
            <a:r>
              <a:rPr lang="en-GB" sz="1200" i="1" u="sng" dirty="0">
                <a:latin typeface="Arial" panose="020B0604020202020204" pitchFamily="34" charset="0"/>
                <a:cs typeface="Arial" panose="020B0604020202020204" pitchFamily="34" charset="0"/>
                <a:hlinkClick r:id="rId11"/>
              </a:rPr>
              <a:t>://</a:t>
            </a:r>
            <a:r>
              <a:rPr lang="en-GB" sz="1200" i="1" u="sng" dirty="0" smtClean="0">
                <a:latin typeface="Arial" panose="020B0604020202020204" pitchFamily="34" charset="0"/>
                <a:cs typeface="Arial" panose="020B0604020202020204" pitchFamily="34" charset="0"/>
                <a:hlinkClick r:id="rId11"/>
              </a:rPr>
              <a:t>journals.sagepub.com/doi/pdf/10.1177/27551938241280175</a:t>
            </a:r>
            <a:r>
              <a:rPr lang="en-GB" sz="1200" i="1" u="sng" dirty="0" smtClean="0">
                <a:latin typeface="Arial" panose="020B0604020202020204" pitchFamily="34" charset="0"/>
                <a:cs typeface="Arial" panose="020B0604020202020204" pitchFamily="34" charset="0"/>
              </a:rPr>
              <a:t> (</a:t>
            </a:r>
            <a:r>
              <a:rPr lang="en-GB" sz="1200" dirty="0" smtClean="0">
                <a:latin typeface="Arial" panose="020B0604020202020204" pitchFamily="34" charset="0"/>
                <a:cs typeface="Arial" panose="020B0604020202020204" pitchFamily="34" charset="0"/>
              </a:rPr>
              <a:t> Accessed 30 October 2025)</a:t>
            </a:r>
            <a:endParaRPr lang="en-US" sz="1200" i="1" dirty="0">
              <a:latin typeface="Arial" panose="020B0604020202020204" pitchFamily="34" charset="0"/>
              <a:cs typeface="Arial" panose="020B0604020202020204" pitchFamily="34" charset="0"/>
            </a:endParaRPr>
          </a:p>
        </p:txBody>
      </p:sp>
      <p:sp>
        <p:nvSpPr>
          <p:cNvPr id="9" name="TextBox 8">
            <a:extLst>
              <a:ext uri="{FF2B5EF4-FFF2-40B4-BE49-F238E27FC236}">
                <a16:creationId xmlns="" xmlns:a16="http://schemas.microsoft.com/office/drawing/2014/main" id="{18CB88C0-1F26-35A5-A150-6424E7F9F083}"/>
              </a:ext>
            </a:extLst>
          </p:cNvPr>
          <p:cNvSpPr txBox="1"/>
          <p:nvPr/>
        </p:nvSpPr>
        <p:spPr>
          <a:xfrm>
            <a:off x="2880076" y="322862"/>
            <a:ext cx="6431843" cy="584775"/>
          </a:xfrm>
          <a:prstGeom prst="rect">
            <a:avLst/>
          </a:prstGeom>
          <a:noFill/>
          <a:ln>
            <a:noFill/>
          </a:ln>
        </p:spPr>
        <p:txBody>
          <a:bodyPr wrap="square" rtlCol="0" anchor="ctr">
            <a:spAutoFit/>
          </a:bodyPr>
          <a:lstStyle/>
          <a:p>
            <a:pPr algn="ctr"/>
            <a:r>
              <a:rPr lang="en-GB" sz="3200" b="1" dirty="0">
                <a:latin typeface="Arial" panose="020B0604020202020204" pitchFamily="34" charset="0"/>
                <a:cs typeface="Arial" panose="020B0604020202020204" pitchFamily="34" charset="0"/>
              </a:rPr>
              <a:t>References</a:t>
            </a:r>
            <a:endParaRPr lang="en-US" sz="3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734001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5" name="Picture 14">
            <a:extLst>
              <a:ext uri="{FF2B5EF4-FFF2-40B4-BE49-F238E27FC236}">
                <a16:creationId xmlns="" xmlns:a16="http://schemas.microsoft.com/office/drawing/2014/main" id="{6D6012DD-9ECA-FA77-AFA2-B43CEEE37EFE}"/>
              </a:ext>
            </a:extLst>
          </p:cNvPr>
          <p:cNvPicPr>
            <a:picLocks noChangeAspect="1"/>
          </p:cNvPicPr>
          <p:nvPr/>
        </p:nvPicPr>
        <p:blipFill>
          <a:blip r:embed="rId3">
            <a:duotone>
              <a:prstClr val="black"/>
              <a:schemeClr val="accent5">
                <a:tint val="45000"/>
                <a:satMod val="400000"/>
              </a:schemeClr>
            </a:duotone>
          </a:blip>
          <a:stretch>
            <a:fillRect/>
          </a:stretch>
        </p:blipFill>
        <p:spPr>
          <a:xfrm>
            <a:off x="603506" y="2421085"/>
            <a:ext cx="589189" cy="603444"/>
          </a:xfrm>
          <a:prstGeom prst="rect">
            <a:avLst/>
          </a:prstGeom>
          <a:ln>
            <a:noFill/>
          </a:ln>
          <a:effectLst>
            <a:softEdge rad="112500"/>
          </a:effectLst>
        </p:spPr>
      </p:pic>
      <p:pic>
        <p:nvPicPr>
          <p:cNvPr id="16" name="Picture 15">
            <a:extLst>
              <a:ext uri="{FF2B5EF4-FFF2-40B4-BE49-F238E27FC236}">
                <a16:creationId xmlns="" xmlns:a16="http://schemas.microsoft.com/office/drawing/2014/main" id="{EA458AAA-E135-D9D8-FE14-216B6998B608}"/>
              </a:ext>
            </a:extLst>
          </p:cNvPr>
          <p:cNvPicPr>
            <a:picLocks noChangeAspect="1"/>
          </p:cNvPicPr>
          <p:nvPr/>
        </p:nvPicPr>
        <p:blipFill>
          <a:blip r:embed="rId3">
            <a:duotone>
              <a:prstClr val="black"/>
              <a:schemeClr val="accent5">
                <a:tint val="45000"/>
                <a:satMod val="400000"/>
              </a:schemeClr>
            </a:duotone>
          </a:blip>
          <a:stretch>
            <a:fillRect/>
          </a:stretch>
        </p:blipFill>
        <p:spPr>
          <a:xfrm>
            <a:off x="2992211" y="4054416"/>
            <a:ext cx="589189" cy="603444"/>
          </a:xfrm>
          <a:prstGeom prst="rect">
            <a:avLst/>
          </a:prstGeom>
          <a:ln>
            <a:noFill/>
          </a:ln>
          <a:effectLst>
            <a:softEdge rad="112500"/>
          </a:effectLst>
        </p:spPr>
      </p:pic>
      <p:pic>
        <p:nvPicPr>
          <p:cNvPr id="17" name="Picture 16">
            <a:extLst>
              <a:ext uri="{FF2B5EF4-FFF2-40B4-BE49-F238E27FC236}">
                <a16:creationId xmlns="" xmlns:a16="http://schemas.microsoft.com/office/drawing/2014/main" id="{300B2359-6CC5-85C5-113A-D032610DBBFC}"/>
              </a:ext>
            </a:extLst>
          </p:cNvPr>
          <p:cNvPicPr>
            <a:picLocks noChangeAspect="1"/>
          </p:cNvPicPr>
          <p:nvPr/>
        </p:nvPicPr>
        <p:blipFill>
          <a:blip r:embed="rId3">
            <a:duotone>
              <a:prstClr val="black"/>
              <a:schemeClr val="accent5">
                <a:tint val="45000"/>
                <a:satMod val="400000"/>
              </a:schemeClr>
            </a:duotone>
          </a:blip>
          <a:stretch>
            <a:fillRect/>
          </a:stretch>
        </p:blipFill>
        <p:spPr>
          <a:xfrm>
            <a:off x="4552654" y="1400667"/>
            <a:ext cx="589189" cy="603444"/>
          </a:xfrm>
          <a:prstGeom prst="rect">
            <a:avLst/>
          </a:prstGeom>
          <a:ln>
            <a:noFill/>
          </a:ln>
          <a:effectLst>
            <a:softEdge rad="112500"/>
          </a:effectLst>
        </p:spPr>
      </p:pic>
      <p:pic>
        <p:nvPicPr>
          <p:cNvPr id="18" name="Picture 17">
            <a:extLst>
              <a:ext uri="{FF2B5EF4-FFF2-40B4-BE49-F238E27FC236}">
                <a16:creationId xmlns="" xmlns:a16="http://schemas.microsoft.com/office/drawing/2014/main" id="{64A018D3-9C4A-8F99-6340-75AD706A65D3}"/>
              </a:ext>
            </a:extLst>
          </p:cNvPr>
          <p:cNvPicPr>
            <a:picLocks noChangeAspect="1"/>
          </p:cNvPicPr>
          <p:nvPr/>
        </p:nvPicPr>
        <p:blipFill>
          <a:blip r:embed="rId3">
            <a:duotone>
              <a:prstClr val="black"/>
              <a:schemeClr val="accent5">
                <a:tint val="45000"/>
                <a:satMod val="400000"/>
              </a:schemeClr>
            </a:duotone>
          </a:blip>
          <a:stretch>
            <a:fillRect/>
          </a:stretch>
        </p:blipFill>
        <p:spPr>
          <a:xfrm>
            <a:off x="4847248" y="5982607"/>
            <a:ext cx="589189" cy="603444"/>
          </a:xfrm>
          <a:prstGeom prst="rect">
            <a:avLst/>
          </a:prstGeom>
          <a:ln>
            <a:noFill/>
          </a:ln>
          <a:effectLst>
            <a:softEdge rad="112500"/>
          </a:effectLst>
        </p:spPr>
      </p:pic>
      <p:pic>
        <p:nvPicPr>
          <p:cNvPr id="19" name="Picture 18">
            <a:extLst>
              <a:ext uri="{FF2B5EF4-FFF2-40B4-BE49-F238E27FC236}">
                <a16:creationId xmlns="" xmlns:a16="http://schemas.microsoft.com/office/drawing/2014/main" id="{E3914BBB-AD5B-EC13-C87F-D7C1AB7BB491}"/>
              </a:ext>
            </a:extLst>
          </p:cNvPr>
          <p:cNvPicPr>
            <a:picLocks noChangeAspect="1"/>
          </p:cNvPicPr>
          <p:nvPr/>
        </p:nvPicPr>
        <p:blipFill>
          <a:blip r:embed="rId3">
            <a:duotone>
              <a:prstClr val="black"/>
              <a:schemeClr val="accent5">
                <a:tint val="45000"/>
                <a:satMod val="400000"/>
              </a:schemeClr>
            </a:duotone>
          </a:blip>
          <a:stretch>
            <a:fillRect/>
          </a:stretch>
        </p:blipFill>
        <p:spPr>
          <a:xfrm>
            <a:off x="7136561" y="4657860"/>
            <a:ext cx="589189" cy="603444"/>
          </a:xfrm>
          <a:prstGeom prst="rect">
            <a:avLst/>
          </a:prstGeom>
          <a:ln>
            <a:noFill/>
          </a:ln>
          <a:effectLst>
            <a:softEdge rad="112500"/>
          </a:effectLst>
        </p:spPr>
      </p:pic>
      <p:pic>
        <p:nvPicPr>
          <p:cNvPr id="20" name="Picture 19">
            <a:extLst>
              <a:ext uri="{FF2B5EF4-FFF2-40B4-BE49-F238E27FC236}">
                <a16:creationId xmlns="" xmlns:a16="http://schemas.microsoft.com/office/drawing/2014/main" id="{0398ADA5-CD27-6755-1598-C7E0C050780C}"/>
              </a:ext>
            </a:extLst>
          </p:cNvPr>
          <p:cNvPicPr>
            <a:picLocks noChangeAspect="1"/>
          </p:cNvPicPr>
          <p:nvPr/>
        </p:nvPicPr>
        <p:blipFill>
          <a:blip r:embed="rId3">
            <a:duotone>
              <a:prstClr val="black"/>
              <a:schemeClr val="accent5">
                <a:tint val="45000"/>
                <a:satMod val="400000"/>
              </a:schemeClr>
            </a:duotone>
          </a:blip>
          <a:stretch>
            <a:fillRect/>
          </a:stretch>
        </p:blipFill>
        <p:spPr>
          <a:xfrm>
            <a:off x="8041022" y="1274772"/>
            <a:ext cx="589189" cy="603444"/>
          </a:xfrm>
          <a:prstGeom prst="rect">
            <a:avLst/>
          </a:prstGeom>
          <a:ln>
            <a:noFill/>
          </a:ln>
          <a:effectLst>
            <a:softEdge rad="112500"/>
          </a:effectLst>
        </p:spPr>
      </p:pic>
      <p:pic>
        <p:nvPicPr>
          <p:cNvPr id="21" name="Picture 20">
            <a:extLst>
              <a:ext uri="{FF2B5EF4-FFF2-40B4-BE49-F238E27FC236}">
                <a16:creationId xmlns="" xmlns:a16="http://schemas.microsoft.com/office/drawing/2014/main" id="{183A845C-2684-1B7C-4565-E5E26A33660A}"/>
              </a:ext>
            </a:extLst>
          </p:cNvPr>
          <p:cNvPicPr>
            <a:picLocks noChangeAspect="1"/>
          </p:cNvPicPr>
          <p:nvPr/>
        </p:nvPicPr>
        <p:blipFill>
          <a:blip r:embed="rId3">
            <a:duotone>
              <a:prstClr val="black"/>
              <a:schemeClr val="accent5">
                <a:tint val="45000"/>
                <a:satMod val="400000"/>
              </a:schemeClr>
            </a:duotone>
          </a:blip>
          <a:stretch>
            <a:fillRect/>
          </a:stretch>
        </p:blipFill>
        <p:spPr>
          <a:xfrm>
            <a:off x="1242123" y="5680885"/>
            <a:ext cx="589189" cy="603444"/>
          </a:xfrm>
          <a:prstGeom prst="rect">
            <a:avLst/>
          </a:prstGeom>
          <a:ln>
            <a:noFill/>
          </a:ln>
          <a:effectLst>
            <a:softEdge rad="112500"/>
          </a:effectLst>
        </p:spPr>
      </p:pic>
      <p:pic>
        <p:nvPicPr>
          <p:cNvPr id="22" name="Picture 21">
            <a:extLst>
              <a:ext uri="{FF2B5EF4-FFF2-40B4-BE49-F238E27FC236}">
                <a16:creationId xmlns="" xmlns:a16="http://schemas.microsoft.com/office/drawing/2014/main" id="{1A89C163-3B10-57B7-BB30-6810FC411F05}"/>
              </a:ext>
            </a:extLst>
          </p:cNvPr>
          <p:cNvPicPr>
            <a:picLocks noChangeAspect="1"/>
          </p:cNvPicPr>
          <p:nvPr/>
        </p:nvPicPr>
        <p:blipFill>
          <a:blip r:embed="rId3">
            <a:duotone>
              <a:prstClr val="black"/>
              <a:schemeClr val="accent5">
                <a:tint val="45000"/>
                <a:satMod val="400000"/>
              </a:schemeClr>
            </a:duotone>
          </a:blip>
          <a:stretch>
            <a:fillRect/>
          </a:stretch>
        </p:blipFill>
        <p:spPr>
          <a:xfrm>
            <a:off x="9313231" y="4206816"/>
            <a:ext cx="589189" cy="603444"/>
          </a:xfrm>
          <a:prstGeom prst="rect">
            <a:avLst/>
          </a:prstGeom>
          <a:ln>
            <a:noFill/>
          </a:ln>
          <a:effectLst>
            <a:softEdge rad="112500"/>
          </a:effectLst>
        </p:spPr>
      </p:pic>
      <p:pic>
        <p:nvPicPr>
          <p:cNvPr id="23" name="Picture 22">
            <a:extLst>
              <a:ext uri="{FF2B5EF4-FFF2-40B4-BE49-F238E27FC236}">
                <a16:creationId xmlns="" xmlns:a16="http://schemas.microsoft.com/office/drawing/2014/main" id="{A1788D0C-F9E4-9492-7BBA-8907384E161C}"/>
              </a:ext>
            </a:extLst>
          </p:cNvPr>
          <p:cNvPicPr>
            <a:picLocks noChangeAspect="1"/>
          </p:cNvPicPr>
          <p:nvPr/>
        </p:nvPicPr>
        <p:blipFill>
          <a:blip r:embed="rId3">
            <a:duotone>
              <a:prstClr val="black"/>
              <a:schemeClr val="accent5">
                <a:tint val="45000"/>
                <a:satMod val="400000"/>
              </a:schemeClr>
            </a:duotone>
          </a:blip>
          <a:stretch>
            <a:fillRect/>
          </a:stretch>
        </p:blipFill>
        <p:spPr>
          <a:xfrm>
            <a:off x="1358880" y="797223"/>
            <a:ext cx="589189" cy="603444"/>
          </a:xfrm>
          <a:prstGeom prst="rect">
            <a:avLst/>
          </a:prstGeom>
          <a:ln>
            <a:noFill/>
          </a:ln>
          <a:effectLst>
            <a:softEdge rad="112500"/>
          </a:effectLst>
        </p:spPr>
      </p:pic>
      <p:pic>
        <p:nvPicPr>
          <p:cNvPr id="24" name="Picture 23">
            <a:extLst>
              <a:ext uri="{FF2B5EF4-FFF2-40B4-BE49-F238E27FC236}">
                <a16:creationId xmlns="" xmlns:a16="http://schemas.microsoft.com/office/drawing/2014/main" id="{C45DCC00-FBCE-1C01-57BB-9E1D09D71699}"/>
              </a:ext>
            </a:extLst>
          </p:cNvPr>
          <p:cNvPicPr>
            <a:picLocks noChangeAspect="1"/>
          </p:cNvPicPr>
          <p:nvPr/>
        </p:nvPicPr>
        <p:blipFill>
          <a:blip r:embed="rId3">
            <a:duotone>
              <a:prstClr val="black"/>
              <a:schemeClr val="accent5">
                <a:tint val="45000"/>
                <a:satMod val="400000"/>
              </a:schemeClr>
            </a:duotone>
          </a:blip>
          <a:stretch>
            <a:fillRect/>
          </a:stretch>
        </p:blipFill>
        <p:spPr>
          <a:xfrm>
            <a:off x="11022761" y="5826894"/>
            <a:ext cx="589189" cy="603444"/>
          </a:xfrm>
          <a:prstGeom prst="rect">
            <a:avLst/>
          </a:prstGeom>
          <a:ln>
            <a:noFill/>
          </a:ln>
          <a:effectLst>
            <a:softEdge rad="112500"/>
          </a:effectLst>
        </p:spPr>
      </p:pic>
      <p:pic>
        <p:nvPicPr>
          <p:cNvPr id="25" name="Picture 24">
            <a:extLst>
              <a:ext uri="{FF2B5EF4-FFF2-40B4-BE49-F238E27FC236}">
                <a16:creationId xmlns="" xmlns:a16="http://schemas.microsoft.com/office/drawing/2014/main" id="{F4D81DC2-C630-7C78-CEC1-3CDCDFE8B947}"/>
              </a:ext>
            </a:extLst>
          </p:cNvPr>
          <p:cNvPicPr>
            <a:picLocks noChangeAspect="1"/>
          </p:cNvPicPr>
          <p:nvPr/>
        </p:nvPicPr>
        <p:blipFill>
          <a:blip r:embed="rId3">
            <a:duotone>
              <a:prstClr val="black"/>
              <a:schemeClr val="accent5">
                <a:tint val="45000"/>
                <a:satMod val="400000"/>
              </a:schemeClr>
            </a:duotone>
          </a:blip>
          <a:stretch>
            <a:fillRect/>
          </a:stretch>
        </p:blipFill>
        <p:spPr>
          <a:xfrm>
            <a:off x="10555622" y="2004111"/>
            <a:ext cx="589189" cy="603444"/>
          </a:xfrm>
          <a:prstGeom prst="rect">
            <a:avLst/>
          </a:prstGeom>
          <a:ln>
            <a:noFill/>
          </a:ln>
          <a:effectLst>
            <a:softEdge rad="112500"/>
          </a:effectLst>
        </p:spPr>
      </p:pic>
    </p:spTree>
    <p:extLst>
      <p:ext uri="{BB962C8B-B14F-4D97-AF65-F5344CB8AC3E}">
        <p14:creationId xmlns:p14="http://schemas.microsoft.com/office/powerpoint/2010/main" val="3750144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328</TotalTime>
  <Words>2773</Words>
  <Application>Microsoft Office PowerPoint</Application>
  <PresentationFormat>Widescreen</PresentationFormat>
  <Paragraphs>139</Paragraphs>
  <Slides>19</Slides>
  <Notes>17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Arial Nova</vt:lpstr>
      <vt:lpstr>Calibri</vt:lpstr>
      <vt:lpstr>Calibri Light</vt:lpstr>
      <vt:lpstr>Times New Roman</vt:lpstr>
      <vt:lpstr>Office Theme</vt:lpstr>
      <vt:lpstr>“Current Health, Wellbeing and Sustainability Policies and Initiatives That Impact Citizens on a Global, National and Local Level”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“Current Health, Wellbeing and Sustainability Policies and Initiatives That Impact Citizens on a Global, National and Local Level”</dc:title>
  <dc:creator>Sindatche Bigna</dc:creator>
  <cp:lastModifiedBy>Sindatche D. B. Baldé</cp:lastModifiedBy>
  <cp:revision>7</cp:revision>
  <dcterms:created xsi:type="dcterms:W3CDTF">2025-10-20T12:38:24Z</dcterms:created>
  <dcterms:modified xsi:type="dcterms:W3CDTF">2025-11-19T20:04:07Z</dcterms:modified>
</cp:coreProperties>
</file>