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10.xml" ContentType="application/vnd.openxmlformats-officedocument.theme+xml"/>
  <Override PartName="/ppt/slideLayouts/slideLayout13.xml" ContentType="application/vnd.openxmlformats-officedocument.presentationml.slideLayout+xml"/>
  <Override PartName="/ppt/theme/theme11.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12.xml" ContentType="application/vnd.openxmlformats-officedocument.theme+xml"/>
  <Override PartName="/ppt/slideLayouts/slideLayout16.xml" ContentType="application/vnd.openxmlformats-officedocument.presentationml.slideLayout+xml"/>
  <Override PartName="/ppt/theme/theme1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14.xml" ContentType="application/vnd.openxmlformats-officedocument.theme+xml"/>
  <Override PartName="/ppt/slideLayouts/slideLayout19.xml" ContentType="application/vnd.openxmlformats-officedocument.presentationml.slideLayout+xml"/>
  <Override PartName="/ppt/theme/theme1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16.xml" ContentType="application/vnd.openxmlformats-officedocument.theme+xml"/>
  <Override PartName="/ppt/slideLayouts/slideLayout22.xml" ContentType="application/vnd.openxmlformats-officedocument.presentationml.slideLayout+xml"/>
  <Override PartName="/ppt/theme/theme17.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8.xml" ContentType="application/vnd.openxmlformats-officedocument.theme+xml"/>
  <Override PartName="/ppt/slideLayouts/slideLayout32.xml" ContentType="application/vnd.openxmlformats-officedocument.presentationml.slideLayout+xml"/>
  <Override PartName="/ppt/theme/theme19.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0.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63" r:id="rId2"/>
    <p:sldMasterId id="2147483665" r:id="rId3"/>
    <p:sldMasterId id="2147483667" r:id="rId4"/>
    <p:sldMasterId id="2147483669" r:id="rId5"/>
    <p:sldMasterId id="2147483671" r:id="rId6"/>
    <p:sldMasterId id="2147483673" r:id="rId7"/>
    <p:sldMasterId id="2147483675" r:id="rId8"/>
    <p:sldMasterId id="2147483677" r:id="rId9"/>
    <p:sldMasterId id="2147483679" r:id="rId10"/>
    <p:sldMasterId id="2147483681" r:id="rId11"/>
    <p:sldMasterId id="2147483683" r:id="rId12"/>
    <p:sldMasterId id="2147483685" r:id="rId13"/>
    <p:sldMasterId id="2147483687" r:id="rId14"/>
    <p:sldMasterId id="2147483689" r:id="rId15"/>
    <p:sldMasterId id="2147483691" r:id="rId16"/>
    <p:sldMasterId id="2147483693" r:id="rId17"/>
    <p:sldMasterId id="2147483695" r:id="rId18"/>
    <p:sldMasterId id="2147483704" r:id="rId19"/>
    <p:sldMasterId id="2147483706" r:id="rId20"/>
    <p:sldMasterId id="2147483708" r:id="rId21"/>
  </p:sldMasterIdLst>
  <p:notesMasterIdLst>
    <p:notesMasterId r:id="rId73"/>
  </p:notesMasterIdLst>
  <p:sldIdLst>
    <p:sldId id="256" r:id="rId22"/>
    <p:sldId id="257" r:id="rId23"/>
    <p:sldId id="258" r:id="rId24"/>
    <p:sldId id="259" r:id="rId25"/>
    <p:sldId id="303" r:id="rId26"/>
    <p:sldId id="260" r:id="rId27"/>
    <p:sldId id="305" r:id="rId28"/>
    <p:sldId id="261" r:id="rId29"/>
    <p:sldId id="262" r:id="rId30"/>
    <p:sldId id="263" r:id="rId31"/>
    <p:sldId id="264" r:id="rId32"/>
    <p:sldId id="265" r:id="rId33"/>
    <p:sldId id="302" r:id="rId34"/>
    <p:sldId id="266" r:id="rId35"/>
    <p:sldId id="267" r:id="rId36"/>
    <p:sldId id="300" r:id="rId37"/>
    <p:sldId id="268" r:id="rId38"/>
    <p:sldId id="269" r:id="rId39"/>
    <p:sldId id="270" r:id="rId40"/>
    <p:sldId id="271" r:id="rId41"/>
    <p:sldId id="272" r:id="rId42"/>
    <p:sldId id="273" r:id="rId43"/>
    <p:sldId id="301" r:id="rId44"/>
    <p:sldId id="274" r:id="rId45"/>
    <p:sldId id="275" r:id="rId46"/>
    <p:sldId id="276" r:id="rId47"/>
    <p:sldId id="277" r:id="rId48"/>
    <p:sldId id="278" r:id="rId49"/>
    <p:sldId id="279" r:id="rId50"/>
    <p:sldId id="280" r:id="rId51"/>
    <p:sldId id="281" r:id="rId52"/>
    <p:sldId id="282" r:id="rId53"/>
    <p:sldId id="283" r:id="rId54"/>
    <p:sldId id="284" r:id="rId55"/>
    <p:sldId id="285" r:id="rId56"/>
    <p:sldId id="306" r:id="rId57"/>
    <p:sldId id="286" r:id="rId58"/>
    <p:sldId id="287" r:id="rId59"/>
    <p:sldId id="288" r:id="rId60"/>
    <p:sldId id="289" r:id="rId61"/>
    <p:sldId id="290" r:id="rId62"/>
    <p:sldId id="291" r:id="rId63"/>
    <p:sldId id="292" r:id="rId64"/>
    <p:sldId id="293" r:id="rId65"/>
    <p:sldId id="294" r:id="rId66"/>
    <p:sldId id="295" r:id="rId67"/>
    <p:sldId id="299" r:id="rId68"/>
    <p:sldId id="296" r:id="rId69"/>
    <p:sldId id="304" r:id="rId70"/>
    <p:sldId id="297" r:id="rId71"/>
    <p:sldId id="298" r:id="rId72"/>
  </p:sldIdLst>
  <p:sldSz cx="18288000" cy="10287000"/>
  <p:notesSz cx="6858000" cy="9144000"/>
  <p:embeddedFontLst>
    <p:embeddedFont>
      <p:font typeface="Abril Fatface" panose="02000503000000020003" pitchFamily="2" charset="77"/>
      <p:regular r:id="rId74"/>
    </p:embeddedFont>
    <p:embeddedFont>
      <p:font typeface="Archivo Black" panose="020B0A03020202020B04" pitchFamily="34" charset="77"/>
      <p:regular r:id="rId75"/>
    </p:embeddedFont>
    <p:embeddedFont>
      <p:font typeface="Assistant Regular" pitchFamily="2" charset="-79"/>
      <p:regular r:id="rId76"/>
    </p:embeddedFont>
    <p:embeddedFont>
      <p:font typeface="Assistant Regular Bold" pitchFamily="2" charset="-79"/>
      <p:regular r:id="rId77"/>
      <p:bold r:id="rId78"/>
    </p:embeddedFont>
    <p:embeddedFont>
      <p:font typeface="Calibri" panose="020F0502020204030204" pitchFamily="34" charset="0"/>
      <p:regular r:id="rId79"/>
      <p:bold r:id="rId80"/>
      <p:italic r:id="rId81"/>
      <p:boldItalic r:id="rId82"/>
    </p:embeddedFont>
    <p:embeddedFont>
      <p:font typeface="Calibri Light" panose="020F0302020204030204" pitchFamily="34" charset="0"/>
      <p:regular r:id="rId83"/>
      <p:italic r:id="rId84"/>
    </p:embeddedFont>
    <p:embeddedFont>
      <p:font typeface="Carlsons Script" pitchFamily="2" charset="0"/>
      <p:regular r:id="rId85"/>
    </p:embeddedFont>
    <p:embeddedFont>
      <p:font typeface="Freestyle Script" panose="030804020302050B0404" pitchFamily="66" charset="77"/>
      <p:regular r:id="rId86"/>
    </p:embeddedFont>
    <p:embeddedFont>
      <p:font typeface="Muli Bold" pitchFamily="2" charset="77"/>
      <p:regular r:id="rId87"/>
      <p:bold r:id="rId88"/>
    </p:embeddedFont>
    <p:embeddedFont>
      <p:font typeface="Muli Regular" pitchFamily="2" charset="77"/>
      <p:regular r:id="rId89"/>
    </p:embeddedFont>
    <p:embeddedFont>
      <p:font typeface="Muli Regular Bold" pitchFamily="2" charset="77"/>
      <p:regular r:id="rId90"/>
      <p:bold r:id="rId91"/>
    </p:embeddedFont>
    <p:embeddedFont>
      <p:font typeface="Trocchi" pitchFamily="2" charset="77"/>
      <p:regular r:id="rId9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57121" autoAdjust="0"/>
  </p:normalViewPr>
  <p:slideViewPr>
    <p:cSldViewPr>
      <p:cViewPr varScale="1">
        <p:scale>
          <a:sx n="40" d="100"/>
          <a:sy n="40" d="100"/>
        </p:scale>
        <p:origin x="2600"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5.xml"/><Relationship Id="rId21" Type="http://schemas.openxmlformats.org/officeDocument/2006/relationships/slideMaster" Target="slideMasters/slideMaster21.xml"/><Relationship Id="rId42" Type="http://schemas.openxmlformats.org/officeDocument/2006/relationships/slide" Target="slides/slide21.xml"/><Relationship Id="rId47" Type="http://schemas.openxmlformats.org/officeDocument/2006/relationships/slide" Target="slides/slide26.xml"/><Relationship Id="rId63" Type="http://schemas.openxmlformats.org/officeDocument/2006/relationships/slide" Target="slides/slide42.xml"/><Relationship Id="rId68" Type="http://schemas.openxmlformats.org/officeDocument/2006/relationships/slide" Target="slides/slide47.xml"/><Relationship Id="rId84" Type="http://schemas.openxmlformats.org/officeDocument/2006/relationships/font" Target="fonts/font11.fntdata"/><Relationship Id="rId89" Type="http://schemas.openxmlformats.org/officeDocument/2006/relationships/font" Target="fonts/font16.fntdata"/><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1.xml"/><Relationship Id="rId37" Type="http://schemas.openxmlformats.org/officeDocument/2006/relationships/slide" Target="slides/slide16.xml"/><Relationship Id="rId53" Type="http://schemas.openxmlformats.org/officeDocument/2006/relationships/slide" Target="slides/slide32.xml"/><Relationship Id="rId58" Type="http://schemas.openxmlformats.org/officeDocument/2006/relationships/slide" Target="slides/slide37.xml"/><Relationship Id="rId74" Type="http://schemas.openxmlformats.org/officeDocument/2006/relationships/font" Target="fonts/font1.fntdata"/><Relationship Id="rId79" Type="http://schemas.openxmlformats.org/officeDocument/2006/relationships/font" Target="fonts/font6.fntdata"/><Relationship Id="rId5" Type="http://schemas.openxmlformats.org/officeDocument/2006/relationships/slideMaster" Target="slideMasters/slideMaster5.xml"/><Relationship Id="rId90" Type="http://schemas.openxmlformats.org/officeDocument/2006/relationships/font" Target="fonts/font17.fntdata"/><Relationship Id="rId95" Type="http://schemas.openxmlformats.org/officeDocument/2006/relationships/theme" Target="theme/theme1.xml"/><Relationship Id="rId22" Type="http://schemas.openxmlformats.org/officeDocument/2006/relationships/slide" Target="slides/slide1.xml"/><Relationship Id="rId27" Type="http://schemas.openxmlformats.org/officeDocument/2006/relationships/slide" Target="slides/slide6.xml"/><Relationship Id="rId43" Type="http://schemas.openxmlformats.org/officeDocument/2006/relationships/slide" Target="slides/slide22.xml"/><Relationship Id="rId48" Type="http://schemas.openxmlformats.org/officeDocument/2006/relationships/slide" Target="slides/slide27.xml"/><Relationship Id="rId64" Type="http://schemas.openxmlformats.org/officeDocument/2006/relationships/slide" Target="slides/slide43.xml"/><Relationship Id="rId69" Type="http://schemas.openxmlformats.org/officeDocument/2006/relationships/slide" Target="slides/slide48.xml"/><Relationship Id="rId80" Type="http://schemas.openxmlformats.org/officeDocument/2006/relationships/font" Target="fonts/font7.fntdata"/><Relationship Id="rId85" Type="http://schemas.openxmlformats.org/officeDocument/2006/relationships/font" Target="fonts/font12.fntdata"/><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59" Type="http://schemas.openxmlformats.org/officeDocument/2006/relationships/slide" Target="slides/slide38.xml"/><Relationship Id="rId67" Type="http://schemas.openxmlformats.org/officeDocument/2006/relationships/slide" Target="slides/slide46.xml"/><Relationship Id="rId20" Type="http://schemas.openxmlformats.org/officeDocument/2006/relationships/slideMaster" Target="slideMasters/slideMaster20.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slide" Target="slides/slide41.xml"/><Relationship Id="rId70" Type="http://schemas.openxmlformats.org/officeDocument/2006/relationships/slide" Target="slides/slide49.xml"/><Relationship Id="rId75" Type="http://schemas.openxmlformats.org/officeDocument/2006/relationships/font" Target="fonts/font2.fntdata"/><Relationship Id="rId83" Type="http://schemas.openxmlformats.org/officeDocument/2006/relationships/font" Target="fonts/font10.fntdata"/><Relationship Id="rId88" Type="http://schemas.openxmlformats.org/officeDocument/2006/relationships/font" Target="fonts/font15.fntdata"/><Relationship Id="rId91" Type="http://schemas.openxmlformats.org/officeDocument/2006/relationships/font" Target="fonts/font18.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 Type="http://schemas.openxmlformats.org/officeDocument/2006/relationships/slideMaster" Target="slideMasters/slideMaster10.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notesMaster" Target="notesMasters/notesMaster1.xml"/><Relationship Id="rId78" Type="http://schemas.openxmlformats.org/officeDocument/2006/relationships/font" Target="fonts/font5.fntdata"/><Relationship Id="rId81" Type="http://schemas.openxmlformats.org/officeDocument/2006/relationships/font" Target="fonts/font8.fntdata"/><Relationship Id="rId86" Type="http://schemas.openxmlformats.org/officeDocument/2006/relationships/font" Target="fonts/font13.fntdata"/><Relationship Id="rId9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8.xml"/><Relationship Id="rId34" Type="http://schemas.openxmlformats.org/officeDocument/2006/relationships/slide" Target="slides/slide13.xml"/><Relationship Id="rId50" Type="http://schemas.openxmlformats.org/officeDocument/2006/relationships/slide" Target="slides/slide29.xml"/><Relationship Id="rId55" Type="http://schemas.openxmlformats.org/officeDocument/2006/relationships/slide" Target="slides/slide34.xml"/><Relationship Id="rId76" Type="http://schemas.openxmlformats.org/officeDocument/2006/relationships/font" Target="fonts/font3.fntdata"/><Relationship Id="rId97" Type="http://schemas.microsoft.com/office/2016/11/relationships/changesInfo" Target="changesInfos/changesInfo1.xml"/><Relationship Id="rId7" Type="http://schemas.openxmlformats.org/officeDocument/2006/relationships/slideMaster" Target="slideMasters/slideMaster7.xml"/><Relationship Id="rId71" Type="http://schemas.openxmlformats.org/officeDocument/2006/relationships/slide" Target="slides/slide50.xml"/><Relationship Id="rId92" Type="http://schemas.openxmlformats.org/officeDocument/2006/relationships/font" Target="fonts/font19.fntdata"/><Relationship Id="rId2" Type="http://schemas.openxmlformats.org/officeDocument/2006/relationships/slideMaster" Target="slideMasters/slideMaster2.xml"/><Relationship Id="rId29" Type="http://schemas.openxmlformats.org/officeDocument/2006/relationships/slide" Target="slides/slide8.xml"/><Relationship Id="rId24" Type="http://schemas.openxmlformats.org/officeDocument/2006/relationships/slide" Target="slides/slide3.xml"/><Relationship Id="rId40" Type="http://schemas.openxmlformats.org/officeDocument/2006/relationships/slide" Target="slides/slide19.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font" Target="fonts/font14.fntdata"/><Relationship Id="rId61" Type="http://schemas.openxmlformats.org/officeDocument/2006/relationships/slide" Target="slides/slide40.xml"/><Relationship Id="rId82" Type="http://schemas.openxmlformats.org/officeDocument/2006/relationships/font" Target="fonts/font9.fntdata"/><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9.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font" Target="fonts/font4.fntdata"/><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slide" Target="slides/slide51.xml"/><Relationship Id="rId93"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an Peters" userId="62fae290-f491-4aa3-adec-18c5eb20898e" providerId="ADAL" clId="{51E09A5B-FD53-DB44-90E8-48F38B9D9B0A}"/>
    <pc:docChg chg="modSld">
      <pc:chgData name="Ryan Peters" userId="62fae290-f491-4aa3-adec-18c5eb20898e" providerId="ADAL" clId="{51E09A5B-FD53-DB44-90E8-48F38B9D9B0A}" dt="2021-10-17T08:53:32.140" v="29" actId="20577"/>
      <pc:docMkLst>
        <pc:docMk/>
      </pc:docMkLst>
      <pc:sldChg chg="modNotesTx">
        <pc:chgData name="Ryan Peters" userId="62fae290-f491-4aa3-adec-18c5eb20898e" providerId="ADAL" clId="{51E09A5B-FD53-DB44-90E8-48F38B9D9B0A}" dt="2021-10-17T08:51:28.968" v="0" actId="20577"/>
        <pc:sldMkLst>
          <pc:docMk/>
          <pc:sldMk cId="0" sldId="259"/>
        </pc:sldMkLst>
      </pc:sldChg>
      <pc:sldChg chg="modNotesTx">
        <pc:chgData name="Ryan Peters" userId="62fae290-f491-4aa3-adec-18c5eb20898e" providerId="ADAL" clId="{51E09A5B-FD53-DB44-90E8-48F38B9D9B0A}" dt="2021-10-17T08:51:34.779" v="2" actId="20577"/>
        <pc:sldMkLst>
          <pc:docMk/>
          <pc:sldMk cId="0" sldId="260"/>
        </pc:sldMkLst>
      </pc:sldChg>
      <pc:sldChg chg="modNotesTx">
        <pc:chgData name="Ryan Peters" userId="62fae290-f491-4aa3-adec-18c5eb20898e" providerId="ADAL" clId="{51E09A5B-FD53-DB44-90E8-48F38B9D9B0A}" dt="2021-10-17T08:51:44.018" v="4" actId="20577"/>
        <pc:sldMkLst>
          <pc:docMk/>
          <pc:sldMk cId="0" sldId="262"/>
        </pc:sldMkLst>
      </pc:sldChg>
      <pc:sldChg chg="modNotesTx">
        <pc:chgData name="Ryan Peters" userId="62fae290-f491-4aa3-adec-18c5eb20898e" providerId="ADAL" clId="{51E09A5B-FD53-DB44-90E8-48F38B9D9B0A}" dt="2021-10-17T08:51:49.072" v="5" actId="20577"/>
        <pc:sldMkLst>
          <pc:docMk/>
          <pc:sldMk cId="0" sldId="263"/>
        </pc:sldMkLst>
      </pc:sldChg>
      <pc:sldChg chg="modNotesTx">
        <pc:chgData name="Ryan Peters" userId="62fae290-f491-4aa3-adec-18c5eb20898e" providerId="ADAL" clId="{51E09A5B-FD53-DB44-90E8-48F38B9D9B0A}" dt="2021-10-17T08:51:53.409" v="6" actId="20577"/>
        <pc:sldMkLst>
          <pc:docMk/>
          <pc:sldMk cId="0" sldId="264"/>
        </pc:sldMkLst>
      </pc:sldChg>
      <pc:sldChg chg="modNotesTx">
        <pc:chgData name="Ryan Peters" userId="62fae290-f491-4aa3-adec-18c5eb20898e" providerId="ADAL" clId="{51E09A5B-FD53-DB44-90E8-48F38B9D9B0A}" dt="2021-10-17T08:52:00.447" v="7" actId="20577"/>
        <pc:sldMkLst>
          <pc:docMk/>
          <pc:sldMk cId="0" sldId="265"/>
        </pc:sldMkLst>
      </pc:sldChg>
      <pc:sldChg chg="modNotesTx">
        <pc:chgData name="Ryan Peters" userId="62fae290-f491-4aa3-adec-18c5eb20898e" providerId="ADAL" clId="{51E09A5B-FD53-DB44-90E8-48F38B9D9B0A}" dt="2021-10-17T08:52:07.074" v="9" actId="20577"/>
        <pc:sldMkLst>
          <pc:docMk/>
          <pc:sldMk cId="0" sldId="266"/>
        </pc:sldMkLst>
      </pc:sldChg>
      <pc:sldChg chg="modNotesTx">
        <pc:chgData name="Ryan Peters" userId="62fae290-f491-4aa3-adec-18c5eb20898e" providerId="ADAL" clId="{51E09A5B-FD53-DB44-90E8-48F38B9D9B0A}" dt="2021-10-17T08:52:10.863" v="10" actId="20577"/>
        <pc:sldMkLst>
          <pc:docMk/>
          <pc:sldMk cId="0" sldId="267"/>
        </pc:sldMkLst>
      </pc:sldChg>
      <pc:sldChg chg="modNotesTx">
        <pc:chgData name="Ryan Peters" userId="62fae290-f491-4aa3-adec-18c5eb20898e" providerId="ADAL" clId="{51E09A5B-FD53-DB44-90E8-48F38B9D9B0A}" dt="2021-10-17T08:52:25.120" v="12" actId="20577"/>
        <pc:sldMkLst>
          <pc:docMk/>
          <pc:sldMk cId="0" sldId="273"/>
        </pc:sldMkLst>
      </pc:sldChg>
      <pc:sldChg chg="modNotesTx">
        <pc:chgData name="Ryan Peters" userId="62fae290-f491-4aa3-adec-18c5eb20898e" providerId="ADAL" clId="{51E09A5B-FD53-DB44-90E8-48F38B9D9B0A}" dt="2021-10-17T08:52:30.565" v="14" actId="20577"/>
        <pc:sldMkLst>
          <pc:docMk/>
          <pc:sldMk cId="0" sldId="274"/>
        </pc:sldMkLst>
      </pc:sldChg>
      <pc:sldChg chg="modNotesTx">
        <pc:chgData name="Ryan Peters" userId="62fae290-f491-4aa3-adec-18c5eb20898e" providerId="ADAL" clId="{51E09A5B-FD53-DB44-90E8-48F38B9D9B0A}" dt="2021-10-17T08:52:37.045" v="15" actId="20577"/>
        <pc:sldMkLst>
          <pc:docMk/>
          <pc:sldMk cId="0" sldId="276"/>
        </pc:sldMkLst>
      </pc:sldChg>
      <pc:sldChg chg="modNotesTx">
        <pc:chgData name="Ryan Peters" userId="62fae290-f491-4aa3-adec-18c5eb20898e" providerId="ADAL" clId="{51E09A5B-FD53-DB44-90E8-48F38B9D9B0A}" dt="2021-10-17T08:52:42.608" v="16" actId="20577"/>
        <pc:sldMkLst>
          <pc:docMk/>
          <pc:sldMk cId="0" sldId="277"/>
        </pc:sldMkLst>
      </pc:sldChg>
      <pc:sldChg chg="modNotesTx">
        <pc:chgData name="Ryan Peters" userId="62fae290-f491-4aa3-adec-18c5eb20898e" providerId="ADAL" clId="{51E09A5B-FD53-DB44-90E8-48F38B9D9B0A}" dt="2021-10-17T08:52:50.394" v="17" actId="20577"/>
        <pc:sldMkLst>
          <pc:docMk/>
          <pc:sldMk cId="0" sldId="278"/>
        </pc:sldMkLst>
      </pc:sldChg>
      <pc:sldChg chg="modNotesTx">
        <pc:chgData name="Ryan Peters" userId="62fae290-f491-4aa3-adec-18c5eb20898e" providerId="ADAL" clId="{51E09A5B-FD53-DB44-90E8-48F38B9D9B0A}" dt="2021-10-17T08:52:55.048" v="18" actId="20577"/>
        <pc:sldMkLst>
          <pc:docMk/>
          <pc:sldMk cId="0" sldId="279"/>
        </pc:sldMkLst>
      </pc:sldChg>
      <pc:sldChg chg="modNotesTx">
        <pc:chgData name="Ryan Peters" userId="62fae290-f491-4aa3-adec-18c5eb20898e" providerId="ADAL" clId="{51E09A5B-FD53-DB44-90E8-48F38B9D9B0A}" dt="2021-10-17T08:52:59.741" v="19" actId="20577"/>
        <pc:sldMkLst>
          <pc:docMk/>
          <pc:sldMk cId="0" sldId="280"/>
        </pc:sldMkLst>
      </pc:sldChg>
      <pc:sldChg chg="modNotesTx">
        <pc:chgData name="Ryan Peters" userId="62fae290-f491-4aa3-adec-18c5eb20898e" providerId="ADAL" clId="{51E09A5B-FD53-DB44-90E8-48F38B9D9B0A}" dt="2021-10-17T08:53:03.056" v="20" actId="20577"/>
        <pc:sldMkLst>
          <pc:docMk/>
          <pc:sldMk cId="0" sldId="281"/>
        </pc:sldMkLst>
      </pc:sldChg>
      <pc:sldChg chg="modNotesTx">
        <pc:chgData name="Ryan Peters" userId="62fae290-f491-4aa3-adec-18c5eb20898e" providerId="ADAL" clId="{51E09A5B-FD53-DB44-90E8-48F38B9D9B0A}" dt="2021-10-17T08:53:05.368" v="21" actId="20577"/>
        <pc:sldMkLst>
          <pc:docMk/>
          <pc:sldMk cId="0" sldId="282"/>
        </pc:sldMkLst>
      </pc:sldChg>
      <pc:sldChg chg="modNotesTx">
        <pc:chgData name="Ryan Peters" userId="62fae290-f491-4aa3-adec-18c5eb20898e" providerId="ADAL" clId="{51E09A5B-FD53-DB44-90E8-48F38B9D9B0A}" dt="2021-10-17T08:53:08.170" v="22" actId="20577"/>
        <pc:sldMkLst>
          <pc:docMk/>
          <pc:sldMk cId="0" sldId="283"/>
        </pc:sldMkLst>
      </pc:sldChg>
      <pc:sldChg chg="modNotesTx">
        <pc:chgData name="Ryan Peters" userId="62fae290-f491-4aa3-adec-18c5eb20898e" providerId="ADAL" clId="{51E09A5B-FD53-DB44-90E8-48F38B9D9B0A}" dt="2021-10-17T08:53:09.835" v="23" actId="20577"/>
        <pc:sldMkLst>
          <pc:docMk/>
          <pc:sldMk cId="0" sldId="284"/>
        </pc:sldMkLst>
      </pc:sldChg>
      <pc:sldChg chg="modNotesTx">
        <pc:chgData name="Ryan Peters" userId="62fae290-f491-4aa3-adec-18c5eb20898e" providerId="ADAL" clId="{51E09A5B-FD53-DB44-90E8-48F38B9D9B0A}" dt="2021-10-17T08:53:12.322" v="24" actId="20577"/>
        <pc:sldMkLst>
          <pc:docMk/>
          <pc:sldMk cId="0" sldId="285"/>
        </pc:sldMkLst>
      </pc:sldChg>
      <pc:sldChg chg="modNotesTx">
        <pc:chgData name="Ryan Peters" userId="62fae290-f491-4aa3-adec-18c5eb20898e" providerId="ADAL" clId="{51E09A5B-FD53-DB44-90E8-48F38B9D9B0A}" dt="2021-10-17T08:53:18.504" v="27" actId="20577"/>
        <pc:sldMkLst>
          <pc:docMk/>
          <pc:sldMk cId="0" sldId="286"/>
        </pc:sldMkLst>
      </pc:sldChg>
      <pc:sldChg chg="modNotesTx">
        <pc:chgData name="Ryan Peters" userId="62fae290-f491-4aa3-adec-18c5eb20898e" providerId="ADAL" clId="{51E09A5B-FD53-DB44-90E8-48F38B9D9B0A}" dt="2021-10-17T08:53:32.140" v="29" actId="20577"/>
        <pc:sldMkLst>
          <pc:docMk/>
          <pc:sldMk cId="0" sldId="296"/>
        </pc:sldMkLst>
      </pc:sldChg>
      <pc:sldChg chg="modNotesTx">
        <pc:chgData name="Ryan Peters" userId="62fae290-f491-4aa3-adec-18c5eb20898e" providerId="ADAL" clId="{51E09A5B-FD53-DB44-90E8-48F38B9D9B0A}" dt="2021-10-17T08:53:29.710" v="28" actId="20577"/>
        <pc:sldMkLst>
          <pc:docMk/>
          <pc:sldMk cId="2681164945" sldId="299"/>
        </pc:sldMkLst>
      </pc:sldChg>
      <pc:sldChg chg="modNotesTx">
        <pc:chgData name="Ryan Peters" userId="62fae290-f491-4aa3-adec-18c5eb20898e" providerId="ADAL" clId="{51E09A5B-FD53-DB44-90E8-48F38B9D9B0A}" dt="2021-10-17T08:52:15.818" v="11" actId="20577"/>
        <pc:sldMkLst>
          <pc:docMk/>
          <pc:sldMk cId="3950487668" sldId="300"/>
        </pc:sldMkLst>
      </pc:sldChg>
      <pc:sldChg chg="modNotesTx">
        <pc:chgData name="Ryan Peters" userId="62fae290-f491-4aa3-adec-18c5eb20898e" providerId="ADAL" clId="{51E09A5B-FD53-DB44-90E8-48F38B9D9B0A}" dt="2021-10-17T08:52:28.540" v="13" actId="20577"/>
        <pc:sldMkLst>
          <pc:docMk/>
          <pc:sldMk cId="3945610315" sldId="301"/>
        </pc:sldMkLst>
      </pc:sldChg>
      <pc:sldChg chg="modNotesTx">
        <pc:chgData name="Ryan Peters" userId="62fae290-f491-4aa3-adec-18c5eb20898e" providerId="ADAL" clId="{51E09A5B-FD53-DB44-90E8-48F38B9D9B0A}" dt="2021-10-17T08:52:03.971" v="8" actId="20577"/>
        <pc:sldMkLst>
          <pc:docMk/>
          <pc:sldMk cId="1422096540" sldId="302"/>
        </pc:sldMkLst>
      </pc:sldChg>
      <pc:sldChg chg="modNotesTx">
        <pc:chgData name="Ryan Peters" userId="62fae290-f491-4aa3-adec-18c5eb20898e" providerId="ADAL" clId="{51E09A5B-FD53-DB44-90E8-48F38B9D9B0A}" dt="2021-10-17T08:51:31.702" v="1" actId="20577"/>
        <pc:sldMkLst>
          <pc:docMk/>
          <pc:sldMk cId="3709431976" sldId="303"/>
        </pc:sldMkLst>
      </pc:sldChg>
      <pc:sldChg chg="modNotesTx">
        <pc:chgData name="Ryan Peters" userId="62fae290-f491-4aa3-adec-18c5eb20898e" providerId="ADAL" clId="{51E09A5B-FD53-DB44-90E8-48F38B9D9B0A}" dt="2021-10-17T08:51:36.689" v="3" actId="20577"/>
        <pc:sldMkLst>
          <pc:docMk/>
          <pc:sldMk cId="12606429" sldId="305"/>
        </pc:sldMkLst>
      </pc:sldChg>
      <pc:sldChg chg="modNotesTx">
        <pc:chgData name="Ryan Peters" userId="62fae290-f491-4aa3-adec-18c5eb20898e" providerId="ADAL" clId="{51E09A5B-FD53-DB44-90E8-48F38B9D9B0A}" dt="2021-10-17T08:53:15.520" v="25" actId="20577"/>
        <pc:sldMkLst>
          <pc:docMk/>
          <pc:sldMk cId="3326427649"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4</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3487764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6</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7</a:t>
            </a:fld>
            <a:endParaRPr lang="cs-CZ"/>
          </a:p>
        </p:txBody>
      </p:sp>
    </p:spTree>
    <p:extLst>
      <p:ext uri="{BB962C8B-B14F-4D97-AF65-F5344CB8AC3E}">
        <p14:creationId xmlns:p14="http://schemas.microsoft.com/office/powerpoint/2010/main" val="3544857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9</a:t>
            </a:fld>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10</a:t>
            </a:fld>
            <a:endParaRPr 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11</a:t>
            </a:fld>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12</a:t>
            </a:fld>
            <a:endParaRPr 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13</a:t>
            </a:fld>
            <a:endParaRPr lang="cs-CZ"/>
          </a:p>
        </p:txBody>
      </p:sp>
    </p:spTree>
    <p:extLst>
      <p:ext uri="{BB962C8B-B14F-4D97-AF65-F5344CB8AC3E}">
        <p14:creationId xmlns:p14="http://schemas.microsoft.com/office/powerpoint/2010/main" val="2984406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14</a:t>
            </a:fld>
            <a:endParaRPr 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15</a:t>
            </a:fld>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16</a:t>
            </a:fld>
            <a:endParaRPr lang="cs-CZ"/>
          </a:p>
        </p:txBody>
      </p:sp>
    </p:spTree>
    <p:extLst>
      <p:ext uri="{BB962C8B-B14F-4D97-AF65-F5344CB8AC3E}">
        <p14:creationId xmlns:p14="http://schemas.microsoft.com/office/powerpoint/2010/main" val="3681818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17</a:t>
            </a:fld>
            <a:endParaRPr 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18</a:t>
            </a:fld>
            <a:endParaRPr lang="cs-CZ"/>
          </a:p>
        </p:txBody>
      </p:sp>
    </p:spTree>
    <p:extLst>
      <p:ext uri="{BB962C8B-B14F-4D97-AF65-F5344CB8AC3E}">
        <p14:creationId xmlns:p14="http://schemas.microsoft.com/office/powerpoint/2010/main" val="755907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19</a:t>
            </a:fld>
            <a:endParaRPr lang="cs-CZ"/>
          </a:p>
        </p:txBody>
      </p:sp>
    </p:spTree>
    <p:extLst>
      <p:ext uri="{BB962C8B-B14F-4D97-AF65-F5344CB8AC3E}">
        <p14:creationId xmlns:p14="http://schemas.microsoft.com/office/powerpoint/2010/main" val="33929437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20</a:t>
            </a:fld>
            <a:endParaRPr lang="cs-CZ"/>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22</a:t>
            </a:fld>
            <a:endParaRPr lang="cs-CZ"/>
          </a:p>
        </p:txBody>
      </p:sp>
    </p:spTree>
    <p:extLst>
      <p:ext uri="{BB962C8B-B14F-4D97-AF65-F5344CB8AC3E}">
        <p14:creationId xmlns:p14="http://schemas.microsoft.com/office/powerpoint/2010/main" val="36636800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23</a:t>
            </a:fld>
            <a:endParaRPr lang="cs-CZ"/>
          </a:p>
        </p:txBody>
      </p:sp>
    </p:spTree>
    <p:extLst>
      <p:ext uri="{BB962C8B-B14F-4D97-AF65-F5344CB8AC3E}">
        <p14:creationId xmlns:p14="http://schemas.microsoft.com/office/powerpoint/2010/main" val="30206276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24</a:t>
            </a:fld>
            <a:endParaRPr lang="cs-CZ"/>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dirty="0"/>
              <a:t>BREAK TIME</a:t>
            </a:r>
          </a:p>
        </p:txBody>
      </p:sp>
      <p:sp>
        <p:nvSpPr>
          <p:cNvPr id="4" name="Slide Number Placeholder 3"/>
          <p:cNvSpPr>
            <a:spLocks noGrp="1"/>
          </p:cNvSpPr>
          <p:nvPr>
            <p:ph type="sldNum" sz="quarter" idx="5"/>
          </p:nvPr>
        </p:nvSpPr>
        <p:spPr/>
        <p:txBody>
          <a:bodyPr/>
          <a:lstStyle/>
          <a:p>
            <a:fld id="{871B2431-D351-4C6E-A3CF-9DFAC0E3E050}" type="slidenum">
              <a:rPr lang="cs-CZ" smtClean="0"/>
              <a:t>25</a:t>
            </a:fld>
            <a:endParaRPr lang="cs-CZ"/>
          </a:p>
        </p:txBody>
      </p:sp>
    </p:spTree>
    <p:extLst>
      <p:ext uri="{BB962C8B-B14F-4D97-AF65-F5344CB8AC3E}">
        <p14:creationId xmlns:p14="http://schemas.microsoft.com/office/powerpoint/2010/main" val="34620926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26</a:t>
            </a:fld>
            <a:endParaRPr lang="cs-CZ"/>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27</a:t>
            </a:fld>
            <a:endParaRPr lang="cs-CZ"/>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28</a:t>
            </a:fld>
            <a:endParaRPr lang="cs-CZ"/>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29</a:t>
            </a:fld>
            <a:endParaRPr lang="cs-CZ"/>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30</a:t>
            </a:fld>
            <a:endParaRPr lang="cs-CZ"/>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31</a:t>
            </a:fld>
            <a:endParaRPr lang="cs-CZ"/>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32</a:t>
            </a:fld>
            <a:endParaRPr lang="cs-CZ"/>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33</a:t>
            </a:fld>
            <a:endParaRPr lang="cs-CZ"/>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34</a:t>
            </a:fld>
            <a:endParaRPr lang="cs-CZ"/>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35</a:t>
            </a:fld>
            <a:endParaRPr lang="cs-CZ"/>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36</a:t>
            </a:fld>
            <a:endParaRPr lang="cs-CZ"/>
          </a:p>
        </p:txBody>
      </p:sp>
    </p:spTree>
    <p:extLst>
      <p:ext uri="{BB962C8B-B14F-4D97-AF65-F5344CB8AC3E}">
        <p14:creationId xmlns:p14="http://schemas.microsoft.com/office/powerpoint/2010/main" val="5726304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37</a:t>
            </a:fld>
            <a:endParaRPr lang="cs-CZ"/>
          </a:p>
        </p:txBody>
      </p:sp>
    </p:spTree>
    <p:extLst>
      <p:ext uri="{BB962C8B-B14F-4D97-AF65-F5344CB8AC3E}">
        <p14:creationId xmlns:p14="http://schemas.microsoft.com/office/powerpoint/2010/main" val="21032178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47</a:t>
            </a:fld>
            <a:endParaRPr lang="cs-CZ"/>
          </a:p>
        </p:txBody>
      </p:sp>
    </p:spTree>
    <p:extLst>
      <p:ext uri="{BB962C8B-B14F-4D97-AF65-F5344CB8AC3E}">
        <p14:creationId xmlns:p14="http://schemas.microsoft.com/office/powerpoint/2010/main" val="26580222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17.10.2021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48</a:t>
            </a:fld>
            <a:endParaRPr lang="cs-CZ"/>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One question to consider as you think about whether to put effort and investment into employee engagement: “Is engagement worth the effort and investment we put into it?” The short answer to this question is “yes,” but depending on the type of organization you are, engagement may be more critical or less critical to your success. During this webinar we’ll share the best methods for preparing, administering, and rolling out the results from your employee engagement survey based on over 20 years of experience conducting surveys around the world. We’ll also identify the most common mistakes organizations make when conducting an employee engagement survey and how to avoid them. Presented by David Long, VP of Assessment, </a:t>
            </a:r>
            <a:r>
              <a:rPr lang="en-GB" sz="1200" b="0" i="0" kern="1200" dirty="0" err="1">
                <a:solidFill>
                  <a:schemeClr val="tx1"/>
                </a:solidFill>
                <a:effectLst/>
                <a:latin typeface="+mn-lt"/>
                <a:ea typeface="+mn-ea"/>
                <a:cs typeface="+mn-cs"/>
              </a:rPr>
              <a:t>DecisionWise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webinar to explore in your own time (just under an hour).</a:t>
            </a:r>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49</a:t>
            </a:fld>
            <a:endParaRPr lang="cs-CZ"/>
          </a:p>
        </p:txBody>
      </p:sp>
    </p:spTree>
    <p:extLst>
      <p:ext uri="{BB962C8B-B14F-4D97-AF65-F5344CB8AC3E}">
        <p14:creationId xmlns:p14="http://schemas.microsoft.com/office/powerpoint/2010/main" val="2570695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8.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8.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8.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8.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8.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946216" y="2205872"/>
            <a:ext cx="6802619" cy="5797484"/>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10539167" y="2205872"/>
            <a:ext cx="6802619" cy="5797484"/>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68787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95590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3790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0642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946215" y="2205873"/>
            <a:ext cx="7820714" cy="5627802"/>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3594848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10788979" y="2205872"/>
            <a:ext cx="6363092" cy="6249972"/>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813719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67615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3417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10539167" y="2205872"/>
            <a:ext cx="6802619" cy="5797484"/>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070495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10539167" y="2205872"/>
            <a:ext cx="6802619" cy="5797484"/>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490755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537329" y="547688"/>
            <a:ext cx="172227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537329" y="2738437"/>
            <a:ext cx="17222771"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81437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65268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537329" y="547688"/>
            <a:ext cx="172227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537329" y="2738437"/>
            <a:ext cx="17222771"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52542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452486" y="2131390"/>
            <a:ext cx="17392454"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452486" y="4322140"/>
            <a:ext cx="17392454" cy="547702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238151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054152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452486" y="2131390"/>
            <a:ext cx="17392454"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452486" y="4322140"/>
            <a:ext cx="17392454" cy="547702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067906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05803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418076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64045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274487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445670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1747899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18970499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41620976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655179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9951064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14074758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6022976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9612863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8665510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19398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22362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195618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023157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9190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058615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10.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3.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12.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6.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14.png"/></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9.xml"/></Relationships>
</file>

<file path=ppt/slideMasters/_rels/slideMaster16.xml.rels><?xml version="1.0" encoding="UTF-8" standalone="yes"?>
<Relationships xmlns="http://schemas.openxmlformats.org/package/2006/relationships"><Relationship Id="rId3" Type="http://schemas.openxmlformats.org/officeDocument/2006/relationships/theme" Target="../theme/theme1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16.png"/></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2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10" Type="http://schemas.openxmlformats.org/officeDocument/2006/relationships/theme" Target="../theme/theme18.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9.xml"/><Relationship Id="rId1" Type="http://schemas.openxmlformats.org/officeDocument/2006/relationships/slideLayout" Target="../slideLayouts/slideLayout32.xml"/></Relationships>
</file>

<file path=ppt/slideMasters/_rels/slideMaster20.xml.rels><?xml version="1.0" encoding="UTF-8" standalone="yes"?>
<Relationships xmlns="http://schemas.openxmlformats.org/package/2006/relationships"><Relationship Id="rId3" Type="http://schemas.openxmlformats.org/officeDocument/2006/relationships/theme" Target="../theme/theme20.xml"/><Relationship Id="rId2" Type="http://schemas.openxmlformats.org/officeDocument/2006/relationships/slideLayout" Target="../slideLayouts/slideLayout34.xml"/><Relationship Id="rId1" Type="http://schemas.openxmlformats.org/officeDocument/2006/relationships/slideLayout" Target="../slideLayouts/slideLayout33.xml"/><Relationship Id="rId4" Type="http://schemas.openxmlformats.org/officeDocument/2006/relationships/image" Target="../media/image24.png"/></Relationships>
</file>

<file path=ppt/slideMasters/_rels/slideMaster21.xml.rels><?xml version="1.0" encoding="UTF-8" standalone="yes"?>
<Relationships xmlns="http://schemas.openxmlformats.org/package/2006/relationships"><Relationship Id="rId3" Type="http://schemas.openxmlformats.org/officeDocument/2006/relationships/theme" Target="../theme/theme21.xml"/><Relationship Id="rId2" Type="http://schemas.openxmlformats.org/officeDocument/2006/relationships/slideLayout" Target="../slideLayouts/slideLayout36.xml"/><Relationship Id="rId1" Type="http://schemas.openxmlformats.org/officeDocument/2006/relationships/slideLayout" Target="../slideLayouts/slideLayout35.xml"/><Relationship Id="rId4" Type="http://schemas.openxmlformats.org/officeDocument/2006/relationships/image" Target="../media/image2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p:nvPicPr>
        <p:blipFill>
          <a:blip r:embed="rId4"/>
          <a:stretch>
            <a:fillRect/>
          </a:stretch>
        </p:blipFill>
        <p:spPr>
          <a:xfrm>
            <a:off x="0" y="18167"/>
            <a:ext cx="18288000" cy="10287000"/>
          </a:xfrm>
          <a:prstGeom prst="rect">
            <a:avLst/>
          </a:prstGeom>
        </p:spPr>
      </p:pic>
    </p:spTree>
    <p:extLst>
      <p:ext uri="{BB962C8B-B14F-4D97-AF65-F5344CB8AC3E}">
        <p14:creationId xmlns:p14="http://schemas.microsoft.com/office/powerpoint/2010/main" val="324180908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8E540C29-F910-6D43-9045-53D256484F6D}" type="datetimeFigureOut">
              <a:rPr lang="en-US" smtClean="0"/>
              <a:t>10/17/21</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475228335"/>
      </p:ext>
    </p:extLst>
  </p:cSld>
  <p:clrMap bg1="lt1" tx1="dk1" bg2="lt2" tx2="dk2" accent1="accent1" accent2="accent2" accent3="accent3" accent4="accent4" accent5="accent5" accent6="accent6" hlink="hlink" folHlink="folHlink"/>
  <p:sldLayoutIdLst>
    <p:sldLayoutId id="2147483664"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7860909"/>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p:nvPicPr>
        <p:blipFill>
          <a:blip r:embed="rId3"/>
          <a:stretch>
            <a:fillRect/>
          </a:stretch>
        </p:blipFill>
        <p:spPr>
          <a:xfrm>
            <a:off x="0" y="18167"/>
            <a:ext cx="18288000" cy="10287000"/>
          </a:xfrm>
          <a:prstGeom prst="rect">
            <a:avLst/>
          </a:prstGeom>
        </p:spPr>
      </p:pic>
    </p:spTree>
    <p:extLst>
      <p:ext uri="{BB962C8B-B14F-4D97-AF65-F5344CB8AC3E}">
        <p14:creationId xmlns:p14="http://schemas.microsoft.com/office/powerpoint/2010/main" val="788287786"/>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Arial" panose="020B0604020202020204" pitchFamily="34" charset="0"/>
          <a:ea typeface="+mn-ea"/>
          <a:cs typeface="Arial" panose="020B0604020202020204" pitchFamily="34" charset="0"/>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1708658572"/>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388927579"/>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85758474"/>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232815450"/>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080366278"/>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p:nvPicPr>
        <p:blipFill>
          <a:blip r:embed="rId4"/>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537329" y="547688"/>
            <a:ext cx="172227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537329" y="2738437"/>
            <a:ext cx="17222771"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5750102"/>
      </p:ext>
    </p:extLst>
  </p:cSld>
  <p:clrMap bg1="lt1" tx1="dk1" bg2="lt2" tx2="dk2" accent1="accent1" accent2="accent2" accent3="accent3" accent4="accent4" accent5="accent5" accent6="accent6" hlink="hlink" folHlink="folHlink"/>
  <p:sldLayoutIdLst>
    <p:sldLayoutId id="2147483680" r:id="rId1"/>
    <p:sldLayoutId id="2147483710"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p:nvPicPr>
        <p:blipFill>
          <a:blip r:embed="rId3"/>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480767" y="547688"/>
            <a:ext cx="1733589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480767" y="2738437"/>
            <a:ext cx="17335893"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13980416"/>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p:nvPicPr>
        <p:blipFill>
          <a:blip r:embed="rId4"/>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479588" y="2074831"/>
            <a:ext cx="173370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479588" y="4265580"/>
            <a:ext cx="17337071" cy="554772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97356430"/>
      </p:ext>
    </p:extLst>
  </p:cSld>
  <p:clrMap bg1="lt1" tx1="dk1" bg2="lt2" tx2="dk2" accent1="accent1" accent2="accent2" accent3="accent3" accent4="accent4" accent5="accent5" accent6="accent6" hlink="hlink" folHlink="folHlink"/>
  <p:sldLayoutIdLst>
    <p:sldLayoutId id="2147483684" r:id="rId1"/>
    <p:sldLayoutId id="2147483711"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p:nvPicPr>
        <p:blipFill>
          <a:blip r:embed="rId3"/>
          <a:stretch>
            <a:fillRect/>
          </a:stretch>
        </p:blipFill>
        <p:spPr>
          <a:xfrm>
            <a:off x="0" y="14141"/>
            <a:ext cx="18288000" cy="10287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452486" y="2131390"/>
            <a:ext cx="17392454"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452486" y="4322140"/>
            <a:ext cx="17392454" cy="547702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922492570"/>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p:nvPicPr>
        <p:blipFill>
          <a:blip r:embed="rId4"/>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90955558"/>
      </p:ext>
    </p:extLst>
  </p:cSld>
  <p:clrMap bg1="lt1" tx1="dk1" bg2="lt2" tx2="dk2" accent1="accent1" accent2="accent2" accent3="accent3" accent4="accent4" accent5="accent5" accent6="accent6" hlink="hlink" folHlink="folHlink"/>
  <p:sldLayoutIdLst>
    <p:sldLayoutId id="2147483688" r:id="rId1"/>
    <p:sldLayoutId id="2147483712"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p:nvPicPr>
        <p:blipFill>
          <a:blip r:embed="rId3"/>
          <a:stretch>
            <a:fillRect/>
          </a:stretch>
        </p:blipFill>
        <p:spPr>
          <a:xfrm>
            <a:off x="0" y="0"/>
            <a:ext cx="18288000" cy="10287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20655650"/>
      </p:ext>
    </p:extLst>
  </p:cSld>
  <p:clrMap bg1="lt1" tx1="dk1" bg2="lt2" tx2="dk2" accent1="accent1" accent2="accent2" accent3="accent3" accent4="accent4" accent5="accent5" accent6="accent6" hlink="hlink" folHlink="folHlink"/>
  <p:sldLayoutIdLst>
    <p:sldLayoutId id="2147483690"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p:nvPicPr>
        <p:blipFill>
          <a:blip r:embed="rId4"/>
          <a:stretch>
            <a:fillRect/>
          </a:stretch>
        </p:blipFill>
        <p:spPr>
          <a:xfrm>
            <a:off x="0" y="0"/>
            <a:ext cx="18288000" cy="10287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37210956"/>
      </p:ext>
    </p:extLst>
  </p:cSld>
  <p:clrMap bg1="lt1" tx1="dk1" bg2="lt2" tx2="dk2" accent1="accent1" accent2="accent2" accent3="accent3" accent4="accent4" accent5="accent5" accent6="accent6" hlink="hlink" folHlink="folHlink"/>
  <p:sldLayoutIdLst>
    <p:sldLayoutId id="2147483692" r:id="rId1"/>
    <p:sldLayoutId id="2147483716"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p:nvPicPr>
        <p:blipFill>
          <a:blip r:embed="rId3"/>
          <a:stretch>
            <a:fillRect/>
          </a:stretch>
        </p:blipFill>
        <p:spPr>
          <a:xfrm>
            <a:off x="0" y="0"/>
            <a:ext cx="18288000" cy="10287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3398468"/>
      </p:ext>
    </p:extLst>
  </p:cSld>
  <p:clrMap bg1="lt1" tx1="dk1" bg2="lt2" tx2="dk2" accent1="accent1" accent2="accent2" accent3="accent3" accent4="accent4" accent5="accent5" accent6="accent6" hlink="hlink" folHlink="folHlink"/>
  <p:sldLayoutIdLst>
    <p:sldLayoutId id="2147483694"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56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15" r:id="rId9"/>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26670525"/>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564559857"/>
      </p:ext>
    </p:extLst>
  </p:cSld>
  <p:clrMap bg1="lt1" tx1="dk1" bg2="lt2" tx2="dk2" accent1="accent1" accent2="accent2" accent3="accent3" accent4="accent4" accent5="accent5" accent6="accent6" hlink="hlink" folHlink="folHlink"/>
  <p:sldLayoutIdLst>
    <p:sldLayoutId id="2147483707" r:id="rId1"/>
    <p:sldLayoutId id="2147483713"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1652278609"/>
      </p:ext>
    </p:extLst>
  </p:cSld>
  <p:clrMap bg1="lt1" tx1="dk1" bg2="lt2" tx2="dk2" accent1="accent1" accent2="accent2" accent3="accent3" accent4="accent4" accent5="accent5" accent6="accent6" hlink="hlink" folHlink="folHlink"/>
  <p:sldLayoutIdLst>
    <p:sldLayoutId id="2147483709" r:id="rId1"/>
    <p:sldLayoutId id="2147483714"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Layout" Target="../slideLayouts/slideLayout18.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_rels/slide2.xml.rels><?xml version="1.0" encoding="UTF-8" standalone="yes"?>
<Relationships xmlns="http://schemas.openxmlformats.org/package/2006/relationships"><Relationship Id="rId3" Type="http://schemas.openxmlformats.org/officeDocument/2006/relationships/hyperlink" Target="https://empxtrack.com/blog/did-you-notice-changes-in-employee-engagement-in-2015/" TargetMode="External"/><Relationship Id="rId2" Type="http://schemas.openxmlformats.org/officeDocument/2006/relationships/image" Target="../media/image32.jp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18.xml"/><Relationship Id="rId5" Type="http://schemas.openxmlformats.org/officeDocument/2006/relationships/image" Target="../media/image36.png"/><Relationship Id="rId4" Type="http://schemas.openxmlformats.org/officeDocument/2006/relationships/image" Target="../media/image35.png"/></Relationships>
</file>

<file path=ppt/slides/_rels/slide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36.xml"/><Relationship Id="rId6" Type="http://schemas.openxmlformats.org/officeDocument/2006/relationships/hyperlink" Target="https://www.amazon.com/DecibelApps-Top-Poll/dp/B075F6FWKV" TargetMode="External"/><Relationship Id="rId5" Type="http://schemas.openxmlformats.org/officeDocument/2006/relationships/image" Target="../media/image38.png"/><Relationship Id="rId4" Type="http://schemas.openxmlformats.org/officeDocument/2006/relationships/hyperlink" Target="https://sonstrust.wordpress.com/2017/11/28/online-poll-vote-now/"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1.xml"/><Relationship Id="rId1" Type="http://schemas.openxmlformats.org/officeDocument/2006/relationships/video" Target="https://www.youtube.com/embed/ITvnYco_J9s?feature=oembed" TargetMode="External"/><Relationship Id="rId4" Type="http://schemas.openxmlformats.org/officeDocument/2006/relationships/image" Target="../media/image39.jpeg"/></Relationships>
</file>

<file path=ppt/slides/_rels/slide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36.xml"/><Relationship Id="rId4" Type="http://schemas.openxmlformats.org/officeDocument/2006/relationships/image" Target="../media/image41.svg"/></Relationships>
</file>

<file path=ppt/slides/_rels/slide7.xml.rels><?xml version="1.0" encoding="UTF-8" standalone="yes"?>
<Relationships xmlns="http://schemas.openxmlformats.org/package/2006/relationships"><Relationship Id="rId8" Type="http://schemas.openxmlformats.org/officeDocument/2006/relationships/hyperlink" Target="https://logos-download.com/6571-wyndham-logo-download.html" TargetMode="External"/><Relationship Id="rId3" Type="http://schemas.openxmlformats.org/officeDocument/2006/relationships/notesSlide" Target="../notesSlides/notesSlide4.xml"/><Relationship Id="rId7" Type="http://schemas.openxmlformats.org/officeDocument/2006/relationships/image" Target="../media/image43.png"/><Relationship Id="rId2" Type="http://schemas.openxmlformats.org/officeDocument/2006/relationships/slideLayout" Target="../slideLayouts/slideLayout36.xml"/><Relationship Id="rId1" Type="http://schemas.openxmlformats.org/officeDocument/2006/relationships/video" Target="https://www.youtube.com/embed/uFyzk_VJXmU?feature=oembed" TargetMode="External"/><Relationship Id="rId6" Type="http://schemas.openxmlformats.org/officeDocument/2006/relationships/image" Target="../media/image42.jpeg"/><Relationship Id="rId5" Type="http://schemas.openxmlformats.org/officeDocument/2006/relationships/image" Target="../media/image41.sv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15.xml"/><Relationship Id="rId5" Type="http://schemas.openxmlformats.org/officeDocument/2006/relationships/image" Target="../media/image47.svg"/><Relationship Id="rId4" Type="http://schemas.openxmlformats.org/officeDocument/2006/relationships/image" Target="../media/image46.png"/></Relationships>
</file>

<file path=ppt/slides/_rels/slide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hyperlink" Target="http://fcc360.com/business-advice/training-reduces-employee-turnover/"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hyperlink" Target="https://www.breakthroughcorporatetraining.com.au/becoming-productive-employe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hyperlink" Target="https://webstockreview.net/explore/cash-clipart-pound/" TargetMode="External"/><Relationship Id="rId5" Type="http://schemas.openxmlformats.org/officeDocument/2006/relationships/image" Target="../media/image51.jpg"/><Relationship Id="rId4" Type="http://schemas.openxmlformats.org/officeDocument/2006/relationships/hyperlink" Target="https://www.benefitscanada.com/benefits/health-wellness/drive-engagement-with-career-development-26532"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52.png"/><Relationship Id="rId7" Type="http://schemas.openxmlformats.org/officeDocument/2006/relationships/image" Target="../media/image53.png"/><Relationship Id="rId12" Type="http://schemas.openxmlformats.org/officeDocument/2006/relationships/hyperlink" Target="https://www.regulat-usa.com/content/15-ingredients" TargetMode="External"/><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29.svg"/><Relationship Id="rId11" Type="http://schemas.openxmlformats.org/officeDocument/2006/relationships/image" Target="../media/image57.png"/><Relationship Id="rId5" Type="http://schemas.openxmlformats.org/officeDocument/2006/relationships/image" Target="../media/image28.png"/><Relationship Id="rId10" Type="http://schemas.openxmlformats.org/officeDocument/2006/relationships/image" Target="../media/image56.svg"/><Relationship Id="rId4" Type="http://schemas.openxmlformats.org/officeDocument/2006/relationships/hyperlink" Target="http://www.theimpactanswer.com/2018/08/05/the-importance-of-employee-engagement/" TargetMode="External"/><Relationship Id="rId9" Type="http://schemas.openxmlformats.org/officeDocument/2006/relationships/image" Target="../media/image55.png"/></Relationships>
</file>

<file path=ppt/slides/_rels/slide1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9.xml"/><Relationship Id="rId1" Type="http://schemas.openxmlformats.org/officeDocument/2006/relationships/slideLayout" Target="../slideLayouts/slideLayout36.xml"/><Relationship Id="rId6" Type="http://schemas.openxmlformats.org/officeDocument/2006/relationships/hyperlink" Target="https://en.wikipedia.org/wiki/File:InterContinental_Hotels_Group.svg" TargetMode="External"/><Relationship Id="rId5" Type="http://schemas.openxmlformats.org/officeDocument/2006/relationships/image" Target="../media/image59.png"/><Relationship Id="rId4" Type="http://schemas.openxmlformats.org/officeDocument/2006/relationships/hyperlink" Target="https://vimeo.com/88916955"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31.svg"/></Relationships>
</file>

<file path=ppt/slides/_rels/slide1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5.xml"/><Relationship Id="rId1" Type="http://schemas.openxmlformats.org/officeDocument/2006/relationships/video" Target="https://www.youtube.com/embed/Vtx7hPWIbjc?feature=oembed" TargetMode="External"/><Relationship Id="rId6" Type="http://schemas.openxmlformats.org/officeDocument/2006/relationships/hyperlink" Target="https://en.wikipedia.org/wiki/Marriott_Hotels_%26_Resorts" TargetMode="External"/><Relationship Id="rId5" Type="http://schemas.openxmlformats.org/officeDocument/2006/relationships/image" Target="../media/image62.png"/><Relationship Id="rId4" Type="http://schemas.openxmlformats.org/officeDocument/2006/relationships/image" Target="../media/image61.jpe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36.xml"/><Relationship Id="rId4" Type="http://schemas.openxmlformats.org/officeDocument/2006/relationships/image" Target="../media/image31.sv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36.xml"/><Relationship Id="rId4" Type="http://schemas.openxmlformats.org/officeDocument/2006/relationships/image" Target="../media/image31.sv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36.xml"/><Relationship Id="rId4" Type="http://schemas.openxmlformats.org/officeDocument/2006/relationships/image" Target="../media/image31.sv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36.xml"/><Relationship Id="rId4" Type="http://schemas.openxmlformats.org/officeDocument/2006/relationships/image" Target="../media/image31.svg"/></Relationships>
</file>

<file path=ppt/slides/_rels/slide21.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36.xml"/><Relationship Id="rId4" Type="http://schemas.openxmlformats.org/officeDocument/2006/relationships/image" Target="../media/image31.svg"/></Relationships>
</file>

<file path=ppt/slides/_rels/slide23.xml.rels><?xml version="1.0" encoding="UTF-8" standalone="yes"?>
<Relationships xmlns="http://schemas.openxmlformats.org/package/2006/relationships"><Relationship Id="rId8" Type="http://schemas.openxmlformats.org/officeDocument/2006/relationships/image" Target="../media/image65.gif"/><Relationship Id="rId3" Type="http://schemas.openxmlformats.org/officeDocument/2006/relationships/notesSlide" Target="../notesSlides/notesSlide18.xml"/><Relationship Id="rId7" Type="http://schemas.openxmlformats.org/officeDocument/2006/relationships/hyperlink" Target="https://creativecommons.org/licenses/by-sa/3.0/" TargetMode="External"/><Relationship Id="rId2" Type="http://schemas.openxmlformats.org/officeDocument/2006/relationships/slideLayout" Target="../slideLayouts/slideLayout15.xml"/><Relationship Id="rId1" Type="http://schemas.openxmlformats.org/officeDocument/2006/relationships/video" Target="https://www.youtube.com/embed/GSqx6xcONEs?feature=oembed" TargetMode="External"/><Relationship Id="rId6" Type="http://schemas.openxmlformats.org/officeDocument/2006/relationships/hyperlink" Target="https://commons.wikimedia.org/wiki/File:Fuse_Universal_logo.png" TargetMode="External"/><Relationship Id="rId5" Type="http://schemas.openxmlformats.org/officeDocument/2006/relationships/image" Target="../media/image64.png"/><Relationship Id="rId4" Type="http://schemas.openxmlformats.org/officeDocument/2006/relationships/image" Target="../media/image63.jpeg"/><Relationship Id="rId9" Type="http://schemas.openxmlformats.org/officeDocument/2006/relationships/hyperlink" Target="http://globalaccessibilitynews.com/2013/12/02/scandic-launches-interactive-web-training-on-disabilities/"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notesSlide" Target="../notesSlides/notesSlide19.xml"/><Relationship Id="rId7" Type="http://schemas.openxmlformats.org/officeDocument/2006/relationships/image" Target="../media/image30.png"/><Relationship Id="rId2" Type="http://schemas.openxmlformats.org/officeDocument/2006/relationships/slideLayout" Target="../slideLayouts/slideLayout15.xml"/><Relationship Id="rId1" Type="http://schemas.openxmlformats.org/officeDocument/2006/relationships/video" Target="https://www.youtube.com/embed/hvcOzkK2rcg?feature=oembed" TargetMode="External"/><Relationship Id="rId6" Type="http://schemas.openxmlformats.org/officeDocument/2006/relationships/hyperlink" Target="http://www.pcworld.com/article/251379/ted_conference_2012_way_more_to_it_than_flying_robots.html" TargetMode="External"/><Relationship Id="rId5" Type="http://schemas.openxmlformats.org/officeDocument/2006/relationships/image" Target="../media/image67.png"/><Relationship Id="rId4" Type="http://schemas.openxmlformats.org/officeDocument/2006/relationships/image" Target="../media/image66.jpeg"/></Relationships>
</file>

<file path=ppt/slides/_rels/slide2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0.xml"/><Relationship Id="rId1" Type="http://schemas.openxmlformats.org/officeDocument/2006/relationships/slideLayout" Target="../slideLayouts/slideLayout21.xml"/><Relationship Id="rId4" Type="http://schemas.openxmlformats.org/officeDocument/2006/relationships/hyperlink" Target="http://www.istockphoto.com/photos/break-tim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34.xml"/><Relationship Id="rId5" Type="http://schemas.openxmlformats.org/officeDocument/2006/relationships/image" Target="../media/image71.png"/><Relationship Id="rId4" Type="http://schemas.openxmlformats.org/officeDocument/2006/relationships/image" Target="../media/image70.png"/></Relationships>
</file>

<file path=ppt/slides/_rels/slide2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74.png"/><Relationship Id="rId4" Type="http://schemas.openxmlformats.org/officeDocument/2006/relationships/image" Target="../media/image73.png"/></Relationships>
</file>

<file path=ppt/slides/_rels/slide2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3.xml"/><Relationship Id="rId1" Type="http://schemas.openxmlformats.org/officeDocument/2006/relationships/slideLayout" Target="../slideLayouts/slideLayout36.xml"/><Relationship Id="rId5" Type="http://schemas.openxmlformats.org/officeDocument/2006/relationships/image" Target="../media/image71.png"/><Relationship Id="rId4" Type="http://schemas.openxmlformats.org/officeDocument/2006/relationships/image" Target="../media/image76.png"/></Relationships>
</file>

<file path=ppt/slides/_rels/slide2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4.xml"/><Relationship Id="rId1" Type="http://schemas.openxmlformats.org/officeDocument/2006/relationships/slideLayout" Target="../slideLayouts/slideLayout36.xml"/><Relationship Id="rId5" Type="http://schemas.openxmlformats.org/officeDocument/2006/relationships/image" Target="../media/image71.png"/><Relationship Id="rId4" Type="http://schemas.openxmlformats.org/officeDocument/2006/relationships/image" Target="../media/image76.png"/></Relationships>
</file>

<file path=ppt/slides/_rels/slide3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5.xml"/><Relationship Id="rId1" Type="http://schemas.openxmlformats.org/officeDocument/2006/relationships/slideLayout" Target="../slideLayouts/slideLayout31.xml"/><Relationship Id="rId6" Type="http://schemas.openxmlformats.org/officeDocument/2006/relationships/image" Target="../media/image71.png"/><Relationship Id="rId5" Type="http://schemas.openxmlformats.org/officeDocument/2006/relationships/image" Target="../media/image79.png"/><Relationship Id="rId4" Type="http://schemas.openxmlformats.org/officeDocument/2006/relationships/image" Target="../media/image78.png"/></Relationships>
</file>

<file path=ppt/slides/_rels/slide3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6.xml"/><Relationship Id="rId1" Type="http://schemas.openxmlformats.org/officeDocument/2006/relationships/slideLayout" Target="../slideLayouts/slideLayout31.xml"/><Relationship Id="rId5" Type="http://schemas.openxmlformats.org/officeDocument/2006/relationships/image" Target="../media/image71.png"/><Relationship Id="rId4" Type="http://schemas.openxmlformats.org/officeDocument/2006/relationships/image" Target="../media/image80.png"/></Relationships>
</file>

<file path=ppt/slides/_rels/slide3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7.xml"/><Relationship Id="rId1" Type="http://schemas.openxmlformats.org/officeDocument/2006/relationships/slideLayout" Target="../slideLayouts/slideLayout31.xml"/><Relationship Id="rId6" Type="http://schemas.openxmlformats.org/officeDocument/2006/relationships/image" Target="../media/image71.png"/><Relationship Id="rId5" Type="http://schemas.openxmlformats.org/officeDocument/2006/relationships/image" Target="../media/image82.png"/><Relationship Id="rId4" Type="http://schemas.openxmlformats.org/officeDocument/2006/relationships/image" Target="../media/image81.png"/></Relationships>
</file>

<file path=ppt/slides/_rels/slide3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8.xml"/><Relationship Id="rId1" Type="http://schemas.openxmlformats.org/officeDocument/2006/relationships/slideLayout" Target="../slideLayouts/slideLayout31.xml"/><Relationship Id="rId5" Type="http://schemas.openxmlformats.org/officeDocument/2006/relationships/image" Target="../media/image71.png"/><Relationship Id="rId4" Type="http://schemas.openxmlformats.org/officeDocument/2006/relationships/image" Target="../media/image83.png"/></Relationships>
</file>

<file path=ppt/slides/_rels/slide3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9.xml"/><Relationship Id="rId1" Type="http://schemas.openxmlformats.org/officeDocument/2006/relationships/slideLayout" Target="../slideLayouts/slideLayout36.xml"/><Relationship Id="rId4" Type="http://schemas.openxmlformats.org/officeDocument/2006/relationships/image" Target="../media/image76.png"/></Relationships>
</file>

<file path=ppt/slides/_rels/slide3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0.xml"/><Relationship Id="rId1" Type="http://schemas.openxmlformats.org/officeDocument/2006/relationships/slideLayout" Target="../slideLayouts/slideLayout36.xml"/><Relationship Id="rId5" Type="http://schemas.openxmlformats.org/officeDocument/2006/relationships/image" Target="../media/image31.sv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4.xml"/><Relationship Id="rId1" Type="http://schemas.openxmlformats.org/officeDocument/2006/relationships/video" Target="https://www.youtube.com/embed/g9HjuA1JF18?feature=oembed" TargetMode="External"/><Relationship Id="rId4" Type="http://schemas.openxmlformats.org/officeDocument/2006/relationships/image" Target="../media/image86.jpeg"/></Relationships>
</file>

<file path=ppt/slides/_rels/slide37.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notesSlide" Target="../notesSlides/notesSlide32.xml"/><Relationship Id="rId7" Type="http://schemas.openxmlformats.org/officeDocument/2006/relationships/image" Target="../media/image30.png"/><Relationship Id="rId2" Type="http://schemas.openxmlformats.org/officeDocument/2006/relationships/slideLayout" Target="../slideLayouts/slideLayout15.xml"/><Relationship Id="rId1" Type="http://schemas.openxmlformats.org/officeDocument/2006/relationships/video" Target="https://www.youtube.com/embed/PYJ22-YYNW8?feature=oembed" TargetMode="External"/><Relationship Id="rId6" Type="http://schemas.openxmlformats.org/officeDocument/2006/relationships/hyperlink" Target="http://www.pcworld.com/article/251379/ted_conference_2012_way_more_to_it_than_flying_robots.html" TargetMode="External"/><Relationship Id="rId5" Type="http://schemas.openxmlformats.org/officeDocument/2006/relationships/image" Target="../media/image67.png"/><Relationship Id="rId4" Type="http://schemas.openxmlformats.org/officeDocument/2006/relationships/image" Target="../media/image87.jpeg"/></Relationships>
</file>

<file path=ppt/slides/_rels/slide38.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34.xml"/></Relationships>
</file>

<file path=ppt/slides/_rels/slide42.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34.xml"/></Relationships>
</file>

<file path=ppt/slides/_rels/slide45.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4.xml"/><Relationship Id="rId1" Type="http://schemas.openxmlformats.org/officeDocument/2006/relationships/video" Target="https://www.youtube.com/embed/wHgVBV1gC48?feature=oembed" TargetMode="Externa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97.jpeg"/></Relationships>
</file>

<file path=ppt/slides/_rels/slide48.xml.rels><?xml version="1.0" encoding="UTF-8" standalone="yes"?>
<Relationships xmlns="http://schemas.openxmlformats.org/package/2006/relationships"><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notesSlide" Target="../notesSlides/notesSlide34.xml"/><Relationship Id="rId1" Type="http://schemas.openxmlformats.org/officeDocument/2006/relationships/slideLayout" Target="../slideLayouts/slideLayout36.xml"/><Relationship Id="rId6" Type="http://schemas.openxmlformats.org/officeDocument/2006/relationships/image" Target="../media/image101.svg"/><Relationship Id="rId5" Type="http://schemas.openxmlformats.org/officeDocument/2006/relationships/image" Target="../media/image100.png"/><Relationship Id="rId4" Type="http://schemas.openxmlformats.org/officeDocument/2006/relationships/image" Target="../media/image99.sv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5.xml"/><Relationship Id="rId1" Type="http://schemas.openxmlformats.org/officeDocument/2006/relationships/video" Target="https://www.youtube.com/embed/eV5oXesaJ9M?feature=oembed" TargetMode="External"/><Relationship Id="rId5" Type="http://schemas.openxmlformats.org/officeDocument/2006/relationships/image" Target="../media/image104.png"/><Relationship Id="rId4" Type="http://schemas.openxmlformats.org/officeDocument/2006/relationships/image" Target="../media/image103.jpeg"/></Relationships>
</file>

<file path=ppt/slides/_rels/slide5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31.xml"/></Relationships>
</file>

<file path=ppt/slides/_rels/slide51.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image" Target="../media/image27.svg"/><Relationship Id="rId3" Type="http://schemas.openxmlformats.org/officeDocument/2006/relationships/image" Target="../media/image106.svg"/><Relationship Id="rId7" Type="http://schemas.openxmlformats.org/officeDocument/2006/relationships/image" Target="../media/image31.svg"/><Relationship Id="rId12" Type="http://schemas.openxmlformats.org/officeDocument/2006/relationships/image" Target="../media/image26.png"/><Relationship Id="rId2" Type="http://schemas.openxmlformats.org/officeDocument/2006/relationships/image" Target="../media/image105.png"/><Relationship Id="rId1" Type="http://schemas.openxmlformats.org/officeDocument/2006/relationships/slideLayout" Target="../slideLayouts/slideLayout34.xml"/><Relationship Id="rId6" Type="http://schemas.openxmlformats.org/officeDocument/2006/relationships/image" Target="../media/image30.png"/><Relationship Id="rId11" Type="http://schemas.openxmlformats.org/officeDocument/2006/relationships/image" Target="../media/image110.svg"/><Relationship Id="rId5" Type="http://schemas.openxmlformats.org/officeDocument/2006/relationships/image" Target="../media/image29.svg"/><Relationship Id="rId10" Type="http://schemas.openxmlformats.org/officeDocument/2006/relationships/image" Target="../media/image109.png"/><Relationship Id="rId4" Type="http://schemas.openxmlformats.org/officeDocument/2006/relationships/image" Target="../media/image28.png"/><Relationship Id="rId9" Type="http://schemas.openxmlformats.org/officeDocument/2006/relationships/image" Target="../media/image10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756014" y="1356241"/>
            <a:ext cx="13790456" cy="8494057"/>
          </a:xfrm>
          <a:prstGeom prst="rect">
            <a:avLst/>
          </a:prstGeom>
        </p:spPr>
        <p:txBody>
          <a:bodyPr lIns="0" tIns="0" rIns="0" bIns="0" rtlCol="0" anchor="t">
            <a:spAutoFit/>
          </a:bodyPr>
          <a:lstStyle/>
          <a:p>
            <a:pPr algn="r">
              <a:lnSpc>
                <a:spcPts val="3780"/>
              </a:lnSpc>
            </a:pPr>
            <a:r>
              <a:rPr lang="en-US" sz="4200" dirty="0">
                <a:solidFill>
                  <a:srgbClr val="000000"/>
                </a:solidFill>
                <a:latin typeface="Archivo Black Bold"/>
              </a:rPr>
              <a:t>OPERATING HOTEL FACILITIES</a:t>
            </a:r>
          </a:p>
          <a:p>
            <a:pPr algn="r">
              <a:lnSpc>
                <a:spcPts val="3780"/>
              </a:lnSpc>
            </a:pPr>
            <a:r>
              <a:rPr lang="en-US" sz="4200" dirty="0">
                <a:solidFill>
                  <a:srgbClr val="000000"/>
                </a:solidFill>
                <a:latin typeface="Archivo Black Bold"/>
              </a:rPr>
              <a:t>BMIH4006</a:t>
            </a:r>
          </a:p>
          <a:p>
            <a:pPr algn="r">
              <a:lnSpc>
                <a:spcPts val="3780"/>
              </a:lnSpc>
            </a:pPr>
            <a:endParaRPr lang="en-US" sz="4200" dirty="0">
              <a:solidFill>
                <a:srgbClr val="000000"/>
              </a:solidFill>
              <a:latin typeface="Archivo Black Bold"/>
            </a:endParaRPr>
          </a:p>
          <a:p>
            <a:pPr algn="r">
              <a:lnSpc>
                <a:spcPts val="3780"/>
              </a:lnSpc>
            </a:pPr>
            <a:endParaRPr lang="en-US" sz="4200" dirty="0">
              <a:solidFill>
                <a:srgbClr val="000000"/>
              </a:solidFill>
              <a:latin typeface="Archivo Black Bold"/>
            </a:endParaRPr>
          </a:p>
          <a:p>
            <a:pPr algn="r">
              <a:lnSpc>
                <a:spcPts val="7200"/>
              </a:lnSpc>
            </a:pPr>
            <a:endParaRPr lang="en-US" sz="4200" dirty="0">
              <a:solidFill>
                <a:srgbClr val="000000"/>
              </a:solidFill>
              <a:latin typeface="Archivo Black Bold"/>
            </a:endParaRPr>
          </a:p>
          <a:p>
            <a:pPr algn="r">
              <a:lnSpc>
                <a:spcPts val="7200"/>
              </a:lnSpc>
            </a:pPr>
            <a:endParaRPr lang="en-US" sz="4200" dirty="0">
              <a:solidFill>
                <a:srgbClr val="000000"/>
              </a:solidFill>
              <a:latin typeface="Archivo Black Bold"/>
            </a:endParaRPr>
          </a:p>
          <a:p>
            <a:pPr algn="r">
              <a:lnSpc>
                <a:spcPts val="7200"/>
              </a:lnSpc>
            </a:pPr>
            <a:endParaRPr lang="en-US" sz="4200" dirty="0">
              <a:solidFill>
                <a:srgbClr val="000000"/>
              </a:solidFill>
              <a:latin typeface="Archivo Black Bold"/>
            </a:endParaRPr>
          </a:p>
          <a:p>
            <a:pPr algn="r">
              <a:lnSpc>
                <a:spcPts val="7200"/>
              </a:lnSpc>
            </a:pPr>
            <a:r>
              <a:rPr lang="en-US" sz="8000" dirty="0">
                <a:solidFill>
                  <a:srgbClr val="000000"/>
                </a:solidFill>
                <a:latin typeface="Archivo Black Bold"/>
              </a:rPr>
              <a:t>WEEK 5:</a:t>
            </a:r>
          </a:p>
          <a:p>
            <a:pPr algn="r">
              <a:lnSpc>
                <a:spcPts val="10800"/>
              </a:lnSpc>
            </a:pPr>
            <a:r>
              <a:rPr lang="en-US" sz="12000" dirty="0">
                <a:solidFill>
                  <a:srgbClr val="000000"/>
                </a:solidFill>
                <a:latin typeface="Archivo Black Bold"/>
              </a:rPr>
              <a:t>EMPLOYEE ENGAGEMENT</a:t>
            </a:r>
          </a:p>
        </p:txBody>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20321">
            <a:off x="339701" y="1923037"/>
            <a:ext cx="3978913" cy="397891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12992">
            <a:off x="4693494" y="4896667"/>
            <a:ext cx="3093708" cy="2885586"/>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740877">
            <a:off x="14676343" y="2767731"/>
            <a:ext cx="2909835" cy="28728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949563" y="2009659"/>
            <a:ext cx="20877304" cy="1685825"/>
            <a:chOff x="-18156751" y="1928798"/>
            <a:chExt cx="27836405" cy="2247767"/>
          </a:xfrm>
        </p:grpSpPr>
        <p:grpSp>
          <p:nvGrpSpPr>
            <p:cNvPr id="3" name="Group 3"/>
            <p:cNvGrpSpPr/>
            <p:nvPr/>
          </p:nvGrpSpPr>
          <p:grpSpPr>
            <a:xfrm>
              <a:off x="-2" y="1928798"/>
              <a:ext cx="9679656" cy="2247767"/>
              <a:chOff x="-1" y="175022"/>
              <a:chExt cx="4181309" cy="970965"/>
            </a:xfrm>
          </p:grpSpPr>
          <p:sp>
            <p:nvSpPr>
              <p:cNvPr id="4" name="Freeform 4"/>
              <p:cNvSpPr/>
              <p:nvPr/>
            </p:nvSpPr>
            <p:spPr>
              <a:xfrm>
                <a:off x="-1" y="175022"/>
                <a:ext cx="4181309" cy="970965"/>
              </a:xfrm>
              <a:custGeom>
                <a:avLst/>
                <a:gdLst/>
                <a:ahLst/>
                <a:cxnLst/>
                <a:rect l="l" t="t" r="r" b="b"/>
                <a:pathLst>
                  <a:path w="4181309" h="970965">
                    <a:moveTo>
                      <a:pt x="0" y="0"/>
                    </a:moveTo>
                    <a:lnTo>
                      <a:pt x="4181309" y="0"/>
                    </a:lnTo>
                    <a:lnTo>
                      <a:pt x="4181309" y="970965"/>
                    </a:lnTo>
                    <a:lnTo>
                      <a:pt x="0" y="970965"/>
                    </a:lnTo>
                    <a:close/>
                  </a:path>
                </a:pathLst>
              </a:custGeom>
              <a:solidFill>
                <a:srgbClr val="FF652D"/>
              </a:solidFill>
            </p:spPr>
          </p:sp>
        </p:grpSp>
        <p:sp>
          <p:nvSpPr>
            <p:cNvPr id="5" name="TextBox 5"/>
            <p:cNvSpPr txBox="1"/>
            <p:nvPr/>
          </p:nvSpPr>
          <p:spPr>
            <a:xfrm>
              <a:off x="-18156751" y="2105749"/>
              <a:ext cx="9679656" cy="1124924"/>
            </a:xfrm>
            <a:prstGeom prst="rect">
              <a:avLst/>
            </a:prstGeom>
          </p:spPr>
          <p:txBody>
            <a:bodyPr lIns="0" tIns="0" rIns="0" bIns="0" rtlCol="0" anchor="t">
              <a:spAutoFit/>
            </a:bodyPr>
            <a:lstStyle/>
            <a:p>
              <a:pPr algn="r">
                <a:lnSpc>
                  <a:spcPts val="6400"/>
                </a:lnSpc>
              </a:pPr>
              <a:r>
                <a:rPr lang="en-US" sz="6400" dirty="0">
                  <a:solidFill>
                    <a:srgbClr val="000000"/>
                  </a:solidFill>
                  <a:latin typeface="Archivo Black"/>
                </a:rPr>
                <a:t>AGENDA</a:t>
              </a:r>
            </a:p>
          </p:txBody>
        </p:sp>
        <p:sp>
          <p:nvSpPr>
            <p:cNvPr id="6" name="TextBox 6"/>
            <p:cNvSpPr txBox="1"/>
            <p:nvPr/>
          </p:nvSpPr>
          <p:spPr>
            <a:xfrm>
              <a:off x="426730" y="2334193"/>
              <a:ext cx="8826191" cy="1436975"/>
            </a:xfrm>
            <a:prstGeom prst="rect">
              <a:avLst/>
            </a:prstGeom>
          </p:spPr>
          <p:txBody>
            <a:bodyPr lIns="0" tIns="0" rIns="0" bIns="0" rtlCol="0" anchor="t">
              <a:spAutoFit/>
            </a:bodyPr>
            <a:lstStyle/>
            <a:p>
              <a:pPr algn="r">
                <a:lnSpc>
                  <a:spcPts val="2787"/>
                </a:lnSpc>
              </a:pPr>
              <a:r>
                <a:rPr lang="en-US" sz="2533" dirty="0">
                  <a:solidFill>
                    <a:srgbClr val="000000"/>
                  </a:solidFill>
                  <a:latin typeface="Archivo Black"/>
                </a:rPr>
                <a:t>WEEK 7:</a:t>
              </a:r>
            </a:p>
            <a:p>
              <a:pPr algn="r">
                <a:lnSpc>
                  <a:spcPts val="2787"/>
                </a:lnSpc>
              </a:pPr>
              <a:endParaRPr lang="en-US" sz="2533" dirty="0">
                <a:solidFill>
                  <a:srgbClr val="000000"/>
                </a:solidFill>
                <a:latin typeface="Archivo Black"/>
              </a:endParaRPr>
            </a:p>
            <a:p>
              <a:pPr algn="r">
                <a:lnSpc>
                  <a:spcPts val="2787"/>
                </a:lnSpc>
              </a:pPr>
              <a:r>
                <a:rPr lang="en-US" sz="2533" dirty="0">
                  <a:solidFill>
                    <a:srgbClr val="000000"/>
                  </a:solidFill>
                  <a:latin typeface="Archivo Black"/>
                </a:rPr>
                <a:t>EMPLOYEE ENGAGEMENT</a:t>
              </a:r>
            </a:p>
          </p:txBody>
        </p:sp>
      </p:grpSp>
      <p:sp>
        <p:nvSpPr>
          <p:cNvPr id="7" name="TextBox 7"/>
          <p:cNvSpPr txBox="1"/>
          <p:nvPr/>
        </p:nvSpPr>
        <p:spPr>
          <a:xfrm>
            <a:off x="441510" y="3103085"/>
            <a:ext cx="9228556" cy="7489294"/>
          </a:xfrm>
          <a:prstGeom prst="rect">
            <a:avLst/>
          </a:prstGeom>
        </p:spPr>
        <p:txBody>
          <a:bodyPr lIns="0" tIns="0" rIns="0" bIns="0" rtlCol="0" anchor="t">
            <a:spAutoFit/>
          </a:bodyPr>
          <a:lstStyle/>
          <a:p>
            <a:pPr>
              <a:lnSpc>
                <a:spcPts val="5890"/>
              </a:lnSpc>
            </a:pPr>
            <a:r>
              <a:rPr lang="en-US" sz="3150" dirty="0">
                <a:solidFill>
                  <a:srgbClr val="000000"/>
                </a:solidFill>
                <a:latin typeface="Archivo Black"/>
              </a:rPr>
              <a:t>Module Learning Outcomes</a:t>
            </a:r>
          </a:p>
          <a:p>
            <a:pPr>
              <a:lnSpc>
                <a:spcPts val="5890"/>
              </a:lnSpc>
            </a:pPr>
            <a:r>
              <a:rPr lang="en-US" sz="3150" dirty="0">
                <a:solidFill>
                  <a:srgbClr val="000000"/>
                </a:solidFill>
                <a:latin typeface="Archivo Black"/>
              </a:rPr>
              <a:t>POLL</a:t>
            </a:r>
          </a:p>
          <a:p>
            <a:pPr>
              <a:lnSpc>
                <a:spcPts val="5890"/>
              </a:lnSpc>
            </a:pPr>
            <a:r>
              <a:rPr lang="en-US" sz="3150" dirty="0">
                <a:solidFill>
                  <a:srgbClr val="000000"/>
                </a:solidFill>
                <a:latin typeface="Archivo Black"/>
              </a:rPr>
              <a:t>What is employee engagement?</a:t>
            </a:r>
          </a:p>
          <a:p>
            <a:pPr>
              <a:lnSpc>
                <a:spcPts val="5890"/>
              </a:lnSpc>
            </a:pPr>
            <a:r>
              <a:rPr lang="en-US" sz="3150" dirty="0">
                <a:solidFill>
                  <a:srgbClr val="000000"/>
                </a:solidFill>
                <a:latin typeface="Archivo Black"/>
              </a:rPr>
              <a:t>Why is employee engagement important?</a:t>
            </a:r>
          </a:p>
          <a:p>
            <a:pPr>
              <a:lnSpc>
                <a:spcPts val="5890"/>
              </a:lnSpc>
            </a:pPr>
            <a:r>
              <a:rPr lang="en-US" sz="3150" dirty="0">
                <a:solidFill>
                  <a:srgbClr val="000000"/>
                </a:solidFill>
                <a:latin typeface="Archivo Black"/>
              </a:rPr>
              <a:t>How to engage employees</a:t>
            </a:r>
          </a:p>
          <a:p>
            <a:pPr>
              <a:lnSpc>
                <a:spcPts val="5890"/>
              </a:lnSpc>
            </a:pPr>
            <a:r>
              <a:rPr lang="en-US" sz="3150" dirty="0">
                <a:solidFill>
                  <a:srgbClr val="000000"/>
                </a:solidFill>
                <a:latin typeface="Archivo Black"/>
              </a:rPr>
              <a:t>Theoretical Models of engagement</a:t>
            </a:r>
          </a:p>
          <a:p>
            <a:pPr>
              <a:lnSpc>
                <a:spcPts val="5890"/>
              </a:lnSpc>
            </a:pPr>
            <a:r>
              <a:rPr lang="en-US" sz="3150" dirty="0">
                <a:solidFill>
                  <a:srgbClr val="000000"/>
                </a:solidFill>
                <a:latin typeface="Archivo Black"/>
              </a:rPr>
              <a:t>Statistics</a:t>
            </a:r>
          </a:p>
          <a:p>
            <a:pPr>
              <a:lnSpc>
                <a:spcPts val="5890"/>
              </a:lnSpc>
            </a:pPr>
            <a:r>
              <a:rPr lang="en-US" sz="3150" dirty="0">
                <a:solidFill>
                  <a:srgbClr val="000000"/>
                </a:solidFill>
                <a:latin typeface="Archivo Black"/>
              </a:rPr>
              <a:t>Assignment 3</a:t>
            </a:r>
          </a:p>
          <a:p>
            <a:pPr>
              <a:lnSpc>
                <a:spcPts val="5890"/>
              </a:lnSpc>
            </a:pPr>
            <a:r>
              <a:rPr lang="en-US" sz="3150" dirty="0">
                <a:solidFill>
                  <a:srgbClr val="000000"/>
                </a:solidFill>
                <a:latin typeface="Archivo Black"/>
              </a:rPr>
              <a:t>References</a:t>
            </a:r>
          </a:p>
          <a:p>
            <a:pPr>
              <a:lnSpc>
                <a:spcPts val="5890"/>
              </a:lnSpc>
            </a:pPr>
            <a:endParaRPr lang="en-US" sz="3150" dirty="0">
              <a:solidFill>
                <a:srgbClr val="000000"/>
              </a:solidFill>
              <a:latin typeface="Archivo Black"/>
            </a:endParaRPr>
          </a:p>
        </p:txBody>
      </p:sp>
      <p:pic>
        <p:nvPicPr>
          <p:cNvPr id="9" name="Picture 8" descr="Circle&#10;&#10;Description automatically generated with medium confidence">
            <a:extLst>
              <a:ext uri="{FF2B5EF4-FFF2-40B4-BE49-F238E27FC236}">
                <a16:creationId xmlns:a16="http://schemas.microsoft.com/office/drawing/2014/main" id="{78F40E8A-E378-E545-88FC-3C80F840EBA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30090" y="5372100"/>
            <a:ext cx="8223250" cy="4699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33400" y="1926173"/>
            <a:ext cx="3545556" cy="3471979"/>
            <a:chOff x="0" y="0"/>
            <a:chExt cx="4727408" cy="4629306"/>
          </a:xfrm>
        </p:grpSpPr>
        <p:grpSp>
          <p:nvGrpSpPr>
            <p:cNvPr id="3" name="Group 3"/>
            <p:cNvGrpSpPr>
              <a:grpSpLocks noChangeAspect="1"/>
            </p:cNvGrpSpPr>
            <p:nvPr/>
          </p:nvGrpSpPr>
          <p:grpSpPr>
            <a:xfrm>
              <a:off x="0" y="0"/>
              <a:ext cx="4727408" cy="4629306"/>
              <a:chOff x="-72390" y="7620"/>
              <a:chExt cx="6487160" cy="6352540"/>
            </a:xfrm>
          </p:grpSpPr>
          <p:sp>
            <p:nvSpPr>
              <p:cNvPr id="4" name="Freeform 4"/>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FF652D"/>
              </a:solidFill>
            </p:spPr>
          </p:sp>
        </p:gr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31616">
              <a:off x="976222" y="962100"/>
              <a:ext cx="2774963" cy="2774963"/>
            </a:xfrm>
            <a:prstGeom prst="rect">
              <a:avLst/>
            </a:prstGeom>
          </p:spPr>
        </p:pic>
      </p:grpSp>
      <p:pic>
        <p:nvPicPr>
          <p:cNvPr id="6" name="Picture 6"/>
          <p:cNvPicPr>
            <a:picLocks noChangeAspect="1"/>
          </p:cNvPicPr>
          <p:nvPr/>
        </p:nvPicPr>
        <p:blipFill>
          <a:blip r:embed="rId4"/>
          <a:srcRect/>
          <a:stretch>
            <a:fillRect/>
          </a:stretch>
        </p:blipFill>
        <p:spPr>
          <a:xfrm>
            <a:off x="4876800" y="1926173"/>
            <a:ext cx="13060146" cy="7805686"/>
          </a:xfrm>
          <a:prstGeom prst="rect">
            <a:avLst/>
          </a:prstGeom>
        </p:spPr>
      </p:pic>
      <p:pic>
        <p:nvPicPr>
          <p:cNvPr id="7" name="Picture 7"/>
          <p:cNvPicPr>
            <a:picLocks noChangeAspect="1"/>
          </p:cNvPicPr>
          <p:nvPr/>
        </p:nvPicPr>
        <p:blipFill>
          <a:blip r:embed="rId5"/>
          <a:srcRect/>
          <a:stretch>
            <a:fillRect/>
          </a:stretch>
        </p:blipFill>
        <p:spPr>
          <a:xfrm>
            <a:off x="347180" y="393301"/>
            <a:ext cx="2612374" cy="867869"/>
          </a:xfrm>
          <a:prstGeom prst="rect">
            <a:avLst/>
          </a:prstGeom>
        </p:spPr>
      </p:pic>
      <p:sp>
        <p:nvSpPr>
          <p:cNvPr id="8" name="TextBox 8"/>
          <p:cNvSpPr txBox="1"/>
          <p:nvPr/>
        </p:nvSpPr>
        <p:spPr>
          <a:xfrm>
            <a:off x="1775133" y="680014"/>
            <a:ext cx="16161813" cy="786626"/>
          </a:xfrm>
          <a:prstGeom prst="rect">
            <a:avLst/>
          </a:prstGeom>
        </p:spPr>
        <p:txBody>
          <a:bodyPr lIns="0" tIns="0" rIns="0" bIns="0" rtlCol="0" anchor="t">
            <a:spAutoFit/>
          </a:bodyPr>
          <a:lstStyle/>
          <a:p>
            <a:pPr algn="r">
              <a:lnSpc>
                <a:spcPts val="6400"/>
              </a:lnSpc>
            </a:pPr>
            <a:r>
              <a:rPr lang="en-US" sz="4800" dirty="0">
                <a:solidFill>
                  <a:srgbClr val="000000"/>
                </a:solidFill>
                <a:latin typeface="Archivo Black Bold"/>
              </a:rPr>
              <a:t>MODULE LEARNING OUTCOMES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713489" y="549635"/>
            <a:ext cx="12263823" cy="6730531"/>
            <a:chOff x="0" y="0"/>
            <a:chExt cx="16351765" cy="8974042"/>
          </a:xfrm>
        </p:grpSpPr>
        <p:sp>
          <p:nvSpPr>
            <p:cNvPr id="3" name="TextBox 3"/>
            <p:cNvSpPr txBox="1"/>
            <p:nvPr/>
          </p:nvSpPr>
          <p:spPr>
            <a:xfrm rot="-422451">
              <a:off x="263778" y="1532674"/>
              <a:ext cx="14759881" cy="3920249"/>
            </a:xfrm>
            <a:prstGeom prst="rect">
              <a:avLst/>
            </a:prstGeom>
          </p:spPr>
          <p:txBody>
            <a:bodyPr lIns="0" tIns="0" rIns="0" bIns="0" rtlCol="0" anchor="t">
              <a:spAutoFit/>
            </a:bodyPr>
            <a:lstStyle/>
            <a:p>
              <a:pPr algn="ctr">
                <a:lnSpc>
                  <a:spcPts val="20274"/>
                </a:lnSpc>
                <a:spcBef>
                  <a:spcPct val="0"/>
                </a:spcBef>
              </a:pPr>
              <a:r>
                <a:rPr lang="en-US" sz="22527" spc="-1914">
                  <a:solidFill>
                    <a:srgbClr val="5CE1E6"/>
                  </a:solidFill>
                  <a:latin typeface="Carlsons Script"/>
                </a:rPr>
                <a:t>Employee</a:t>
              </a:r>
            </a:p>
          </p:txBody>
        </p:sp>
        <p:sp>
          <p:nvSpPr>
            <p:cNvPr id="4" name="TextBox 4"/>
            <p:cNvSpPr txBox="1"/>
            <p:nvPr/>
          </p:nvSpPr>
          <p:spPr>
            <a:xfrm rot="-422451">
              <a:off x="1407040" y="4163991"/>
              <a:ext cx="14759881" cy="3920249"/>
            </a:xfrm>
            <a:prstGeom prst="rect">
              <a:avLst/>
            </a:prstGeom>
          </p:spPr>
          <p:txBody>
            <a:bodyPr lIns="0" tIns="0" rIns="0" bIns="0" rtlCol="0" anchor="t">
              <a:spAutoFit/>
            </a:bodyPr>
            <a:lstStyle/>
            <a:p>
              <a:pPr algn="ctr">
                <a:lnSpc>
                  <a:spcPts val="20274"/>
                </a:lnSpc>
                <a:spcBef>
                  <a:spcPct val="0"/>
                </a:spcBef>
              </a:pPr>
              <a:r>
                <a:rPr lang="en-US" sz="22527" spc="-1914">
                  <a:solidFill>
                    <a:srgbClr val="FFDE59"/>
                  </a:solidFill>
                  <a:latin typeface="Carlsons Script"/>
                </a:rPr>
                <a:t>or Guest  ?</a:t>
              </a:r>
            </a:p>
          </p:txBody>
        </p:sp>
      </p:grpSp>
      <p:sp>
        <p:nvSpPr>
          <p:cNvPr id="5" name="TextBox 5"/>
          <p:cNvSpPr txBox="1"/>
          <p:nvPr/>
        </p:nvSpPr>
        <p:spPr>
          <a:xfrm>
            <a:off x="5523393" y="7757376"/>
            <a:ext cx="9734848" cy="548640"/>
          </a:xfrm>
          <a:prstGeom prst="rect">
            <a:avLst/>
          </a:prstGeom>
        </p:spPr>
        <p:txBody>
          <a:bodyPr lIns="0" tIns="0" rIns="0" bIns="0" rtlCol="0" anchor="t">
            <a:spAutoFit/>
          </a:bodyPr>
          <a:lstStyle/>
          <a:p>
            <a:pPr algn="ctr">
              <a:lnSpc>
                <a:spcPts val="4409"/>
              </a:lnSpc>
            </a:pPr>
            <a:r>
              <a:rPr lang="en-US" sz="3150" dirty="0">
                <a:solidFill>
                  <a:srgbClr val="000000"/>
                </a:solidFill>
                <a:latin typeface="Archivo Black"/>
              </a:rPr>
              <a:t>Complete the poll on Teams!</a:t>
            </a:r>
          </a:p>
        </p:txBody>
      </p:sp>
      <p:pic>
        <p:nvPicPr>
          <p:cNvPr id="7" name="Picture 6" descr="A picture containing icon&#10;&#10;Description automatically generated">
            <a:extLst>
              <a:ext uri="{FF2B5EF4-FFF2-40B4-BE49-F238E27FC236}">
                <a16:creationId xmlns:a16="http://schemas.microsoft.com/office/drawing/2014/main" id="{94DB50F0-23CE-3B43-B415-5FC666D34EB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75902" y="418047"/>
            <a:ext cx="5405277" cy="4171229"/>
          </a:xfrm>
          <a:prstGeom prst="rect">
            <a:avLst/>
          </a:prstGeom>
        </p:spPr>
      </p:pic>
      <p:pic>
        <p:nvPicPr>
          <p:cNvPr id="9" name="Picture 8" descr="Icon&#10;&#10;Description automatically generated">
            <a:extLst>
              <a:ext uri="{FF2B5EF4-FFF2-40B4-BE49-F238E27FC236}">
                <a16:creationId xmlns:a16="http://schemas.microsoft.com/office/drawing/2014/main" id="{61B17A57-CC56-F045-AC26-5D7433D0609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4151325" y="6173355"/>
            <a:ext cx="3825815" cy="382581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What Is Employee Engagement?">
            <a:hlinkClick r:id="" action="ppaction://media"/>
            <a:extLst>
              <a:ext uri="{FF2B5EF4-FFF2-40B4-BE49-F238E27FC236}">
                <a16:creationId xmlns:a16="http://schemas.microsoft.com/office/drawing/2014/main" id="{433FA620-8921-0D40-BEAE-781D9FE6027D}"/>
              </a:ext>
            </a:extLst>
          </p:cNvPr>
          <p:cNvPicPr>
            <a:picLocks noRot="1" noChangeAspect="1"/>
          </p:cNvPicPr>
          <p:nvPr>
            <a:videoFile r:link="rId1"/>
          </p:nvPr>
        </p:nvPicPr>
        <p:blipFill>
          <a:blip r:embed="rId4"/>
          <a:stretch>
            <a:fillRect/>
          </a:stretch>
        </p:blipFill>
        <p:spPr>
          <a:xfrm>
            <a:off x="381000" y="192404"/>
            <a:ext cx="17526000" cy="9902191"/>
          </a:xfrm>
          <a:prstGeom prst="rect">
            <a:avLst/>
          </a:prstGeom>
        </p:spPr>
      </p:pic>
    </p:spTree>
    <p:extLst>
      <p:ext uri="{BB962C8B-B14F-4D97-AF65-F5344CB8AC3E}">
        <p14:creationId xmlns:p14="http://schemas.microsoft.com/office/powerpoint/2010/main" val="370943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rot="-1228259">
            <a:off x="689705" y="1192155"/>
            <a:ext cx="2584539" cy="2530905"/>
            <a:chOff x="-72390" y="7620"/>
            <a:chExt cx="6487160" cy="6352540"/>
          </a:xfrm>
        </p:grpSpPr>
        <p:sp>
          <p:nvSpPr>
            <p:cNvPr id="3" name="Freeform 3"/>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13B818"/>
            </a:solidFill>
          </p:spPr>
        </p:sp>
      </p:grpSp>
      <p:grpSp>
        <p:nvGrpSpPr>
          <p:cNvPr id="4" name="Group 4"/>
          <p:cNvGrpSpPr/>
          <p:nvPr/>
        </p:nvGrpSpPr>
        <p:grpSpPr>
          <a:xfrm rot="-1455603">
            <a:off x="730648" y="3272345"/>
            <a:ext cx="1177440" cy="1177440"/>
            <a:chOff x="0" y="0"/>
            <a:chExt cx="1569919" cy="1569919"/>
          </a:xfrm>
        </p:grpSpPr>
        <p:grpSp>
          <p:nvGrpSpPr>
            <p:cNvPr id="5" name="Group 5"/>
            <p:cNvGrpSpPr/>
            <p:nvPr/>
          </p:nvGrpSpPr>
          <p:grpSpPr>
            <a:xfrm>
              <a:off x="0" y="0"/>
              <a:ext cx="1569919" cy="1569919"/>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652D"/>
              </a:solidFill>
            </p:spPr>
          </p:sp>
        </p:grpSp>
        <p:sp>
          <p:nvSpPr>
            <p:cNvPr id="7" name="TextBox 7"/>
            <p:cNvSpPr txBox="1"/>
            <p:nvPr/>
          </p:nvSpPr>
          <p:spPr>
            <a:xfrm>
              <a:off x="588327" y="59074"/>
              <a:ext cx="672123" cy="1507280"/>
            </a:xfrm>
            <a:prstGeom prst="rect">
              <a:avLst/>
            </a:prstGeom>
          </p:spPr>
          <p:txBody>
            <a:bodyPr lIns="0" tIns="0" rIns="0" bIns="0" rtlCol="0" anchor="t">
              <a:spAutoFit/>
            </a:bodyPr>
            <a:lstStyle/>
            <a:p>
              <a:pPr>
                <a:lnSpc>
                  <a:spcPts val="8503"/>
                </a:lnSpc>
              </a:pPr>
              <a:r>
                <a:rPr lang="en-US" sz="7730">
                  <a:solidFill>
                    <a:srgbClr val="000000"/>
                  </a:solidFill>
                  <a:latin typeface="Archivo Black"/>
                </a:rPr>
                <a:t>!</a:t>
              </a:r>
            </a:p>
          </p:txBody>
        </p:sp>
      </p:grpSp>
      <p:grpSp>
        <p:nvGrpSpPr>
          <p:cNvPr id="8" name="Group 8"/>
          <p:cNvGrpSpPr/>
          <p:nvPr/>
        </p:nvGrpSpPr>
        <p:grpSpPr>
          <a:xfrm>
            <a:off x="2125808" y="372155"/>
            <a:ext cx="1511895" cy="1899165"/>
            <a:chOff x="0" y="0"/>
            <a:chExt cx="2015860" cy="2532220"/>
          </a:xfrm>
        </p:grpSpPr>
        <p:grpSp>
          <p:nvGrpSpPr>
            <p:cNvPr id="9" name="Group 9"/>
            <p:cNvGrpSpPr/>
            <p:nvPr/>
          </p:nvGrpSpPr>
          <p:grpSpPr>
            <a:xfrm rot="1090134">
              <a:off x="240312" y="223597"/>
              <a:ext cx="1569919" cy="1569919"/>
              <a:chOff x="0" y="0"/>
              <a:chExt cx="6350000" cy="6350000"/>
            </a:xfrm>
          </p:grpSpPr>
          <p:sp>
            <p:nvSpPr>
              <p:cNvPr id="10" name="Freeform 10"/>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8B97FD"/>
              </a:solidFill>
            </p:spPr>
          </p:sp>
        </p:grpSp>
        <p:sp>
          <p:nvSpPr>
            <p:cNvPr id="11" name="TextBox 11"/>
            <p:cNvSpPr txBox="1"/>
            <p:nvPr/>
          </p:nvSpPr>
          <p:spPr>
            <a:xfrm rot="1090134">
              <a:off x="346709" y="155353"/>
              <a:ext cx="672123" cy="2330219"/>
            </a:xfrm>
            <a:prstGeom prst="rect">
              <a:avLst/>
            </a:prstGeom>
          </p:spPr>
          <p:txBody>
            <a:bodyPr lIns="0" tIns="0" rIns="0" bIns="0" rtlCol="0" anchor="t">
              <a:spAutoFit/>
            </a:bodyPr>
            <a:lstStyle/>
            <a:p>
              <a:pPr>
                <a:lnSpc>
                  <a:spcPts val="13293"/>
                </a:lnSpc>
              </a:pPr>
              <a:r>
                <a:rPr lang="en-US" sz="12085">
                  <a:solidFill>
                    <a:srgbClr val="000000"/>
                  </a:solidFill>
                  <a:latin typeface="Archivo Black"/>
                </a:rPr>
                <a:t>*</a:t>
              </a:r>
            </a:p>
          </p:txBody>
        </p:sp>
      </p:grpSp>
      <p:pic>
        <p:nvPicPr>
          <p:cNvPr id="12" name="Picture 1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86986">
            <a:off x="1367995" y="1714951"/>
            <a:ext cx="1515626" cy="1485313"/>
          </a:xfrm>
          <a:prstGeom prst="rect">
            <a:avLst/>
          </a:prstGeom>
        </p:spPr>
      </p:pic>
      <p:grpSp>
        <p:nvGrpSpPr>
          <p:cNvPr id="13" name="Group 13"/>
          <p:cNvGrpSpPr/>
          <p:nvPr/>
        </p:nvGrpSpPr>
        <p:grpSpPr>
          <a:xfrm>
            <a:off x="4718154" y="453645"/>
            <a:ext cx="13060448" cy="8512715"/>
            <a:chOff x="0" y="133350"/>
            <a:chExt cx="17413931" cy="11568101"/>
          </a:xfrm>
        </p:grpSpPr>
        <p:grpSp>
          <p:nvGrpSpPr>
            <p:cNvPr id="14" name="Group 14"/>
            <p:cNvGrpSpPr/>
            <p:nvPr/>
          </p:nvGrpSpPr>
          <p:grpSpPr>
            <a:xfrm>
              <a:off x="37164" y="3436791"/>
              <a:ext cx="17376767" cy="3961647"/>
              <a:chOff x="0" y="0"/>
              <a:chExt cx="4606383" cy="1050187"/>
            </a:xfrm>
          </p:grpSpPr>
          <p:sp>
            <p:nvSpPr>
              <p:cNvPr id="15" name="Freeform 15"/>
              <p:cNvSpPr/>
              <p:nvPr/>
            </p:nvSpPr>
            <p:spPr>
              <a:xfrm>
                <a:off x="0" y="0"/>
                <a:ext cx="4606383" cy="10501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16" name="TextBox 16"/>
            <p:cNvSpPr txBox="1"/>
            <p:nvPr/>
          </p:nvSpPr>
          <p:spPr>
            <a:xfrm>
              <a:off x="0" y="133350"/>
              <a:ext cx="15094886" cy="2548890"/>
            </a:xfrm>
            <a:prstGeom prst="rect">
              <a:avLst/>
            </a:prstGeom>
          </p:spPr>
          <p:txBody>
            <a:bodyPr lIns="0" tIns="0" rIns="0" bIns="0" rtlCol="0" anchor="t">
              <a:spAutoFit/>
            </a:bodyPr>
            <a:lstStyle/>
            <a:p>
              <a:pPr>
                <a:lnSpc>
                  <a:spcPts val="7200"/>
                </a:lnSpc>
              </a:pPr>
              <a:r>
                <a:rPr lang="en-US" sz="7200" dirty="0">
                  <a:solidFill>
                    <a:srgbClr val="000000"/>
                  </a:solidFill>
                  <a:latin typeface="Archivo Black"/>
                </a:rPr>
                <a:t>WHAT IS EMPLOYEE ENGAGEMENT?</a:t>
              </a:r>
            </a:p>
          </p:txBody>
        </p:sp>
        <p:sp>
          <p:nvSpPr>
            <p:cNvPr id="17" name="TextBox 17"/>
            <p:cNvSpPr txBox="1"/>
            <p:nvPr/>
          </p:nvSpPr>
          <p:spPr>
            <a:xfrm>
              <a:off x="631319" y="3678688"/>
              <a:ext cx="16188455" cy="3693318"/>
            </a:xfrm>
            <a:prstGeom prst="rect">
              <a:avLst/>
            </a:prstGeom>
          </p:spPr>
          <p:txBody>
            <a:bodyPr lIns="0" tIns="0" rIns="0" bIns="0" rtlCol="0" anchor="t">
              <a:spAutoFit/>
            </a:bodyPr>
            <a:lstStyle/>
            <a:p>
              <a:pPr algn="just"/>
              <a:r>
                <a:rPr lang="en-US" sz="6000" dirty="0">
                  <a:solidFill>
                    <a:srgbClr val="000000"/>
                  </a:solidFill>
                  <a:latin typeface="Freestyle Script" panose="030804020302050B0404" pitchFamily="66" charset="77"/>
                  <a:cs typeface="Futura Medium" panose="020B0602020204020303" pitchFamily="34" charset="-79"/>
                </a:rPr>
                <a:t>Employee engagement is the level of mental and emotional commitment an employee has towards their job, the </a:t>
              </a:r>
              <a:r>
                <a:rPr lang="en-US" sz="6000" dirty="0" err="1">
                  <a:solidFill>
                    <a:srgbClr val="000000"/>
                  </a:solidFill>
                  <a:latin typeface="Freestyle Script" panose="030804020302050B0404" pitchFamily="66" charset="77"/>
                  <a:cs typeface="Futura Medium" panose="020B0602020204020303" pitchFamily="34" charset="-79"/>
                </a:rPr>
                <a:t>organisation</a:t>
              </a:r>
              <a:r>
                <a:rPr lang="en-US" sz="6000" dirty="0">
                  <a:solidFill>
                    <a:srgbClr val="000000"/>
                  </a:solidFill>
                  <a:latin typeface="Freestyle Script" panose="030804020302050B0404" pitchFamily="66" charset="77"/>
                  <a:cs typeface="Futura Medium" panose="020B0602020204020303" pitchFamily="34" charset="-79"/>
                </a:rPr>
                <a:t> and its goals.</a:t>
              </a:r>
            </a:p>
          </p:txBody>
        </p:sp>
        <p:sp>
          <p:nvSpPr>
            <p:cNvPr id="18" name="TextBox 18"/>
            <p:cNvSpPr txBox="1"/>
            <p:nvPr/>
          </p:nvSpPr>
          <p:spPr>
            <a:xfrm>
              <a:off x="89175" y="8497171"/>
              <a:ext cx="16018196" cy="3204280"/>
            </a:xfrm>
            <a:prstGeom prst="rect">
              <a:avLst/>
            </a:prstGeom>
          </p:spPr>
          <p:txBody>
            <a:bodyPr lIns="0" tIns="0" rIns="0" bIns="0" rtlCol="0" anchor="t">
              <a:spAutoFit/>
            </a:bodyPr>
            <a:lstStyle/>
            <a:p>
              <a:pPr>
                <a:lnSpc>
                  <a:spcPts val="4817"/>
                </a:lnSpc>
              </a:pPr>
              <a:r>
                <a:rPr lang="en-US" sz="3440" spc="68" dirty="0">
                  <a:solidFill>
                    <a:srgbClr val="000000"/>
                  </a:solidFill>
                  <a:latin typeface="Muli Regular"/>
                </a:rPr>
                <a:t>An engaged employee is driven to help their </a:t>
              </a:r>
              <a:r>
                <a:rPr lang="en-US" sz="3440" spc="68" dirty="0" err="1">
                  <a:solidFill>
                    <a:srgbClr val="000000"/>
                  </a:solidFill>
                  <a:latin typeface="Muli Regular"/>
                </a:rPr>
                <a:t>organisation</a:t>
              </a:r>
              <a:r>
                <a:rPr lang="en-US" sz="3440" spc="68" dirty="0">
                  <a:solidFill>
                    <a:srgbClr val="000000"/>
                  </a:solidFill>
                  <a:latin typeface="Muli Regular"/>
                </a:rPr>
                <a:t> succeed by directing their best efforts towards their work. They believe in the </a:t>
              </a:r>
              <a:r>
                <a:rPr lang="en-US" sz="3440" spc="68" dirty="0" err="1">
                  <a:solidFill>
                    <a:srgbClr val="000000"/>
                  </a:solidFill>
                  <a:latin typeface="Muli Regular"/>
                </a:rPr>
                <a:t>organisation</a:t>
              </a:r>
              <a:r>
                <a:rPr lang="en-US" sz="3440" spc="68" dirty="0">
                  <a:solidFill>
                    <a:srgbClr val="000000"/>
                  </a:solidFill>
                  <a:latin typeface="Muli Regular"/>
                </a:rPr>
                <a:t>, and they will work to make sure that the </a:t>
              </a:r>
              <a:r>
                <a:rPr lang="en-US" sz="3440" spc="68" dirty="0" err="1">
                  <a:solidFill>
                    <a:srgbClr val="000000"/>
                  </a:solidFill>
                  <a:latin typeface="Muli Regular"/>
                </a:rPr>
                <a:t>organisation</a:t>
              </a:r>
              <a:r>
                <a:rPr lang="en-US" sz="3440" spc="68" dirty="0">
                  <a:solidFill>
                    <a:srgbClr val="000000"/>
                  </a:solidFill>
                  <a:latin typeface="Muli Regular"/>
                </a:rPr>
                <a:t> succeeds.</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rot="-1228259">
            <a:off x="15316026" y="933059"/>
            <a:ext cx="2584539" cy="2530905"/>
            <a:chOff x="-72390" y="7620"/>
            <a:chExt cx="6487160" cy="6352540"/>
          </a:xfrm>
        </p:grpSpPr>
        <p:sp>
          <p:nvSpPr>
            <p:cNvPr id="3" name="Freeform 3"/>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13B818"/>
            </a:solidFill>
          </p:spPr>
        </p:sp>
      </p:grpSp>
      <p:grpSp>
        <p:nvGrpSpPr>
          <p:cNvPr id="8" name="Group 8"/>
          <p:cNvGrpSpPr/>
          <p:nvPr/>
        </p:nvGrpSpPr>
        <p:grpSpPr>
          <a:xfrm>
            <a:off x="16752129" y="113059"/>
            <a:ext cx="1511895" cy="1899165"/>
            <a:chOff x="0" y="0"/>
            <a:chExt cx="2015860" cy="2532220"/>
          </a:xfrm>
        </p:grpSpPr>
        <p:grpSp>
          <p:nvGrpSpPr>
            <p:cNvPr id="9" name="Group 9"/>
            <p:cNvGrpSpPr/>
            <p:nvPr/>
          </p:nvGrpSpPr>
          <p:grpSpPr>
            <a:xfrm rot="1090134">
              <a:off x="240312" y="223597"/>
              <a:ext cx="1569919" cy="1569919"/>
              <a:chOff x="0" y="0"/>
              <a:chExt cx="6350000" cy="6350000"/>
            </a:xfrm>
          </p:grpSpPr>
          <p:sp>
            <p:nvSpPr>
              <p:cNvPr id="10" name="Freeform 10"/>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8B97FD"/>
              </a:solidFill>
            </p:spPr>
          </p:sp>
        </p:grpSp>
        <p:sp>
          <p:nvSpPr>
            <p:cNvPr id="11" name="TextBox 11"/>
            <p:cNvSpPr txBox="1"/>
            <p:nvPr/>
          </p:nvSpPr>
          <p:spPr>
            <a:xfrm rot="1090134">
              <a:off x="346709" y="155353"/>
              <a:ext cx="672123" cy="2330219"/>
            </a:xfrm>
            <a:prstGeom prst="rect">
              <a:avLst/>
            </a:prstGeom>
          </p:spPr>
          <p:txBody>
            <a:bodyPr lIns="0" tIns="0" rIns="0" bIns="0" rtlCol="0" anchor="t">
              <a:spAutoFit/>
            </a:bodyPr>
            <a:lstStyle/>
            <a:p>
              <a:pPr>
                <a:lnSpc>
                  <a:spcPts val="13293"/>
                </a:lnSpc>
              </a:pPr>
              <a:r>
                <a:rPr lang="en-US" sz="12085" dirty="0">
                  <a:solidFill>
                    <a:srgbClr val="000000"/>
                  </a:solidFill>
                  <a:latin typeface="Archivo Black"/>
                </a:rPr>
                <a:t>*</a:t>
              </a:r>
            </a:p>
          </p:txBody>
        </p:sp>
      </p:grpSp>
      <p:pic>
        <p:nvPicPr>
          <p:cNvPr id="12" name="Picture 1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6986">
            <a:off x="15994316" y="1455855"/>
            <a:ext cx="1515626" cy="1485313"/>
          </a:xfrm>
          <a:prstGeom prst="rect">
            <a:avLst/>
          </a:prstGeom>
        </p:spPr>
      </p:pic>
      <p:pic>
        <p:nvPicPr>
          <p:cNvPr id="20" name="Online Media 19" descr="Sarah King, Wyndham: Keys to Employee Engagement">
            <a:hlinkClick r:id="" action="ppaction://media"/>
            <a:extLst>
              <a:ext uri="{FF2B5EF4-FFF2-40B4-BE49-F238E27FC236}">
                <a16:creationId xmlns:a16="http://schemas.microsoft.com/office/drawing/2014/main" id="{ACDFA8A2-A8B5-8C41-A3C5-B0FDB2DC3D41}"/>
              </a:ext>
            </a:extLst>
          </p:cNvPr>
          <p:cNvPicPr>
            <a:picLocks noRot="1" noChangeAspect="1"/>
          </p:cNvPicPr>
          <p:nvPr>
            <a:videoFile r:link="rId1"/>
          </p:nvPr>
        </p:nvPicPr>
        <p:blipFill>
          <a:blip r:embed="rId6"/>
          <a:stretch>
            <a:fillRect/>
          </a:stretch>
        </p:blipFill>
        <p:spPr>
          <a:xfrm>
            <a:off x="443400" y="592337"/>
            <a:ext cx="14559215" cy="8225957"/>
          </a:xfrm>
          <a:prstGeom prst="rect">
            <a:avLst/>
          </a:prstGeom>
        </p:spPr>
      </p:pic>
      <p:pic>
        <p:nvPicPr>
          <p:cNvPr id="22" name="Picture 21" descr="A blue sign with white text&#10;&#10;Description automatically generated with low confidence">
            <a:extLst>
              <a:ext uri="{FF2B5EF4-FFF2-40B4-BE49-F238E27FC236}">
                <a16:creationId xmlns:a16="http://schemas.microsoft.com/office/drawing/2014/main" id="{1FDFFF3D-7053-3946-BC57-7F7650201B9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2725400" y="8953500"/>
            <a:ext cx="5538624" cy="1247655"/>
          </a:xfrm>
          <a:prstGeom prst="rect">
            <a:avLst/>
          </a:prstGeom>
        </p:spPr>
      </p:pic>
    </p:spTree>
    <p:extLst>
      <p:ext uri="{BB962C8B-B14F-4D97-AF65-F5344CB8AC3E}">
        <p14:creationId xmlns:p14="http://schemas.microsoft.com/office/powerpoint/2010/main" val="1260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4206">
            <a:off x="10315568" y="3541005"/>
            <a:ext cx="4492471" cy="4190250"/>
          </a:xfrm>
          <a:prstGeom prst="rect">
            <a:avLst/>
          </a:prstGeom>
        </p:spPr>
      </p:pic>
      <p:grpSp>
        <p:nvGrpSpPr>
          <p:cNvPr id="3" name="Group 3"/>
          <p:cNvGrpSpPr/>
          <p:nvPr/>
        </p:nvGrpSpPr>
        <p:grpSpPr>
          <a:xfrm>
            <a:off x="13988300" y="2373334"/>
            <a:ext cx="2574442" cy="2574442"/>
            <a:chOff x="0" y="0"/>
            <a:chExt cx="3432589" cy="3432589"/>
          </a:xfrm>
        </p:grpSpPr>
        <p:grpSp>
          <p:nvGrpSpPr>
            <p:cNvPr id="4" name="Group 4"/>
            <p:cNvGrpSpPr/>
            <p:nvPr/>
          </p:nvGrpSpPr>
          <p:grpSpPr>
            <a:xfrm rot="481363">
              <a:off x="197152" y="197152"/>
              <a:ext cx="3038285" cy="3038285"/>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6" name="TextBox 6"/>
            <p:cNvSpPr txBox="1"/>
            <p:nvPr/>
          </p:nvSpPr>
          <p:spPr>
            <a:xfrm rot="481363">
              <a:off x="1324050" y="371253"/>
              <a:ext cx="1300769" cy="2894311"/>
            </a:xfrm>
            <a:prstGeom prst="rect">
              <a:avLst/>
            </a:prstGeom>
          </p:spPr>
          <p:txBody>
            <a:bodyPr lIns="0" tIns="0" rIns="0" bIns="0" rtlCol="0" anchor="t">
              <a:spAutoFit/>
            </a:bodyPr>
            <a:lstStyle/>
            <a:p>
              <a:pPr>
                <a:lnSpc>
                  <a:spcPts val="16457"/>
                </a:lnSpc>
              </a:pPr>
              <a:r>
                <a:rPr lang="en-US" sz="14961">
                  <a:solidFill>
                    <a:srgbClr val="000000"/>
                  </a:solidFill>
                  <a:latin typeface="Archivo Black"/>
                </a:rPr>
                <a:t>!</a:t>
              </a:r>
            </a:p>
          </p:txBody>
        </p:sp>
      </p:grpSp>
      <p:grpSp>
        <p:nvGrpSpPr>
          <p:cNvPr id="7" name="Group 7"/>
          <p:cNvGrpSpPr/>
          <p:nvPr/>
        </p:nvGrpSpPr>
        <p:grpSpPr>
          <a:xfrm rot="1243928">
            <a:off x="13657515" y="5085015"/>
            <a:ext cx="3810711" cy="3810711"/>
            <a:chOff x="0" y="0"/>
            <a:chExt cx="5080948" cy="5080948"/>
          </a:xfrm>
        </p:grpSpPr>
        <p:grpSp>
          <p:nvGrpSpPr>
            <p:cNvPr id="8" name="Group 8"/>
            <p:cNvGrpSpPr/>
            <p:nvPr/>
          </p:nvGrpSpPr>
          <p:grpSpPr>
            <a:xfrm rot="872837">
              <a:off x="456615" y="456615"/>
              <a:ext cx="4167719" cy="4167719"/>
              <a:chOff x="0" y="0"/>
              <a:chExt cx="6350000" cy="6350000"/>
            </a:xfrm>
          </p:grpSpPr>
          <p:sp>
            <p:nvSpPr>
              <p:cNvPr id="9" name="Freeform 9"/>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652D"/>
              </a:solidFill>
            </p:spPr>
          </p:sp>
        </p:grpSp>
        <p:pic>
          <p:nvPicPr>
            <p:cNvPr id="10" name="Picture 10"/>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64069" y="1064069"/>
              <a:ext cx="2952811" cy="2952811"/>
            </a:xfrm>
            <a:prstGeom prst="rect">
              <a:avLst/>
            </a:prstGeom>
          </p:spPr>
        </p:pic>
      </p:grpSp>
      <p:grpSp>
        <p:nvGrpSpPr>
          <p:cNvPr id="11" name="Group 11"/>
          <p:cNvGrpSpPr/>
          <p:nvPr/>
        </p:nvGrpSpPr>
        <p:grpSpPr>
          <a:xfrm>
            <a:off x="1197962" y="3044601"/>
            <a:ext cx="11144533" cy="5036366"/>
            <a:chOff x="0" y="0"/>
            <a:chExt cx="14859378" cy="6715154"/>
          </a:xfrm>
        </p:grpSpPr>
        <p:sp>
          <p:nvSpPr>
            <p:cNvPr id="12" name="TextBox 12"/>
            <p:cNvSpPr txBox="1"/>
            <p:nvPr/>
          </p:nvSpPr>
          <p:spPr>
            <a:xfrm>
              <a:off x="0" y="2953817"/>
              <a:ext cx="10307496" cy="2217591"/>
            </a:xfrm>
            <a:prstGeom prst="rect">
              <a:avLst/>
            </a:prstGeom>
          </p:spPr>
          <p:txBody>
            <a:bodyPr lIns="0" tIns="0" rIns="0" bIns="0" rtlCol="0" anchor="t">
              <a:spAutoFit/>
            </a:bodyPr>
            <a:lstStyle/>
            <a:p>
              <a:pPr>
                <a:lnSpc>
                  <a:spcPts val="3300"/>
                </a:lnSpc>
              </a:pPr>
              <a:r>
                <a:rPr lang="en-US" sz="3000" dirty="0">
                  <a:solidFill>
                    <a:srgbClr val="000000"/>
                  </a:solidFill>
                  <a:latin typeface="Muli Bold"/>
                </a:rPr>
                <a:t>Employee engagement pays off by reducing turnover, increasing productivity, and increasing revenue. Ultimately, engaged employees lead to hotel success!</a:t>
              </a:r>
            </a:p>
          </p:txBody>
        </p:sp>
        <p:sp>
          <p:nvSpPr>
            <p:cNvPr id="13" name="TextBox 13"/>
            <p:cNvSpPr txBox="1"/>
            <p:nvPr/>
          </p:nvSpPr>
          <p:spPr>
            <a:xfrm>
              <a:off x="0" y="104775"/>
              <a:ext cx="7740189" cy="2187998"/>
            </a:xfrm>
            <a:prstGeom prst="rect">
              <a:avLst/>
            </a:prstGeom>
          </p:spPr>
          <p:txBody>
            <a:bodyPr lIns="0" tIns="0" rIns="0" bIns="0" rtlCol="0" anchor="t">
              <a:spAutoFit/>
            </a:bodyPr>
            <a:lstStyle/>
            <a:p>
              <a:pPr>
                <a:lnSpc>
                  <a:spcPts val="6200"/>
                </a:lnSpc>
              </a:pPr>
              <a:r>
                <a:rPr lang="en-US" sz="6200">
                  <a:solidFill>
                    <a:srgbClr val="000000"/>
                  </a:solidFill>
                  <a:latin typeface="Archivo Black"/>
                </a:rPr>
                <a:t>WHY IS IT IMPORTANT?</a:t>
              </a:r>
            </a:p>
          </p:txBody>
        </p:sp>
        <p:sp>
          <p:nvSpPr>
            <p:cNvPr id="14" name="TextBox 14"/>
            <p:cNvSpPr txBox="1"/>
            <p:nvPr/>
          </p:nvSpPr>
          <p:spPr>
            <a:xfrm>
              <a:off x="0" y="6170661"/>
              <a:ext cx="14859378" cy="544494"/>
            </a:xfrm>
            <a:prstGeom prst="rect">
              <a:avLst/>
            </a:prstGeom>
          </p:spPr>
          <p:txBody>
            <a:bodyPr lIns="0" tIns="0" rIns="0" bIns="0" rtlCol="0" anchor="t">
              <a:spAutoFit/>
            </a:bodyPr>
            <a:lstStyle/>
            <a:p>
              <a:pPr>
                <a:lnSpc>
                  <a:spcPts val="3499"/>
                </a:lnSpc>
              </a:pPr>
              <a:r>
                <a:rPr lang="en-US" sz="2499" spc="49">
                  <a:solidFill>
                    <a:srgbClr val="000000"/>
                  </a:solidFill>
                  <a:latin typeface="Muli Regular"/>
                </a:rPr>
                <a:t>Let's look at those 3 factors...</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79450" y="465823"/>
            <a:ext cx="13060448" cy="9191020"/>
            <a:chOff x="0" y="251861"/>
            <a:chExt cx="17413931" cy="12254694"/>
          </a:xfrm>
        </p:grpSpPr>
        <p:grpSp>
          <p:nvGrpSpPr>
            <p:cNvPr id="3" name="Group 3"/>
            <p:cNvGrpSpPr/>
            <p:nvPr/>
          </p:nvGrpSpPr>
          <p:grpSpPr>
            <a:xfrm>
              <a:off x="37164" y="2217591"/>
              <a:ext cx="17376767" cy="2834099"/>
              <a:chOff x="0" y="0"/>
              <a:chExt cx="4606383" cy="751287"/>
            </a:xfrm>
          </p:grpSpPr>
          <p:sp>
            <p:nvSpPr>
              <p:cNvPr id="4" name="Freeform 4"/>
              <p:cNvSpPr/>
              <p:nvPr/>
            </p:nvSpPr>
            <p:spPr>
              <a:xfrm>
                <a:off x="0" y="0"/>
                <a:ext cx="4606383" cy="7512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5" name="TextBox 5"/>
            <p:cNvSpPr txBox="1"/>
            <p:nvPr/>
          </p:nvSpPr>
          <p:spPr>
            <a:xfrm>
              <a:off x="306648" y="251861"/>
              <a:ext cx="15094886" cy="1265561"/>
            </a:xfrm>
            <a:prstGeom prst="rect">
              <a:avLst/>
            </a:prstGeom>
          </p:spPr>
          <p:txBody>
            <a:bodyPr lIns="0" tIns="0" rIns="0" bIns="0" rtlCol="0" anchor="t">
              <a:spAutoFit/>
            </a:bodyPr>
            <a:lstStyle/>
            <a:p>
              <a:pPr>
                <a:lnSpc>
                  <a:spcPts val="7200"/>
                </a:lnSpc>
              </a:pPr>
              <a:r>
                <a:rPr lang="en-US" sz="7200" dirty="0">
                  <a:solidFill>
                    <a:schemeClr val="bg1"/>
                  </a:solidFill>
                  <a:latin typeface="Archivo Black"/>
                </a:rPr>
                <a:t>IMPORTANCE</a:t>
              </a:r>
            </a:p>
          </p:txBody>
        </p:sp>
        <p:sp>
          <p:nvSpPr>
            <p:cNvPr id="6" name="TextBox 6"/>
            <p:cNvSpPr txBox="1"/>
            <p:nvPr/>
          </p:nvSpPr>
          <p:spPr>
            <a:xfrm>
              <a:off x="673314" y="3333850"/>
              <a:ext cx="16188455" cy="619337"/>
            </a:xfrm>
            <a:prstGeom prst="rect">
              <a:avLst/>
            </a:prstGeom>
          </p:spPr>
          <p:txBody>
            <a:bodyPr lIns="0" tIns="0" rIns="0" bIns="0" rtlCol="0" anchor="t">
              <a:spAutoFit/>
            </a:bodyPr>
            <a:lstStyle/>
            <a:p>
              <a:pPr>
                <a:lnSpc>
                  <a:spcPts val="3520"/>
                </a:lnSpc>
              </a:pPr>
              <a:r>
                <a:rPr lang="en-US" sz="3200" dirty="0">
                  <a:solidFill>
                    <a:srgbClr val="000000"/>
                  </a:solidFill>
                  <a:latin typeface="Archivo Black"/>
                </a:rPr>
                <a:t>Employee engagement reduces turnover</a:t>
              </a:r>
            </a:p>
          </p:txBody>
        </p:sp>
        <p:sp>
          <p:nvSpPr>
            <p:cNvPr id="7" name="TextBox 7"/>
            <p:cNvSpPr txBox="1"/>
            <p:nvPr/>
          </p:nvSpPr>
          <p:spPr>
            <a:xfrm>
              <a:off x="0" y="6048137"/>
              <a:ext cx="16018196" cy="6458418"/>
            </a:xfrm>
            <a:prstGeom prst="rect">
              <a:avLst/>
            </a:prstGeom>
          </p:spPr>
          <p:txBody>
            <a:bodyPr lIns="0" tIns="0" rIns="0" bIns="0" rtlCol="0" anchor="t">
              <a:spAutoFit/>
            </a:bodyPr>
            <a:lstStyle/>
            <a:p>
              <a:pPr>
                <a:lnSpc>
                  <a:spcPts val="4817"/>
                </a:lnSpc>
              </a:pPr>
              <a:r>
                <a:rPr lang="en-US" sz="3440" spc="68" dirty="0">
                  <a:solidFill>
                    <a:srgbClr val="000000"/>
                  </a:solidFill>
                  <a:latin typeface="Muli Regular"/>
                </a:rPr>
                <a:t>The annual hotel employee turnover rate stands at a staggering </a:t>
              </a:r>
              <a:r>
                <a:rPr lang="en-US" sz="3440" spc="68" dirty="0">
                  <a:solidFill>
                    <a:srgbClr val="000000"/>
                  </a:solidFill>
                  <a:latin typeface="Muli Regular Bold"/>
                </a:rPr>
                <a:t>73.8%</a:t>
              </a:r>
              <a:r>
                <a:rPr lang="en-US" sz="3440" spc="68" dirty="0">
                  <a:solidFill>
                    <a:srgbClr val="000000"/>
                  </a:solidFill>
                  <a:latin typeface="Muli Regular"/>
                </a:rPr>
                <a:t>. Engaged employees tend to be happier employees, and are therefore less likely to leave your venue for another employer. According to Cornell’s Center for Hospitality Research, turnover costs the hospitality industry </a:t>
              </a:r>
              <a:r>
                <a:rPr lang="en-US" sz="3440" spc="68" dirty="0">
                  <a:solidFill>
                    <a:srgbClr val="000000"/>
                  </a:solidFill>
                  <a:latin typeface="Muli Regular Bold"/>
                </a:rPr>
                <a:t>£4,545</a:t>
              </a:r>
              <a:r>
                <a:rPr lang="en-US" sz="3440" spc="68" dirty="0">
                  <a:solidFill>
                    <a:srgbClr val="000000"/>
                  </a:solidFill>
                  <a:latin typeface="Muli Regular"/>
                </a:rPr>
                <a:t> per lost employee. Think about what retaining one, five, or 10 employees over a year through engagement could mean for a hotel.</a:t>
              </a:r>
            </a:p>
          </p:txBody>
        </p:sp>
      </p:grpSp>
      <p:sp>
        <p:nvSpPr>
          <p:cNvPr id="9" name="TextBox 9"/>
          <p:cNvSpPr txBox="1"/>
          <p:nvPr/>
        </p:nvSpPr>
        <p:spPr>
          <a:xfrm>
            <a:off x="5182974" y="3352716"/>
            <a:ext cx="4991100" cy="230505"/>
          </a:xfrm>
          <a:prstGeom prst="rect">
            <a:avLst/>
          </a:prstGeom>
        </p:spPr>
        <p:txBody>
          <a:bodyPr lIns="0" tIns="0" rIns="0" bIns="0" rtlCol="0" anchor="t">
            <a:spAutoFit/>
          </a:bodyPr>
          <a:lstStyle/>
          <a:p>
            <a:pPr algn="ctr">
              <a:lnSpc>
                <a:spcPts val="1620"/>
              </a:lnSpc>
              <a:spcBef>
                <a:spcPct val="0"/>
              </a:spcBef>
            </a:pPr>
            <a:r>
              <a:rPr lang="en-US" sz="1800">
                <a:solidFill>
                  <a:srgbClr val="000000"/>
                </a:solidFill>
                <a:latin typeface="Archivo Black Bold"/>
              </a:rPr>
              <a:t>(BUREAU OF LABOR STATISTICS, 2020)</a:t>
            </a:r>
          </a:p>
        </p:txBody>
      </p:sp>
      <p:sp>
        <p:nvSpPr>
          <p:cNvPr id="10" name="TextBox 10"/>
          <p:cNvSpPr txBox="1"/>
          <p:nvPr/>
        </p:nvSpPr>
        <p:spPr>
          <a:xfrm>
            <a:off x="5182974" y="3726960"/>
            <a:ext cx="3276600" cy="230505"/>
          </a:xfrm>
          <a:prstGeom prst="rect">
            <a:avLst/>
          </a:prstGeom>
        </p:spPr>
        <p:txBody>
          <a:bodyPr lIns="0" tIns="0" rIns="0" bIns="0" rtlCol="0" anchor="t">
            <a:spAutoFit/>
          </a:bodyPr>
          <a:lstStyle/>
          <a:p>
            <a:pPr algn="ctr">
              <a:lnSpc>
                <a:spcPts val="1620"/>
              </a:lnSpc>
              <a:spcBef>
                <a:spcPct val="0"/>
              </a:spcBef>
            </a:pPr>
            <a:r>
              <a:rPr lang="en-US" sz="1800">
                <a:solidFill>
                  <a:srgbClr val="000000"/>
                </a:solidFill>
                <a:latin typeface="Archivo Black Bold"/>
              </a:rPr>
              <a:t>(TRACEY &amp; HINKIN, 2006)</a:t>
            </a:r>
          </a:p>
        </p:txBody>
      </p:sp>
      <p:pic>
        <p:nvPicPr>
          <p:cNvPr id="12" name="Picture 11" descr="A picture containing icon&#10;&#10;Description automatically generated">
            <a:extLst>
              <a:ext uri="{FF2B5EF4-FFF2-40B4-BE49-F238E27FC236}">
                <a16:creationId xmlns:a16="http://schemas.microsoft.com/office/drawing/2014/main" id="{36CE6F77-CDC1-C24F-9E9A-11E4FE1C0413}"/>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3597" r="16558"/>
          <a:stretch/>
        </p:blipFill>
        <p:spPr>
          <a:xfrm>
            <a:off x="228600" y="5674962"/>
            <a:ext cx="4191000" cy="400226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79450" y="440228"/>
            <a:ext cx="13060448" cy="9216615"/>
            <a:chOff x="0" y="217734"/>
            <a:chExt cx="17413931" cy="12288821"/>
          </a:xfrm>
        </p:grpSpPr>
        <p:grpSp>
          <p:nvGrpSpPr>
            <p:cNvPr id="3" name="Group 3"/>
            <p:cNvGrpSpPr/>
            <p:nvPr/>
          </p:nvGrpSpPr>
          <p:grpSpPr>
            <a:xfrm>
              <a:off x="37164" y="2217591"/>
              <a:ext cx="17376767" cy="2834099"/>
              <a:chOff x="0" y="0"/>
              <a:chExt cx="4606383" cy="751287"/>
            </a:xfrm>
          </p:grpSpPr>
          <p:sp>
            <p:nvSpPr>
              <p:cNvPr id="4" name="Freeform 4"/>
              <p:cNvSpPr/>
              <p:nvPr/>
            </p:nvSpPr>
            <p:spPr>
              <a:xfrm>
                <a:off x="0" y="0"/>
                <a:ext cx="4606383" cy="7512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5" name="TextBox 5"/>
            <p:cNvSpPr txBox="1"/>
            <p:nvPr/>
          </p:nvSpPr>
          <p:spPr>
            <a:xfrm>
              <a:off x="461655" y="217734"/>
              <a:ext cx="15094886" cy="1265561"/>
            </a:xfrm>
            <a:prstGeom prst="rect">
              <a:avLst/>
            </a:prstGeom>
          </p:spPr>
          <p:txBody>
            <a:bodyPr lIns="0" tIns="0" rIns="0" bIns="0" rtlCol="0" anchor="t">
              <a:spAutoFit/>
            </a:bodyPr>
            <a:lstStyle/>
            <a:p>
              <a:pPr>
                <a:lnSpc>
                  <a:spcPts val="7200"/>
                </a:lnSpc>
              </a:pPr>
              <a:r>
                <a:rPr lang="en-US" sz="7200" dirty="0">
                  <a:solidFill>
                    <a:schemeClr val="bg1"/>
                  </a:solidFill>
                  <a:latin typeface="Archivo Black"/>
                </a:rPr>
                <a:t>IMPORTANCE</a:t>
              </a:r>
            </a:p>
          </p:txBody>
        </p:sp>
        <p:sp>
          <p:nvSpPr>
            <p:cNvPr id="6" name="TextBox 6"/>
            <p:cNvSpPr txBox="1"/>
            <p:nvPr/>
          </p:nvSpPr>
          <p:spPr>
            <a:xfrm>
              <a:off x="673314" y="3333850"/>
              <a:ext cx="16188455" cy="619337"/>
            </a:xfrm>
            <a:prstGeom prst="rect">
              <a:avLst/>
            </a:prstGeom>
          </p:spPr>
          <p:txBody>
            <a:bodyPr lIns="0" tIns="0" rIns="0" bIns="0" rtlCol="0" anchor="t">
              <a:spAutoFit/>
            </a:bodyPr>
            <a:lstStyle/>
            <a:p>
              <a:pPr>
                <a:lnSpc>
                  <a:spcPts val="3520"/>
                </a:lnSpc>
              </a:pPr>
              <a:r>
                <a:rPr lang="en-US" sz="3200" dirty="0">
                  <a:solidFill>
                    <a:srgbClr val="000000"/>
                  </a:solidFill>
                  <a:latin typeface="Archivo Black"/>
                </a:rPr>
                <a:t>Engaged employees are more productive</a:t>
              </a:r>
            </a:p>
          </p:txBody>
        </p:sp>
        <p:sp>
          <p:nvSpPr>
            <p:cNvPr id="7" name="TextBox 7"/>
            <p:cNvSpPr txBox="1"/>
            <p:nvPr/>
          </p:nvSpPr>
          <p:spPr>
            <a:xfrm>
              <a:off x="0" y="6048137"/>
              <a:ext cx="16018196" cy="6458418"/>
            </a:xfrm>
            <a:prstGeom prst="rect">
              <a:avLst/>
            </a:prstGeom>
          </p:spPr>
          <p:txBody>
            <a:bodyPr lIns="0" tIns="0" rIns="0" bIns="0" rtlCol="0" anchor="t">
              <a:spAutoFit/>
            </a:bodyPr>
            <a:lstStyle/>
            <a:p>
              <a:pPr>
                <a:lnSpc>
                  <a:spcPts val="4817"/>
                </a:lnSpc>
              </a:pPr>
              <a:r>
                <a:rPr lang="en-US" sz="3440" spc="68">
                  <a:solidFill>
                    <a:srgbClr val="000000"/>
                  </a:solidFill>
                  <a:latin typeface="Muli Regular"/>
                </a:rPr>
                <a:t>In addition to the thousands of pounds associated with hiring and training new employees, turnover also costs hotels productivity. Even before disengaged employees quit, they’re less motivated by their work so they don’t perform at their maximum potential and are more likely to take sick days. Engaged employees, on the other hand, take </a:t>
              </a:r>
              <a:r>
                <a:rPr lang="en-US" sz="3440" spc="68">
                  <a:solidFill>
                    <a:srgbClr val="000000"/>
                  </a:solidFill>
                  <a:latin typeface="Muli Regular Bold"/>
                </a:rPr>
                <a:t>10 times fewer</a:t>
              </a:r>
              <a:r>
                <a:rPr lang="en-US" sz="3440" spc="68">
                  <a:solidFill>
                    <a:srgbClr val="000000"/>
                  </a:solidFill>
                  <a:latin typeface="Muli Regular"/>
                </a:rPr>
                <a:t> sick days than disengaged employees.</a:t>
              </a:r>
            </a:p>
          </p:txBody>
        </p:sp>
      </p:grpSp>
      <p:sp>
        <p:nvSpPr>
          <p:cNvPr id="9" name="TextBox 9"/>
          <p:cNvSpPr txBox="1"/>
          <p:nvPr/>
        </p:nvSpPr>
        <p:spPr>
          <a:xfrm>
            <a:off x="5219312" y="3470289"/>
            <a:ext cx="2743200" cy="230505"/>
          </a:xfrm>
          <a:prstGeom prst="rect">
            <a:avLst/>
          </a:prstGeom>
        </p:spPr>
        <p:txBody>
          <a:bodyPr lIns="0" tIns="0" rIns="0" bIns="0" rtlCol="0" anchor="t">
            <a:spAutoFit/>
          </a:bodyPr>
          <a:lstStyle/>
          <a:p>
            <a:pPr algn="ctr">
              <a:lnSpc>
                <a:spcPts val="1620"/>
              </a:lnSpc>
              <a:spcBef>
                <a:spcPct val="0"/>
              </a:spcBef>
            </a:pPr>
            <a:r>
              <a:rPr lang="en-US" sz="1800">
                <a:solidFill>
                  <a:srgbClr val="000000"/>
                </a:solidFill>
                <a:latin typeface="Archivo Black Bold"/>
              </a:rPr>
              <a:t>(PRYCE-JONES, 2011)</a:t>
            </a:r>
          </a:p>
        </p:txBody>
      </p:sp>
      <p:pic>
        <p:nvPicPr>
          <p:cNvPr id="11" name="Picture 10" descr="A picture containing text&#10;&#10;Description automatically generated">
            <a:extLst>
              <a:ext uri="{FF2B5EF4-FFF2-40B4-BE49-F238E27FC236}">
                <a16:creationId xmlns:a16="http://schemas.microsoft.com/office/drawing/2014/main" id="{9F8FFE09-AC4F-3943-BC27-52DBF70DF60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2400" y="5492136"/>
            <a:ext cx="4343400" cy="414432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79450" y="450299"/>
            <a:ext cx="13060448" cy="9206544"/>
            <a:chOff x="0" y="231162"/>
            <a:chExt cx="17413931" cy="12275393"/>
          </a:xfrm>
        </p:grpSpPr>
        <p:grpSp>
          <p:nvGrpSpPr>
            <p:cNvPr id="3" name="Group 3"/>
            <p:cNvGrpSpPr/>
            <p:nvPr/>
          </p:nvGrpSpPr>
          <p:grpSpPr>
            <a:xfrm>
              <a:off x="37164" y="2217591"/>
              <a:ext cx="17376767" cy="2834099"/>
              <a:chOff x="0" y="0"/>
              <a:chExt cx="4606383" cy="751287"/>
            </a:xfrm>
          </p:grpSpPr>
          <p:sp>
            <p:nvSpPr>
              <p:cNvPr id="4" name="Freeform 4"/>
              <p:cNvSpPr/>
              <p:nvPr/>
            </p:nvSpPr>
            <p:spPr>
              <a:xfrm>
                <a:off x="0" y="0"/>
                <a:ext cx="4606383" cy="7512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5" name="TextBox 5"/>
            <p:cNvSpPr txBox="1"/>
            <p:nvPr/>
          </p:nvSpPr>
          <p:spPr>
            <a:xfrm>
              <a:off x="461655" y="231162"/>
              <a:ext cx="15094886" cy="1265561"/>
            </a:xfrm>
            <a:prstGeom prst="rect">
              <a:avLst/>
            </a:prstGeom>
          </p:spPr>
          <p:txBody>
            <a:bodyPr lIns="0" tIns="0" rIns="0" bIns="0" rtlCol="0" anchor="t">
              <a:spAutoFit/>
            </a:bodyPr>
            <a:lstStyle/>
            <a:p>
              <a:pPr>
                <a:lnSpc>
                  <a:spcPts val="7200"/>
                </a:lnSpc>
              </a:pPr>
              <a:r>
                <a:rPr lang="en-US" sz="7200" dirty="0">
                  <a:solidFill>
                    <a:schemeClr val="bg1"/>
                  </a:solidFill>
                  <a:latin typeface="Archivo Black"/>
                </a:rPr>
                <a:t>IMPORTANCE</a:t>
              </a:r>
            </a:p>
          </p:txBody>
        </p:sp>
        <p:sp>
          <p:nvSpPr>
            <p:cNvPr id="6" name="TextBox 6"/>
            <p:cNvSpPr txBox="1"/>
            <p:nvPr/>
          </p:nvSpPr>
          <p:spPr>
            <a:xfrm>
              <a:off x="673314" y="3333850"/>
              <a:ext cx="16188455" cy="619337"/>
            </a:xfrm>
            <a:prstGeom prst="rect">
              <a:avLst/>
            </a:prstGeom>
          </p:spPr>
          <p:txBody>
            <a:bodyPr lIns="0" tIns="0" rIns="0" bIns="0" rtlCol="0" anchor="t">
              <a:spAutoFit/>
            </a:bodyPr>
            <a:lstStyle/>
            <a:p>
              <a:pPr>
                <a:lnSpc>
                  <a:spcPts val="3520"/>
                </a:lnSpc>
              </a:pPr>
              <a:r>
                <a:rPr lang="en-US" sz="3200" dirty="0">
                  <a:solidFill>
                    <a:srgbClr val="000000"/>
                  </a:solidFill>
                  <a:latin typeface="Archivo Black"/>
                </a:rPr>
                <a:t>Engaged employees produce more revenue</a:t>
              </a:r>
            </a:p>
          </p:txBody>
        </p:sp>
        <p:sp>
          <p:nvSpPr>
            <p:cNvPr id="7" name="TextBox 7"/>
            <p:cNvSpPr txBox="1"/>
            <p:nvPr/>
          </p:nvSpPr>
          <p:spPr>
            <a:xfrm>
              <a:off x="0" y="6048137"/>
              <a:ext cx="16018196" cy="6458418"/>
            </a:xfrm>
            <a:prstGeom prst="rect">
              <a:avLst/>
            </a:prstGeom>
          </p:spPr>
          <p:txBody>
            <a:bodyPr lIns="0" tIns="0" rIns="0" bIns="0" rtlCol="0" anchor="t">
              <a:spAutoFit/>
            </a:bodyPr>
            <a:lstStyle/>
            <a:p>
              <a:pPr>
                <a:lnSpc>
                  <a:spcPts val="4817"/>
                </a:lnSpc>
              </a:pPr>
              <a:r>
                <a:rPr lang="en-US" sz="3440" spc="68">
                  <a:solidFill>
                    <a:srgbClr val="000000"/>
                  </a:solidFill>
                  <a:latin typeface="Muli Regular"/>
                </a:rPr>
                <a:t>Did you know that highly engaged employees bring in </a:t>
              </a:r>
              <a:r>
                <a:rPr lang="en-US" sz="3440" spc="68">
                  <a:solidFill>
                    <a:srgbClr val="000000"/>
                  </a:solidFill>
                  <a:latin typeface="Muli Regular Bold"/>
                </a:rPr>
                <a:t>147%</a:t>
              </a:r>
              <a:r>
                <a:rPr lang="en-US" sz="3440" spc="68">
                  <a:solidFill>
                    <a:srgbClr val="000000"/>
                  </a:solidFill>
                  <a:latin typeface="Muli Regular"/>
                </a:rPr>
                <a:t> more profits than their less passionate peers? When front-of-house staff are inspired by their work, they can upsell and serve more authentically, which makes customers more receptive to their offers. Engaged employees work harder, make customers happier, and generate more revenue for your hotel than disengaged employees. </a:t>
              </a:r>
            </a:p>
          </p:txBody>
        </p:sp>
      </p:grpSp>
      <p:sp>
        <p:nvSpPr>
          <p:cNvPr id="9" name="TextBox 9"/>
          <p:cNvSpPr txBox="1"/>
          <p:nvPr/>
        </p:nvSpPr>
        <p:spPr>
          <a:xfrm>
            <a:off x="5203669" y="3450148"/>
            <a:ext cx="1968847" cy="230505"/>
          </a:xfrm>
          <a:prstGeom prst="rect">
            <a:avLst/>
          </a:prstGeom>
        </p:spPr>
        <p:txBody>
          <a:bodyPr lIns="0" tIns="0" rIns="0" bIns="0" rtlCol="0" anchor="t">
            <a:spAutoFit/>
          </a:bodyPr>
          <a:lstStyle/>
          <a:p>
            <a:pPr algn="ctr">
              <a:lnSpc>
                <a:spcPts val="1620"/>
              </a:lnSpc>
              <a:spcBef>
                <a:spcPct val="0"/>
              </a:spcBef>
            </a:pPr>
            <a:r>
              <a:rPr lang="en-US" sz="1800">
                <a:solidFill>
                  <a:srgbClr val="000000"/>
                </a:solidFill>
                <a:latin typeface="Archivo Black Bold"/>
              </a:rPr>
              <a:t>(GALLUP, 2020)</a:t>
            </a:r>
          </a:p>
        </p:txBody>
      </p:sp>
      <p:pic>
        <p:nvPicPr>
          <p:cNvPr id="11" name="Picture 10" descr="Text&#10;&#10;Description automatically generated with medium confidence">
            <a:extLst>
              <a:ext uri="{FF2B5EF4-FFF2-40B4-BE49-F238E27FC236}">
                <a16:creationId xmlns:a16="http://schemas.microsoft.com/office/drawing/2014/main" id="{49392C8F-88FE-944B-A739-B80ED88B70E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8408"/>
          <a:stretch/>
        </p:blipFill>
        <p:spPr>
          <a:xfrm>
            <a:off x="228600" y="6705450"/>
            <a:ext cx="4159103" cy="3153703"/>
          </a:xfrm>
          <a:prstGeom prst="rect">
            <a:avLst/>
          </a:prstGeom>
        </p:spPr>
      </p:pic>
      <p:pic>
        <p:nvPicPr>
          <p:cNvPr id="15" name="Picture 14">
            <a:extLst>
              <a:ext uri="{FF2B5EF4-FFF2-40B4-BE49-F238E27FC236}">
                <a16:creationId xmlns:a16="http://schemas.microsoft.com/office/drawing/2014/main" id="{F18A8A0E-8FD3-0D4C-8D33-78B0693AE59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50715" y="3996513"/>
            <a:ext cx="3114872" cy="229397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A picture containing text, toy&#10;&#10;Description automatically generated">
            <a:extLst>
              <a:ext uri="{FF2B5EF4-FFF2-40B4-BE49-F238E27FC236}">
                <a16:creationId xmlns:a16="http://schemas.microsoft.com/office/drawing/2014/main" id="{3272B772-F884-A342-93E8-A4C272D37E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808031" y="6434537"/>
            <a:ext cx="10109200" cy="3619500"/>
          </a:xfrm>
          <a:prstGeom prst="rect">
            <a:avLst/>
          </a:prstGeom>
        </p:spPr>
      </p:pic>
      <p:pic>
        <p:nvPicPr>
          <p:cNvPr id="2" name="Picture 2"/>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978540">
            <a:off x="14284097" y="6253687"/>
            <a:ext cx="3604380" cy="3361903"/>
          </a:xfrm>
          <a:prstGeom prst="rect">
            <a:avLst/>
          </a:prstGeom>
        </p:spPr>
      </p:pic>
      <p:grpSp>
        <p:nvGrpSpPr>
          <p:cNvPr id="3" name="Group 3"/>
          <p:cNvGrpSpPr/>
          <p:nvPr/>
        </p:nvGrpSpPr>
        <p:grpSpPr>
          <a:xfrm rot="780073">
            <a:off x="13275823" y="2951382"/>
            <a:ext cx="2846811" cy="2846811"/>
            <a:chOff x="0" y="0"/>
            <a:chExt cx="3795748" cy="3795748"/>
          </a:xfrm>
        </p:grpSpPr>
        <p:grpSp>
          <p:nvGrpSpPr>
            <p:cNvPr id="4" name="Group 4"/>
            <p:cNvGrpSpPr/>
            <p:nvPr/>
          </p:nvGrpSpPr>
          <p:grpSpPr>
            <a:xfrm>
              <a:off x="0" y="0"/>
              <a:ext cx="3795748" cy="3795748"/>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3B818"/>
              </a:solidFill>
            </p:spPr>
          </p:sp>
        </p:grpSp>
        <p:pic>
          <p:nvPicPr>
            <p:cNvPr id="6" name="Picture 6"/>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714948" y="745059"/>
              <a:ext cx="2365851" cy="2305629"/>
            </a:xfrm>
            <a:prstGeom prst="rect">
              <a:avLst/>
            </a:prstGeom>
          </p:spPr>
        </p:pic>
      </p:grpSp>
      <p:pic>
        <p:nvPicPr>
          <p:cNvPr id="7" name="Picture 7"/>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459943">
            <a:off x="2049646" y="3270144"/>
            <a:ext cx="2925727" cy="2925727"/>
          </a:xfrm>
          <a:prstGeom prst="rect">
            <a:avLst/>
          </a:prstGeom>
        </p:spPr>
      </p:pic>
      <p:grpSp>
        <p:nvGrpSpPr>
          <p:cNvPr id="8" name="Group 8"/>
          <p:cNvGrpSpPr/>
          <p:nvPr/>
        </p:nvGrpSpPr>
        <p:grpSpPr>
          <a:xfrm>
            <a:off x="11989673" y="2014813"/>
            <a:ext cx="2555690" cy="3210326"/>
            <a:chOff x="0" y="0"/>
            <a:chExt cx="3407587" cy="4280435"/>
          </a:xfrm>
        </p:grpSpPr>
        <p:grpSp>
          <p:nvGrpSpPr>
            <p:cNvPr id="9" name="Group 9"/>
            <p:cNvGrpSpPr/>
            <p:nvPr/>
          </p:nvGrpSpPr>
          <p:grpSpPr>
            <a:xfrm rot="1090134">
              <a:off x="406221" y="377965"/>
              <a:ext cx="2653774" cy="2653774"/>
              <a:chOff x="0" y="0"/>
              <a:chExt cx="6350000" cy="6350000"/>
            </a:xfrm>
          </p:grpSpPr>
          <p:sp>
            <p:nvSpPr>
              <p:cNvPr id="10" name="Freeform 10"/>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8B97FD"/>
              </a:solidFill>
            </p:spPr>
          </p:sp>
        </p:grpSp>
        <p:sp>
          <p:nvSpPr>
            <p:cNvPr id="11" name="TextBox 11"/>
            <p:cNvSpPr txBox="1"/>
            <p:nvPr/>
          </p:nvSpPr>
          <p:spPr>
            <a:xfrm rot="1090134">
              <a:off x="587963" y="250670"/>
              <a:ext cx="1136149" cy="3951211"/>
            </a:xfrm>
            <a:prstGeom prst="rect">
              <a:avLst/>
            </a:prstGeom>
          </p:spPr>
          <p:txBody>
            <a:bodyPr lIns="0" tIns="0" rIns="0" bIns="0" rtlCol="0" anchor="t">
              <a:spAutoFit/>
            </a:bodyPr>
            <a:lstStyle/>
            <a:p>
              <a:pPr>
                <a:lnSpc>
                  <a:spcPts val="22471"/>
                </a:lnSpc>
              </a:pPr>
              <a:r>
                <a:rPr lang="en-US" sz="20428">
                  <a:solidFill>
                    <a:srgbClr val="000000"/>
                  </a:solidFill>
                  <a:latin typeface="Archivo Black"/>
                </a:rPr>
                <a:t>*</a:t>
              </a:r>
            </a:p>
          </p:txBody>
        </p:sp>
      </p:grpSp>
      <p:grpSp>
        <p:nvGrpSpPr>
          <p:cNvPr id="12" name="Group 12"/>
          <p:cNvGrpSpPr/>
          <p:nvPr/>
        </p:nvGrpSpPr>
        <p:grpSpPr>
          <a:xfrm>
            <a:off x="620565" y="6843711"/>
            <a:ext cx="2555690" cy="3210326"/>
            <a:chOff x="0" y="0"/>
            <a:chExt cx="3407587" cy="4280435"/>
          </a:xfrm>
        </p:grpSpPr>
        <p:grpSp>
          <p:nvGrpSpPr>
            <p:cNvPr id="13" name="Group 13"/>
            <p:cNvGrpSpPr/>
            <p:nvPr/>
          </p:nvGrpSpPr>
          <p:grpSpPr>
            <a:xfrm rot="1090134">
              <a:off x="406221" y="377965"/>
              <a:ext cx="2653774" cy="2653774"/>
              <a:chOff x="0" y="0"/>
              <a:chExt cx="6350000" cy="6350000"/>
            </a:xfrm>
          </p:grpSpPr>
          <p:sp>
            <p:nvSpPr>
              <p:cNvPr id="14" name="Freeform 14"/>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3B818"/>
              </a:solidFill>
            </p:spPr>
          </p:sp>
        </p:grpSp>
        <p:sp>
          <p:nvSpPr>
            <p:cNvPr id="15" name="TextBox 15"/>
            <p:cNvSpPr txBox="1"/>
            <p:nvPr/>
          </p:nvSpPr>
          <p:spPr>
            <a:xfrm rot="1090134">
              <a:off x="587963" y="250670"/>
              <a:ext cx="1136149" cy="3951211"/>
            </a:xfrm>
            <a:prstGeom prst="rect">
              <a:avLst/>
            </a:prstGeom>
          </p:spPr>
          <p:txBody>
            <a:bodyPr lIns="0" tIns="0" rIns="0" bIns="0" rtlCol="0" anchor="t">
              <a:spAutoFit/>
            </a:bodyPr>
            <a:lstStyle/>
            <a:p>
              <a:pPr>
                <a:lnSpc>
                  <a:spcPts val="22471"/>
                </a:lnSpc>
              </a:pPr>
              <a:r>
                <a:rPr lang="en-US" sz="20428" dirty="0">
                  <a:solidFill>
                    <a:srgbClr val="000000"/>
                  </a:solidFill>
                  <a:latin typeface="Archivo Black"/>
                </a:rPr>
                <a:t>*</a:t>
              </a:r>
            </a:p>
          </p:txBody>
        </p:sp>
      </p:grpSp>
      <p:pic>
        <p:nvPicPr>
          <p:cNvPr id="18" name="Picture 17" descr="Icon&#10;&#10;Description automatically generated">
            <a:extLst>
              <a:ext uri="{FF2B5EF4-FFF2-40B4-BE49-F238E27FC236}">
                <a16:creationId xmlns:a16="http://schemas.microsoft.com/office/drawing/2014/main" id="{612ECF62-E76E-0D49-8019-B138C4B339B6}"/>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6816012" y="2170277"/>
            <a:ext cx="3871323" cy="387132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with medium confidence">
            <a:extLst>
              <a:ext uri="{FF2B5EF4-FFF2-40B4-BE49-F238E27FC236}">
                <a16:creationId xmlns:a16="http://schemas.microsoft.com/office/drawing/2014/main" id="{8C29C976-FCFD-B041-A890-D7C6CB578B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90498"/>
            <a:ext cx="14478000" cy="8250903"/>
          </a:xfrm>
          <a:prstGeom prst="rect">
            <a:avLst/>
          </a:prstGeom>
        </p:spPr>
      </p:pic>
      <p:sp>
        <p:nvSpPr>
          <p:cNvPr id="5" name="TextBox 4">
            <a:extLst>
              <a:ext uri="{FF2B5EF4-FFF2-40B4-BE49-F238E27FC236}">
                <a16:creationId xmlns:a16="http://schemas.microsoft.com/office/drawing/2014/main" id="{709AC803-917F-2247-B371-D14FC531386E}"/>
              </a:ext>
            </a:extLst>
          </p:cNvPr>
          <p:cNvSpPr txBox="1"/>
          <p:nvPr/>
        </p:nvSpPr>
        <p:spPr>
          <a:xfrm>
            <a:off x="7010400" y="8801100"/>
            <a:ext cx="10515600" cy="707886"/>
          </a:xfrm>
          <a:prstGeom prst="rect">
            <a:avLst/>
          </a:prstGeom>
          <a:noFill/>
        </p:spPr>
        <p:txBody>
          <a:bodyPr wrap="square" rtlCol="0">
            <a:spAutoFit/>
          </a:bodyPr>
          <a:lstStyle/>
          <a:p>
            <a:r>
              <a:rPr lang="en-GB" sz="4000" dirty="0">
                <a:hlinkClick r:id="rId4"/>
              </a:rPr>
              <a:t>IHG Employee Engagement on Vimeo</a:t>
            </a:r>
            <a:endParaRPr lang="en-GB" sz="4000" dirty="0"/>
          </a:p>
        </p:txBody>
      </p:sp>
      <p:pic>
        <p:nvPicPr>
          <p:cNvPr id="4" name="Picture 3" descr="Logo&#10;&#10;Description automatically generated">
            <a:extLst>
              <a:ext uri="{FF2B5EF4-FFF2-40B4-BE49-F238E27FC236}">
                <a16:creationId xmlns:a16="http://schemas.microsoft.com/office/drawing/2014/main" id="{332FE7E5-7DF6-864B-ADF3-69216B3447B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163800" y="290498"/>
            <a:ext cx="2986567" cy="1504950"/>
          </a:xfrm>
          <a:prstGeom prst="rect">
            <a:avLst/>
          </a:prstGeom>
        </p:spPr>
      </p:pic>
    </p:spTree>
    <p:extLst>
      <p:ext uri="{BB962C8B-B14F-4D97-AF65-F5344CB8AC3E}">
        <p14:creationId xmlns:p14="http://schemas.microsoft.com/office/powerpoint/2010/main" val="1422096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87541" y="2213278"/>
            <a:ext cx="12101044" cy="4500977"/>
            <a:chOff x="0" y="1860838"/>
            <a:chExt cx="16134725" cy="6001302"/>
          </a:xfrm>
        </p:grpSpPr>
        <p:sp>
          <p:nvSpPr>
            <p:cNvPr id="3" name="TextBox 3"/>
            <p:cNvSpPr txBox="1"/>
            <p:nvPr/>
          </p:nvSpPr>
          <p:spPr>
            <a:xfrm>
              <a:off x="355068" y="1860838"/>
              <a:ext cx="15779657" cy="1494000"/>
            </a:xfrm>
            <a:prstGeom prst="rect">
              <a:avLst/>
            </a:prstGeom>
          </p:spPr>
          <p:txBody>
            <a:bodyPr wrap="square" lIns="0" tIns="0" rIns="0" bIns="0" rtlCol="0" anchor="t">
              <a:spAutoFit/>
            </a:bodyPr>
            <a:lstStyle/>
            <a:p>
              <a:pPr>
                <a:lnSpc>
                  <a:spcPts val="8500"/>
                </a:lnSpc>
              </a:pPr>
              <a:r>
                <a:rPr lang="en-US" sz="8500" dirty="0">
                  <a:solidFill>
                    <a:srgbClr val="000000"/>
                  </a:solidFill>
                  <a:latin typeface="Archivo Black"/>
                </a:rPr>
                <a:t>HOW TO ENGAGE?</a:t>
              </a:r>
            </a:p>
          </p:txBody>
        </p:sp>
        <p:sp>
          <p:nvSpPr>
            <p:cNvPr id="4" name="TextBox 4"/>
            <p:cNvSpPr txBox="1"/>
            <p:nvPr/>
          </p:nvSpPr>
          <p:spPr>
            <a:xfrm>
              <a:off x="0" y="3912342"/>
              <a:ext cx="9767440" cy="3949798"/>
            </a:xfrm>
            <a:prstGeom prst="rect">
              <a:avLst/>
            </a:prstGeom>
          </p:spPr>
          <p:txBody>
            <a:bodyPr lIns="0" tIns="0" rIns="0" bIns="0" rtlCol="0" anchor="t">
              <a:spAutoFit/>
            </a:bodyPr>
            <a:lstStyle/>
            <a:p>
              <a:pPr marL="647699" lvl="1" indent="-323850">
                <a:lnSpc>
                  <a:spcPts val="3299"/>
                </a:lnSpc>
                <a:buFont typeface="Arial"/>
                <a:buChar char="•"/>
              </a:pPr>
              <a:r>
                <a:rPr lang="en-US" sz="3000" u="sng" dirty="0">
                  <a:solidFill>
                    <a:srgbClr val="000000"/>
                  </a:solidFill>
                  <a:latin typeface="Muli Bold"/>
                </a:rPr>
                <a:t>Mission / Values</a:t>
              </a:r>
            </a:p>
            <a:p>
              <a:pPr marL="647699" lvl="1" indent="-323850">
                <a:lnSpc>
                  <a:spcPts val="3299"/>
                </a:lnSpc>
                <a:buFont typeface="Arial"/>
                <a:buChar char="•"/>
              </a:pPr>
              <a:r>
                <a:rPr lang="en-US" sz="2999" u="sng" dirty="0">
                  <a:solidFill>
                    <a:srgbClr val="000000"/>
                  </a:solidFill>
                  <a:latin typeface="Muli Bold"/>
                </a:rPr>
                <a:t>Team bonding</a:t>
              </a:r>
            </a:p>
            <a:p>
              <a:pPr marL="647700" lvl="1" indent="-323850">
                <a:lnSpc>
                  <a:spcPts val="3300"/>
                </a:lnSpc>
                <a:buFont typeface="Arial"/>
                <a:buChar char="•"/>
              </a:pPr>
              <a:r>
                <a:rPr lang="en-US" sz="2999" u="sng" dirty="0">
                  <a:solidFill>
                    <a:srgbClr val="000000"/>
                  </a:solidFill>
                  <a:latin typeface="Muli Bold"/>
                </a:rPr>
                <a:t>Employee milestones</a:t>
              </a:r>
            </a:p>
            <a:p>
              <a:pPr marL="647699" lvl="1" indent="-323850">
                <a:lnSpc>
                  <a:spcPts val="3299"/>
                </a:lnSpc>
                <a:buFont typeface="Arial"/>
                <a:buChar char="•"/>
              </a:pPr>
              <a:r>
                <a:rPr lang="en-US" sz="3000" dirty="0">
                  <a:solidFill>
                    <a:srgbClr val="000000"/>
                  </a:solidFill>
                  <a:latin typeface="Muli Bold"/>
                </a:rPr>
                <a:t>Gamify performance</a:t>
              </a:r>
            </a:p>
            <a:p>
              <a:pPr marL="647699" lvl="1" indent="-323850">
                <a:lnSpc>
                  <a:spcPts val="3299"/>
                </a:lnSpc>
                <a:buFont typeface="Arial"/>
                <a:buChar char="•"/>
              </a:pPr>
              <a:r>
                <a:rPr lang="en-US" sz="2999" dirty="0">
                  <a:solidFill>
                    <a:srgbClr val="000000"/>
                  </a:solidFill>
                  <a:latin typeface="Muli Bold"/>
                </a:rPr>
                <a:t>Mentorship</a:t>
              </a:r>
            </a:p>
            <a:p>
              <a:pPr marL="647699" lvl="1" indent="-323850">
                <a:lnSpc>
                  <a:spcPts val="3299"/>
                </a:lnSpc>
                <a:buFont typeface="Arial"/>
                <a:buChar char="•"/>
              </a:pPr>
              <a:r>
                <a:rPr lang="en-US" sz="2999" dirty="0">
                  <a:solidFill>
                    <a:srgbClr val="000000"/>
                  </a:solidFill>
                  <a:latin typeface="Muli Bold"/>
                </a:rPr>
                <a:t>Professional development</a:t>
              </a:r>
            </a:p>
            <a:p>
              <a:pPr marL="647700" lvl="1" indent="-323850">
                <a:lnSpc>
                  <a:spcPts val="3300"/>
                </a:lnSpc>
                <a:buFont typeface="Arial"/>
                <a:buChar char="•"/>
              </a:pPr>
              <a:r>
                <a:rPr lang="en-US" sz="2999" u="sng" dirty="0">
                  <a:solidFill>
                    <a:srgbClr val="000000"/>
                  </a:solidFill>
                  <a:latin typeface="Muli Bold"/>
                </a:rPr>
                <a:t>Communication</a:t>
              </a:r>
            </a:p>
          </p:txBody>
        </p:sp>
      </p:grpSp>
      <p:sp>
        <p:nvSpPr>
          <p:cNvPr id="5" name="TextBox 5"/>
          <p:cNvSpPr txBox="1"/>
          <p:nvPr/>
        </p:nvSpPr>
        <p:spPr>
          <a:xfrm>
            <a:off x="2433484" y="7717764"/>
            <a:ext cx="14702895" cy="2200601"/>
          </a:xfrm>
          <a:prstGeom prst="rect">
            <a:avLst/>
          </a:prstGeom>
        </p:spPr>
        <p:txBody>
          <a:bodyPr lIns="0" tIns="0" rIns="0" bIns="0" rtlCol="0" anchor="t">
            <a:spAutoFit/>
          </a:bodyPr>
          <a:lstStyle/>
          <a:p>
            <a:pPr algn="just">
              <a:lnSpc>
                <a:spcPts val="3500"/>
              </a:lnSpc>
            </a:pPr>
            <a:r>
              <a:rPr lang="en-US" sz="2500" spc="50">
                <a:solidFill>
                  <a:srgbClr val="000000"/>
                </a:solidFill>
                <a:latin typeface="Muli Regular"/>
              </a:rPr>
              <a:t>Employee engagement is the passion that employees have for their work that compels them to put discretionary effort into what they do. Engagement increases productivity, grows your revenue, and reduces turnover. When you go the extra mile and invest in your employees by making them feel connected and acknowledged, they’ll invest in your venue through their work ethic and loyalty.</a:t>
            </a: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94005">
            <a:off x="13958353" y="4149420"/>
            <a:ext cx="3430624" cy="3386961"/>
          </a:xfrm>
          <a:prstGeom prst="rect">
            <a:avLst/>
          </a:prstGeom>
        </p:spPr>
      </p:pic>
      <p:grpSp>
        <p:nvGrpSpPr>
          <p:cNvPr id="7" name="Group 7"/>
          <p:cNvGrpSpPr/>
          <p:nvPr/>
        </p:nvGrpSpPr>
        <p:grpSpPr>
          <a:xfrm rot="-128260">
            <a:off x="11487533" y="3475395"/>
            <a:ext cx="2787045" cy="2787045"/>
            <a:chOff x="0" y="0"/>
            <a:chExt cx="3716060" cy="3716060"/>
          </a:xfrm>
        </p:grpSpPr>
        <p:grpSp>
          <p:nvGrpSpPr>
            <p:cNvPr id="8" name="Group 8"/>
            <p:cNvGrpSpPr/>
            <p:nvPr/>
          </p:nvGrpSpPr>
          <p:grpSpPr>
            <a:xfrm rot="-1455603">
              <a:off x="453165" y="453165"/>
              <a:ext cx="2809729" cy="2809729"/>
              <a:chOff x="0" y="0"/>
              <a:chExt cx="6350000" cy="6350000"/>
            </a:xfrm>
          </p:grpSpPr>
          <p:sp>
            <p:nvSpPr>
              <p:cNvPr id="9" name="Freeform 9"/>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10" name="TextBox 10"/>
            <p:cNvSpPr txBox="1"/>
            <p:nvPr/>
          </p:nvSpPr>
          <p:spPr>
            <a:xfrm rot="-1455603">
              <a:off x="1147221" y="617253"/>
              <a:ext cx="1202918" cy="2676080"/>
            </a:xfrm>
            <a:prstGeom prst="rect">
              <a:avLst/>
            </a:prstGeom>
          </p:spPr>
          <p:txBody>
            <a:bodyPr lIns="0" tIns="0" rIns="0" bIns="0" rtlCol="0" anchor="t">
              <a:spAutoFit/>
            </a:bodyPr>
            <a:lstStyle/>
            <a:p>
              <a:pPr>
                <a:lnSpc>
                  <a:spcPts val="15219"/>
                </a:lnSpc>
              </a:pPr>
              <a:r>
                <a:rPr lang="en-US" sz="13835" dirty="0">
                  <a:solidFill>
                    <a:srgbClr val="000000"/>
                  </a:solidFill>
                  <a:latin typeface="Archivo Black"/>
                </a:rPr>
                <a:t>?</a:t>
              </a:r>
            </a:p>
          </p:txBody>
        </p:sp>
      </p:grpSp>
      <p:grpSp>
        <p:nvGrpSpPr>
          <p:cNvPr id="11" name="Group 11"/>
          <p:cNvGrpSpPr/>
          <p:nvPr/>
        </p:nvGrpSpPr>
        <p:grpSpPr>
          <a:xfrm rot="432037">
            <a:off x="13629099" y="2057575"/>
            <a:ext cx="4251582" cy="2146258"/>
            <a:chOff x="0" y="0"/>
            <a:chExt cx="5668775" cy="2861677"/>
          </a:xfrm>
        </p:grpSpPr>
        <p:grpSp>
          <p:nvGrpSpPr>
            <p:cNvPr id="12" name="Group 12"/>
            <p:cNvGrpSpPr/>
            <p:nvPr/>
          </p:nvGrpSpPr>
          <p:grpSpPr>
            <a:xfrm rot="5664818">
              <a:off x="1007227" y="-757923"/>
              <a:ext cx="2450072" cy="4288695"/>
              <a:chOff x="0" y="0"/>
              <a:chExt cx="2354580" cy="4121542"/>
            </a:xfrm>
          </p:grpSpPr>
          <p:sp>
            <p:nvSpPr>
              <p:cNvPr id="13" name="Freeform 13"/>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4" name="Group 14"/>
            <p:cNvGrpSpPr/>
            <p:nvPr/>
          </p:nvGrpSpPr>
          <p:grpSpPr>
            <a:xfrm rot="-5135181">
              <a:off x="2211476" y="-669095"/>
              <a:ext cx="2450072" cy="4288695"/>
              <a:chOff x="0" y="0"/>
              <a:chExt cx="2354580" cy="4121542"/>
            </a:xfrm>
          </p:grpSpPr>
          <p:sp>
            <p:nvSpPr>
              <p:cNvPr id="15" name="Freeform 15"/>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6" name="TextBox 16"/>
            <p:cNvSpPr txBox="1"/>
            <p:nvPr/>
          </p:nvSpPr>
          <p:spPr>
            <a:xfrm rot="221797">
              <a:off x="199164" y="666522"/>
              <a:ext cx="5183704" cy="1586563"/>
            </a:xfrm>
            <a:prstGeom prst="rect">
              <a:avLst/>
            </a:prstGeom>
          </p:spPr>
          <p:txBody>
            <a:bodyPr lIns="0" tIns="0" rIns="0" bIns="0" rtlCol="0" anchor="t">
              <a:spAutoFit/>
            </a:bodyPr>
            <a:lstStyle/>
            <a:p>
              <a:pPr algn="ctr">
                <a:lnSpc>
                  <a:spcPts val="9167"/>
                </a:lnSpc>
              </a:pPr>
              <a:r>
                <a:rPr lang="en-US" sz="8112" spc="1582">
                  <a:solidFill>
                    <a:srgbClr val="000000"/>
                  </a:solidFill>
                  <a:latin typeface="Archivo Black Bold"/>
                </a:rPr>
                <a:t>HOW</a:t>
              </a:r>
            </a:p>
          </p:txBody>
        </p:sp>
      </p:grpSp>
      <p:sp>
        <p:nvSpPr>
          <p:cNvPr id="17" name="AutoShape 17"/>
          <p:cNvSpPr/>
          <p:nvPr/>
        </p:nvSpPr>
        <p:spPr>
          <a:xfrm>
            <a:off x="795134" y="8797142"/>
            <a:ext cx="984815" cy="89470"/>
          </a:xfrm>
          <a:prstGeom prst="rect">
            <a:avLst/>
          </a:prstGeom>
          <a:solidFill>
            <a:srgbClr val="000000"/>
          </a:solid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179002" y="375474"/>
            <a:ext cx="15929996" cy="5260086"/>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1. REINFORCE YOUR HOTEL'S MISSION, VISION, AND VALUES</a:t>
            </a:r>
          </a:p>
          <a:p>
            <a:pPr algn="ctr">
              <a:lnSpc>
                <a:spcPts val="3600"/>
              </a:lnSpc>
              <a:spcBef>
                <a:spcPct val="0"/>
              </a:spcBef>
            </a:pPr>
            <a:r>
              <a:rPr lang="en-US" sz="3600" dirty="0">
                <a:solidFill>
                  <a:srgbClr val="000000"/>
                </a:solidFill>
                <a:latin typeface="Archivo Black Bold"/>
              </a:rPr>
              <a:t> </a:t>
            </a:r>
          </a:p>
          <a:p>
            <a:pPr algn="ctr">
              <a:lnSpc>
                <a:spcPts val="5904"/>
              </a:lnSpc>
            </a:pPr>
            <a:r>
              <a:rPr lang="en-US" sz="3600" dirty="0">
                <a:solidFill>
                  <a:srgbClr val="000000"/>
                </a:solidFill>
                <a:latin typeface="Muli Regular Bold"/>
              </a:rPr>
              <a:t>Share your hotel's mission, vision, and/or values during employee onboarding. When employees understand that they’re working towards a larger goal, they’ll feel more passionate about their work. </a:t>
            </a:r>
          </a:p>
          <a:p>
            <a:pPr algn="ctr">
              <a:lnSpc>
                <a:spcPts val="5904"/>
              </a:lnSpc>
            </a:pPr>
            <a:endParaRPr lang="en-US" sz="3600" dirty="0">
              <a:solidFill>
                <a:srgbClr val="000000"/>
              </a:solidFill>
              <a:latin typeface="Muli Regular Bold"/>
            </a:endParaRPr>
          </a:p>
          <a:p>
            <a:pPr algn="ctr">
              <a:lnSpc>
                <a:spcPts val="5904"/>
              </a:lnSpc>
            </a:pPr>
            <a:r>
              <a:rPr lang="en-US" sz="3600" dirty="0">
                <a:solidFill>
                  <a:srgbClr val="000000"/>
                </a:solidFill>
                <a:latin typeface="Muli Regular Bold"/>
              </a:rPr>
              <a:t>Offer recognition with things like employee of the month or performance bonuses and rewards to team members who embody your hotel's values.</a:t>
            </a:r>
          </a:p>
        </p:txBody>
      </p:sp>
      <p:pic>
        <p:nvPicPr>
          <p:cNvPr id="3" name="Picture 3"/>
          <p:cNvPicPr>
            <a:picLocks noChangeAspect="1"/>
          </p:cNvPicPr>
          <p:nvPr/>
        </p:nvPicPr>
        <p:blipFill>
          <a:blip r:embed="rId3"/>
          <a:srcRect/>
          <a:stretch>
            <a:fillRect/>
          </a:stretch>
        </p:blipFill>
        <p:spPr>
          <a:xfrm>
            <a:off x="471560" y="5905500"/>
            <a:ext cx="17344880" cy="30549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Marriott's TakeCare Culture | Living Our Core Values">
            <a:hlinkClick r:id="" action="ppaction://media"/>
            <a:extLst>
              <a:ext uri="{FF2B5EF4-FFF2-40B4-BE49-F238E27FC236}">
                <a16:creationId xmlns:a16="http://schemas.microsoft.com/office/drawing/2014/main" id="{92063409-D023-F84D-9DAB-4B3F834653BF}"/>
              </a:ext>
            </a:extLst>
          </p:cNvPr>
          <p:cNvPicPr>
            <a:picLocks noRot="1" noChangeAspect="1"/>
          </p:cNvPicPr>
          <p:nvPr>
            <a:videoFile r:link="rId1"/>
          </p:nvPr>
        </p:nvPicPr>
        <p:blipFill>
          <a:blip r:embed="rId4"/>
          <a:stretch>
            <a:fillRect/>
          </a:stretch>
        </p:blipFill>
        <p:spPr>
          <a:xfrm>
            <a:off x="3886200" y="1952244"/>
            <a:ext cx="14122400" cy="7979156"/>
          </a:xfrm>
          <a:prstGeom prst="rect">
            <a:avLst/>
          </a:prstGeom>
        </p:spPr>
      </p:pic>
      <p:pic>
        <p:nvPicPr>
          <p:cNvPr id="4" name="Picture 3">
            <a:extLst>
              <a:ext uri="{FF2B5EF4-FFF2-40B4-BE49-F238E27FC236}">
                <a16:creationId xmlns:a16="http://schemas.microsoft.com/office/drawing/2014/main" id="{80483DAF-622D-8449-BA26-4DEBC17C829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01171" y="7209665"/>
            <a:ext cx="3250019" cy="2551265"/>
          </a:xfrm>
          <a:prstGeom prst="rect">
            <a:avLst/>
          </a:prstGeom>
        </p:spPr>
      </p:pic>
      <p:sp>
        <p:nvSpPr>
          <p:cNvPr id="6" name="TextBox 5">
            <a:extLst>
              <a:ext uri="{FF2B5EF4-FFF2-40B4-BE49-F238E27FC236}">
                <a16:creationId xmlns:a16="http://schemas.microsoft.com/office/drawing/2014/main" id="{B6F9CD89-3E3E-C640-983F-5D5A5C64EF7D}"/>
              </a:ext>
            </a:extLst>
          </p:cNvPr>
          <p:cNvSpPr txBox="1"/>
          <p:nvPr/>
        </p:nvSpPr>
        <p:spPr>
          <a:xfrm>
            <a:off x="5035343" y="319314"/>
            <a:ext cx="8217314" cy="1323439"/>
          </a:xfrm>
          <a:prstGeom prst="rect">
            <a:avLst/>
          </a:prstGeom>
          <a:noFill/>
        </p:spPr>
        <p:txBody>
          <a:bodyPr wrap="none" rtlCol="0">
            <a:spAutoFit/>
          </a:bodyPr>
          <a:lstStyle/>
          <a:p>
            <a:r>
              <a:rPr lang="en-GB" sz="8000" dirty="0">
                <a:solidFill>
                  <a:schemeClr val="bg1"/>
                </a:solidFill>
                <a:latin typeface="Freestyle Script" panose="030804020302050B0404" pitchFamily="66" charset="77"/>
              </a:rPr>
              <a:t>Marriott’s </a:t>
            </a:r>
            <a:r>
              <a:rPr lang="en-GB" sz="8000" dirty="0" err="1">
                <a:solidFill>
                  <a:schemeClr val="bg1"/>
                </a:solidFill>
                <a:latin typeface="Freestyle Script" panose="030804020302050B0404" pitchFamily="66" charset="77"/>
              </a:rPr>
              <a:t>TakeCare</a:t>
            </a:r>
            <a:r>
              <a:rPr lang="en-GB" sz="8000" dirty="0">
                <a:solidFill>
                  <a:schemeClr val="bg1"/>
                </a:solidFill>
                <a:latin typeface="Freestyle Script" panose="030804020302050B0404" pitchFamily="66" charset="77"/>
              </a:rPr>
              <a:t> Culture</a:t>
            </a:r>
          </a:p>
        </p:txBody>
      </p:sp>
    </p:spTree>
    <p:extLst>
      <p:ext uri="{BB962C8B-B14F-4D97-AF65-F5344CB8AC3E}">
        <p14:creationId xmlns:p14="http://schemas.microsoft.com/office/powerpoint/2010/main" val="395048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21500" y="560544"/>
            <a:ext cx="16562942" cy="7776103"/>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2. CREATE TEAM BONDING ACTIVITIES</a:t>
            </a:r>
          </a:p>
          <a:p>
            <a:pPr algn="ctr">
              <a:lnSpc>
                <a:spcPts val="3600"/>
              </a:lnSpc>
              <a:spcBef>
                <a:spcPct val="0"/>
              </a:spcBef>
            </a:pPr>
            <a:r>
              <a:rPr lang="en-US" sz="3600" dirty="0">
                <a:solidFill>
                  <a:srgbClr val="000000"/>
                </a:solidFill>
                <a:latin typeface="Archivo Black Bold"/>
              </a:rPr>
              <a:t> </a:t>
            </a:r>
          </a:p>
          <a:p>
            <a:pPr algn="ctr">
              <a:lnSpc>
                <a:spcPts val="5400"/>
              </a:lnSpc>
            </a:pPr>
            <a:r>
              <a:rPr lang="en-US" sz="3600" dirty="0">
                <a:solidFill>
                  <a:srgbClr val="000000"/>
                </a:solidFill>
                <a:latin typeface="Arial Rounded MT Bold" panose="020F0704030504030204" pitchFamily="34" charset="77"/>
              </a:rPr>
              <a:t>A recent study of the hospitality industry by 7shifts (2019) found that three-quarters of employees say the best part of working in the industry is their colleagues. When employees feel like they’re part of a family, they’ll be more engaged and will look forward to working with their colleagues. In fact, work friendships increase employee satisfaction by 50%.</a:t>
            </a:r>
          </a:p>
          <a:p>
            <a:pPr algn="ctr">
              <a:lnSpc>
                <a:spcPts val="5400"/>
              </a:lnSpc>
            </a:pPr>
            <a:endParaRPr lang="en-US" sz="3600" dirty="0">
              <a:solidFill>
                <a:srgbClr val="000000"/>
              </a:solidFill>
              <a:latin typeface="Arial Rounded MT Bold" panose="020F0704030504030204" pitchFamily="34" charset="77"/>
            </a:endParaRPr>
          </a:p>
          <a:p>
            <a:pPr algn="ctr">
              <a:lnSpc>
                <a:spcPts val="5400"/>
              </a:lnSpc>
            </a:pPr>
            <a:endParaRPr lang="en-US" sz="3600" dirty="0">
              <a:solidFill>
                <a:srgbClr val="000000"/>
              </a:solidFill>
              <a:latin typeface="Arial Rounded MT Bold" panose="020F0704030504030204" pitchFamily="34" charset="77"/>
            </a:endParaRPr>
          </a:p>
          <a:p>
            <a:pPr algn="ctr">
              <a:lnSpc>
                <a:spcPts val="5400"/>
              </a:lnSpc>
            </a:pPr>
            <a:r>
              <a:rPr lang="en-US" sz="3600" dirty="0">
                <a:solidFill>
                  <a:srgbClr val="000000"/>
                </a:solidFill>
                <a:latin typeface="Arial Rounded MT Bold" panose="020F0704030504030204" pitchFamily="34" charset="77"/>
              </a:rPr>
              <a:t>Create a sense of community among your team by making team meals a tradition, hosting social events for employees outside of work, or </a:t>
            </a:r>
            <a:r>
              <a:rPr lang="en-US" sz="3600" dirty="0" err="1">
                <a:solidFill>
                  <a:srgbClr val="000000"/>
                </a:solidFill>
                <a:latin typeface="Arial Rounded MT Bold" panose="020F0704030504030204" pitchFamily="34" charset="77"/>
              </a:rPr>
              <a:t>organising</a:t>
            </a:r>
            <a:r>
              <a:rPr lang="en-US" sz="3600" dirty="0">
                <a:solidFill>
                  <a:srgbClr val="000000"/>
                </a:solidFill>
                <a:latin typeface="Arial Rounded MT Bold" panose="020F0704030504030204" pitchFamily="34" charset="77"/>
              </a:rPr>
              <a:t> themed parties.</a:t>
            </a:r>
          </a:p>
        </p:txBody>
      </p:sp>
      <p:sp>
        <p:nvSpPr>
          <p:cNvPr id="3" name="TextBox 3"/>
          <p:cNvSpPr txBox="1"/>
          <p:nvPr/>
        </p:nvSpPr>
        <p:spPr>
          <a:xfrm>
            <a:off x="7162800" y="5372100"/>
            <a:ext cx="4391099" cy="421847"/>
          </a:xfrm>
          <a:prstGeom prst="rect">
            <a:avLst/>
          </a:prstGeom>
        </p:spPr>
        <p:txBody>
          <a:bodyPr wrap="square" lIns="0" tIns="0" rIns="0" bIns="0" rtlCol="0" anchor="t">
            <a:spAutoFit/>
          </a:bodyPr>
          <a:lstStyle/>
          <a:p>
            <a:pPr algn="ctr">
              <a:lnSpc>
                <a:spcPts val="3200"/>
              </a:lnSpc>
              <a:spcBef>
                <a:spcPct val="0"/>
              </a:spcBef>
            </a:pPr>
            <a:r>
              <a:rPr lang="en-US" sz="3200" dirty="0">
                <a:solidFill>
                  <a:srgbClr val="000000"/>
                </a:solidFill>
                <a:latin typeface="Archivo Black Bold"/>
              </a:rPr>
              <a:t>(SHOUR, 2020)</a:t>
            </a:r>
          </a:p>
        </p:txBody>
      </p:sp>
      <p:pic>
        <p:nvPicPr>
          <p:cNvPr id="4" name="Picture 4"/>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94005">
            <a:off x="15940790" y="8463113"/>
            <a:ext cx="1725695" cy="1703731"/>
          </a:xfrm>
          <a:prstGeom prst="rect">
            <a:avLst/>
          </a:prstGeom>
        </p:spPr>
      </p:pic>
      <p:grpSp>
        <p:nvGrpSpPr>
          <p:cNvPr id="5" name="Group 5"/>
          <p:cNvGrpSpPr/>
          <p:nvPr/>
        </p:nvGrpSpPr>
        <p:grpSpPr>
          <a:xfrm rot="-128260">
            <a:off x="15395459" y="8354701"/>
            <a:ext cx="960543" cy="960543"/>
            <a:chOff x="0" y="0"/>
            <a:chExt cx="1280724" cy="1280724"/>
          </a:xfrm>
        </p:grpSpPr>
        <p:grpSp>
          <p:nvGrpSpPr>
            <p:cNvPr id="6" name="Group 6"/>
            <p:cNvGrpSpPr/>
            <p:nvPr/>
          </p:nvGrpSpPr>
          <p:grpSpPr>
            <a:xfrm rot="-1455603">
              <a:off x="156182" y="156182"/>
              <a:ext cx="968361" cy="968361"/>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8" name="TextBox 8"/>
            <p:cNvSpPr txBox="1"/>
            <p:nvPr/>
          </p:nvSpPr>
          <p:spPr>
            <a:xfrm rot="-1455603">
              <a:off x="394454" y="208356"/>
              <a:ext cx="414581" cy="926875"/>
            </a:xfrm>
            <a:prstGeom prst="rect">
              <a:avLst/>
            </a:prstGeom>
          </p:spPr>
          <p:txBody>
            <a:bodyPr lIns="0" tIns="0" rIns="0" bIns="0" rtlCol="0" anchor="t">
              <a:spAutoFit/>
            </a:bodyPr>
            <a:lstStyle/>
            <a:p>
              <a:pPr>
                <a:lnSpc>
                  <a:spcPts val="5245"/>
                </a:lnSpc>
              </a:pPr>
              <a:r>
                <a:rPr lang="en-US" sz="4768">
                  <a:solidFill>
                    <a:srgbClr val="000000"/>
                  </a:solidFill>
                  <a:latin typeface="Archivo Black"/>
                </a:rPr>
                <a:t>?</a:t>
              </a:r>
            </a:p>
          </p:txBody>
        </p:sp>
      </p:grpSp>
      <p:grpSp>
        <p:nvGrpSpPr>
          <p:cNvPr id="9" name="Group 9"/>
          <p:cNvGrpSpPr/>
          <p:nvPr/>
        </p:nvGrpSpPr>
        <p:grpSpPr>
          <a:xfrm rot="432037">
            <a:off x="16194981" y="7941905"/>
            <a:ext cx="1465289" cy="739699"/>
            <a:chOff x="0" y="0"/>
            <a:chExt cx="1953719" cy="986265"/>
          </a:xfrm>
        </p:grpSpPr>
        <p:grpSp>
          <p:nvGrpSpPr>
            <p:cNvPr id="10" name="Group 10"/>
            <p:cNvGrpSpPr/>
            <p:nvPr/>
          </p:nvGrpSpPr>
          <p:grpSpPr>
            <a:xfrm rot="5664818">
              <a:off x="347136" y="-261215"/>
              <a:ext cx="844407" cy="1478081"/>
              <a:chOff x="0" y="0"/>
              <a:chExt cx="2354580" cy="4121542"/>
            </a:xfrm>
          </p:grpSpPr>
          <p:sp>
            <p:nvSpPr>
              <p:cNvPr id="11" name="Freeform 11"/>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2" name="Group 12"/>
            <p:cNvGrpSpPr/>
            <p:nvPr/>
          </p:nvGrpSpPr>
          <p:grpSpPr>
            <a:xfrm rot="-5135181">
              <a:off x="762176" y="-230601"/>
              <a:ext cx="844407" cy="1478081"/>
              <a:chOff x="0" y="0"/>
              <a:chExt cx="2354580" cy="4121542"/>
            </a:xfrm>
          </p:grpSpPr>
          <p:sp>
            <p:nvSpPr>
              <p:cNvPr id="13" name="Freeform 13"/>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4" name="TextBox 14"/>
            <p:cNvSpPr txBox="1"/>
            <p:nvPr/>
          </p:nvSpPr>
          <p:spPr>
            <a:xfrm rot="221797">
              <a:off x="68907" y="219549"/>
              <a:ext cx="1786542" cy="556974"/>
            </a:xfrm>
            <a:prstGeom prst="rect">
              <a:avLst/>
            </a:prstGeom>
          </p:spPr>
          <p:txBody>
            <a:bodyPr lIns="0" tIns="0" rIns="0" bIns="0" rtlCol="0" anchor="t">
              <a:spAutoFit/>
            </a:bodyPr>
            <a:lstStyle/>
            <a:p>
              <a:pPr algn="ctr">
                <a:lnSpc>
                  <a:spcPts val="3159"/>
                </a:lnSpc>
              </a:pPr>
              <a:r>
                <a:rPr lang="en-US" sz="2796" spc="545">
                  <a:solidFill>
                    <a:srgbClr val="000000"/>
                  </a:solidFill>
                  <a:latin typeface="Archivo Black Bold"/>
                </a:rPr>
                <a:t>HOW</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100170" y="560544"/>
            <a:ext cx="16159130" cy="8776377"/>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3. CELEBRATE EMPLOYEE MILESTONES AND PERSONAL DATES</a:t>
            </a:r>
          </a:p>
          <a:p>
            <a:pPr algn="ctr">
              <a:lnSpc>
                <a:spcPts val="3600"/>
              </a:lnSpc>
              <a:spcBef>
                <a:spcPct val="0"/>
              </a:spcBef>
            </a:pPr>
            <a:endParaRPr lang="en-US" sz="3600" dirty="0">
              <a:solidFill>
                <a:srgbClr val="000000"/>
              </a:solidFill>
              <a:latin typeface="Archivo Black Bold"/>
            </a:endParaRPr>
          </a:p>
          <a:p>
            <a:pPr algn="ctr">
              <a:lnSpc>
                <a:spcPts val="6156"/>
              </a:lnSpc>
            </a:pPr>
            <a:r>
              <a:rPr lang="en-US" sz="3600" dirty="0">
                <a:solidFill>
                  <a:srgbClr val="000000"/>
                </a:solidFill>
                <a:latin typeface="Arial Rounded MT Bold" panose="020F0704030504030204" pitchFamily="34" charset="77"/>
              </a:rPr>
              <a:t>Let employ</a:t>
            </a:r>
            <a:r>
              <a:rPr lang="en-US" sz="3600" b="1" dirty="0">
                <a:solidFill>
                  <a:srgbClr val="000000"/>
                </a:solidFill>
                <a:latin typeface="Arial Rounded MT Bold" panose="020F0704030504030204" pitchFamily="34" charset="77"/>
              </a:rPr>
              <a:t>ees</a:t>
            </a:r>
            <a:r>
              <a:rPr lang="en-US" sz="3600" dirty="0">
                <a:solidFill>
                  <a:srgbClr val="000000"/>
                </a:solidFill>
                <a:latin typeface="Arial Rounded MT Bold" panose="020F0704030504030204" pitchFamily="34" charset="77"/>
              </a:rPr>
              <a:t> know that you care about them by acknowledging employment anniversaries, birthdays, and other meaningful personal occasions. Giving your team members shout outs on social media, singing happy birthday during a team meeting, or acknowledging an employee’s child’s birthday in your team’s communication app will mean a lot.</a:t>
            </a:r>
          </a:p>
          <a:p>
            <a:pPr algn="ctr">
              <a:lnSpc>
                <a:spcPts val="6156"/>
              </a:lnSpc>
            </a:pPr>
            <a:endParaRPr lang="en-US" sz="3600" dirty="0">
              <a:solidFill>
                <a:srgbClr val="000000"/>
              </a:solidFill>
              <a:latin typeface="Arial Rounded MT Bold" panose="020F0704030504030204" pitchFamily="34" charset="77"/>
            </a:endParaRPr>
          </a:p>
          <a:p>
            <a:pPr algn="ctr">
              <a:lnSpc>
                <a:spcPts val="6156"/>
              </a:lnSpc>
            </a:pPr>
            <a:r>
              <a:rPr lang="en-US" sz="3600" dirty="0">
                <a:solidFill>
                  <a:srgbClr val="000000"/>
                </a:solidFill>
                <a:latin typeface="Arial Rounded MT Bold" panose="020F0704030504030204" pitchFamily="34" charset="77"/>
              </a:rPr>
              <a:t>Showing employees that you care about them beyond their professional capacity goes a long way in making employees feel more engaged at work.</a:t>
            </a:r>
          </a:p>
        </p:txBody>
      </p:sp>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21383293">
            <a:off x="14645260" y="8404057"/>
            <a:ext cx="1725695" cy="1703731"/>
          </a:xfrm>
          <a:prstGeom prst="rect">
            <a:avLst/>
          </a:prstGeom>
        </p:spPr>
      </p:pic>
      <p:grpSp>
        <p:nvGrpSpPr>
          <p:cNvPr id="4" name="Group 4"/>
          <p:cNvGrpSpPr/>
          <p:nvPr/>
        </p:nvGrpSpPr>
        <p:grpSpPr>
          <a:xfrm rot="20161028">
            <a:off x="14186849" y="9169686"/>
            <a:ext cx="960543" cy="960543"/>
            <a:chOff x="0" y="0"/>
            <a:chExt cx="1280724" cy="1280724"/>
          </a:xfrm>
        </p:grpSpPr>
        <p:grpSp>
          <p:nvGrpSpPr>
            <p:cNvPr id="5" name="Group 5"/>
            <p:cNvGrpSpPr/>
            <p:nvPr/>
          </p:nvGrpSpPr>
          <p:grpSpPr>
            <a:xfrm rot="-1455603">
              <a:off x="156182" y="156182"/>
              <a:ext cx="968361" cy="968361"/>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7" name="TextBox 7"/>
            <p:cNvSpPr txBox="1"/>
            <p:nvPr/>
          </p:nvSpPr>
          <p:spPr>
            <a:xfrm rot="-1455603">
              <a:off x="394454" y="208356"/>
              <a:ext cx="414581" cy="926875"/>
            </a:xfrm>
            <a:prstGeom prst="rect">
              <a:avLst/>
            </a:prstGeom>
          </p:spPr>
          <p:txBody>
            <a:bodyPr lIns="0" tIns="0" rIns="0" bIns="0" rtlCol="0" anchor="t">
              <a:spAutoFit/>
            </a:bodyPr>
            <a:lstStyle/>
            <a:p>
              <a:pPr>
                <a:lnSpc>
                  <a:spcPts val="5245"/>
                </a:lnSpc>
              </a:pPr>
              <a:r>
                <a:rPr lang="en-US" sz="4768" dirty="0">
                  <a:solidFill>
                    <a:srgbClr val="000000"/>
                  </a:solidFill>
                  <a:latin typeface="Archivo Black"/>
                </a:rPr>
                <a:t>?</a:t>
              </a:r>
            </a:p>
          </p:txBody>
        </p:sp>
      </p:grpSp>
      <p:grpSp>
        <p:nvGrpSpPr>
          <p:cNvPr id="8" name="Group 8"/>
          <p:cNvGrpSpPr/>
          <p:nvPr/>
        </p:nvGrpSpPr>
        <p:grpSpPr>
          <a:xfrm rot="20721325">
            <a:off x="15903022" y="8990379"/>
            <a:ext cx="2104895" cy="693085"/>
            <a:chOff x="2337006" y="1576979"/>
            <a:chExt cx="2806527" cy="924112"/>
          </a:xfrm>
        </p:grpSpPr>
        <p:grpSp>
          <p:nvGrpSpPr>
            <p:cNvPr id="9" name="Group 9"/>
            <p:cNvGrpSpPr/>
            <p:nvPr/>
          </p:nvGrpSpPr>
          <p:grpSpPr>
            <a:xfrm rot="5664818">
              <a:off x="2654071" y="1259914"/>
              <a:ext cx="843951" cy="1478081"/>
              <a:chOff x="3734645" y="-6739458"/>
              <a:chExt cx="2353308" cy="4121542"/>
            </a:xfrm>
          </p:grpSpPr>
          <p:sp>
            <p:nvSpPr>
              <p:cNvPr id="10" name="Freeform 10"/>
              <p:cNvSpPr/>
              <p:nvPr/>
            </p:nvSpPr>
            <p:spPr>
              <a:xfrm>
                <a:off x="3734645" y="-6739458"/>
                <a:ext cx="2353308"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1" name="Group 11"/>
            <p:cNvGrpSpPr/>
            <p:nvPr/>
          </p:nvGrpSpPr>
          <p:grpSpPr>
            <a:xfrm rot="-5135181">
              <a:off x="3982517" y="1340075"/>
              <a:ext cx="843951" cy="1478081"/>
              <a:chOff x="-3675115" y="9289517"/>
              <a:chExt cx="2353308" cy="4121542"/>
            </a:xfrm>
          </p:grpSpPr>
          <p:sp>
            <p:nvSpPr>
              <p:cNvPr id="12" name="Freeform 12"/>
              <p:cNvSpPr/>
              <p:nvPr/>
            </p:nvSpPr>
            <p:spPr>
              <a:xfrm>
                <a:off x="-3675115" y="9289517"/>
                <a:ext cx="2353308"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3" name="TextBox 13"/>
            <p:cNvSpPr txBox="1"/>
            <p:nvPr/>
          </p:nvSpPr>
          <p:spPr>
            <a:xfrm rot="221797">
              <a:off x="2956094" y="1819204"/>
              <a:ext cx="1786542" cy="556974"/>
            </a:xfrm>
            <a:prstGeom prst="rect">
              <a:avLst/>
            </a:prstGeom>
          </p:spPr>
          <p:txBody>
            <a:bodyPr lIns="0" tIns="0" rIns="0" bIns="0" rtlCol="0" anchor="t">
              <a:spAutoFit/>
            </a:bodyPr>
            <a:lstStyle/>
            <a:p>
              <a:pPr algn="ctr">
                <a:lnSpc>
                  <a:spcPts val="3159"/>
                </a:lnSpc>
              </a:pPr>
              <a:r>
                <a:rPr lang="en-US" sz="2796" spc="545" dirty="0">
                  <a:solidFill>
                    <a:srgbClr val="000000"/>
                  </a:solidFill>
                  <a:latin typeface="Archivo Black Bold"/>
                </a:rPr>
                <a:t>HOW</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21500" y="761522"/>
            <a:ext cx="16437800" cy="7692555"/>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4. GAMIFY PERFORMANCE</a:t>
            </a:r>
          </a:p>
          <a:p>
            <a:pPr algn="ctr">
              <a:lnSpc>
                <a:spcPts val="3600"/>
              </a:lnSpc>
              <a:spcBef>
                <a:spcPct val="0"/>
              </a:spcBef>
            </a:pPr>
            <a:r>
              <a:rPr lang="en-US" sz="3600" dirty="0">
                <a:solidFill>
                  <a:srgbClr val="000000"/>
                </a:solidFill>
                <a:latin typeface="Archivo Black Bold"/>
              </a:rPr>
              <a:t> </a:t>
            </a:r>
          </a:p>
          <a:p>
            <a:pPr algn="ctr">
              <a:lnSpc>
                <a:spcPts val="6660"/>
              </a:lnSpc>
            </a:pPr>
            <a:r>
              <a:rPr lang="en-US" sz="3600" dirty="0">
                <a:solidFill>
                  <a:srgbClr val="000000"/>
                </a:solidFill>
                <a:latin typeface="Arial Rounded MT Bold" panose="020F0704030504030204" pitchFamily="34" charset="77"/>
              </a:rPr>
              <a:t>A little friendly competition can go a long way to boost sales, morale, and employee engagement. Offer incentives to your team for specific goals like upselling, decreasing ticket times, or selling a special menu item. Be creative with prizes to make the competition worthwhile. </a:t>
            </a:r>
          </a:p>
          <a:p>
            <a:pPr algn="ctr">
              <a:lnSpc>
                <a:spcPts val="6660"/>
              </a:lnSpc>
            </a:pPr>
            <a:endParaRPr lang="en-US" sz="3600" dirty="0">
              <a:solidFill>
                <a:srgbClr val="000000"/>
              </a:solidFill>
              <a:latin typeface="Arial Rounded MT Bold" panose="020F0704030504030204" pitchFamily="34" charset="77"/>
            </a:endParaRPr>
          </a:p>
          <a:p>
            <a:pPr algn="ctr">
              <a:lnSpc>
                <a:spcPts val="6660"/>
              </a:lnSpc>
            </a:pPr>
            <a:r>
              <a:rPr lang="en-US" sz="3600" dirty="0">
                <a:solidFill>
                  <a:srgbClr val="000000"/>
                </a:solidFill>
                <a:latin typeface="Arial Rounded MT Bold" panose="020F0704030504030204" pitchFamily="34" charset="77"/>
              </a:rPr>
              <a:t>You could offer the winner a paid day off from work or concert tickets, for example. Gamifying performance is just one creative way to engage employees.</a:t>
            </a:r>
          </a:p>
        </p:txBody>
      </p:sp>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94005">
            <a:off x="16272464" y="8317966"/>
            <a:ext cx="1725695" cy="1703731"/>
          </a:xfrm>
          <a:prstGeom prst="rect">
            <a:avLst/>
          </a:prstGeom>
        </p:spPr>
      </p:pic>
      <p:grpSp>
        <p:nvGrpSpPr>
          <p:cNvPr id="4" name="Group 4"/>
          <p:cNvGrpSpPr/>
          <p:nvPr/>
        </p:nvGrpSpPr>
        <p:grpSpPr>
          <a:xfrm rot="-128260">
            <a:off x="15727133" y="8209554"/>
            <a:ext cx="960543" cy="960543"/>
            <a:chOff x="0" y="0"/>
            <a:chExt cx="1280724" cy="1280724"/>
          </a:xfrm>
        </p:grpSpPr>
        <p:grpSp>
          <p:nvGrpSpPr>
            <p:cNvPr id="5" name="Group 5"/>
            <p:cNvGrpSpPr/>
            <p:nvPr/>
          </p:nvGrpSpPr>
          <p:grpSpPr>
            <a:xfrm rot="-1455603">
              <a:off x="156182" y="156182"/>
              <a:ext cx="968361" cy="968361"/>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7" name="TextBox 7"/>
            <p:cNvSpPr txBox="1"/>
            <p:nvPr/>
          </p:nvSpPr>
          <p:spPr>
            <a:xfrm rot="-1455603">
              <a:off x="394454" y="208356"/>
              <a:ext cx="414581" cy="926875"/>
            </a:xfrm>
            <a:prstGeom prst="rect">
              <a:avLst/>
            </a:prstGeom>
          </p:spPr>
          <p:txBody>
            <a:bodyPr lIns="0" tIns="0" rIns="0" bIns="0" rtlCol="0" anchor="t">
              <a:spAutoFit/>
            </a:bodyPr>
            <a:lstStyle/>
            <a:p>
              <a:pPr>
                <a:lnSpc>
                  <a:spcPts val="5245"/>
                </a:lnSpc>
              </a:pPr>
              <a:r>
                <a:rPr lang="en-US" sz="4768">
                  <a:solidFill>
                    <a:srgbClr val="000000"/>
                  </a:solidFill>
                  <a:latin typeface="Archivo Black"/>
                </a:rPr>
                <a:t>?</a:t>
              </a:r>
            </a:p>
          </p:txBody>
        </p:sp>
      </p:grpSp>
      <p:grpSp>
        <p:nvGrpSpPr>
          <p:cNvPr id="8" name="Group 8"/>
          <p:cNvGrpSpPr/>
          <p:nvPr/>
        </p:nvGrpSpPr>
        <p:grpSpPr>
          <a:xfrm rot="432037">
            <a:off x="16526655" y="7796758"/>
            <a:ext cx="1465289" cy="739699"/>
            <a:chOff x="0" y="0"/>
            <a:chExt cx="1953719" cy="986265"/>
          </a:xfrm>
        </p:grpSpPr>
        <p:grpSp>
          <p:nvGrpSpPr>
            <p:cNvPr id="9" name="Group 9"/>
            <p:cNvGrpSpPr/>
            <p:nvPr/>
          </p:nvGrpSpPr>
          <p:grpSpPr>
            <a:xfrm rot="5664818">
              <a:off x="347136" y="-261215"/>
              <a:ext cx="844407" cy="1478081"/>
              <a:chOff x="0" y="0"/>
              <a:chExt cx="2354580" cy="4121542"/>
            </a:xfrm>
          </p:grpSpPr>
          <p:sp>
            <p:nvSpPr>
              <p:cNvPr id="10" name="Freeform 10"/>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1" name="Group 11"/>
            <p:cNvGrpSpPr/>
            <p:nvPr/>
          </p:nvGrpSpPr>
          <p:grpSpPr>
            <a:xfrm rot="-5135181">
              <a:off x="762176" y="-230601"/>
              <a:ext cx="844407" cy="1478081"/>
              <a:chOff x="0" y="0"/>
              <a:chExt cx="2354580" cy="4121542"/>
            </a:xfrm>
          </p:grpSpPr>
          <p:sp>
            <p:nvSpPr>
              <p:cNvPr id="12" name="Freeform 12"/>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3" name="TextBox 13"/>
            <p:cNvSpPr txBox="1"/>
            <p:nvPr/>
          </p:nvSpPr>
          <p:spPr>
            <a:xfrm rot="221797">
              <a:off x="68907" y="219549"/>
              <a:ext cx="1786542" cy="556974"/>
            </a:xfrm>
            <a:prstGeom prst="rect">
              <a:avLst/>
            </a:prstGeom>
          </p:spPr>
          <p:txBody>
            <a:bodyPr lIns="0" tIns="0" rIns="0" bIns="0" rtlCol="0" anchor="t">
              <a:spAutoFit/>
            </a:bodyPr>
            <a:lstStyle/>
            <a:p>
              <a:pPr algn="ctr">
                <a:lnSpc>
                  <a:spcPts val="3159"/>
                </a:lnSpc>
              </a:pPr>
              <a:r>
                <a:rPr lang="en-US" sz="2796" spc="545">
                  <a:solidFill>
                    <a:srgbClr val="000000"/>
                  </a:solidFill>
                  <a:latin typeface="Archivo Black Bold"/>
                </a:rPr>
                <a:t>HOW</a:t>
              </a:r>
            </a:p>
          </p:txBody>
        </p:sp>
      </p:grpSp>
      <p:sp>
        <p:nvSpPr>
          <p:cNvPr id="14" name="TextBox 14"/>
          <p:cNvSpPr txBox="1"/>
          <p:nvPr/>
        </p:nvSpPr>
        <p:spPr>
          <a:xfrm>
            <a:off x="6376876" y="9003003"/>
            <a:ext cx="5534248" cy="421847"/>
          </a:xfrm>
          <a:prstGeom prst="rect">
            <a:avLst/>
          </a:prstGeom>
        </p:spPr>
        <p:txBody>
          <a:bodyPr wrap="square" lIns="0" tIns="0" rIns="0" bIns="0" rtlCol="0" anchor="t">
            <a:spAutoFit/>
          </a:bodyPr>
          <a:lstStyle/>
          <a:p>
            <a:pPr algn="ctr">
              <a:lnSpc>
                <a:spcPts val="3200"/>
              </a:lnSpc>
              <a:spcBef>
                <a:spcPct val="0"/>
              </a:spcBef>
            </a:pPr>
            <a:r>
              <a:rPr lang="en-US" sz="3200" dirty="0">
                <a:solidFill>
                  <a:srgbClr val="000000"/>
                </a:solidFill>
                <a:latin typeface="Archivo Black Bold"/>
              </a:rPr>
              <a:t>(SRINIVASAN, 2018)</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52520" y="306933"/>
            <a:ext cx="16406780" cy="8430128"/>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5. CREATE A MENTORSHIP PROGRAM</a:t>
            </a:r>
          </a:p>
          <a:p>
            <a:pPr algn="ctr">
              <a:lnSpc>
                <a:spcPts val="4800"/>
              </a:lnSpc>
              <a:spcBef>
                <a:spcPct val="0"/>
              </a:spcBef>
            </a:pPr>
            <a:endParaRPr lang="en-US" sz="3600" dirty="0">
              <a:solidFill>
                <a:srgbClr val="000000"/>
              </a:solidFill>
              <a:latin typeface="Archivo Black Bold"/>
            </a:endParaRPr>
          </a:p>
          <a:p>
            <a:pPr algn="ctr">
              <a:lnSpc>
                <a:spcPts val="5796"/>
              </a:lnSpc>
            </a:pPr>
            <a:r>
              <a:rPr lang="en-US" sz="3600" dirty="0">
                <a:solidFill>
                  <a:srgbClr val="000000"/>
                </a:solidFill>
                <a:latin typeface="Arial Rounded MT Bold" panose="020F0704030504030204" pitchFamily="34" charset="77"/>
              </a:rPr>
              <a:t>Pair new employees with more experienced staff members to serve as mentors throughout their employment. Tell employees to think of their mentors as someone between a manager and a friend - someone they can go to for advice on how to adjust to the venue's idiosyncrasies, and someone they can celebrate victories with.</a:t>
            </a:r>
          </a:p>
          <a:p>
            <a:pPr algn="ctr">
              <a:lnSpc>
                <a:spcPts val="5796"/>
              </a:lnSpc>
            </a:pPr>
            <a:endParaRPr lang="en-US" sz="3600" dirty="0">
              <a:solidFill>
                <a:srgbClr val="000000"/>
              </a:solidFill>
              <a:latin typeface="Arial Rounded MT Bold" panose="020F0704030504030204" pitchFamily="34" charset="77"/>
            </a:endParaRPr>
          </a:p>
          <a:p>
            <a:pPr algn="ctr">
              <a:lnSpc>
                <a:spcPts val="5796"/>
              </a:lnSpc>
            </a:pPr>
            <a:r>
              <a:rPr lang="en-US" sz="3600" dirty="0">
                <a:solidFill>
                  <a:srgbClr val="000000"/>
                </a:solidFill>
                <a:latin typeface="Arial Rounded MT Bold" panose="020F0704030504030204" pitchFamily="34" charset="77"/>
              </a:rPr>
              <a:t>Providing new team members with mentors shows them that you and the venue's management team care about their professional development and wellbeing, which will ultimately increase engagement and reduce turnover.</a:t>
            </a:r>
          </a:p>
        </p:txBody>
      </p:sp>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94005">
            <a:off x="16272463" y="8429655"/>
            <a:ext cx="1725695" cy="1703731"/>
          </a:xfrm>
          <a:prstGeom prst="rect">
            <a:avLst/>
          </a:prstGeom>
        </p:spPr>
      </p:pic>
      <p:grpSp>
        <p:nvGrpSpPr>
          <p:cNvPr id="4" name="Group 4"/>
          <p:cNvGrpSpPr/>
          <p:nvPr/>
        </p:nvGrpSpPr>
        <p:grpSpPr>
          <a:xfrm rot="-128260">
            <a:off x="15727132" y="8321243"/>
            <a:ext cx="960543" cy="960543"/>
            <a:chOff x="0" y="0"/>
            <a:chExt cx="1280724" cy="1280724"/>
          </a:xfrm>
        </p:grpSpPr>
        <p:grpSp>
          <p:nvGrpSpPr>
            <p:cNvPr id="5" name="Group 5"/>
            <p:cNvGrpSpPr/>
            <p:nvPr/>
          </p:nvGrpSpPr>
          <p:grpSpPr>
            <a:xfrm rot="-1455603">
              <a:off x="156182" y="156182"/>
              <a:ext cx="968361" cy="968361"/>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7" name="TextBox 7"/>
            <p:cNvSpPr txBox="1"/>
            <p:nvPr/>
          </p:nvSpPr>
          <p:spPr>
            <a:xfrm rot="-1455603">
              <a:off x="394454" y="208356"/>
              <a:ext cx="414581" cy="926875"/>
            </a:xfrm>
            <a:prstGeom prst="rect">
              <a:avLst/>
            </a:prstGeom>
          </p:spPr>
          <p:txBody>
            <a:bodyPr lIns="0" tIns="0" rIns="0" bIns="0" rtlCol="0" anchor="t">
              <a:spAutoFit/>
            </a:bodyPr>
            <a:lstStyle/>
            <a:p>
              <a:pPr>
                <a:lnSpc>
                  <a:spcPts val="5245"/>
                </a:lnSpc>
              </a:pPr>
              <a:r>
                <a:rPr lang="en-US" sz="4768">
                  <a:solidFill>
                    <a:srgbClr val="000000"/>
                  </a:solidFill>
                  <a:latin typeface="Archivo Black"/>
                </a:rPr>
                <a:t>?</a:t>
              </a:r>
            </a:p>
          </p:txBody>
        </p:sp>
      </p:grpSp>
      <p:grpSp>
        <p:nvGrpSpPr>
          <p:cNvPr id="8" name="Group 8"/>
          <p:cNvGrpSpPr/>
          <p:nvPr/>
        </p:nvGrpSpPr>
        <p:grpSpPr>
          <a:xfrm rot="432037">
            <a:off x="16526654" y="7908447"/>
            <a:ext cx="1465289" cy="739699"/>
            <a:chOff x="0" y="0"/>
            <a:chExt cx="1953719" cy="986265"/>
          </a:xfrm>
        </p:grpSpPr>
        <p:grpSp>
          <p:nvGrpSpPr>
            <p:cNvPr id="9" name="Group 9"/>
            <p:cNvGrpSpPr/>
            <p:nvPr/>
          </p:nvGrpSpPr>
          <p:grpSpPr>
            <a:xfrm rot="5664818">
              <a:off x="347136" y="-261215"/>
              <a:ext cx="844407" cy="1478081"/>
              <a:chOff x="0" y="0"/>
              <a:chExt cx="2354580" cy="4121542"/>
            </a:xfrm>
          </p:grpSpPr>
          <p:sp>
            <p:nvSpPr>
              <p:cNvPr id="10" name="Freeform 10"/>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1" name="Group 11"/>
            <p:cNvGrpSpPr/>
            <p:nvPr/>
          </p:nvGrpSpPr>
          <p:grpSpPr>
            <a:xfrm rot="-5135181">
              <a:off x="762176" y="-230601"/>
              <a:ext cx="844407" cy="1478081"/>
              <a:chOff x="0" y="0"/>
              <a:chExt cx="2354580" cy="4121542"/>
            </a:xfrm>
          </p:grpSpPr>
          <p:sp>
            <p:nvSpPr>
              <p:cNvPr id="12" name="Freeform 12"/>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3" name="TextBox 13"/>
            <p:cNvSpPr txBox="1"/>
            <p:nvPr/>
          </p:nvSpPr>
          <p:spPr>
            <a:xfrm rot="221797">
              <a:off x="68907" y="219549"/>
              <a:ext cx="1786542" cy="556974"/>
            </a:xfrm>
            <a:prstGeom prst="rect">
              <a:avLst/>
            </a:prstGeom>
          </p:spPr>
          <p:txBody>
            <a:bodyPr lIns="0" tIns="0" rIns="0" bIns="0" rtlCol="0" anchor="t">
              <a:spAutoFit/>
            </a:bodyPr>
            <a:lstStyle/>
            <a:p>
              <a:pPr algn="ctr">
                <a:lnSpc>
                  <a:spcPts val="3159"/>
                </a:lnSpc>
              </a:pPr>
              <a:r>
                <a:rPr lang="en-US" sz="2796" spc="545">
                  <a:solidFill>
                    <a:srgbClr val="000000"/>
                  </a:solidFill>
                  <a:latin typeface="Archivo Black Bold"/>
                </a:rPr>
                <a:t>HOW</a:t>
              </a:r>
            </a:p>
          </p:txBody>
        </p:sp>
      </p:grpSp>
      <p:sp>
        <p:nvSpPr>
          <p:cNvPr id="14" name="TextBox 14"/>
          <p:cNvSpPr txBox="1"/>
          <p:nvPr/>
        </p:nvSpPr>
        <p:spPr>
          <a:xfrm>
            <a:off x="7123434" y="9014891"/>
            <a:ext cx="4687565" cy="421847"/>
          </a:xfrm>
          <a:prstGeom prst="rect">
            <a:avLst/>
          </a:prstGeom>
        </p:spPr>
        <p:txBody>
          <a:bodyPr wrap="square" lIns="0" tIns="0" rIns="0" bIns="0" rtlCol="0" anchor="t">
            <a:spAutoFit/>
          </a:bodyPr>
          <a:lstStyle/>
          <a:p>
            <a:pPr algn="ctr">
              <a:lnSpc>
                <a:spcPts val="3200"/>
              </a:lnSpc>
              <a:spcBef>
                <a:spcPct val="0"/>
              </a:spcBef>
            </a:pPr>
            <a:r>
              <a:rPr lang="en-US" sz="3200" dirty="0">
                <a:solidFill>
                  <a:srgbClr val="000000"/>
                </a:solidFill>
                <a:latin typeface="Archivo Black Bold"/>
              </a:rPr>
              <a:t>(INDUSTRY, 2020)</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25075" y="610003"/>
            <a:ext cx="16797568" cy="7170168"/>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6. PROVIDE PROFESSIONAL DEVELOPMENT OPPORTUNITIES</a:t>
            </a:r>
          </a:p>
          <a:p>
            <a:pPr algn="ctr">
              <a:lnSpc>
                <a:spcPts val="3600"/>
              </a:lnSpc>
              <a:spcBef>
                <a:spcPct val="0"/>
              </a:spcBef>
            </a:pPr>
            <a:r>
              <a:rPr lang="en-US" sz="3600" dirty="0">
                <a:solidFill>
                  <a:srgbClr val="000000"/>
                </a:solidFill>
                <a:latin typeface="Archivo Black Bold"/>
              </a:rPr>
              <a:t> </a:t>
            </a:r>
          </a:p>
          <a:p>
            <a:pPr algn="ctr">
              <a:lnSpc>
                <a:spcPts val="7056"/>
              </a:lnSpc>
            </a:pPr>
            <a:r>
              <a:rPr lang="en-US" sz="3600" dirty="0">
                <a:solidFill>
                  <a:srgbClr val="000000"/>
                </a:solidFill>
                <a:latin typeface="Arial Rounded MT Bold" panose="020F0704030504030204" pitchFamily="34" charset="77"/>
              </a:rPr>
              <a:t>Invest in your employees’ success and they’ll be more invested in the success of your venue. set aside a budget for professional training opportunities for your team. you can set individual budgets or team budget that managers can spend on group professional development. </a:t>
            </a:r>
          </a:p>
          <a:p>
            <a:pPr algn="ctr">
              <a:lnSpc>
                <a:spcPts val="7056"/>
              </a:lnSpc>
            </a:pPr>
            <a:endParaRPr lang="en-US" sz="3600" dirty="0">
              <a:solidFill>
                <a:srgbClr val="000000"/>
              </a:solidFill>
              <a:latin typeface="Arial Rounded MT Bold" panose="020F0704030504030204" pitchFamily="34" charset="77"/>
            </a:endParaRPr>
          </a:p>
          <a:p>
            <a:pPr algn="ctr">
              <a:lnSpc>
                <a:spcPts val="7056"/>
              </a:lnSpc>
            </a:pPr>
            <a:r>
              <a:rPr lang="en-US" sz="3600" dirty="0" err="1">
                <a:solidFill>
                  <a:srgbClr val="000000"/>
                </a:solidFill>
                <a:latin typeface="Arial Rounded MT Bold" panose="020F0704030504030204" pitchFamily="34" charset="77"/>
              </a:rPr>
              <a:t>Typsy’s</a:t>
            </a:r>
            <a:r>
              <a:rPr lang="en-US" sz="3600" dirty="0">
                <a:solidFill>
                  <a:srgbClr val="000000"/>
                </a:solidFill>
                <a:latin typeface="Arial Rounded MT Bold" panose="020F0704030504030204" pitchFamily="34" charset="77"/>
              </a:rPr>
              <a:t> online video courses are a convenient and budget-friendly way to help employees grow in the hospitality industry.</a:t>
            </a:r>
          </a:p>
        </p:txBody>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094005">
            <a:off x="15806570" y="8405414"/>
            <a:ext cx="1725695" cy="1703731"/>
          </a:xfrm>
          <a:prstGeom prst="rect">
            <a:avLst/>
          </a:prstGeom>
        </p:spPr>
      </p:pic>
      <p:grpSp>
        <p:nvGrpSpPr>
          <p:cNvPr id="4" name="Group 4"/>
          <p:cNvGrpSpPr/>
          <p:nvPr/>
        </p:nvGrpSpPr>
        <p:grpSpPr>
          <a:xfrm rot="-128260">
            <a:off x="15290192" y="8265553"/>
            <a:ext cx="960543" cy="960543"/>
            <a:chOff x="0" y="0"/>
            <a:chExt cx="1280724" cy="1280724"/>
          </a:xfrm>
        </p:grpSpPr>
        <p:grpSp>
          <p:nvGrpSpPr>
            <p:cNvPr id="5" name="Group 5"/>
            <p:cNvGrpSpPr/>
            <p:nvPr/>
          </p:nvGrpSpPr>
          <p:grpSpPr>
            <a:xfrm rot="-1455603">
              <a:off x="156182" y="156182"/>
              <a:ext cx="968361" cy="968361"/>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7" name="TextBox 7"/>
            <p:cNvSpPr txBox="1"/>
            <p:nvPr/>
          </p:nvSpPr>
          <p:spPr>
            <a:xfrm rot="-1455603">
              <a:off x="394454" y="208356"/>
              <a:ext cx="414581" cy="926875"/>
            </a:xfrm>
            <a:prstGeom prst="rect">
              <a:avLst/>
            </a:prstGeom>
          </p:spPr>
          <p:txBody>
            <a:bodyPr lIns="0" tIns="0" rIns="0" bIns="0" rtlCol="0" anchor="t">
              <a:spAutoFit/>
            </a:bodyPr>
            <a:lstStyle/>
            <a:p>
              <a:pPr>
                <a:lnSpc>
                  <a:spcPts val="5245"/>
                </a:lnSpc>
              </a:pPr>
              <a:r>
                <a:rPr lang="en-US" sz="4768">
                  <a:solidFill>
                    <a:srgbClr val="000000"/>
                  </a:solidFill>
                  <a:latin typeface="Archivo Black"/>
                </a:rPr>
                <a:t>?</a:t>
              </a:r>
            </a:p>
          </p:txBody>
        </p:sp>
      </p:grpSp>
      <p:grpSp>
        <p:nvGrpSpPr>
          <p:cNvPr id="8" name="Group 8"/>
          <p:cNvGrpSpPr/>
          <p:nvPr/>
        </p:nvGrpSpPr>
        <p:grpSpPr>
          <a:xfrm rot="432037">
            <a:off x="16089714" y="7852757"/>
            <a:ext cx="1465289" cy="739699"/>
            <a:chOff x="0" y="0"/>
            <a:chExt cx="1953719" cy="986265"/>
          </a:xfrm>
        </p:grpSpPr>
        <p:grpSp>
          <p:nvGrpSpPr>
            <p:cNvPr id="9" name="Group 9"/>
            <p:cNvGrpSpPr/>
            <p:nvPr/>
          </p:nvGrpSpPr>
          <p:grpSpPr>
            <a:xfrm rot="5664818">
              <a:off x="347136" y="-261215"/>
              <a:ext cx="844407" cy="1478081"/>
              <a:chOff x="0" y="0"/>
              <a:chExt cx="2354580" cy="4121542"/>
            </a:xfrm>
          </p:grpSpPr>
          <p:sp>
            <p:nvSpPr>
              <p:cNvPr id="10" name="Freeform 10"/>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1" name="Group 11"/>
            <p:cNvGrpSpPr/>
            <p:nvPr/>
          </p:nvGrpSpPr>
          <p:grpSpPr>
            <a:xfrm rot="-5135181">
              <a:off x="762176" y="-230601"/>
              <a:ext cx="844407" cy="1478081"/>
              <a:chOff x="0" y="0"/>
              <a:chExt cx="2354580" cy="4121542"/>
            </a:xfrm>
          </p:grpSpPr>
          <p:sp>
            <p:nvSpPr>
              <p:cNvPr id="12" name="Freeform 12"/>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3" name="TextBox 13"/>
            <p:cNvSpPr txBox="1"/>
            <p:nvPr/>
          </p:nvSpPr>
          <p:spPr>
            <a:xfrm rot="221797">
              <a:off x="68907" y="219549"/>
              <a:ext cx="1786542" cy="556974"/>
            </a:xfrm>
            <a:prstGeom prst="rect">
              <a:avLst/>
            </a:prstGeom>
          </p:spPr>
          <p:txBody>
            <a:bodyPr lIns="0" tIns="0" rIns="0" bIns="0" rtlCol="0" anchor="t">
              <a:spAutoFit/>
            </a:bodyPr>
            <a:lstStyle/>
            <a:p>
              <a:pPr algn="ctr">
                <a:lnSpc>
                  <a:spcPts val="3159"/>
                </a:lnSpc>
              </a:pPr>
              <a:r>
                <a:rPr lang="en-US" sz="2796" spc="545">
                  <a:solidFill>
                    <a:srgbClr val="000000"/>
                  </a:solidFill>
                  <a:latin typeface="Archivo Black Bold"/>
                </a:rPr>
                <a:t>HOW</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52520" y="589862"/>
            <a:ext cx="16665654" cy="6888039"/>
          </a:xfrm>
          <a:prstGeom prst="rect">
            <a:avLst/>
          </a:prstGeom>
        </p:spPr>
        <p:txBody>
          <a:bodyPr lIns="0" tIns="0" rIns="0" bIns="0" rtlCol="0" anchor="t">
            <a:spAutoFit/>
          </a:bodyPr>
          <a:lstStyle/>
          <a:p>
            <a:pPr algn="ctr">
              <a:lnSpc>
                <a:spcPts val="3600"/>
              </a:lnSpc>
              <a:spcBef>
                <a:spcPct val="0"/>
              </a:spcBef>
            </a:pPr>
            <a:r>
              <a:rPr lang="en-US" sz="3600" dirty="0">
                <a:solidFill>
                  <a:srgbClr val="000000"/>
                </a:solidFill>
                <a:latin typeface="Archivo Black Bold"/>
              </a:rPr>
              <a:t>7. MAKE IT EASY FOR TEAM MEMBERS TO STAY IN TOUCH</a:t>
            </a:r>
          </a:p>
          <a:p>
            <a:pPr algn="ctr">
              <a:lnSpc>
                <a:spcPts val="3600"/>
              </a:lnSpc>
              <a:spcBef>
                <a:spcPct val="0"/>
              </a:spcBef>
            </a:pPr>
            <a:r>
              <a:rPr lang="en-US" sz="3600" dirty="0">
                <a:solidFill>
                  <a:srgbClr val="000000"/>
                </a:solidFill>
                <a:latin typeface="Archivo Black Bold"/>
              </a:rPr>
              <a:t> </a:t>
            </a:r>
          </a:p>
          <a:p>
            <a:pPr algn="ctr">
              <a:lnSpc>
                <a:spcPts val="5940"/>
              </a:lnSpc>
            </a:pPr>
            <a:r>
              <a:rPr lang="en-US" sz="3600" dirty="0">
                <a:solidFill>
                  <a:srgbClr val="000000"/>
                </a:solidFill>
                <a:latin typeface="Arial Rounded MT Bold" panose="020F0704030504030204" pitchFamily="34" charset="77"/>
              </a:rPr>
              <a:t>Facilitating communication among your team members will help them work together better by fostering a feeling of kinship. A good employee scheduling tool will also have a team communication component, enabling employees to communicate with their team members while managing their shifts from their phones.</a:t>
            </a:r>
          </a:p>
          <a:p>
            <a:pPr algn="ctr">
              <a:lnSpc>
                <a:spcPts val="5940"/>
              </a:lnSpc>
            </a:pPr>
            <a:endParaRPr lang="en-US" sz="3600" dirty="0">
              <a:solidFill>
                <a:srgbClr val="000000"/>
              </a:solidFill>
              <a:latin typeface="Arial Rounded MT Bold" panose="020F0704030504030204" pitchFamily="34" charset="77"/>
            </a:endParaRPr>
          </a:p>
          <a:p>
            <a:pPr algn="ctr">
              <a:lnSpc>
                <a:spcPts val="5940"/>
              </a:lnSpc>
            </a:pPr>
            <a:r>
              <a:rPr lang="en-US" sz="3600" dirty="0">
                <a:solidFill>
                  <a:srgbClr val="000000"/>
                </a:solidFill>
                <a:latin typeface="Arial Rounded MT Bold" panose="020F0704030504030204" pitchFamily="34" charset="77"/>
              </a:rPr>
              <a:t>When employees can easily communicate with each other, both on the clock and outside of work, they’ll be more committed to their work.</a:t>
            </a:r>
          </a:p>
        </p:txBody>
      </p:sp>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94005">
            <a:off x="16093188" y="8350623"/>
            <a:ext cx="1725695" cy="1703731"/>
          </a:xfrm>
          <a:prstGeom prst="rect">
            <a:avLst/>
          </a:prstGeom>
        </p:spPr>
      </p:pic>
      <p:grpSp>
        <p:nvGrpSpPr>
          <p:cNvPr id="4" name="Group 4"/>
          <p:cNvGrpSpPr/>
          <p:nvPr/>
        </p:nvGrpSpPr>
        <p:grpSpPr>
          <a:xfrm rot="-128260">
            <a:off x="15547857" y="8242211"/>
            <a:ext cx="960543" cy="960543"/>
            <a:chOff x="0" y="0"/>
            <a:chExt cx="1280724" cy="1280724"/>
          </a:xfrm>
        </p:grpSpPr>
        <p:grpSp>
          <p:nvGrpSpPr>
            <p:cNvPr id="5" name="Group 5"/>
            <p:cNvGrpSpPr/>
            <p:nvPr/>
          </p:nvGrpSpPr>
          <p:grpSpPr>
            <a:xfrm rot="-1455603">
              <a:off x="156182" y="156182"/>
              <a:ext cx="968361" cy="968361"/>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DF2B"/>
              </a:solidFill>
            </p:spPr>
          </p:sp>
        </p:grpSp>
        <p:sp>
          <p:nvSpPr>
            <p:cNvPr id="7" name="TextBox 7"/>
            <p:cNvSpPr txBox="1"/>
            <p:nvPr/>
          </p:nvSpPr>
          <p:spPr>
            <a:xfrm rot="-1455603">
              <a:off x="394454" y="208356"/>
              <a:ext cx="414581" cy="926875"/>
            </a:xfrm>
            <a:prstGeom prst="rect">
              <a:avLst/>
            </a:prstGeom>
          </p:spPr>
          <p:txBody>
            <a:bodyPr lIns="0" tIns="0" rIns="0" bIns="0" rtlCol="0" anchor="t">
              <a:spAutoFit/>
            </a:bodyPr>
            <a:lstStyle/>
            <a:p>
              <a:pPr>
                <a:lnSpc>
                  <a:spcPts val="5245"/>
                </a:lnSpc>
              </a:pPr>
              <a:r>
                <a:rPr lang="en-US" sz="4768">
                  <a:solidFill>
                    <a:srgbClr val="000000"/>
                  </a:solidFill>
                  <a:latin typeface="Archivo Black"/>
                </a:rPr>
                <a:t>?</a:t>
              </a:r>
            </a:p>
          </p:txBody>
        </p:sp>
      </p:grpSp>
      <p:grpSp>
        <p:nvGrpSpPr>
          <p:cNvPr id="8" name="Group 8"/>
          <p:cNvGrpSpPr/>
          <p:nvPr/>
        </p:nvGrpSpPr>
        <p:grpSpPr>
          <a:xfrm rot="432037">
            <a:off x="16347379" y="7829415"/>
            <a:ext cx="1465289" cy="739699"/>
            <a:chOff x="0" y="0"/>
            <a:chExt cx="1953719" cy="986265"/>
          </a:xfrm>
        </p:grpSpPr>
        <p:grpSp>
          <p:nvGrpSpPr>
            <p:cNvPr id="9" name="Group 9"/>
            <p:cNvGrpSpPr/>
            <p:nvPr/>
          </p:nvGrpSpPr>
          <p:grpSpPr>
            <a:xfrm rot="5664818">
              <a:off x="347136" y="-261215"/>
              <a:ext cx="844407" cy="1478081"/>
              <a:chOff x="0" y="0"/>
              <a:chExt cx="2354580" cy="4121542"/>
            </a:xfrm>
          </p:grpSpPr>
          <p:sp>
            <p:nvSpPr>
              <p:cNvPr id="10" name="Freeform 10"/>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1" name="Group 11"/>
            <p:cNvGrpSpPr/>
            <p:nvPr/>
          </p:nvGrpSpPr>
          <p:grpSpPr>
            <a:xfrm rot="-5135181">
              <a:off x="762176" y="-230601"/>
              <a:ext cx="844407" cy="1478081"/>
              <a:chOff x="0" y="0"/>
              <a:chExt cx="2354580" cy="4121542"/>
            </a:xfrm>
          </p:grpSpPr>
          <p:sp>
            <p:nvSpPr>
              <p:cNvPr id="12" name="Freeform 12"/>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3" name="TextBox 13"/>
            <p:cNvSpPr txBox="1"/>
            <p:nvPr/>
          </p:nvSpPr>
          <p:spPr>
            <a:xfrm rot="221797">
              <a:off x="68907" y="219549"/>
              <a:ext cx="1786542" cy="556974"/>
            </a:xfrm>
            <a:prstGeom prst="rect">
              <a:avLst/>
            </a:prstGeom>
          </p:spPr>
          <p:txBody>
            <a:bodyPr lIns="0" tIns="0" rIns="0" bIns="0" rtlCol="0" anchor="t">
              <a:spAutoFit/>
            </a:bodyPr>
            <a:lstStyle/>
            <a:p>
              <a:pPr algn="ctr">
                <a:lnSpc>
                  <a:spcPts val="3159"/>
                </a:lnSpc>
              </a:pPr>
              <a:r>
                <a:rPr lang="en-US" sz="2796" spc="545">
                  <a:solidFill>
                    <a:srgbClr val="000000"/>
                  </a:solidFill>
                  <a:latin typeface="Archivo Black Bold"/>
                </a:rPr>
                <a:t>HOW</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Scandic Hotels Case Study: Empowering 18,000 team members to be decision makers">
            <a:hlinkClick r:id="" action="ppaction://media"/>
            <a:extLst>
              <a:ext uri="{FF2B5EF4-FFF2-40B4-BE49-F238E27FC236}">
                <a16:creationId xmlns:a16="http://schemas.microsoft.com/office/drawing/2014/main" id="{CE5A200E-A1E3-F940-B94B-EF05D8DAAFCB}"/>
              </a:ext>
            </a:extLst>
          </p:cNvPr>
          <p:cNvPicPr>
            <a:picLocks noRot="1" noChangeAspect="1"/>
          </p:cNvPicPr>
          <p:nvPr>
            <a:videoFile r:link="rId1"/>
          </p:nvPr>
        </p:nvPicPr>
        <p:blipFill>
          <a:blip r:embed="rId4"/>
          <a:stretch>
            <a:fillRect/>
          </a:stretch>
        </p:blipFill>
        <p:spPr>
          <a:xfrm>
            <a:off x="3048000" y="1650149"/>
            <a:ext cx="15257561" cy="8620522"/>
          </a:xfrm>
          <a:prstGeom prst="rect">
            <a:avLst/>
          </a:prstGeom>
        </p:spPr>
      </p:pic>
      <p:pic>
        <p:nvPicPr>
          <p:cNvPr id="6" name="Picture 5" descr="Logo, company name&#10;&#10;Description automatically generated">
            <a:extLst>
              <a:ext uri="{FF2B5EF4-FFF2-40B4-BE49-F238E27FC236}">
                <a16:creationId xmlns:a16="http://schemas.microsoft.com/office/drawing/2014/main" id="{30ED32D5-8DA5-7643-B0F0-01A507AA49D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27881" y="7962900"/>
            <a:ext cx="1765300" cy="1122806"/>
          </a:xfrm>
          <a:prstGeom prst="rect">
            <a:avLst/>
          </a:prstGeom>
        </p:spPr>
      </p:pic>
      <p:sp>
        <p:nvSpPr>
          <p:cNvPr id="7" name="TextBox 6">
            <a:extLst>
              <a:ext uri="{FF2B5EF4-FFF2-40B4-BE49-F238E27FC236}">
                <a16:creationId xmlns:a16="http://schemas.microsoft.com/office/drawing/2014/main" id="{0ACFD4F4-309E-0F42-AF7D-2D4E7B4FBB12}"/>
              </a:ext>
            </a:extLst>
          </p:cNvPr>
          <p:cNvSpPr txBox="1"/>
          <p:nvPr/>
        </p:nvSpPr>
        <p:spPr>
          <a:xfrm>
            <a:off x="5549900" y="7429500"/>
            <a:ext cx="7188200" cy="230832"/>
          </a:xfrm>
          <a:prstGeom prst="rect">
            <a:avLst/>
          </a:prstGeom>
          <a:noFill/>
        </p:spPr>
        <p:txBody>
          <a:bodyPr wrap="square" rtlCol="0">
            <a:spAutoFit/>
          </a:bodyPr>
          <a:lstStyle/>
          <a:p>
            <a:r>
              <a:rPr lang="en-GB" sz="900">
                <a:hlinkClick r:id="rId6" tooltip="https://commons.wikimedia.org/wiki/File:Fuse_Universal_logo.png"/>
              </a:rPr>
              <a:t>This Photo</a:t>
            </a:r>
            <a:r>
              <a:rPr lang="en-GB" sz="900"/>
              <a:t> by Unknown Author is licensed under </a:t>
            </a:r>
            <a:r>
              <a:rPr lang="en-GB" sz="900">
                <a:hlinkClick r:id="rId7" tooltip="https://creativecommons.org/licenses/by-sa/3.0/"/>
              </a:rPr>
              <a:t>CC BY-SA</a:t>
            </a:r>
            <a:endParaRPr lang="en-GB" sz="900"/>
          </a:p>
        </p:txBody>
      </p:sp>
      <p:pic>
        <p:nvPicPr>
          <p:cNvPr id="9" name="Picture 8" descr="A picture containing text, clipart&#10;&#10;Description automatically generated">
            <a:extLst>
              <a:ext uri="{FF2B5EF4-FFF2-40B4-BE49-F238E27FC236}">
                <a16:creationId xmlns:a16="http://schemas.microsoft.com/office/drawing/2014/main" id="{2B78DC2F-D293-4540-8B77-701C1D87CF89}"/>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238767" y="9289818"/>
            <a:ext cx="2275833" cy="783793"/>
          </a:xfrm>
          <a:prstGeom prst="rect">
            <a:avLst/>
          </a:prstGeom>
        </p:spPr>
      </p:pic>
    </p:spTree>
    <p:extLst>
      <p:ext uri="{BB962C8B-B14F-4D97-AF65-F5344CB8AC3E}">
        <p14:creationId xmlns:p14="http://schemas.microsoft.com/office/powerpoint/2010/main" val="394561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descr="Diana Dosik: Why we need to treat our employees as thoughtfully as our customers">
            <a:hlinkClick r:id="" action="ppaction://media"/>
            <a:extLst>
              <a:ext uri="{FF2B5EF4-FFF2-40B4-BE49-F238E27FC236}">
                <a16:creationId xmlns:a16="http://schemas.microsoft.com/office/drawing/2014/main" id="{D0FD2EB8-5917-C94D-9CBE-44F90C03402E}"/>
              </a:ext>
            </a:extLst>
          </p:cNvPr>
          <p:cNvPicPr>
            <a:picLocks noRot="1" noChangeAspect="1"/>
          </p:cNvPicPr>
          <p:nvPr>
            <a:videoFile r:link="rId1"/>
          </p:nvPr>
        </p:nvPicPr>
        <p:blipFill>
          <a:blip r:embed="rId4"/>
          <a:stretch>
            <a:fillRect/>
          </a:stretch>
        </p:blipFill>
        <p:spPr>
          <a:xfrm>
            <a:off x="3581400" y="1847088"/>
            <a:ext cx="14351000" cy="8108315"/>
          </a:xfrm>
          <a:prstGeom prst="rect">
            <a:avLst/>
          </a:prstGeom>
        </p:spPr>
      </p:pic>
      <p:pic>
        <p:nvPicPr>
          <p:cNvPr id="4" name="Picture 3" descr="Logo&#10;&#10;Description automatically generated">
            <a:extLst>
              <a:ext uri="{FF2B5EF4-FFF2-40B4-BE49-F238E27FC236}">
                <a16:creationId xmlns:a16="http://schemas.microsoft.com/office/drawing/2014/main" id="{2AE444D2-666D-1843-A2C5-04DA1FAA763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4451" y="8876028"/>
            <a:ext cx="3060222" cy="1237635"/>
          </a:xfrm>
          <a:prstGeom prst="rect">
            <a:avLst/>
          </a:prstGeom>
        </p:spPr>
      </p:pic>
      <p:sp>
        <p:nvSpPr>
          <p:cNvPr id="5" name="TextBox 4">
            <a:extLst>
              <a:ext uri="{FF2B5EF4-FFF2-40B4-BE49-F238E27FC236}">
                <a16:creationId xmlns:a16="http://schemas.microsoft.com/office/drawing/2014/main" id="{A694E470-1C98-D845-8656-A7F64A074FC7}"/>
              </a:ext>
            </a:extLst>
          </p:cNvPr>
          <p:cNvSpPr txBox="1"/>
          <p:nvPr/>
        </p:nvSpPr>
        <p:spPr>
          <a:xfrm>
            <a:off x="4876800" y="195344"/>
            <a:ext cx="3942105" cy="1569660"/>
          </a:xfrm>
          <a:prstGeom prst="rect">
            <a:avLst/>
          </a:prstGeom>
          <a:noFill/>
        </p:spPr>
        <p:txBody>
          <a:bodyPr wrap="none" rtlCol="0">
            <a:spAutoFit/>
          </a:bodyPr>
          <a:lstStyle/>
          <a:p>
            <a:r>
              <a:rPr lang="en-GB" sz="9600" dirty="0">
                <a:solidFill>
                  <a:schemeClr val="bg1"/>
                </a:solidFill>
                <a:latin typeface="Freestyle Script" panose="030804020302050B0404" pitchFamily="66" charset="77"/>
              </a:rPr>
              <a:t>Diana </a:t>
            </a:r>
            <a:r>
              <a:rPr lang="en-GB" sz="9600" dirty="0" err="1">
                <a:solidFill>
                  <a:schemeClr val="bg1"/>
                </a:solidFill>
                <a:latin typeface="Freestyle Script" panose="030804020302050B0404" pitchFamily="66" charset="77"/>
              </a:rPr>
              <a:t>Dosik</a:t>
            </a:r>
            <a:endParaRPr lang="en-GB" sz="9600" dirty="0">
              <a:solidFill>
                <a:schemeClr val="bg1"/>
              </a:solidFill>
              <a:latin typeface="Freestyle Script" panose="030804020302050B0404" pitchFamily="66" charset="77"/>
            </a:endParaRPr>
          </a:p>
        </p:txBody>
      </p:sp>
      <p:pic>
        <p:nvPicPr>
          <p:cNvPr id="6" name="Picture 6">
            <a:extLst>
              <a:ext uri="{FF2B5EF4-FFF2-40B4-BE49-F238E27FC236}">
                <a16:creationId xmlns:a16="http://schemas.microsoft.com/office/drawing/2014/main" id="{771E29F7-5F58-3C4C-8118-395E6F444C2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094005">
            <a:off x="316168" y="5946781"/>
            <a:ext cx="2696788" cy="26624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193265" y="2069283"/>
            <a:ext cx="4069971" cy="2124612"/>
            <a:chOff x="0" y="0"/>
            <a:chExt cx="5306719" cy="2832817"/>
          </a:xfrm>
        </p:grpSpPr>
        <p:grpSp>
          <p:nvGrpSpPr>
            <p:cNvPr id="3" name="Group 3"/>
            <p:cNvGrpSpPr/>
            <p:nvPr/>
          </p:nvGrpSpPr>
          <p:grpSpPr>
            <a:xfrm rot="4557229">
              <a:off x="984641" y="63206"/>
              <a:ext cx="1761069" cy="3082639"/>
              <a:chOff x="0" y="0"/>
              <a:chExt cx="2354580" cy="4121542"/>
            </a:xfrm>
          </p:grpSpPr>
          <p:sp>
            <p:nvSpPr>
              <p:cNvPr id="4" name="Freeform 4"/>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DF2B"/>
              </a:solidFill>
            </p:spPr>
          </p:sp>
        </p:grpSp>
        <p:grpSp>
          <p:nvGrpSpPr>
            <p:cNvPr id="5" name="Group 5"/>
            <p:cNvGrpSpPr/>
            <p:nvPr/>
          </p:nvGrpSpPr>
          <p:grpSpPr>
            <a:xfrm rot="-6242770">
              <a:off x="2442797" y="-313028"/>
              <a:ext cx="1761069" cy="3082639"/>
              <a:chOff x="0" y="0"/>
              <a:chExt cx="2354580" cy="4121542"/>
            </a:xfrm>
          </p:grpSpPr>
          <p:sp>
            <p:nvSpPr>
              <p:cNvPr id="6" name="Freeform 6"/>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DF2B"/>
              </a:solidFill>
            </p:spPr>
          </p:sp>
        </p:grpSp>
        <p:sp>
          <p:nvSpPr>
            <p:cNvPr id="7" name="TextBox 7"/>
            <p:cNvSpPr txBox="1"/>
            <p:nvPr/>
          </p:nvSpPr>
          <p:spPr>
            <a:xfrm rot="-826410">
              <a:off x="70536" y="838082"/>
              <a:ext cx="5174217" cy="1143372"/>
            </a:xfrm>
            <a:prstGeom prst="rect">
              <a:avLst/>
            </a:prstGeom>
          </p:spPr>
          <p:txBody>
            <a:bodyPr lIns="0" tIns="0" rIns="0" bIns="0" rtlCol="0" anchor="t">
              <a:spAutoFit/>
            </a:bodyPr>
            <a:lstStyle/>
            <a:p>
              <a:pPr algn="ctr">
                <a:lnSpc>
                  <a:spcPts val="6589"/>
                </a:lnSpc>
              </a:pPr>
              <a:r>
                <a:rPr lang="en-US" sz="5831" spc="1137">
                  <a:solidFill>
                    <a:srgbClr val="000000"/>
                  </a:solidFill>
                  <a:latin typeface="Archivo Black Bold"/>
                </a:rPr>
                <a:t>LOO!</a:t>
              </a:r>
            </a:p>
          </p:txBody>
        </p:sp>
      </p:grpSp>
      <p:grpSp>
        <p:nvGrpSpPr>
          <p:cNvPr id="8" name="Group 8"/>
          <p:cNvGrpSpPr/>
          <p:nvPr/>
        </p:nvGrpSpPr>
        <p:grpSpPr>
          <a:xfrm>
            <a:off x="11811000" y="3691374"/>
            <a:ext cx="5111516" cy="1998118"/>
            <a:chOff x="0" y="0"/>
            <a:chExt cx="6664761" cy="2664157"/>
          </a:xfrm>
        </p:grpSpPr>
        <p:grpSp>
          <p:nvGrpSpPr>
            <p:cNvPr id="9" name="Group 9"/>
            <p:cNvGrpSpPr/>
            <p:nvPr/>
          </p:nvGrpSpPr>
          <p:grpSpPr>
            <a:xfrm rot="5891230">
              <a:off x="770471" y="-450264"/>
              <a:ext cx="1761069" cy="3082639"/>
              <a:chOff x="0" y="0"/>
              <a:chExt cx="2354580" cy="4121542"/>
            </a:xfrm>
          </p:grpSpPr>
          <p:sp>
            <p:nvSpPr>
              <p:cNvPr id="10" name="Freeform 10"/>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13B818"/>
              </a:solidFill>
            </p:spPr>
          </p:sp>
        </p:grpSp>
        <p:grpSp>
          <p:nvGrpSpPr>
            <p:cNvPr id="11" name="Group 11"/>
            <p:cNvGrpSpPr/>
            <p:nvPr/>
          </p:nvGrpSpPr>
          <p:grpSpPr>
            <a:xfrm rot="-4908769">
              <a:off x="3697516" y="-471096"/>
              <a:ext cx="1761069" cy="3963023"/>
              <a:chOff x="0" y="0"/>
              <a:chExt cx="2354580" cy="5298632"/>
            </a:xfrm>
          </p:grpSpPr>
          <p:sp>
            <p:nvSpPr>
              <p:cNvPr id="12" name="Freeform 12"/>
              <p:cNvSpPr/>
              <p:nvPr/>
            </p:nvSpPr>
            <p:spPr>
              <a:xfrm>
                <a:off x="0" y="0"/>
                <a:ext cx="2353310" cy="5298632"/>
              </a:xfrm>
              <a:custGeom>
                <a:avLst/>
                <a:gdLst/>
                <a:ahLst/>
                <a:cxnLst/>
                <a:rect l="l" t="t" r="r" b="b"/>
                <a:pathLst>
                  <a:path w="2353310" h="5298632">
                    <a:moveTo>
                      <a:pt x="784860" y="5231322"/>
                    </a:moveTo>
                    <a:cubicBezTo>
                      <a:pt x="905510" y="5271962"/>
                      <a:pt x="1042670" y="5298632"/>
                      <a:pt x="1177290" y="5298632"/>
                    </a:cubicBezTo>
                    <a:cubicBezTo>
                      <a:pt x="1311910" y="5298632"/>
                      <a:pt x="1441450" y="5275772"/>
                      <a:pt x="1560830" y="5235132"/>
                    </a:cubicBezTo>
                    <a:cubicBezTo>
                      <a:pt x="1563370" y="5233862"/>
                      <a:pt x="1565910" y="5233862"/>
                      <a:pt x="1568450" y="5232592"/>
                    </a:cubicBezTo>
                    <a:cubicBezTo>
                      <a:pt x="2016760" y="5070032"/>
                      <a:pt x="2346960" y="4640772"/>
                      <a:pt x="2353310" y="4131646"/>
                    </a:cubicBezTo>
                    <a:lnTo>
                      <a:pt x="2353310" y="0"/>
                    </a:lnTo>
                    <a:lnTo>
                      <a:pt x="0" y="0"/>
                    </a:lnTo>
                    <a:lnTo>
                      <a:pt x="0" y="4128507"/>
                    </a:lnTo>
                    <a:cubicBezTo>
                      <a:pt x="6350" y="4643312"/>
                      <a:pt x="331470" y="5072572"/>
                      <a:pt x="784860" y="5231322"/>
                    </a:cubicBezTo>
                    <a:close/>
                  </a:path>
                </a:pathLst>
              </a:custGeom>
              <a:solidFill>
                <a:srgbClr val="13B818"/>
              </a:solidFill>
            </p:spPr>
          </p:sp>
        </p:grpSp>
        <p:sp>
          <p:nvSpPr>
            <p:cNvPr id="13" name="TextBox 13"/>
            <p:cNvSpPr txBox="1"/>
            <p:nvPr/>
          </p:nvSpPr>
          <p:spPr>
            <a:xfrm rot="470882">
              <a:off x="373961" y="799589"/>
              <a:ext cx="5793877" cy="1143372"/>
            </a:xfrm>
            <a:prstGeom prst="rect">
              <a:avLst/>
            </a:prstGeom>
          </p:spPr>
          <p:txBody>
            <a:bodyPr lIns="0" tIns="0" rIns="0" bIns="0" rtlCol="0" anchor="t">
              <a:spAutoFit/>
            </a:bodyPr>
            <a:lstStyle/>
            <a:p>
              <a:pPr algn="ctr">
                <a:lnSpc>
                  <a:spcPts val="6589"/>
                </a:lnSpc>
              </a:pPr>
              <a:r>
                <a:rPr lang="en-US" sz="5831" spc="1137">
                  <a:solidFill>
                    <a:srgbClr val="000000"/>
                  </a:solidFill>
                  <a:latin typeface="Archivo Black Bold"/>
                </a:rPr>
                <a:t>COFFEE</a:t>
              </a:r>
            </a:p>
          </p:txBody>
        </p:sp>
      </p:grpSp>
      <p:grpSp>
        <p:nvGrpSpPr>
          <p:cNvPr id="14" name="Group 14"/>
          <p:cNvGrpSpPr/>
          <p:nvPr/>
        </p:nvGrpSpPr>
        <p:grpSpPr>
          <a:xfrm>
            <a:off x="11948553" y="941393"/>
            <a:ext cx="4739532" cy="1666778"/>
            <a:chOff x="0" y="0"/>
            <a:chExt cx="6179742" cy="2222371"/>
          </a:xfrm>
        </p:grpSpPr>
        <p:grpSp>
          <p:nvGrpSpPr>
            <p:cNvPr id="15" name="Group 15"/>
            <p:cNvGrpSpPr/>
            <p:nvPr/>
          </p:nvGrpSpPr>
          <p:grpSpPr>
            <a:xfrm rot="5664818">
              <a:off x="723977" y="-544782"/>
              <a:ext cx="1761069" cy="3082639"/>
              <a:chOff x="0" y="0"/>
              <a:chExt cx="2354580" cy="4121542"/>
            </a:xfrm>
          </p:grpSpPr>
          <p:sp>
            <p:nvSpPr>
              <p:cNvPr id="16" name="Freeform 16"/>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grpSp>
          <p:nvGrpSpPr>
            <p:cNvPr id="17" name="Group 17"/>
            <p:cNvGrpSpPr/>
            <p:nvPr/>
          </p:nvGrpSpPr>
          <p:grpSpPr>
            <a:xfrm rot="-5135181">
              <a:off x="3694696" y="-315486"/>
              <a:ext cx="1761069" cy="3082639"/>
              <a:chOff x="0" y="0"/>
              <a:chExt cx="2354580" cy="4121542"/>
            </a:xfrm>
          </p:grpSpPr>
          <p:sp>
            <p:nvSpPr>
              <p:cNvPr id="18" name="Freeform 18"/>
              <p:cNvSpPr/>
              <p:nvPr/>
            </p:nvSpPr>
            <p:spPr>
              <a:xfrm>
                <a:off x="0" y="0"/>
                <a:ext cx="2353310" cy="4121542"/>
              </a:xfrm>
              <a:custGeom>
                <a:avLst/>
                <a:gdLst/>
                <a:ahLst/>
                <a:cxnLst/>
                <a:rect l="l" t="t" r="r" b="b"/>
                <a:pathLst>
                  <a:path w="2353310" h="4121542">
                    <a:moveTo>
                      <a:pt x="784860" y="4054232"/>
                    </a:moveTo>
                    <a:cubicBezTo>
                      <a:pt x="905510" y="4094872"/>
                      <a:pt x="1042670" y="4121542"/>
                      <a:pt x="1177290" y="4121542"/>
                    </a:cubicBezTo>
                    <a:cubicBezTo>
                      <a:pt x="1311910" y="4121542"/>
                      <a:pt x="1441450" y="4098682"/>
                      <a:pt x="1560830" y="4058042"/>
                    </a:cubicBezTo>
                    <a:cubicBezTo>
                      <a:pt x="1563370" y="4056772"/>
                      <a:pt x="1565910" y="4056772"/>
                      <a:pt x="1568450" y="4055502"/>
                    </a:cubicBezTo>
                    <a:cubicBezTo>
                      <a:pt x="2016760" y="3892942"/>
                      <a:pt x="2346960" y="3463682"/>
                      <a:pt x="2353310" y="2958178"/>
                    </a:cubicBezTo>
                    <a:lnTo>
                      <a:pt x="2353310" y="0"/>
                    </a:lnTo>
                    <a:lnTo>
                      <a:pt x="0" y="0"/>
                    </a:lnTo>
                    <a:lnTo>
                      <a:pt x="0" y="2955945"/>
                    </a:lnTo>
                    <a:cubicBezTo>
                      <a:pt x="6350" y="3466222"/>
                      <a:pt x="331470" y="3895482"/>
                      <a:pt x="784860" y="4054232"/>
                    </a:cubicBezTo>
                    <a:close/>
                  </a:path>
                </a:pathLst>
              </a:custGeom>
              <a:solidFill>
                <a:srgbClr val="FF652D"/>
              </a:solidFill>
            </p:spPr>
          </p:sp>
        </p:grpSp>
        <p:sp>
          <p:nvSpPr>
            <p:cNvPr id="19" name="TextBox 19"/>
            <p:cNvSpPr txBox="1"/>
            <p:nvPr/>
          </p:nvSpPr>
          <p:spPr>
            <a:xfrm rot="221797">
              <a:off x="141082" y="542771"/>
              <a:ext cx="5793877" cy="1143372"/>
            </a:xfrm>
            <a:prstGeom prst="rect">
              <a:avLst/>
            </a:prstGeom>
          </p:spPr>
          <p:txBody>
            <a:bodyPr lIns="0" tIns="0" rIns="0" bIns="0" rtlCol="0" anchor="t">
              <a:spAutoFit/>
            </a:bodyPr>
            <a:lstStyle/>
            <a:p>
              <a:pPr algn="ctr">
                <a:lnSpc>
                  <a:spcPts val="6589"/>
                </a:lnSpc>
              </a:pPr>
              <a:r>
                <a:rPr lang="en-US" sz="5831" spc="1137">
                  <a:solidFill>
                    <a:srgbClr val="000000"/>
                  </a:solidFill>
                  <a:latin typeface="Archivo Black Bold"/>
                </a:rPr>
                <a:t>SNACK</a:t>
              </a:r>
            </a:p>
          </p:txBody>
        </p:sp>
      </p:grpSp>
      <p:grpSp>
        <p:nvGrpSpPr>
          <p:cNvPr id="20" name="Group 20"/>
          <p:cNvGrpSpPr/>
          <p:nvPr/>
        </p:nvGrpSpPr>
        <p:grpSpPr>
          <a:xfrm>
            <a:off x="437457" y="4848762"/>
            <a:ext cx="9131535" cy="5107442"/>
            <a:chOff x="0" y="0"/>
            <a:chExt cx="12175381" cy="6809923"/>
          </a:xfrm>
        </p:grpSpPr>
        <p:grpSp>
          <p:nvGrpSpPr>
            <p:cNvPr id="21" name="Group 21"/>
            <p:cNvGrpSpPr/>
            <p:nvPr/>
          </p:nvGrpSpPr>
          <p:grpSpPr>
            <a:xfrm>
              <a:off x="0" y="3758520"/>
              <a:ext cx="12009188" cy="1444861"/>
              <a:chOff x="0" y="0"/>
              <a:chExt cx="4381765" cy="527183"/>
            </a:xfrm>
          </p:grpSpPr>
          <p:sp>
            <p:nvSpPr>
              <p:cNvPr id="22" name="Freeform 22"/>
              <p:cNvSpPr/>
              <p:nvPr/>
            </p:nvSpPr>
            <p:spPr>
              <a:xfrm>
                <a:off x="0" y="0"/>
                <a:ext cx="4381765" cy="527183"/>
              </a:xfrm>
              <a:custGeom>
                <a:avLst/>
                <a:gdLst/>
                <a:ahLst/>
                <a:cxnLst/>
                <a:rect l="l" t="t" r="r" b="b"/>
                <a:pathLst>
                  <a:path w="4381765" h="527183">
                    <a:moveTo>
                      <a:pt x="0" y="0"/>
                    </a:moveTo>
                    <a:lnTo>
                      <a:pt x="4381765" y="0"/>
                    </a:lnTo>
                    <a:lnTo>
                      <a:pt x="4381765" y="527183"/>
                    </a:lnTo>
                    <a:lnTo>
                      <a:pt x="0" y="527183"/>
                    </a:lnTo>
                    <a:close/>
                  </a:path>
                </a:pathLst>
              </a:custGeom>
              <a:solidFill>
                <a:srgbClr val="8B97FD"/>
              </a:solidFill>
            </p:spPr>
          </p:sp>
        </p:grpSp>
        <p:sp>
          <p:nvSpPr>
            <p:cNvPr id="23" name="TextBox 23"/>
            <p:cNvSpPr txBox="1"/>
            <p:nvPr/>
          </p:nvSpPr>
          <p:spPr>
            <a:xfrm>
              <a:off x="0" y="142875"/>
              <a:ext cx="12175381" cy="3015856"/>
            </a:xfrm>
            <a:prstGeom prst="rect">
              <a:avLst/>
            </a:prstGeom>
          </p:spPr>
          <p:txBody>
            <a:bodyPr lIns="0" tIns="0" rIns="0" bIns="0" rtlCol="0" anchor="t">
              <a:spAutoFit/>
            </a:bodyPr>
            <a:lstStyle/>
            <a:p>
              <a:pPr>
                <a:lnSpc>
                  <a:spcPts val="8500"/>
                </a:lnSpc>
              </a:pPr>
              <a:r>
                <a:rPr lang="en-US" sz="8500" dirty="0">
                  <a:solidFill>
                    <a:srgbClr val="000000"/>
                  </a:solidFill>
                  <a:latin typeface="Archivo Black"/>
                </a:rPr>
                <a:t>TAKE BREAKS IN BETWEEN.</a:t>
              </a:r>
            </a:p>
          </p:txBody>
        </p:sp>
        <p:sp>
          <p:nvSpPr>
            <p:cNvPr id="24" name="TextBox 24"/>
            <p:cNvSpPr txBox="1"/>
            <p:nvPr/>
          </p:nvSpPr>
          <p:spPr>
            <a:xfrm>
              <a:off x="424570" y="4200180"/>
              <a:ext cx="11160047" cy="580592"/>
            </a:xfrm>
            <a:prstGeom prst="rect">
              <a:avLst/>
            </a:prstGeom>
          </p:spPr>
          <p:txBody>
            <a:bodyPr lIns="0" tIns="0" rIns="0" bIns="0" rtlCol="0" anchor="t">
              <a:spAutoFit/>
            </a:bodyPr>
            <a:lstStyle/>
            <a:p>
              <a:pPr>
                <a:lnSpc>
                  <a:spcPts val="3300"/>
                </a:lnSpc>
              </a:pPr>
              <a:r>
                <a:rPr lang="en-US" sz="3000">
                  <a:solidFill>
                    <a:srgbClr val="000000"/>
                  </a:solidFill>
                  <a:latin typeface="Archivo Black"/>
                </a:rPr>
                <a:t>Let your MIND REST AND RECHARGE.</a:t>
              </a:r>
            </a:p>
          </p:txBody>
        </p:sp>
        <p:sp>
          <p:nvSpPr>
            <p:cNvPr id="25" name="TextBox 25"/>
            <p:cNvSpPr txBox="1"/>
            <p:nvPr/>
          </p:nvSpPr>
          <p:spPr>
            <a:xfrm>
              <a:off x="0" y="5664844"/>
              <a:ext cx="12009188" cy="1145079"/>
            </a:xfrm>
            <a:prstGeom prst="rect">
              <a:avLst/>
            </a:prstGeom>
          </p:spPr>
          <p:txBody>
            <a:bodyPr lIns="0" tIns="0" rIns="0" bIns="0" rtlCol="0" anchor="t">
              <a:spAutoFit/>
            </a:bodyPr>
            <a:lstStyle/>
            <a:p>
              <a:pPr>
                <a:lnSpc>
                  <a:spcPts val="3500"/>
                </a:lnSpc>
              </a:pPr>
              <a:r>
                <a:rPr lang="en-US" sz="2500" spc="50">
                  <a:solidFill>
                    <a:srgbClr val="000000"/>
                  </a:solidFill>
                  <a:latin typeface="Muli Regular"/>
                </a:rPr>
                <a:t>Stretch, hug your pet, water your plants,</a:t>
              </a:r>
            </a:p>
            <a:p>
              <a:pPr>
                <a:lnSpc>
                  <a:spcPts val="3500"/>
                </a:lnSpc>
              </a:pPr>
              <a:r>
                <a:rPr lang="en-US" sz="2500" spc="50">
                  <a:solidFill>
                    <a:srgbClr val="000000"/>
                  </a:solidFill>
                  <a:latin typeface="Muli Regular"/>
                </a:rPr>
                <a:t>have a quick snack, or make a cup of coffee.</a:t>
              </a:r>
            </a:p>
          </p:txBody>
        </p:sp>
      </p:grpSp>
      <p:pic>
        <p:nvPicPr>
          <p:cNvPr id="28" name="Picture 27" descr="A picture containing text, road, outdoor&#10;&#10;Description automatically generated">
            <a:extLst>
              <a:ext uri="{FF2B5EF4-FFF2-40B4-BE49-F238E27FC236}">
                <a16:creationId xmlns:a16="http://schemas.microsoft.com/office/drawing/2014/main" id="{EC49744C-8637-D541-80DC-3314D794558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6627" y="272300"/>
            <a:ext cx="6649974" cy="44181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0" y="26310"/>
            <a:ext cx="11795953" cy="10287000"/>
          </a:xfrm>
          <a:prstGeom prst="rect">
            <a:avLst/>
          </a:prstGeom>
        </p:spPr>
      </p:pic>
      <p:pic>
        <p:nvPicPr>
          <p:cNvPr id="3" name="Picture 3"/>
          <p:cNvPicPr>
            <a:picLocks noChangeAspect="1"/>
          </p:cNvPicPr>
          <p:nvPr/>
        </p:nvPicPr>
        <p:blipFill>
          <a:blip r:embed="rId4"/>
          <a:srcRect/>
          <a:stretch>
            <a:fillRect/>
          </a:stretch>
        </p:blipFill>
        <p:spPr>
          <a:xfrm>
            <a:off x="8844015" y="4947867"/>
            <a:ext cx="9443985" cy="5312823"/>
          </a:xfrm>
          <a:prstGeom prst="rect">
            <a:avLst/>
          </a:prstGeom>
        </p:spPr>
      </p:pic>
      <p:sp>
        <p:nvSpPr>
          <p:cNvPr id="4" name="TextBox 4"/>
          <p:cNvSpPr txBox="1"/>
          <p:nvPr/>
        </p:nvSpPr>
        <p:spPr>
          <a:xfrm>
            <a:off x="11201400" y="12227"/>
            <a:ext cx="6809340" cy="4339614"/>
          </a:xfrm>
          <a:prstGeom prst="rect">
            <a:avLst/>
          </a:prstGeom>
        </p:spPr>
        <p:txBody>
          <a:bodyPr wrap="square" lIns="0" tIns="0" rIns="0" bIns="0" rtlCol="0" anchor="t">
            <a:spAutoFit/>
          </a:bodyPr>
          <a:lstStyle/>
          <a:p>
            <a:pPr algn="r">
              <a:lnSpc>
                <a:spcPts val="11532"/>
              </a:lnSpc>
            </a:pPr>
            <a:r>
              <a:rPr lang="en-US" sz="8237" dirty="0">
                <a:solidFill>
                  <a:srgbClr val="000000"/>
                </a:solidFill>
                <a:latin typeface="Abril Fatface"/>
              </a:rPr>
              <a:t>Employee</a:t>
            </a:r>
          </a:p>
          <a:p>
            <a:pPr algn="r">
              <a:lnSpc>
                <a:spcPts val="11532"/>
              </a:lnSpc>
            </a:pPr>
            <a:r>
              <a:rPr lang="en-US" sz="8237" dirty="0">
                <a:solidFill>
                  <a:srgbClr val="000000"/>
                </a:solidFill>
                <a:latin typeface="Abril Fatface"/>
              </a:rPr>
              <a:t>Engagement</a:t>
            </a:r>
          </a:p>
          <a:p>
            <a:pPr algn="r">
              <a:lnSpc>
                <a:spcPts val="11532"/>
              </a:lnSpc>
            </a:pPr>
            <a:r>
              <a:rPr lang="en-US" sz="8237" dirty="0">
                <a:solidFill>
                  <a:srgbClr val="000000"/>
                </a:solidFill>
                <a:latin typeface="Abril Fatface"/>
              </a:rPr>
              <a:t>Models</a:t>
            </a:r>
          </a:p>
        </p:txBody>
      </p:sp>
      <p:pic>
        <p:nvPicPr>
          <p:cNvPr id="7" name="Picture 6" descr="Text&#10;&#10;Description automatically generated">
            <a:extLst>
              <a:ext uri="{FF2B5EF4-FFF2-40B4-BE49-F238E27FC236}">
                <a16:creationId xmlns:a16="http://schemas.microsoft.com/office/drawing/2014/main" id="{78112FCE-C3FB-1A46-A9F1-1D8511C82F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44000" y="2951754"/>
            <a:ext cx="5232920" cy="16981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0" y="0"/>
            <a:ext cx="11417282" cy="10287000"/>
          </a:xfrm>
          <a:prstGeom prst="rect">
            <a:avLst/>
          </a:prstGeom>
        </p:spPr>
      </p:pic>
      <p:pic>
        <p:nvPicPr>
          <p:cNvPr id="3" name="Picture 3"/>
          <p:cNvPicPr>
            <a:picLocks noChangeAspect="1"/>
          </p:cNvPicPr>
          <p:nvPr/>
        </p:nvPicPr>
        <p:blipFill>
          <a:blip r:embed="rId4"/>
          <a:srcRect/>
          <a:stretch>
            <a:fillRect/>
          </a:stretch>
        </p:blipFill>
        <p:spPr>
          <a:xfrm>
            <a:off x="11204754" y="0"/>
            <a:ext cx="7083246" cy="5012652"/>
          </a:xfrm>
          <a:prstGeom prst="rect">
            <a:avLst/>
          </a:prstGeom>
        </p:spPr>
      </p:pic>
      <p:pic>
        <p:nvPicPr>
          <p:cNvPr id="4" name="Picture 4"/>
          <p:cNvPicPr>
            <a:picLocks noChangeAspect="1"/>
          </p:cNvPicPr>
          <p:nvPr/>
        </p:nvPicPr>
        <p:blipFill>
          <a:blip r:embed="rId5"/>
          <a:srcRect/>
          <a:stretch>
            <a:fillRect/>
          </a:stretch>
        </p:blipFill>
        <p:spPr>
          <a:xfrm>
            <a:off x="11204754" y="6126510"/>
            <a:ext cx="7083246" cy="335485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0" y="0"/>
            <a:ext cx="11415421" cy="10287000"/>
          </a:xfrm>
          <a:prstGeom prst="rect">
            <a:avLst/>
          </a:prstGeom>
        </p:spPr>
      </p:pic>
      <p:pic>
        <p:nvPicPr>
          <p:cNvPr id="3" name="Picture 3"/>
          <p:cNvPicPr>
            <a:picLocks noChangeAspect="1"/>
          </p:cNvPicPr>
          <p:nvPr/>
        </p:nvPicPr>
        <p:blipFill>
          <a:blip r:embed="rId4"/>
          <a:srcRect/>
          <a:stretch>
            <a:fillRect/>
          </a:stretch>
        </p:blipFill>
        <p:spPr>
          <a:xfrm>
            <a:off x="11203928" y="4305300"/>
            <a:ext cx="6669847" cy="5562600"/>
          </a:xfrm>
          <a:prstGeom prst="rect">
            <a:avLst/>
          </a:prstGeom>
        </p:spPr>
      </p:pic>
      <p:pic>
        <p:nvPicPr>
          <p:cNvPr id="4" name="Picture 3" descr="Text&#10;&#10;Description automatically generated">
            <a:extLst>
              <a:ext uri="{FF2B5EF4-FFF2-40B4-BE49-F238E27FC236}">
                <a16:creationId xmlns:a16="http://schemas.microsoft.com/office/drawing/2014/main" id="{79C2F6A3-060E-3944-8700-CF755281CC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0" y="-9429"/>
            <a:ext cx="13467208" cy="10287000"/>
          </a:xfrm>
          <a:prstGeom prst="rect">
            <a:avLst/>
          </a:prstGeom>
        </p:spPr>
      </p:pic>
      <p:pic>
        <p:nvPicPr>
          <p:cNvPr id="3" name="Picture 3"/>
          <p:cNvPicPr>
            <a:picLocks noChangeAspect="1"/>
          </p:cNvPicPr>
          <p:nvPr/>
        </p:nvPicPr>
        <p:blipFill>
          <a:blip r:embed="rId4"/>
          <a:srcRect/>
          <a:stretch>
            <a:fillRect/>
          </a:stretch>
        </p:blipFill>
        <p:spPr>
          <a:xfrm>
            <a:off x="12974711" y="5321564"/>
            <a:ext cx="5071597" cy="4229672"/>
          </a:xfrm>
          <a:prstGeom prst="rect">
            <a:avLst/>
          </a:prstGeom>
        </p:spPr>
      </p:pic>
      <p:pic>
        <p:nvPicPr>
          <p:cNvPr id="6" name="Picture 5" descr="Text&#10;&#10;Description automatically generated">
            <a:extLst>
              <a:ext uri="{FF2B5EF4-FFF2-40B4-BE49-F238E27FC236}">
                <a16:creationId xmlns:a16="http://schemas.microsoft.com/office/drawing/2014/main" id="{9C5F4264-9DB1-B445-8A06-3EEFF2016D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12592033" y="5028628"/>
            <a:ext cx="5071597" cy="4229672"/>
          </a:xfrm>
          <a:prstGeom prst="rect">
            <a:avLst/>
          </a:prstGeom>
        </p:spPr>
      </p:pic>
      <p:pic>
        <p:nvPicPr>
          <p:cNvPr id="3" name="Picture 3"/>
          <p:cNvPicPr>
            <a:picLocks noChangeAspect="1"/>
          </p:cNvPicPr>
          <p:nvPr/>
        </p:nvPicPr>
        <p:blipFill>
          <a:blip r:embed="rId4"/>
          <a:srcRect/>
          <a:stretch>
            <a:fillRect/>
          </a:stretch>
        </p:blipFill>
        <p:spPr>
          <a:xfrm>
            <a:off x="0" y="0"/>
            <a:ext cx="11977031" cy="4915429"/>
          </a:xfrm>
          <a:prstGeom prst="rect">
            <a:avLst/>
          </a:prstGeom>
        </p:spPr>
      </p:pic>
      <p:pic>
        <p:nvPicPr>
          <p:cNvPr id="4" name="Picture 4"/>
          <p:cNvPicPr>
            <a:picLocks noChangeAspect="1"/>
          </p:cNvPicPr>
          <p:nvPr/>
        </p:nvPicPr>
        <p:blipFill>
          <a:blip r:embed="rId5"/>
          <a:srcRect b="41723"/>
          <a:stretch>
            <a:fillRect/>
          </a:stretch>
        </p:blipFill>
        <p:spPr>
          <a:xfrm>
            <a:off x="0" y="5255463"/>
            <a:ext cx="11977031" cy="4295773"/>
          </a:xfrm>
          <a:prstGeom prst="rect">
            <a:avLst/>
          </a:prstGeom>
        </p:spPr>
      </p:pic>
      <p:pic>
        <p:nvPicPr>
          <p:cNvPr id="5" name="Picture 4" descr="Text&#10;&#10;Description automatically generated">
            <a:extLst>
              <a:ext uri="{FF2B5EF4-FFF2-40B4-BE49-F238E27FC236}">
                <a16:creationId xmlns:a16="http://schemas.microsoft.com/office/drawing/2014/main" id="{63B888BF-08DB-6147-85F7-11A988AD52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12592033" y="5028628"/>
            <a:ext cx="5071597" cy="4229672"/>
          </a:xfrm>
          <a:prstGeom prst="rect">
            <a:avLst/>
          </a:prstGeom>
        </p:spPr>
      </p:pic>
      <p:pic>
        <p:nvPicPr>
          <p:cNvPr id="3" name="Picture 3"/>
          <p:cNvPicPr>
            <a:picLocks noChangeAspect="1"/>
          </p:cNvPicPr>
          <p:nvPr/>
        </p:nvPicPr>
        <p:blipFill>
          <a:blip r:embed="rId4"/>
          <a:srcRect/>
          <a:stretch>
            <a:fillRect/>
          </a:stretch>
        </p:blipFill>
        <p:spPr>
          <a:xfrm>
            <a:off x="0" y="130426"/>
            <a:ext cx="12405288" cy="9640544"/>
          </a:xfrm>
          <a:prstGeom prst="rect">
            <a:avLst/>
          </a:prstGeom>
        </p:spPr>
      </p:pic>
      <p:pic>
        <p:nvPicPr>
          <p:cNvPr id="4" name="Picture 3" descr="Text&#10;&#10;Description automatically generated">
            <a:extLst>
              <a:ext uri="{FF2B5EF4-FFF2-40B4-BE49-F238E27FC236}">
                <a16:creationId xmlns:a16="http://schemas.microsoft.com/office/drawing/2014/main" id="{97DDE41B-9C2E-2249-8B8F-1988228043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13022423" y="5524500"/>
            <a:ext cx="5071597" cy="4229672"/>
          </a:xfrm>
          <a:prstGeom prst="rect">
            <a:avLst/>
          </a:prstGeom>
        </p:spPr>
      </p:pic>
      <p:pic>
        <p:nvPicPr>
          <p:cNvPr id="3" name="Picture 3"/>
          <p:cNvPicPr>
            <a:picLocks noChangeAspect="1"/>
          </p:cNvPicPr>
          <p:nvPr/>
        </p:nvPicPr>
        <p:blipFill>
          <a:blip r:embed="rId4"/>
          <a:srcRect/>
          <a:stretch>
            <a:fillRect/>
          </a:stretch>
        </p:blipFill>
        <p:spPr>
          <a:xfrm>
            <a:off x="0" y="139788"/>
            <a:ext cx="12592033" cy="6179082"/>
          </a:xfrm>
          <a:prstGeom prst="rect">
            <a:avLst/>
          </a:prstGeom>
        </p:spPr>
      </p:pic>
      <p:pic>
        <p:nvPicPr>
          <p:cNvPr id="4" name="Picture 4"/>
          <p:cNvPicPr>
            <a:picLocks noChangeAspect="1"/>
          </p:cNvPicPr>
          <p:nvPr/>
        </p:nvPicPr>
        <p:blipFill>
          <a:blip r:embed="rId5"/>
          <a:srcRect/>
          <a:stretch>
            <a:fillRect/>
          </a:stretch>
        </p:blipFill>
        <p:spPr>
          <a:xfrm>
            <a:off x="2547413" y="5954025"/>
            <a:ext cx="10044620" cy="2161190"/>
          </a:xfrm>
          <a:prstGeom prst="rect">
            <a:avLst/>
          </a:prstGeom>
        </p:spPr>
      </p:pic>
      <p:pic>
        <p:nvPicPr>
          <p:cNvPr id="5" name="Picture 4" descr="Text&#10;&#10;Description automatically generated">
            <a:extLst>
              <a:ext uri="{FF2B5EF4-FFF2-40B4-BE49-F238E27FC236}">
                <a16:creationId xmlns:a16="http://schemas.microsoft.com/office/drawing/2014/main" id="{3735C104-D7F3-2241-8F55-F1B5C958FD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12954000" y="5524500"/>
            <a:ext cx="5071597" cy="4229672"/>
          </a:xfrm>
          <a:prstGeom prst="rect">
            <a:avLst/>
          </a:prstGeom>
        </p:spPr>
      </p:pic>
      <p:pic>
        <p:nvPicPr>
          <p:cNvPr id="3" name="Picture 3"/>
          <p:cNvPicPr>
            <a:picLocks noChangeAspect="1"/>
          </p:cNvPicPr>
          <p:nvPr/>
        </p:nvPicPr>
        <p:blipFill>
          <a:blip r:embed="rId4"/>
          <a:srcRect/>
          <a:stretch>
            <a:fillRect/>
          </a:stretch>
        </p:blipFill>
        <p:spPr>
          <a:xfrm>
            <a:off x="0" y="0"/>
            <a:ext cx="12701729" cy="10032255"/>
          </a:xfrm>
          <a:prstGeom prst="rect">
            <a:avLst/>
          </a:prstGeom>
        </p:spPr>
      </p:pic>
      <p:pic>
        <p:nvPicPr>
          <p:cNvPr id="4" name="Picture 3" descr="Text&#10;&#10;Description automatically generated">
            <a:extLst>
              <a:ext uri="{FF2B5EF4-FFF2-40B4-BE49-F238E27FC236}">
                <a16:creationId xmlns:a16="http://schemas.microsoft.com/office/drawing/2014/main" id="{925D671E-75A1-1242-AF21-50269D0F26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0" y="181269"/>
            <a:ext cx="12334509" cy="6208330"/>
          </a:xfrm>
          <a:prstGeom prst="rect">
            <a:avLst/>
          </a:prstGeom>
        </p:spPr>
      </p:pic>
      <p:pic>
        <p:nvPicPr>
          <p:cNvPr id="3" name="Picture 3"/>
          <p:cNvPicPr>
            <a:picLocks noChangeAspect="1"/>
          </p:cNvPicPr>
          <p:nvPr/>
        </p:nvPicPr>
        <p:blipFill>
          <a:blip r:embed="rId4"/>
          <a:srcRect/>
          <a:stretch>
            <a:fillRect/>
          </a:stretch>
        </p:blipFill>
        <p:spPr>
          <a:xfrm>
            <a:off x="12733020" y="5028628"/>
            <a:ext cx="5071597" cy="4229672"/>
          </a:xfrm>
          <a:prstGeom prst="rect">
            <a:avLst/>
          </a:prstGeom>
        </p:spPr>
      </p:pic>
      <p:sp>
        <p:nvSpPr>
          <p:cNvPr id="4" name="TextBox 4"/>
          <p:cNvSpPr txBox="1"/>
          <p:nvPr/>
        </p:nvSpPr>
        <p:spPr>
          <a:xfrm>
            <a:off x="11658600" y="12227"/>
            <a:ext cx="6352140" cy="4339614"/>
          </a:xfrm>
          <a:prstGeom prst="rect">
            <a:avLst/>
          </a:prstGeom>
        </p:spPr>
        <p:txBody>
          <a:bodyPr wrap="square" lIns="0" tIns="0" rIns="0" bIns="0" rtlCol="0" anchor="t">
            <a:spAutoFit/>
          </a:bodyPr>
          <a:lstStyle/>
          <a:p>
            <a:pPr algn="r">
              <a:lnSpc>
                <a:spcPts val="11532"/>
              </a:lnSpc>
            </a:pPr>
            <a:r>
              <a:rPr lang="en-US" sz="8237" dirty="0">
                <a:solidFill>
                  <a:srgbClr val="000000"/>
                </a:solidFill>
                <a:latin typeface="Abril Fatface"/>
              </a:rPr>
              <a:t>Employee</a:t>
            </a:r>
          </a:p>
          <a:p>
            <a:pPr algn="r">
              <a:lnSpc>
                <a:spcPts val="11532"/>
              </a:lnSpc>
            </a:pPr>
            <a:r>
              <a:rPr lang="en-US" sz="8237" dirty="0">
                <a:solidFill>
                  <a:srgbClr val="000000"/>
                </a:solidFill>
                <a:latin typeface="Abril Fatface"/>
              </a:rPr>
              <a:t>Engagement</a:t>
            </a:r>
          </a:p>
          <a:p>
            <a:pPr algn="r">
              <a:lnSpc>
                <a:spcPts val="11532"/>
              </a:lnSpc>
            </a:pPr>
            <a:r>
              <a:rPr lang="en-US" sz="8237" dirty="0">
                <a:solidFill>
                  <a:srgbClr val="000000"/>
                </a:solidFill>
                <a:latin typeface="Abril Fatface"/>
              </a:rPr>
              <a:t>Models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277260" y="456693"/>
            <a:ext cx="11981498" cy="7790295"/>
          </a:xfrm>
          <a:prstGeom prst="rect">
            <a:avLst/>
          </a:prstGeom>
        </p:spPr>
      </p:pic>
      <p:sp>
        <p:nvSpPr>
          <p:cNvPr id="3" name="TextBox 3"/>
          <p:cNvSpPr txBox="1"/>
          <p:nvPr/>
        </p:nvSpPr>
        <p:spPr>
          <a:xfrm>
            <a:off x="11582400" y="12227"/>
            <a:ext cx="6428340" cy="4339614"/>
          </a:xfrm>
          <a:prstGeom prst="rect">
            <a:avLst/>
          </a:prstGeom>
        </p:spPr>
        <p:txBody>
          <a:bodyPr wrap="square" lIns="0" tIns="0" rIns="0" bIns="0" rtlCol="0" anchor="t">
            <a:spAutoFit/>
          </a:bodyPr>
          <a:lstStyle/>
          <a:p>
            <a:pPr algn="r">
              <a:lnSpc>
                <a:spcPts val="11532"/>
              </a:lnSpc>
            </a:pPr>
            <a:r>
              <a:rPr lang="en-US" sz="8237" dirty="0">
                <a:solidFill>
                  <a:srgbClr val="000000"/>
                </a:solidFill>
                <a:latin typeface="Abril Fatface"/>
              </a:rPr>
              <a:t>Employee</a:t>
            </a:r>
          </a:p>
          <a:p>
            <a:pPr algn="r">
              <a:lnSpc>
                <a:spcPts val="11532"/>
              </a:lnSpc>
            </a:pPr>
            <a:r>
              <a:rPr lang="en-US" sz="8237" dirty="0">
                <a:solidFill>
                  <a:srgbClr val="000000"/>
                </a:solidFill>
                <a:latin typeface="Abril Fatface"/>
              </a:rPr>
              <a:t>Engagement</a:t>
            </a:r>
          </a:p>
          <a:p>
            <a:pPr algn="r">
              <a:lnSpc>
                <a:spcPts val="11532"/>
              </a:lnSpc>
            </a:pPr>
            <a:r>
              <a:rPr lang="en-US" sz="8237" dirty="0">
                <a:solidFill>
                  <a:srgbClr val="000000"/>
                </a:solidFill>
                <a:latin typeface="Abril Fatface"/>
              </a:rPr>
              <a:t>Models</a:t>
            </a:r>
          </a:p>
        </p:txBody>
      </p:sp>
      <p:pic>
        <p:nvPicPr>
          <p:cNvPr id="5" name="Picture 6">
            <a:extLst>
              <a:ext uri="{FF2B5EF4-FFF2-40B4-BE49-F238E27FC236}">
                <a16:creationId xmlns:a16="http://schemas.microsoft.com/office/drawing/2014/main" id="{B123C99F-81A0-944F-968B-2EAA938B76F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94005">
            <a:off x="12682497" y="4995675"/>
            <a:ext cx="4717981" cy="4657934"/>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HR Basics: Employee Engagement">
            <a:hlinkClick r:id="" action="ppaction://media"/>
            <a:extLst>
              <a:ext uri="{FF2B5EF4-FFF2-40B4-BE49-F238E27FC236}">
                <a16:creationId xmlns:a16="http://schemas.microsoft.com/office/drawing/2014/main" id="{E733EDDA-84D4-A447-8D1B-229839F9F963}"/>
              </a:ext>
            </a:extLst>
          </p:cNvPr>
          <p:cNvPicPr>
            <a:picLocks noRot="1" noChangeAspect="1"/>
          </p:cNvPicPr>
          <p:nvPr>
            <a:videoFile r:link="rId1"/>
          </p:nvPr>
        </p:nvPicPr>
        <p:blipFill>
          <a:blip r:embed="rId4"/>
          <a:stretch>
            <a:fillRect/>
          </a:stretch>
        </p:blipFill>
        <p:spPr>
          <a:xfrm>
            <a:off x="381000" y="1493012"/>
            <a:ext cx="15092545" cy="8527288"/>
          </a:xfrm>
          <a:prstGeom prst="rect">
            <a:avLst/>
          </a:prstGeom>
        </p:spPr>
      </p:pic>
      <p:sp>
        <p:nvSpPr>
          <p:cNvPr id="3" name="TextBox 2">
            <a:extLst>
              <a:ext uri="{FF2B5EF4-FFF2-40B4-BE49-F238E27FC236}">
                <a16:creationId xmlns:a16="http://schemas.microsoft.com/office/drawing/2014/main" id="{DDB465FE-4AD9-0144-91D0-972DFF67558C}"/>
              </a:ext>
            </a:extLst>
          </p:cNvPr>
          <p:cNvSpPr txBox="1"/>
          <p:nvPr/>
        </p:nvSpPr>
        <p:spPr>
          <a:xfrm>
            <a:off x="15415098" y="169573"/>
            <a:ext cx="2872902" cy="1323439"/>
          </a:xfrm>
          <a:prstGeom prst="rect">
            <a:avLst/>
          </a:prstGeom>
          <a:noFill/>
        </p:spPr>
        <p:txBody>
          <a:bodyPr wrap="none" rtlCol="0">
            <a:spAutoFit/>
          </a:bodyPr>
          <a:lstStyle/>
          <a:p>
            <a:r>
              <a:rPr lang="en-GB" sz="8000" dirty="0"/>
              <a:t>Gallup</a:t>
            </a:r>
          </a:p>
        </p:txBody>
      </p:sp>
    </p:spTree>
    <p:extLst>
      <p:ext uri="{BB962C8B-B14F-4D97-AF65-F5344CB8AC3E}">
        <p14:creationId xmlns:p14="http://schemas.microsoft.com/office/powerpoint/2010/main" val="332642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descr="This is what makes employees happy at work | The Way We Work, a TED series">
            <a:hlinkClick r:id="" action="ppaction://media"/>
            <a:extLst>
              <a:ext uri="{FF2B5EF4-FFF2-40B4-BE49-F238E27FC236}">
                <a16:creationId xmlns:a16="http://schemas.microsoft.com/office/drawing/2014/main" id="{9E9F7114-8E48-6E49-852B-A119AAB739EB}"/>
              </a:ext>
            </a:extLst>
          </p:cNvPr>
          <p:cNvPicPr>
            <a:picLocks noRot="1" noChangeAspect="1"/>
          </p:cNvPicPr>
          <p:nvPr>
            <a:videoFile r:link="rId1"/>
          </p:nvPr>
        </p:nvPicPr>
        <p:blipFill>
          <a:blip r:embed="rId4"/>
          <a:stretch>
            <a:fillRect/>
          </a:stretch>
        </p:blipFill>
        <p:spPr>
          <a:xfrm>
            <a:off x="3494411" y="1866900"/>
            <a:ext cx="14488789" cy="8186166"/>
          </a:xfrm>
          <a:prstGeom prst="rect">
            <a:avLst/>
          </a:prstGeom>
        </p:spPr>
      </p:pic>
      <p:pic>
        <p:nvPicPr>
          <p:cNvPr id="7" name="Picture 6" descr="Logo&#10;&#10;Description automatically generated">
            <a:extLst>
              <a:ext uri="{FF2B5EF4-FFF2-40B4-BE49-F238E27FC236}">
                <a16:creationId xmlns:a16="http://schemas.microsoft.com/office/drawing/2014/main" id="{760158BE-BA31-0E40-8E53-2D48E3445635}"/>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5692" y="8757666"/>
            <a:ext cx="3203054" cy="1295400"/>
          </a:xfrm>
          <a:prstGeom prst="rect">
            <a:avLst/>
          </a:prstGeom>
        </p:spPr>
      </p:pic>
      <p:sp>
        <p:nvSpPr>
          <p:cNvPr id="8" name="TextBox 7">
            <a:extLst>
              <a:ext uri="{FF2B5EF4-FFF2-40B4-BE49-F238E27FC236}">
                <a16:creationId xmlns:a16="http://schemas.microsoft.com/office/drawing/2014/main" id="{3A0DF213-5537-C74C-916D-AAF2ECB8B60F}"/>
              </a:ext>
            </a:extLst>
          </p:cNvPr>
          <p:cNvSpPr txBox="1"/>
          <p:nvPr/>
        </p:nvSpPr>
        <p:spPr>
          <a:xfrm>
            <a:off x="4953000" y="233934"/>
            <a:ext cx="4732386" cy="1323439"/>
          </a:xfrm>
          <a:prstGeom prst="rect">
            <a:avLst/>
          </a:prstGeom>
          <a:noFill/>
        </p:spPr>
        <p:txBody>
          <a:bodyPr wrap="none" rtlCol="0">
            <a:spAutoFit/>
          </a:bodyPr>
          <a:lstStyle/>
          <a:p>
            <a:r>
              <a:rPr lang="en-GB" sz="8000" dirty="0">
                <a:solidFill>
                  <a:schemeClr val="bg1"/>
                </a:solidFill>
                <a:latin typeface="Freestyle Script" panose="030804020302050B0404" pitchFamily="66" charset="77"/>
              </a:rPr>
              <a:t>Michael C. Bush</a:t>
            </a:r>
          </a:p>
        </p:txBody>
      </p:sp>
      <p:pic>
        <p:nvPicPr>
          <p:cNvPr id="9" name="Picture 6">
            <a:extLst>
              <a:ext uri="{FF2B5EF4-FFF2-40B4-BE49-F238E27FC236}">
                <a16:creationId xmlns:a16="http://schemas.microsoft.com/office/drawing/2014/main" id="{6D863343-B57C-024B-BD38-0534D90027D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094005">
            <a:off x="201917" y="5740144"/>
            <a:ext cx="2696788" cy="26624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0" y="1409700"/>
            <a:ext cx="18288000" cy="8619659"/>
          </a:xfrm>
          <a:prstGeom prst="rect">
            <a:avLst/>
          </a:prstGeom>
        </p:spPr>
      </p:pic>
      <p:sp>
        <p:nvSpPr>
          <p:cNvPr id="3" name="TextBox 3"/>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265"/>
          <a:stretch>
            <a:fillRect/>
          </a:stretch>
        </p:blipFill>
        <p:spPr>
          <a:xfrm>
            <a:off x="-229783" y="1661630"/>
            <a:ext cx="18829099" cy="8625370"/>
          </a:xfrm>
          <a:prstGeom prst="rect">
            <a:avLst/>
          </a:prstGeom>
        </p:spPr>
      </p:pic>
      <p:sp>
        <p:nvSpPr>
          <p:cNvPr id="4" name="TextBox 3">
            <a:extLst>
              <a:ext uri="{FF2B5EF4-FFF2-40B4-BE49-F238E27FC236}">
                <a16:creationId xmlns:a16="http://schemas.microsoft.com/office/drawing/2014/main" id="{10D7FBD7-5FCF-7A42-AF17-64BB7BE912F4}"/>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171"/>
          <a:stretch>
            <a:fillRect/>
          </a:stretch>
        </p:blipFill>
        <p:spPr>
          <a:xfrm>
            <a:off x="-198117" y="1666665"/>
            <a:ext cx="18859573" cy="8646017"/>
          </a:xfrm>
          <a:prstGeom prst="rect">
            <a:avLst/>
          </a:prstGeom>
        </p:spPr>
      </p:pic>
      <p:sp>
        <p:nvSpPr>
          <p:cNvPr id="4" name="TextBox 3">
            <a:extLst>
              <a:ext uri="{FF2B5EF4-FFF2-40B4-BE49-F238E27FC236}">
                <a16:creationId xmlns:a16="http://schemas.microsoft.com/office/drawing/2014/main" id="{FE0C71C4-A04A-E34E-9EA7-76CB42FE52F3}"/>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692"/>
          <a:stretch>
            <a:fillRect/>
          </a:stretch>
        </p:blipFill>
        <p:spPr>
          <a:xfrm>
            <a:off x="-134312" y="1631419"/>
            <a:ext cx="18680435" cy="8655581"/>
          </a:xfrm>
          <a:prstGeom prst="rect">
            <a:avLst/>
          </a:prstGeom>
        </p:spPr>
      </p:pic>
      <p:sp>
        <p:nvSpPr>
          <p:cNvPr id="4" name="TextBox 3">
            <a:extLst>
              <a:ext uri="{FF2B5EF4-FFF2-40B4-BE49-F238E27FC236}">
                <a16:creationId xmlns:a16="http://schemas.microsoft.com/office/drawing/2014/main" id="{0830D70F-8E13-EC41-9A88-7EB790E238BF}"/>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541"/>
          <a:stretch>
            <a:fillRect/>
          </a:stretch>
        </p:blipFill>
        <p:spPr>
          <a:xfrm>
            <a:off x="-277502" y="1696877"/>
            <a:ext cx="18824350" cy="8645862"/>
          </a:xfrm>
          <a:prstGeom prst="rect">
            <a:avLst/>
          </a:prstGeom>
        </p:spPr>
      </p:pic>
      <p:sp>
        <p:nvSpPr>
          <p:cNvPr id="4" name="TextBox 3">
            <a:extLst>
              <a:ext uri="{FF2B5EF4-FFF2-40B4-BE49-F238E27FC236}">
                <a16:creationId xmlns:a16="http://schemas.microsoft.com/office/drawing/2014/main" id="{04F0B856-A1CE-A64D-803C-182F6BF66564}"/>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980"/>
          <a:stretch>
            <a:fillRect/>
          </a:stretch>
        </p:blipFill>
        <p:spPr>
          <a:xfrm>
            <a:off x="-209510" y="1742194"/>
            <a:ext cx="18761034" cy="8643279"/>
          </a:xfrm>
          <a:prstGeom prst="rect">
            <a:avLst/>
          </a:prstGeom>
        </p:spPr>
      </p:pic>
      <p:sp>
        <p:nvSpPr>
          <p:cNvPr id="4" name="TextBox 3">
            <a:extLst>
              <a:ext uri="{FF2B5EF4-FFF2-40B4-BE49-F238E27FC236}">
                <a16:creationId xmlns:a16="http://schemas.microsoft.com/office/drawing/2014/main" id="{6876E946-F679-B244-B734-D5C924CFE242}"/>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757"/>
          <a:stretch>
            <a:fillRect/>
          </a:stretch>
        </p:blipFill>
        <p:spPr>
          <a:xfrm>
            <a:off x="-307017" y="1706947"/>
            <a:ext cx="18821490" cy="8580053"/>
          </a:xfrm>
          <a:prstGeom prst="rect">
            <a:avLst/>
          </a:prstGeom>
        </p:spPr>
      </p:pic>
      <p:sp>
        <p:nvSpPr>
          <p:cNvPr id="4" name="TextBox 3">
            <a:extLst>
              <a:ext uri="{FF2B5EF4-FFF2-40B4-BE49-F238E27FC236}">
                <a16:creationId xmlns:a16="http://schemas.microsoft.com/office/drawing/2014/main" id="{5FAFED44-88D7-9E4E-B52A-D12AA278D630}"/>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138"/>
          <a:stretch>
            <a:fillRect/>
          </a:stretch>
        </p:blipFill>
        <p:spPr>
          <a:xfrm>
            <a:off x="-186093" y="1711982"/>
            <a:ext cx="18619633" cy="8663497"/>
          </a:xfrm>
          <a:prstGeom prst="rect">
            <a:avLst/>
          </a:prstGeom>
        </p:spPr>
      </p:pic>
      <p:sp>
        <p:nvSpPr>
          <p:cNvPr id="4" name="TextBox 3">
            <a:extLst>
              <a:ext uri="{FF2B5EF4-FFF2-40B4-BE49-F238E27FC236}">
                <a16:creationId xmlns:a16="http://schemas.microsoft.com/office/drawing/2014/main" id="{151BC8D8-B28E-F543-AB5F-A27960B7B2B2}"/>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443101" y="3902593"/>
            <a:ext cx="14915186" cy="5901024"/>
          </a:xfrm>
          <a:prstGeom prst="rect">
            <a:avLst/>
          </a:prstGeom>
        </p:spPr>
      </p:pic>
      <p:sp>
        <p:nvSpPr>
          <p:cNvPr id="3" name="TextBox 3"/>
          <p:cNvSpPr txBox="1"/>
          <p:nvPr/>
        </p:nvSpPr>
        <p:spPr>
          <a:xfrm>
            <a:off x="443101" y="1566816"/>
            <a:ext cx="8528386" cy="2207768"/>
          </a:xfrm>
          <a:prstGeom prst="rect">
            <a:avLst/>
          </a:prstGeom>
        </p:spPr>
        <p:txBody>
          <a:bodyPr lIns="0" tIns="0" rIns="0" bIns="0" rtlCol="0" anchor="t">
            <a:spAutoFit/>
          </a:bodyPr>
          <a:lstStyle/>
          <a:p>
            <a:pPr>
              <a:lnSpc>
                <a:spcPts val="8895"/>
              </a:lnSpc>
            </a:pPr>
            <a:r>
              <a:rPr lang="en-US" sz="6400">
                <a:solidFill>
                  <a:srgbClr val="000000"/>
                </a:solidFill>
                <a:latin typeface="Archivo Black Bold"/>
              </a:rPr>
              <a:t>STATISTICS:</a:t>
            </a:r>
          </a:p>
          <a:p>
            <a:pPr>
              <a:lnSpc>
                <a:spcPts val="8896"/>
              </a:lnSpc>
            </a:pPr>
            <a:r>
              <a:rPr lang="en-US" sz="6399">
                <a:solidFill>
                  <a:srgbClr val="000000"/>
                </a:solidFill>
                <a:latin typeface="Archivo Black Bold"/>
              </a:rPr>
              <a:t>THE SOURCES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Employee Engagement - Who's Sinking Your Boat? 2021">
            <a:hlinkClick r:id="" action="ppaction://media"/>
            <a:extLst>
              <a:ext uri="{FF2B5EF4-FFF2-40B4-BE49-F238E27FC236}">
                <a16:creationId xmlns:a16="http://schemas.microsoft.com/office/drawing/2014/main" id="{2877FEA9-7C97-1746-9B94-ADD45514ADE6}"/>
              </a:ext>
            </a:extLst>
          </p:cNvPr>
          <p:cNvPicPr>
            <a:picLocks noRot="1" noChangeAspect="1"/>
          </p:cNvPicPr>
          <p:nvPr>
            <a:videoFile r:link="rId1"/>
          </p:nvPr>
        </p:nvPicPr>
        <p:blipFill>
          <a:blip r:embed="rId4"/>
          <a:stretch>
            <a:fillRect/>
          </a:stretch>
        </p:blipFill>
        <p:spPr>
          <a:xfrm>
            <a:off x="3230071" y="1714500"/>
            <a:ext cx="14702329" cy="8306816"/>
          </a:xfrm>
          <a:prstGeom prst="rect">
            <a:avLst/>
          </a:prstGeom>
        </p:spPr>
      </p:pic>
      <p:pic>
        <p:nvPicPr>
          <p:cNvPr id="5" name="Picture 6">
            <a:extLst>
              <a:ext uri="{FF2B5EF4-FFF2-40B4-BE49-F238E27FC236}">
                <a16:creationId xmlns:a16="http://schemas.microsoft.com/office/drawing/2014/main" id="{ACDBE7B8-8D6D-7842-ACBD-3166B31BFD5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094005">
            <a:off x="348824" y="7165942"/>
            <a:ext cx="2696788" cy="2662465"/>
          </a:xfrm>
          <a:prstGeom prst="rect">
            <a:avLst/>
          </a:prstGeom>
        </p:spPr>
      </p:pic>
    </p:spTree>
    <p:extLst>
      <p:ext uri="{BB962C8B-B14F-4D97-AF65-F5344CB8AC3E}">
        <p14:creationId xmlns:p14="http://schemas.microsoft.com/office/powerpoint/2010/main" val="268116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521046" y="6945799"/>
            <a:ext cx="2337298" cy="2628125"/>
            <a:chOff x="0" y="0"/>
            <a:chExt cx="3116397" cy="3504167"/>
          </a:xfrm>
        </p:grpSpPr>
        <p:grpSp>
          <p:nvGrpSpPr>
            <p:cNvPr id="3" name="Group 3"/>
            <p:cNvGrpSpPr/>
            <p:nvPr/>
          </p:nvGrpSpPr>
          <p:grpSpPr>
            <a:xfrm rot="855309">
              <a:off x="330536" y="256242"/>
              <a:ext cx="2455326" cy="2991684"/>
              <a:chOff x="0" y="0"/>
              <a:chExt cx="2354580" cy="2868930"/>
            </a:xfrm>
          </p:grpSpPr>
          <p:sp>
            <p:nvSpPr>
              <p:cNvPr id="4" name="Freeform 4"/>
              <p:cNvSpPr/>
              <p:nvPr/>
            </p:nvSpPr>
            <p:spPr>
              <a:xfrm>
                <a:off x="0" y="0"/>
                <a:ext cx="2353310" cy="2868930"/>
              </a:xfrm>
              <a:custGeom>
                <a:avLst/>
                <a:gdLst/>
                <a:ahLst/>
                <a:cxnLst/>
                <a:rect l="l" t="t" r="r" b="b"/>
                <a:pathLst>
                  <a:path w="2353310" h="2868930">
                    <a:moveTo>
                      <a:pt x="784860" y="2801620"/>
                    </a:moveTo>
                    <a:cubicBezTo>
                      <a:pt x="905510" y="2842260"/>
                      <a:pt x="1042670" y="2868930"/>
                      <a:pt x="1177290" y="2868930"/>
                    </a:cubicBezTo>
                    <a:cubicBezTo>
                      <a:pt x="1311910" y="2868930"/>
                      <a:pt x="1441450" y="2846070"/>
                      <a:pt x="1560830" y="2805430"/>
                    </a:cubicBezTo>
                    <a:cubicBezTo>
                      <a:pt x="1563370" y="2804160"/>
                      <a:pt x="1565910" y="2804160"/>
                      <a:pt x="1568450" y="2802890"/>
                    </a:cubicBezTo>
                    <a:cubicBezTo>
                      <a:pt x="2016760" y="2640330"/>
                      <a:pt x="2346960" y="2211070"/>
                      <a:pt x="2353310" y="1709420"/>
                    </a:cubicBezTo>
                    <a:lnTo>
                      <a:pt x="2353310" y="0"/>
                    </a:lnTo>
                    <a:lnTo>
                      <a:pt x="0" y="0"/>
                    </a:lnTo>
                    <a:lnTo>
                      <a:pt x="0" y="1708150"/>
                    </a:lnTo>
                    <a:cubicBezTo>
                      <a:pt x="6350" y="2213610"/>
                      <a:pt x="331470" y="2642870"/>
                      <a:pt x="784860" y="2801620"/>
                    </a:cubicBezTo>
                    <a:close/>
                  </a:path>
                </a:pathLst>
              </a:custGeom>
              <a:solidFill>
                <a:srgbClr val="8B97FD"/>
              </a:solidFill>
            </p:spPr>
          </p:sp>
        </p:grpSp>
        <p:pic>
          <p:nvPicPr>
            <p:cNvPr id="5" name="Picture 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860904">
              <a:off x="648349" y="656888"/>
              <a:ext cx="1911160" cy="1911160"/>
            </a:xfrm>
            <a:prstGeom prst="rect">
              <a:avLst/>
            </a:prstGeom>
          </p:spPr>
        </p:pic>
      </p:grpSp>
      <p:grpSp>
        <p:nvGrpSpPr>
          <p:cNvPr id="6" name="Group 6"/>
          <p:cNvGrpSpPr/>
          <p:nvPr/>
        </p:nvGrpSpPr>
        <p:grpSpPr>
          <a:xfrm rot="-1205824">
            <a:off x="15520349" y="8766477"/>
            <a:ext cx="2399361" cy="913440"/>
            <a:chOff x="0" y="0"/>
            <a:chExt cx="3199148" cy="1217921"/>
          </a:xfrm>
        </p:grpSpPr>
        <p:grpSp>
          <p:nvGrpSpPr>
            <p:cNvPr id="7" name="Group 7"/>
            <p:cNvGrpSpPr/>
            <p:nvPr/>
          </p:nvGrpSpPr>
          <p:grpSpPr>
            <a:xfrm>
              <a:off x="0" y="0"/>
              <a:ext cx="3199148" cy="1217921"/>
              <a:chOff x="0" y="0"/>
              <a:chExt cx="2129461" cy="810689"/>
            </a:xfrm>
          </p:grpSpPr>
          <p:sp>
            <p:nvSpPr>
              <p:cNvPr id="8" name="Freeform 8"/>
              <p:cNvSpPr/>
              <p:nvPr/>
            </p:nvSpPr>
            <p:spPr>
              <a:xfrm>
                <a:off x="0" y="0"/>
                <a:ext cx="2129461" cy="810689"/>
              </a:xfrm>
              <a:custGeom>
                <a:avLst/>
                <a:gdLst/>
                <a:ahLst/>
                <a:cxnLst/>
                <a:rect l="l" t="t" r="r" b="b"/>
                <a:pathLst>
                  <a:path w="2129461" h="810689">
                    <a:moveTo>
                      <a:pt x="2005001" y="810689"/>
                    </a:moveTo>
                    <a:lnTo>
                      <a:pt x="124460" y="810689"/>
                    </a:lnTo>
                    <a:cubicBezTo>
                      <a:pt x="55880" y="810689"/>
                      <a:pt x="0" y="754809"/>
                      <a:pt x="0" y="686229"/>
                    </a:cubicBezTo>
                    <a:lnTo>
                      <a:pt x="0" y="124460"/>
                    </a:lnTo>
                    <a:cubicBezTo>
                      <a:pt x="0" y="55880"/>
                      <a:pt x="55880" y="0"/>
                      <a:pt x="124460" y="0"/>
                    </a:cubicBezTo>
                    <a:lnTo>
                      <a:pt x="2005001" y="0"/>
                    </a:lnTo>
                    <a:cubicBezTo>
                      <a:pt x="2073581" y="0"/>
                      <a:pt x="2129461" y="55880"/>
                      <a:pt x="2129461" y="124460"/>
                    </a:cubicBezTo>
                    <a:lnTo>
                      <a:pt x="2129461" y="686229"/>
                    </a:lnTo>
                    <a:cubicBezTo>
                      <a:pt x="2129461" y="754809"/>
                      <a:pt x="2073581" y="810689"/>
                      <a:pt x="2005001" y="810689"/>
                    </a:cubicBezTo>
                    <a:close/>
                  </a:path>
                </a:pathLst>
              </a:custGeom>
              <a:solidFill>
                <a:srgbClr val="FFDF2B"/>
              </a:solidFill>
            </p:spPr>
          </p:sp>
        </p:grpSp>
        <p:sp>
          <p:nvSpPr>
            <p:cNvPr id="9" name="TextBox 9"/>
            <p:cNvSpPr txBox="1"/>
            <p:nvPr/>
          </p:nvSpPr>
          <p:spPr>
            <a:xfrm>
              <a:off x="135829" y="274731"/>
              <a:ext cx="2927489" cy="668458"/>
            </a:xfrm>
            <a:prstGeom prst="rect">
              <a:avLst/>
            </a:prstGeom>
          </p:spPr>
          <p:txBody>
            <a:bodyPr lIns="0" tIns="0" rIns="0" bIns="0" rtlCol="0" anchor="t">
              <a:spAutoFit/>
            </a:bodyPr>
            <a:lstStyle/>
            <a:p>
              <a:pPr algn="ctr">
                <a:lnSpc>
                  <a:spcPts val="3728"/>
                </a:lnSpc>
              </a:pPr>
              <a:r>
                <a:rPr lang="en-US" sz="3299" spc="329">
                  <a:solidFill>
                    <a:srgbClr val="000000"/>
                  </a:solidFill>
                  <a:latin typeface="Archivo Black Bold"/>
                </a:rPr>
                <a:t>TO DO..</a:t>
              </a:r>
            </a:p>
          </p:txBody>
        </p:sp>
      </p:grpSp>
      <p:grpSp>
        <p:nvGrpSpPr>
          <p:cNvPr id="10" name="Group 10"/>
          <p:cNvGrpSpPr/>
          <p:nvPr/>
        </p:nvGrpSpPr>
        <p:grpSpPr>
          <a:xfrm>
            <a:off x="636976" y="593942"/>
            <a:ext cx="7259742" cy="2828544"/>
            <a:chOff x="0" y="0"/>
            <a:chExt cx="9679656" cy="3771392"/>
          </a:xfrm>
        </p:grpSpPr>
        <p:grpSp>
          <p:nvGrpSpPr>
            <p:cNvPr id="11" name="Group 11"/>
            <p:cNvGrpSpPr/>
            <p:nvPr/>
          </p:nvGrpSpPr>
          <p:grpSpPr>
            <a:xfrm>
              <a:off x="0" y="1523625"/>
              <a:ext cx="9679656" cy="2247767"/>
              <a:chOff x="0" y="0"/>
              <a:chExt cx="4181309" cy="970965"/>
            </a:xfrm>
          </p:grpSpPr>
          <p:sp>
            <p:nvSpPr>
              <p:cNvPr id="12" name="Freeform 12"/>
              <p:cNvSpPr/>
              <p:nvPr/>
            </p:nvSpPr>
            <p:spPr>
              <a:xfrm>
                <a:off x="0" y="0"/>
                <a:ext cx="4181309" cy="970965"/>
              </a:xfrm>
              <a:custGeom>
                <a:avLst/>
                <a:gdLst/>
                <a:ahLst/>
                <a:cxnLst/>
                <a:rect l="l" t="t" r="r" b="b"/>
                <a:pathLst>
                  <a:path w="4181309" h="970965">
                    <a:moveTo>
                      <a:pt x="0" y="0"/>
                    </a:moveTo>
                    <a:lnTo>
                      <a:pt x="4181309" y="0"/>
                    </a:lnTo>
                    <a:lnTo>
                      <a:pt x="4181309" y="970965"/>
                    </a:lnTo>
                    <a:lnTo>
                      <a:pt x="0" y="970965"/>
                    </a:lnTo>
                    <a:close/>
                  </a:path>
                </a:pathLst>
              </a:custGeom>
              <a:solidFill>
                <a:srgbClr val="FF652D"/>
              </a:solidFill>
            </p:spPr>
          </p:sp>
        </p:grpSp>
        <p:sp>
          <p:nvSpPr>
            <p:cNvPr id="13" name="TextBox 13"/>
            <p:cNvSpPr txBox="1"/>
            <p:nvPr/>
          </p:nvSpPr>
          <p:spPr>
            <a:xfrm>
              <a:off x="0" y="114300"/>
              <a:ext cx="9679656" cy="1181947"/>
            </a:xfrm>
            <a:prstGeom prst="rect">
              <a:avLst/>
            </a:prstGeom>
          </p:spPr>
          <p:txBody>
            <a:bodyPr lIns="0" tIns="0" rIns="0" bIns="0" rtlCol="0" anchor="t">
              <a:spAutoFit/>
            </a:bodyPr>
            <a:lstStyle/>
            <a:p>
              <a:pPr>
                <a:lnSpc>
                  <a:spcPts val="6400"/>
                </a:lnSpc>
              </a:pPr>
              <a:r>
                <a:rPr lang="en-US" sz="6400" dirty="0">
                  <a:solidFill>
                    <a:srgbClr val="000000"/>
                  </a:solidFill>
                  <a:latin typeface="Archivo Black"/>
                </a:rPr>
                <a:t>ASSIGNMENT 3</a:t>
              </a:r>
            </a:p>
          </p:txBody>
        </p:sp>
        <p:sp>
          <p:nvSpPr>
            <p:cNvPr id="14" name="TextBox 14"/>
            <p:cNvSpPr txBox="1"/>
            <p:nvPr/>
          </p:nvSpPr>
          <p:spPr>
            <a:xfrm>
              <a:off x="426732" y="2181518"/>
              <a:ext cx="8826191" cy="951031"/>
            </a:xfrm>
            <a:prstGeom prst="rect">
              <a:avLst/>
            </a:prstGeom>
          </p:spPr>
          <p:txBody>
            <a:bodyPr lIns="0" tIns="0" rIns="0" bIns="0" rtlCol="0" anchor="t">
              <a:spAutoFit/>
            </a:bodyPr>
            <a:lstStyle/>
            <a:p>
              <a:pPr>
                <a:lnSpc>
                  <a:spcPts val="2787"/>
                </a:lnSpc>
              </a:pPr>
              <a:r>
                <a:rPr lang="en-US" sz="2533" dirty="0">
                  <a:solidFill>
                    <a:srgbClr val="000000"/>
                  </a:solidFill>
                  <a:latin typeface="Archivo Black"/>
                </a:rPr>
                <a:t>Presentation - 10 minutes</a:t>
              </a:r>
            </a:p>
            <a:p>
              <a:pPr>
                <a:lnSpc>
                  <a:spcPts val="2787"/>
                </a:lnSpc>
              </a:pPr>
              <a:r>
                <a:rPr lang="en-US" sz="2533" dirty="0">
                  <a:solidFill>
                    <a:srgbClr val="000000"/>
                  </a:solidFill>
                  <a:latin typeface="Archivo Black"/>
                </a:rPr>
                <a:t>DEADLINE: W/C 15th November 2021</a:t>
              </a:r>
            </a:p>
          </p:txBody>
        </p:sp>
      </p:grpSp>
      <p:pic>
        <p:nvPicPr>
          <p:cNvPr id="15" name="Picture 1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238424">
            <a:off x="16121758" y="6463069"/>
            <a:ext cx="1473171" cy="1473171"/>
          </a:xfrm>
          <a:prstGeom prst="rect">
            <a:avLst/>
          </a:prstGeom>
        </p:spPr>
      </p:pic>
      <p:pic>
        <p:nvPicPr>
          <p:cNvPr id="16" name="Picture 16"/>
          <p:cNvPicPr>
            <a:picLocks noChangeAspect="1"/>
          </p:cNvPicPr>
          <p:nvPr/>
        </p:nvPicPr>
        <p:blipFill>
          <a:blip r:embed="rId7"/>
          <a:srcRect/>
          <a:stretch>
            <a:fillRect/>
          </a:stretch>
        </p:blipFill>
        <p:spPr>
          <a:xfrm>
            <a:off x="12948010" y="593942"/>
            <a:ext cx="4976902" cy="5210779"/>
          </a:xfrm>
          <a:prstGeom prst="rect">
            <a:avLst/>
          </a:prstGeom>
        </p:spPr>
      </p:pic>
      <p:sp>
        <p:nvSpPr>
          <p:cNvPr id="17" name="TextBox 17"/>
          <p:cNvSpPr txBox="1"/>
          <p:nvPr/>
        </p:nvSpPr>
        <p:spPr>
          <a:xfrm>
            <a:off x="8359960" y="2368826"/>
            <a:ext cx="3887716" cy="581087"/>
          </a:xfrm>
          <a:prstGeom prst="rect">
            <a:avLst/>
          </a:prstGeom>
        </p:spPr>
        <p:txBody>
          <a:bodyPr lIns="0" tIns="0" rIns="0" bIns="0" rtlCol="0" anchor="t">
            <a:spAutoFit/>
          </a:bodyPr>
          <a:lstStyle/>
          <a:p>
            <a:pPr algn="ctr">
              <a:lnSpc>
                <a:spcPts val="2314"/>
              </a:lnSpc>
            </a:pPr>
            <a:r>
              <a:rPr lang="en-US" sz="1653">
                <a:solidFill>
                  <a:srgbClr val="000000"/>
                </a:solidFill>
                <a:latin typeface="Trocchi"/>
              </a:rPr>
              <a:t>Assignment Guidelines are available </a:t>
            </a:r>
          </a:p>
          <a:p>
            <a:pPr algn="ctr">
              <a:lnSpc>
                <a:spcPts val="2314"/>
              </a:lnSpc>
            </a:pPr>
            <a:r>
              <a:rPr lang="en-US" sz="1653">
                <a:solidFill>
                  <a:srgbClr val="000000"/>
                </a:solidFill>
                <a:latin typeface="Trocchi"/>
              </a:rPr>
              <a:t>on Moodle, in the Assessment tile.</a:t>
            </a:r>
          </a:p>
        </p:txBody>
      </p:sp>
      <p:sp>
        <p:nvSpPr>
          <p:cNvPr id="18" name="TextBox 18"/>
          <p:cNvSpPr txBox="1"/>
          <p:nvPr/>
        </p:nvSpPr>
        <p:spPr>
          <a:xfrm>
            <a:off x="636976" y="4027567"/>
            <a:ext cx="11947885" cy="2792349"/>
          </a:xfrm>
          <a:prstGeom prst="rect">
            <a:avLst/>
          </a:prstGeom>
        </p:spPr>
        <p:txBody>
          <a:bodyPr lIns="0" tIns="0" rIns="0" bIns="0" rtlCol="0" anchor="t">
            <a:spAutoFit/>
          </a:bodyPr>
          <a:lstStyle/>
          <a:p>
            <a:pPr algn="just">
              <a:lnSpc>
                <a:spcPts val="3168"/>
              </a:lnSpc>
            </a:pPr>
            <a:r>
              <a:rPr lang="en-US" sz="2400" spc="86">
                <a:solidFill>
                  <a:srgbClr val="000000"/>
                </a:solidFill>
                <a:latin typeface="Assistant Regular"/>
              </a:rPr>
              <a:t>A hotel’s employees often are the first defence in the profitability game. A lack of engagement in their respective roles or during guest interactions can lead to declining customer satisfaction, and in turn, decreasing profitability power. And in such a high-turnover industry as hospitality, successfully engaging with and retaining team members can prove challenging. It is your task, as an Associate of Hotel Trinity, to convince the General Manager that </a:t>
            </a:r>
            <a:r>
              <a:rPr lang="en-US" sz="2400" spc="86">
                <a:solidFill>
                  <a:srgbClr val="000000"/>
                </a:solidFill>
                <a:latin typeface="Assistant Regular Bold"/>
              </a:rPr>
              <a:t>employee engagement is critical in the success of the hotel</a:t>
            </a:r>
            <a:r>
              <a:rPr lang="en-US" sz="2400" spc="86">
                <a:solidFill>
                  <a:srgbClr val="000000"/>
                </a:solidFill>
                <a:latin typeface="Assistant Regular"/>
              </a:rPr>
              <a:t>. You are therefore recommending to hold a staff engagement event / party.</a:t>
            </a:r>
          </a:p>
        </p:txBody>
      </p:sp>
      <p:sp>
        <p:nvSpPr>
          <p:cNvPr id="19" name="TextBox 19"/>
          <p:cNvSpPr txBox="1"/>
          <p:nvPr/>
        </p:nvSpPr>
        <p:spPr>
          <a:xfrm>
            <a:off x="636976" y="7932481"/>
            <a:ext cx="12111390" cy="632460"/>
          </a:xfrm>
          <a:prstGeom prst="rect">
            <a:avLst/>
          </a:prstGeom>
        </p:spPr>
        <p:txBody>
          <a:bodyPr lIns="0" tIns="0" rIns="0" bIns="0" rtlCol="0" anchor="t">
            <a:spAutoFit/>
          </a:bodyPr>
          <a:lstStyle/>
          <a:p>
            <a:pPr algn="just">
              <a:lnSpc>
                <a:spcPts val="2400"/>
              </a:lnSpc>
              <a:spcBef>
                <a:spcPct val="0"/>
              </a:spcBef>
            </a:pPr>
            <a:r>
              <a:rPr lang="en-US" sz="2400">
                <a:solidFill>
                  <a:srgbClr val="000000"/>
                </a:solidFill>
                <a:latin typeface="Assistant Regular Bold"/>
              </a:rPr>
              <a:t>Your task is to create and prepare a pitch (10mins) that you will present to the General Manager of Hotel Trinity, detailing your event design proposal and rationale for a Staff party.</a:t>
            </a:r>
          </a:p>
        </p:txBody>
      </p:sp>
      <p:sp>
        <p:nvSpPr>
          <p:cNvPr id="20" name="Right Arrow 19">
            <a:extLst>
              <a:ext uri="{FF2B5EF4-FFF2-40B4-BE49-F238E27FC236}">
                <a16:creationId xmlns:a16="http://schemas.microsoft.com/office/drawing/2014/main" id="{77B8FB59-C775-2A48-8B46-CAF9B494CAAD}"/>
              </a:ext>
            </a:extLst>
          </p:cNvPr>
          <p:cNvSpPr/>
          <p:nvPr/>
        </p:nvSpPr>
        <p:spPr>
          <a:xfrm>
            <a:off x="8723704" y="1335311"/>
            <a:ext cx="3440861" cy="802699"/>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a:extLst>
              <a:ext uri="{FF2B5EF4-FFF2-40B4-BE49-F238E27FC236}">
                <a16:creationId xmlns:a16="http://schemas.microsoft.com/office/drawing/2014/main" id="{8D17469D-F458-064F-926C-F4CB051E4CDE}"/>
              </a:ext>
            </a:extLst>
          </p:cNvPr>
          <p:cNvSpPr txBox="1"/>
          <p:nvPr/>
        </p:nvSpPr>
        <p:spPr>
          <a:xfrm>
            <a:off x="604319" y="2857500"/>
            <a:ext cx="10564424" cy="843693"/>
          </a:xfrm>
          <a:prstGeom prst="rect">
            <a:avLst/>
          </a:prstGeom>
        </p:spPr>
        <p:txBody>
          <a:bodyPr wrap="square" lIns="0" tIns="0" rIns="0" bIns="0" rtlCol="0" anchor="t">
            <a:spAutoFit/>
          </a:bodyPr>
          <a:lstStyle/>
          <a:p>
            <a:pPr>
              <a:lnSpc>
                <a:spcPts val="6400"/>
              </a:lnSpc>
            </a:pPr>
            <a:r>
              <a:rPr lang="en-US" sz="6400" dirty="0">
                <a:solidFill>
                  <a:srgbClr val="000000"/>
                </a:solidFill>
                <a:latin typeface="Archivo Black"/>
              </a:rPr>
              <a:t>IN YOUR OWN TIME…</a:t>
            </a:r>
          </a:p>
        </p:txBody>
      </p:sp>
      <p:pic>
        <p:nvPicPr>
          <p:cNvPr id="3" name="Online Media 2" descr="Employee Engagement Best Practices for 2021">
            <a:hlinkClick r:id="" action="ppaction://media"/>
            <a:extLst>
              <a:ext uri="{FF2B5EF4-FFF2-40B4-BE49-F238E27FC236}">
                <a16:creationId xmlns:a16="http://schemas.microsoft.com/office/drawing/2014/main" id="{390B1370-4BCB-A544-92BC-E0E6326DCB89}"/>
              </a:ext>
            </a:extLst>
          </p:cNvPr>
          <p:cNvPicPr>
            <a:picLocks noRot="1" noChangeAspect="1"/>
          </p:cNvPicPr>
          <p:nvPr>
            <a:videoFile r:link="rId1"/>
          </p:nvPr>
        </p:nvPicPr>
        <p:blipFill>
          <a:blip r:embed="rId4"/>
          <a:stretch>
            <a:fillRect/>
          </a:stretch>
        </p:blipFill>
        <p:spPr>
          <a:xfrm>
            <a:off x="604319" y="4076700"/>
            <a:ext cx="9788730" cy="5530633"/>
          </a:xfrm>
          <a:prstGeom prst="rect">
            <a:avLst/>
          </a:prstGeom>
        </p:spPr>
      </p:pic>
      <p:pic>
        <p:nvPicPr>
          <p:cNvPr id="5" name="Picture 4">
            <a:extLst>
              <a:ext uri="{FF2B5EF4-FFF2-40B4-BE49-F238E27FC236}">
                <a16:creationId xmlns:a16="http://schemas.microsoft.com/office/drawing/2014/main" id="{881EC168-BDCD-3C43-BE42-B4421522F9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8602" y="5033519"/>
            <a:ext cx="7096850" cy="4546600"/>
          </a:xfrm>
          <a:prstGeom prst="rect">
            <a:avLst/>
          </a:prstGeom>
        </p:spPr>
      </p:pic>
    </p:spTree>
    <p:extLst>
      <p:ext uri="{BB962C8B-B14F-4D97-AF65-F5344CB8AC3E}">
        <p14:creationId xmlns:p14="http://schemas.microsoft.com/office/powerpoint/2010/main" val="391259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76183" y="2051526"/>
            <a:ext cx="16483117" cy="1602105"/>
          </a:xfrm>
          <a:prstGeom prst="rect">
            <a:avLst/>
          </a:prstGeom>
        </p:spPr>
        <p:txBody>
          <a:bodyPr lIns="0" tIns="0" rIns="0" bIns="0" rtlCol="0" anchor="t">
            <a:spAutoFit/>
          </a:bodyPr>
          <a:lstStyle/>
          <a:p>
            <a:pPr>
              <a:lnSpc>
                <a:spcPts val="2519"/>
              </a:lnSpc>
              <a:spcBef>
                <a:spcPct val="0"/>
              </a:spcBef>
            </a:pPr>
            <a:r>
              <a:rPr lang="en-US" sz="2800" dirty="0">
                <a:solidFill>
                  <a:srgbClr val="000000"/>
                </a:solidFill>
                <a:latin typeface="Assistant Regular Bold"/>
              </a:rPr>
              <a:t>Bureau of Labor Statistics (2020) JOB OPENINGS AND LABOR TURNOVER – AUGUST 2020. [online] Available at: https://</a:t>
            </a:r>
            <a:r>
              <a:rPr lang="en-US" sz="2800" dirty="0" err="1">
                <a:solidFill>
                  <a:srgbClr val="000000"/>
                </a:solidFill>
                <a:latin typeface="Assistant Regular Bold"/>
              </a:rPr>
              <a:t>www.bls.gov</a:t>
            </a:r>
            <a:r>
              <a:rPr lang="en-US" sz="2800" dirty="0">
                <a:solidFill>
                  <a:srgbClr val="000000"/>
                </a:solidFill>
                <a:latin typeface="Assistant Regular Bold"/>
              </a:rPr>
              <a:t>/</a:t>
            </a:r>
            <a:r>
              <a:rPr lang="en-US" sz="2800" dirty="0" err="1">
                <a:solidFill>
                  <a:srgbClr val="000000"/>
                </a:solidFill>
                <a:latin typeface="Assistant Regular Bold"/>
              </a:rPr>
              <a:t>news.release</a:t>
            </a:r>
            <a:r>
              <a:rPr lang="en-US" sz="2800" dirty="0">
                <a:solidFill>
                  <a:srgbClr val="000000"/>
                </a:solidFill>
                <a:latin typeface="Assistant Regular Bold"/>
              </a:rPr>
              <a:t>/pdf/</a:t>
            </a:r>
            <a:r>
              <a:rPr lang="en-US" sz="2800" dirty="0" err="1">
                <a:solidFill>
                  <a:srgbClr val="000000"/>
                </a:solidFill>
                <a:latin typeface="Assistant Regular Bold"/>
              </a:rPr>
              <a:t>jolts.pdf</a:t>
            </a:r>
            <a:r>
              <a:rPr lang="en-US" sz="2800" dirty="0">
                <a:solidFill>
                  <a:srgbClr val="000000"/>
                </a:solidFill>
                <a:latin typeface="Assistant Regular Bold"/>
              </a:rPr>
              <a:t> (Accessed: 15 October 2021).</a:t>
            </a:r>
          </a:p>
          <a:p>
            <a:pPr>
              <a:lnSpc>
                <a:spcPts val="2519"/>
              </a:lnSpc>
              <a:spcBef>
                <a:spcPct val="0"/>
              </a:spcBef>
            </a:pPr>
            <a:endParaRPr lang="en-US" sz="2800" dirty="0">
              <a:solidFill>
                <a:srgbClr val="000000"/>
              </a:solidFill>
              <a:latin typeface="Assistant Regular Bold"/>
            </a:endParaRPr>
          </a:p>
          <a:p>
            <a:pPr>
              <a:lnSpc>
                <a:spcPts val="2520"/>
              </a:lnSpc>
              <a:spcBef>
                <a:spcPct val="0"/>
              </a:spcBef>
            </a:pPr>
            <a:r>
              <a:rPr lang="en-US" sz="2799" dirty="0">
                <a:solidFill>
                  <a:srgbClr val="000000"/>
                </a:solidFill>
                <a:latin typeface="Assistant Regular Bold"/>
              </a:rPr>
              <a:t>Industry (2020) 4 Reasons Restaurants Need Mentorship Programs. [online] </a:t>
            </a:r>
            <a:r>
              <a:rPr lang="en-US" sz="2799" dirty="0" err="1">
                <a:solidFill>
                  <a:srgbClr val="000000"/>
                </a:solidFill>
                <a:latin typeface="Assistant Regular Bold"/>
              </a:rPr>
              <a:t>App.industry.co</a:t>
            </a:r>
            <a:r>
              <a:rPr lang="en-US" sz="2799" dirty="0">
                <a:solidFill>
                  <a:srgbClr val="000000"/>
                </a:solidFill>
                <a:latin typeface="Assistant Regular Bold"/>
              </a:rPr>
              <a:t>. Available at: https://</a:t>
            </a:r>
            <a:r>
              <a:rPr lang="en-US" sz="2799" dirty="0" err="1">
                <a:solidFill>
                  <a:srgbClr val="000000"/>
                </a:solidFill>
                <a:latin typeface="Assistant Regular Bold"/>
              </a:rPr>
              <a:t>app.industry.co</a:t>
            </a:r>
            <a:r>
              <a:rPr lang="en-US" sz="2799" dirty="0">
                <a:solidFill>
                  <a:srgbClr val="000000"/>
                </a:solidFill>
                <a:latin typeface="Assistant Regular Bold"/>
              </a:rPr>
              <a:t>/blog/4-reasons-restaurants-need-mentorship-programs (Accessed: 16 October 2021).</a:t>
            </a:r>
          </a:p>
        </p:txBody>
      </p:sp>
      <p:sp>
        <p:nvSpPr>
          <p:cNvPr id="3" name="TextBox 3"/>
          <p:cNvSpPr txBox="1"/>
          <p:nvPr/>
        </p:nvSpPr>
        <p:spPr>
          <a:xfrm>
            <a:off x="776183" y="5219700"/>
            <a:ext cx="16111265" cy="4823372"/>
          </a:xfrm>
          <a:prstGeom prst="rect">
            <a:avLst/>
          </a:prstGeom>
        </p:spPr>
        <p:txBody>
          <a:bodyPr lIns="0" tIns="0" rIns="0" bIns="0" rtlCol="0" anchor="t">
            <a:spAutoFit/>
          </a:bodyPr>
          <a:lstStyle/>
          <a:p>
            <a:pPr algn="just">
              <a:lnSpc>
                <a:spcPts val="2519"/>
              </a:lnSpc>
            </a:pPr>
            <a:r>
              <a:rPr lang="en-US" sz="2800" dirty="0" err="1">
                <a:solidFill>
                  <a:srgbClr val="000000"/>
                </a:solidFill>
                <a:latin typeface="Assistant Regular Bold"/>
              </a:rPr>
              <a:t>Shour</a:t>
            </a:r>
            <a:r>
              <a:rPr lang="en-US" sz="2800" dirty="0">
                <a:solidFill>
                  <a:srgbClr val="000000"/>
                </a:solidFill>
                <a:latin typeface="Assistant Regular Bold"/>
              </a:rPr>
              <a:t>, E. (2020) 11 Shocking Employee Happiness Statistics That Will Blow Your Mind [Infographic]. [online] </a:t>
            </a:r>
            <a:r>
              <a:rPr lang="en-US" sz="2800" dirty="0" err="1">
                <a:solidFill>
                  <a:srgbClr val="000000"/>
                </a:solidFill>
                <a:latin typeface="Assistant Regular Bold"/>
              </a:rPr>
              <a:t>SnackNation</a:t>
            </a:r>
            <a:r>
              <a:rPr lang="en-US" sz="2800" dirty="0">
                <a:solidFill>
                  <a:srgbClr val="000000"/>
                </a:solidFill>
                <a:latin typeface="Assistant Regular Bold"/>
              </a:rPr>
              <a:t>. Available at: https://</a:t>
            </a:r>
            <a:r>
              <a:rPr lang="en-US" sz="2800" dirty="0" err="1">
                <a:solidFill>
                  <a:srgbClr val="000000"/>
                </a:solidFill>
                <a:latin typeface="Assistant Regular Bold"/>
              </a:rPr>
              <a:t>snacknation.com</a:t>
            </a:r>
            <a:r>
              <a:rPr lang="en-US" sz="2800" dirty="0">
                <a:solidFill>
                  <a:srgbClr val="000000"/>
                </a:solidFill>
                <a:latin typeface="Assistant Regular Bold"/>
              </a:rPr>
              <a:t>/blog/employee-happiness/ (Accessed: 15 October 2021).</a:t>
            </a:r>
          </a:p>
          <a:p>
            <a:pPr algn="just">
              <a:lnSpc>
                <a:spcPts val="2519"/>
              </a:lnSpc>
            </a:pPr>
            <a:endParaRPr lang="en-US" sz="2800" dirty="0">
              <a:solidFill>
                <a:srgbClr val="000000"/>
              </a:solidFill>
              <a:latin typeface="Assistant Regular Bold"/>
            </a:endParaRPr>
          </a:p>
          <a:p>
            <a:pPr algn="just">
              <a:lnSpc>
                <a:spcPts val="2519"/>
              </a:lnSpc>
            </a:pPr>
            <a:r>
              <a:rPr lang="en-US" sz="2799" dirty="0">
                <a:solidFill>
                  <a:srgbClr val="000000"/>
                </a:solidFill>
                <a:latin typeface="Assistant Regular Bold"/>
              </a:rPr>
              <a:t>Srinivasan, A. (2018) Gamifying Employee Engagement - HR Daily Advisor. [online] HR Daily Advisor. Available at: https://</a:t>
            </a:r>
            <a:r>
              <a:rPr lang="en-US" sz="2799" dirty="0" err="1">
                <a:solidFill>
                  <a:srgbClr val="000000"/>
                </a:solidFill>
                <a:latin typeface="Assistant Regular Bold"/>
              </a:rPr>
              <a:t>hrdailyadvisor.blr.com</a:t>
            </a:r>
            <a:r>
              <a:rPr lang="en-US" sz="2799" dirty="0">
                <a:solidFill>
                  <a:srgbClr val="000000"/>
                </a:solidFill>
                <a:latin typeface="Assistant Regular Bold"/>
              </a:rPr>
              <a:t>/2018/11/13/gamifying-employee-engagement/ (Accessed: 16 October 2021).</a:t>
            </a:r>
          </a:p>
          <a:p>
            <a:pPr algn="just">
              <a:lnSpc>
                <a:spcPts val="2519"/>
              </a:lnSpc>
            </a:pPr>
            <a:endParaRPr lang="en-US" sz="2799" dirty="0">
              <a:solidFill>
                <a:srgbClr val="000000"/>
              </a:solidFill>
              <a:latin typeface="Assistant Regular Bold"/>
            </a:endParaRPr>
          </a:p>
          <a:p>
            <a:pPr algn="just">
              <a:lnSpc>
                <a:spcPts val="2519"/>
              </a:lnSpc>
              <a:spcBef>
                <a:spcPct val="0"/>
              </a:spcBef>
            </a:pPr>
            <a:r>
              <a:rPr lang="en-US" sz="2800" dirty="0">
                <a:solidFill>
                  <a:srgbClr val="000000"/>
                </a:solidFill>
                <a:latin typeface="Assistant Regular Bold"/>
              </a:rPr>
              <a:t>Tracey, J. B., &amp; </a:t>
            </a:r>
            <a:r>
              <a:rPr lang="en-US" sz="2800" dirty="0" err="1">
                <a:solidFill>
                  <a:srgbClr val="000000"/>
                </a:solidFill>
                <a:latin typeface="Assistant Regular Bold"/>
              </a:rPr>
              <a:t>Hinkin</a:t>
            </a:r>
            <a:r>
              <a:rPr lang="en-US" sz="2800" dirty="0">
                <a:solidFill>
                  <a:srgbClr val="000000"/>
                </a:solidFill>
                <a:latin typeface="Assistant Regular Bold"/>
              </a:rPr>
              <a:t>, T. R. (2006) The costs of employee turnover: When the devil is in the details [Electronic article]. Cornell Hospitality Report, 6(15), 6-13.</a:t>
            </a:r>
          </a:p>
          <a:p>
            <a:pPr algn="just">
              <a:lnSpc>
                <a:spcPts val="2519"/>
              </a:lnSpc>
              <a:spcBef>
                <a:spcPct val="0"/>
              </a:spcBef>
            </a:pPr>
            <a:endParaRPr lang="en-US" sz="2800" dirty="0">
              <a:solidFill>
                <a:srgbClr val="000000"/>
              </a:solidFill>
              <a:latin typeface="Assistant Regular Bold"/>
            </a:endParaRPr>
          </a:p>
          <a:p>
            <a:pPr algn="just">
              <a:lnSpc>
                <a:spcPts val="2519"/>
              </a:lnSpc>
              <a:spcBef>
                <a:spcPct val="0"/>
              </a:spcBef>
            </a:pPr>
            <a:endParaRPr lang="en-US" sz="2800" dirty="0">
              <a:solidFill>
                <a:srgbClr val="000000"/>
              </a:solidFill>
              <a:latin typeface="Assistant Regular Bold"/>
            </a:endParaRPr>
          </a:p>
          <a:p>
            <a:pPr algn="just">
              <a:lnSpc>
                <a:spcPts val="2520"/>
              </a:lnSpc>
              <a:spcBef>
                <a:spcPct val="0"/>
              </a:spcBef>
            </a:pPr>
            <a:r>
              <a:rPr lang="en-US" sz="2799" dirty="0">
                <a:solidFill>
                  <a:srgbClr val="000000"/>
                </a:solidFill>
                <a:latin typeface="Assistant Regular Bold"/>
              </a:rPr>
              <a:t>7shifts (2019) Study: Data-Backed Ways To Reduce Restaurant Turnover. [online] Restaurant Management &amp; Growth Blog. Available at: https://www.7shifts.com/blog/study-engage-employees-reduce-restaurant-turnover/ (Accessed: 15 October 2021).</a:t>
            </a:r>
          </a:p>
        </p:txBody>
      </p:sp>
      <p:sp>
        <p:nvSpPr>
          <p:cNvPr id="4" name="TextBox 4"/>
          <p:cNvSpPr txBox="1"/>
          <p:nvPr/>
        </p:nvSpPr>
        <p:spPr>
          <a:xfrm>
            <a:off x="776183" y="4120918"/>
            <a:ext cx="15587600" cy="659130"/>
          </a:xfrm>
          <a:prstGeom prst="rect">
            <a:avLst/>
          </a:prstGeom>
        </p:spPr>
        <p:txBody>
          <a:bodyPr lIns="0" tIns="0" rIns="0" bIns="0" rtlCol="0" anchor="t">
            <a:spAutoFit/>
          </a:bodyPr>
          <a:lstStyle/>
          <a:p>
            <a:pPr algn="just">
              <a:lnSpc>
                <a:spcPts val="2520"/>
              </a:lnSpc>
              <a:spcBef>
                <a:spcPct val="0"/>
              </a:spcBef>
            </a:pPr>
            <a:r>
              <a:rPr lang="en-US" sz="2800" dirty="0">
                <a:solidFill>
                  <a:srgbClr val="000000"/>
                </a:solidFill>
                <a:latin typeface="Assistant Regular Bold"/>
              </a:rPr>
              <a:t>Pryce-Jones, J. (2011) The Five Drivers Of Happiness At Work. [online] WSJ. Available at: https://</a:t>
            </a:r>
            <a:r>
              <a:rPr lang="en-US" sz="2800" dirty="0" err="1">
                <a:solidFill>
                  <a:srgbClr val="000000"/>
                </a:solidFill>
                <a:latin typeface="Assistant Regular Bold"/>
              </a:rPr>
              <a:t>www.wsj.com</a:t>
            </a:r>
            <a:r>
              <a:rPr lang="en-US" sz="2800" dirty="0">
                <a:solidFill>
                  <a:srgbClr val="000000"/>
                </a:solidFill>
                <a:latin typeface="Assistant Regular Bold"/>
              </a:rPr>
              <a:t>/articles/BL-SOURCEB-21785 (Accessed: 15 October 2021).</a:t>
            </a:r>
          </a:p>
        </p:txBody>
      </p:sp>
      <p:sp>
        <p:nvSpPr>
          <p:cNvPr id="5" name="TextBox 5"/>
          <p:cNvSpPr txBox="1"/>
          <p:nvPr/>
        </p:nvSpPr>
        <p:spPr>
          <a:xfrm>
            <a:off x="776183" y="429641"/>
            <a:ext cx="8528386" cy="1083818"/>
          </a:xfrm>
          <a:prstGeom prst="rect">
            <a:avLst/>
          </a:prstGeom>
        </p:spPr>
        <p:txBody>
          <a:bodyPr lIns="0" tIns="0" rIns="0" bIns="0" rtlCol="0" anchor="t">
            <a:spAutoFit/>
          </a:bodyPr>
          <a:lstStyle/>
          <a:p>
            <a:pPr>
              <a:lnSpc>
                <a:spcPts val="8896"/>
              </a:lnSpc>
            </a:pPr>
            <a:r>
              <a:rPr lang="en-US" sz="6400">
                <a:solidFill>
                  <a:srgbClr val="000000"/>
                </a:solidFill>
                <a:latin typeface="Archivo Black Bold"/>
              </a:rPr>
              <a:t>REFERENCES</a:t>
            </a:r>
          </a:p>
        </p:txBody>
      </p:sp>
      <p:pic>
        <p:nvPicPr>
          <p:cNvPr id="6" name="Picture 5" descr="Text&#10;&#10;Description automatically generated">
            <a:extLst>
              <a:ext uri="{FF2B5EF4-FFF2-40B4-BE49-F238E27FC236}">
                <a16:creationId xmlns:a16="http://schemas.microsoft.com/office/drawing/2014/main" id="{50BFA50F-4552-BF4D-B812-685B5AC871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549674" y="1431979"/>
            <a:ext cx="13790456" cy="8494057"/>
          </a:xfrm>
          <a:prstGeom prst="rect">
            <a:avLst/>
          </a:prstGeom>
        </p:spPr>
        <p:txBody>
          <a:bodyPr lIns="0" tIns="0" rIns="0" bIns="0" rtlCol="0" anchor="t">
            <a:spAutoFit/>
          </a:bodyPr>
          <a:lstStyle/>
          <a:p>
            <a:pPr algn="ctr">
              <a:lnSpc>
                <a:spcPts val="3780"/>
              </a:lnSpc>
            </a:pPr>
            <a:r>
              <a:rPr lang="en-US" sz="4200" dirty="0">
                <a:solidFill>
                  <a:srgbClr val="000000"/>
                </a:solidFill>
                <a:latin typeface="Archivo Black Bold"/>
              </a:rPr>
              <a:t>OPERATING HOTEL FACILITIES</a:t>
            </a:r>
          </a:p>
          <a:p>
            <a:pPr algn="ctr">
              <a:lnSpc>
                <a:spcPts val="3780"/>
              </a:lnSpc>
            </a:pPr>
            <a:r>
              <a:rPr lang="en-US" sz="4200" dirty="0">
                <a:solidFill>
                  <a:srgbClr val="000000"/>
                </a:solidFill>
                <a:latin typeface="Archivo Black Bold"/>
              </a:rPr>
              <a:t>BMIH4006</a:t>
            </a:r>
          </a:p>
          <a:p>
            <a:pPr algn="ctr">
              <a:lnSpc>
                <a:spcPts val="3780"/>
              </a:lnSpc>
            </a:pPr>
            <a:endParaRPr lang="en-US" sz="4200" dirty="0">
              <a:solidFill>
                <a:srgbClr val="000000"/>
              </a:solidFill>
              <a:latin typeface="Archivo Black Bold"/>
            </a:endParaRPr>
          </a:p>
          <a:p>
            <a:pPr algn="ctr">
              <a:lnSpc>
                <a:spcPts val="3780"/>
              </a:lnSpc>
            </a:pPr>
            <a:endParaRPr lang="en-US" sz="4200" dirty="0">
              <a:solidFill>
                <a:srgbClr val="000000"/>
              </a:solidFill>
              <a:latin typeface="Archivo Black Bold"/>
            </a:endParaRPr>
          </a:p>
          <a:p>
            <a:pPr algn="ctr">
              <a:lnSpc>
                <a:spcPts val="7200"/>
              </a:lnSpc>
            </a:pPr>
            <a:endParaRPr lang="en-US" sz="4200" dirty="0">
              <a:solidFill>
                <a:srgbClr val="000000"/>
              </a:solidFill>
              <a:latin typeface="Archivo Black Bold"/>
            </a:endParaRPr>
          </a:p>
          <a:p>
            <a:pPr algn="ctr">
              <a:lnSpc>
                <a:spcPts val="7200"/>
              </a:lnSpc>
            </a:pPr>
            <a:endParaRPr lang="en-US" sz="4200" dirty="0">
              <a:solidFill>
                <a:srgbClr val="000000"/>
              </a:solidFill>
              <a:latin typeface="Archivo Black Bold"/>
            </a:endParaRPr>
          </a:p>
          <a:p>
            <a:pPr algn="ctr">
              <a:lnSpc>
                <a:spcPts val="7200"/>
              </a:lnSpc>
            </a:pPr>
            <a:endParaRPr lang="en-US" sz="4200" dirty="0">
              <a:solidFill>
                <a:srgbClr val="000000"/>
              </a:solidFill>
              <a:latin typeface="Archivo Black Bold"/>
            </a:endParaRPr>
          </a:p>
          <a:p>
            <a:pPr algn="ctr">
              <a:lnSpc>
                <a:spcPts val="7200"/>
              </a:lnSpc>
            </a:pPr>
            <a:r>
              <a:rPr lang="en-US" sz="8000" dirty="0">
                <a:solidFill>
                  <a:srgbClr val="000000"/>
                </a:solidFill>
                <a:latin typeface="Archivo Black Bold"/>
              </a:rPr>
              <a:t>WEEK 5:</a:t>
            </a:r>
          </a:p>
          <a:p>
            <a:pPr algn="ctr">
              <a:lnSpc>
                <a:spcPts val="10800"/>
              </a:lnSpc>
            </a:pPr>
            <a:r>
              <a:rPr lang="en-US" sz="12000" dirty="0">
                <a:solidFill>
                  <a:srgbClr val="000000"/>
                </a:solidFill>
                <a:latin typeface="Archivo Black Bold"/>
              </a:rPr>
              <a:t>EMPLOYEE ENGAGEMENT</a:t>
            </a:r>
          </a:p>
        </p:txBody>
      </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681965">
            <a:off x="229238" y="3227403"/>
            <a:ext cx="2583471" cy="2583471"/>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12992">
            <a:off x="14793275" y="472579"/>
            <a:ext cx="3093708" cy="2885586"/>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740877">
            <a:off x="14846720" y="3112478"/>
            <a:ext cx="2904589" cy="2867621"/>
          </a:xfrm>
          <a:prstGeom prst="rect">
            <a:avLst/>
          </a:prstGeom>
        </p:spPr>
      </p:pic>
      <p:pic>
        <p:nvPicPr>
          <p:cNvPr id="7" name="Picture 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221355">
            <a:off x="1128558" y="1992812"/>
            <a:ext cx="2787305" cy="2751831"/>
          </a:xfrm>
          <a:prstGeom prst="rect">
            <a:avLst/>
          </a:prstGeom>
        </p:spPr>
      </p:pic>
      <p:pic>
        <p:nvPicPr>
          <p:cNvPr id="8" name="Picture 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341894">
            <a:off x="204412" y="8158486"/>
            <a:ext cx="3122153" cy="1691639"/>
          </a:xfrm>
          <a:prstGeom prst="rect">
            <a:avLst/>
          </a:prstGeom>
        </p:spPr>
      </p:pic>
      <p:pic>
        <p:nvPicPr>
          <p:cNvPr id="10" name="Picture 3">
            <a:extLst>
              <a:ext uri="{FF2B5EF4-FFF2-40B4-BE49-F238E27FC236}">
                <a16:creationId xmlns:a16="http://schemas.microsoft.com/office/drawing/2014/main" id="{A7A9FDBC-4403-6146-802C-0C13EEFF6DA7}"/>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720321">
            <a:off x="7455445" y="2142564"/>
            <a:ext cx="3978913" cy="3978913"/>
          </a:xfrm>
          <a:prstGeom prst="rect">
            <a:avLst/>
          </a:prstGeom>
        </p:spPr>
      </p:pic>
    </p:spTree>
  </p:cSld>
  <p:clrMapOvr>
    <a:masterClrMapping/>
  </p:clrMapOvr>
</p:sld>
</file>

<file path=ppt/theme/theme1.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200_Powerpoint Template Widescreen (1)</Template>
  <TotalTime>302</TotalTime>
  <Words>1892</Words>
  <Application>Microsoft Macintosh PowerPoint</Application>
  <PresentationFormat>Custom</PresentationFormat>
  <Paragraphs>238</Paragraphs>
  <Slides>51</Slides>
  <Notes>35</Notes>
  <HiddenSlides>0</HiddenSlides>
  <MMClips>9</MMClips>
  <ScaleCrop>false</ScaleCrop>
  <HeadingPairs>
    <vt:vector size="6" baseType="variant">
      <vt:variant>
        <vt:lpstr>Fonts Used</vt:lpstr>
      </vt:variant>
      <vt:variant>
        <vt:i4>15</vt:i4>
      </vt:variant>
      <vt:variant>
        <vt:lpstr>Theme</vt:lpstr>
      </vt:variant>
      <vt:variant>
        <vt:i4>21</vt:i4>
      </vt:variant>
      <vt:variant>
        <vt:lpstr>Slide Titles</vt:lpstr>
      </vt:variant>
      <vt:variant>
        <vt:i4>51</vt:i4>
      </vt:variant>
    </vt:vector>
  </HeadingPairs>
  <TitlesOfParts>
    <vt:vector size="87" baseType="lpstr">
      <vt:lpstr>Arial Rounded MT Bold</vt:lpstr>
      <vt:lpstr>Arial</vt:lpstr>
      <vt:lpstr>Abril Fatface</vt:lpstr>
      <vt:lpstr>Freestyle Script</vt:lpstr>
      <vt:lpstr>Muli Regular</vt:lpstr>
      <vt:lpstr>Archivo Black</vt:lpstr>
      <vt:lpstr>Assistant Regular</vt:lpstr>
      <vt:lpstr>Assistant Regular Bold</vt:lpstr>
      <vt:lpstr>Trocchi</vt:lpstr>
      <vt:lpstr>Muli Regular Bold</vt:lpstr>
      <vt:lpstr>Archivo Black Bold</vt:lpstr>
      <vt:lpstr>Calibri Light</vt:lpstr>
      <vt:lpstr>Carlsons Script</vt:lpstr>
      <vt:lpstr>Calibri</vt:lpstr>
      <vt:lpstr>Muli Bold</vt:lpstr>
      <vt:lpstr>UWTSD 200_Title Page 2</vt:lpstr>
      <vt:lpstr>UWTSD 200 Holding Page</vt:lpstr>
      <vt:lpstr>UWTSD 200_Title Page</vt:lpstr>
      <vt:lpstr>UWTSD 200_Title Page 1</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 - Week 4</dc:title>
  <cp:lastModifiedBy>Ryan Peters</cp:lastModifiedBy>
  <cp:revision>7</cp:revision>
  <dcterms:created xsi:type="dcterms:W3CDTF">2006-08-16T00:00:00Z</dcterms:created>
  <dcterms:modified xsi:type="dcterms:W3CDTF">2021-10-17T08:53:46Z</dcterms:modified>
  <dc:identifier>DAEKqMm9J2g</dc:identifier>
</cp:coreProperties>
</file>