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18"/>
  </p:notesMasterIdLst>
  <p:handoutMasterIdLst>
    <p:handoutMasterId r:id="rId19"/>
  </p:handoutMasterIdLst>
  <p:sldIdLst>
    <p:sldId id="277" r:id="rId3"/>
    <p:sldId id="407" r:id="rId4"/>
    <p:sldId id="328" r:id="rId5"/>
    <p:sldId id="410" r:id="rId6"/>
    <p:sldId id="411" r:id="rId7"/>
    <p:sldId id="412" r:id="rId8"/>
    <p:sldId id="413" r:id="rId9"/>
    <p:sldId id="414" r:id="rId10"/>
    <p:sldId id="415" r:id="rId11"/>
    <p:sldId id="418" r:id="rId12"/>
    <p:sldId id="419" r:id="rId13"/>
    <p:sldId id="408" r:id="rId14"/>
    <p:sldId id="402" r:id="rId15"/>
    <p:sldId id="404" r:id="rId16"/>
    <p:sldId id="409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9B5D9B-EFFC-3EC3-84C6-80B0ACF8DDB6}" v="44" dt="2025-06-26T17:45:08.3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26" Type="http://schemas.microsoft.com/office/2018/10/relationships/authors" Target="authors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9A3BCC61-92F0-D44E-BEBD-6EE704BF52B7}"/>
    <pc:docChg chg="delSld">
      <pc:chgData name="Naomi Doerge" userId="c2ba5b26-9392-4f76-82ca-966719aba79f" providerId="ADAL" clId="{9A3BCC61-92F0-D44E-BEBD-6EE704BF52B7}" dt="2025-06-26T17:11:39.320" v="9" actId="2696"/>
      <pc:docMkLst>
        <pc:docMk/>
      </pc:docMkLst>
      <pc:sldChg chg="del">
        <pc:chgData name="Naomi Doerge" userId="c2ba5b26-9392-4f76-82ca-966719aba79f" providerId="ADAL" clId="{9A3BCC61-92F0-D44E-BEBD-6EE704BF52B7}" dt="2025-06-26T17:11:27.891" v="5" actId="2696"/>
        <pc:sldMkLst>
          <pc:docMk/>
          <pc:sldMk cId="1840949210" sldId="284"/>
        </pc:sldMkLst>
      </pc:sldChg>
      <pc:sldChg chg="del">
        <pc:chgData name="Naomi Doerge" userId="c2ba5b26-9392-4f76-82ca-966719aba79f" providerId="ADAL" clId="{9A3BCC61-92F0-D44E-BEBD-6EE704BF52B7}" dt="2025-06-26T17:11:24.032" v="0" actId="2696"/>
        <pc:sldMkLst>
          <pc:docMk/>
          <pc:sldMk cId="0" sldId="332"/>
        </pc:sldMkLst>
      </pc:sldChg>
      <pc:sldChg chg="del">
        <pc:chgData name="Naomi Doerge" userId="c2ba5b26-9392-4f76-82ca-966719aba79f" providerId="ADAL" clId="{9A3BCC61-92F0-D44E-BEBD-6EE704BF52B7}" dt="2025-06-26T17:11:25.416" v="3" actId="2696"/>
        <pc:sldMkLst>
          <pc:docMk/>
          <pc:sldMk cId="3228457030" sldId="342"/>
        </pc:sldMkLst>
      </pc:sldChg>
      <pc:sldChg chg="del">
        <pc:chgData name="Naomi Doerge" userId="c2ba5b26-9392-4f76-82ca-966719aba79f" providerId="ADAL" clId="{9A3BCC61-92F0-D44E-BEBD-6EE704BF52B7}" dt="2025-06-26T17:11:26.523" v="4" actId="2696"/>
        <pc:sldMkLst>
          <pc:docMk/>
          <pc:sldMk cId="644056381" sldId="345"/>
        </pc:sldMkLst>
      </pc:sldChg>
      <pc:sldChg chg="del">
        <pc:chgData name="Naomi Doerge" userId="c2ba5b26-9392-4f76-82ca-966719aba79f" providerId="ADAL" clId="{9A3BCC61-92F0-D44E-BEBD-6EE704BF52B7}" dt="2025-06-26T17:11:24.936" v="2" actId="2696"/>
        <pc:sldMkLst>
          <pc:docMk/>
          <pc:sldMk cId="4263134175" sldId="382"/>
        </pc:sldMkLst>
      </pc:sldChg>
      <pc:sldChg chg="del">
        <pc:chgData name="Naomi Doerge" userId="c2ba5b26-9392-4f76-82ca-966719aba79f" providerId="ADAL" clId="{9A3BCC61-92F0-D44E-BEBD-6EE704BF52B7}" dt="2025-06-26T17:11:24.475" v="1" actId="2696"/>
        <pc:sldMkLst>
          <pc:docMk/>
          <pc:sldMk cId="3529700173" sldId="384"/>
        </pc:sldMkLst>
      </pc:sldChg>
      <pc:sldChg chg="del">
        <pc:chgData name="Naomi Doerge" userId="c2ba5b26-9392-4f76-82ca-966719aba79f" providerId="ADAL" clId="{9A3BCC61-92F0-D44E-BEBD-6EE704BF52B7}" dt="2025-06-26T17:11:28.879" v="6" actId="2696"/>
        <pc:sldMkLst>
          <pc:docMk/>
          <pc:sldMk cId="1944368986" sldId="387"/>
        </pc:sldMkLst>
      </pc:sldChg>
      <pc:sldChg chg="del">
        <pc:chgData name="Naomi Doerge" userId="c2ba5b26-9392-4f76-82ca-966719aba79f" providerId="ADAL" clId="{9A3BCC61-92F0-D44E-BEBD-6EE704BF52B7}" dt="2025-06-26T17:11:31.671" v="7" actId="2696"/>
        <pc:sldMkLst>
          <pc:docMk/>
          <pc:sldMk cId="3420877703" sldId="389"/>
        </pc:sldMkLst>
      </pc:sldChg>
      <pc:sldChg chg="del">
        <pc:chgData name="Naomi Doerge" userId="c2ba5b26-9392-4f76-82ca-966719aba79f" providerId="ADAL" clId="{9A3BCC61-92F0-D44E-BEBD-6EE704BF52B7}" dt="2025-06-26T17:11:33.469" v="8" actId="2696"/>
        <pc:sldMkLst>
          <pc:docMk/>
          <pc:sldMk cId="3481205236" sldId="390"/>
        </pc:sldMkLst>
      </pc:sldChg>
      <pc:sldChg chg="del">
        <pc:chgData name="Naomi Doerge" userId="c2ba5b26-9392-4f76-82ca-966719aba79f" providerId="ADAL" clId="{9A3BCC61-92F0-D44E-BEBD-6EE704BF52B7}" dt="2025-06-26T17:11:39.320" v="9" actId="2696"/>
        <pc:sldMkLst>
          <pc:docMk/>
          <pc:sldMk cId="3080621856" sldId="391"/>
        </pc:sldMkLst>
      </pc:sldChg>
    </pc:docChg>
  </pc:docChgLst>
  <pc:docChgLst>
    <pc:chgData name="Naomi Doerge" userId="S::n.doerge@uwtsd.ac.uk::c2ba5b26-9392-4f76-82ca-966719aba79f" providerId="AD" clId="Web-{ED9B5D9B-EFFC-3EC3-84C6-80B0ACF8DDB6}"/>
    <pc:docChg chg="addSld delSld modSld">
      <pc:chgData name="Naomi Doerge" userId="S::n.doerge@uwtsd.ac.uk::c2ba5b26-9392-4f76-82ca-966719aba79f" providerId="AD" clId="Web-{ED9B5D9B-EFFC-3EC3-84C6-80B0ACF8DDB6}" dt="2025-06-26T17:45:08.395" v="42"/>
      <pc:docMkLst>
        <pc:docMk/>
      </pc:docMkLst>
      <pc:sldChg chg="del">
        <pc:chgData name="Naomi Doerge" userId="S::n.doerge@uwtsd.ac.uk::c2ba5b26-9392-4f76-82ca-966719aba79f" providerId="AD" clId="Web-{ED9B5D9B-EFFC-3EC3-84C6-80B0ACF8DDB6}" dt="2025-06-26T17:13:25.666" v="6"/>
        <pc:sldMkLst>
          <pc:docMk/>
          <pc:sldMk cId="0" sldId="333"/>
        </pc:sldMkLst>
      </pc:sldChg>
      <pc:sldChg chg="del">
        <pc:chgData name="Naomi Doerge" userId="S::n.doerge@uwtsd.ac.uk::c2ba5b26-9392-4f76-82ca-966719aba79f" providerId="AD" clId="Web-{ED9B5D9B-EFFC-3EC3-84C6-80B0ACF8DDB6}" dt="2025-06-26T17:13:35.948" v="8"/>
        <pc:sldMkLst>
          <pc:docMk/>
          <pc:sldMk cId="69471567" sldId="346"/>
        </pc:sldMkLst>
      </pc:sldChg>
      <pc:sldChg chg="del">
        <pc:chgData name="Naomi Doerge" userId="S::n.doerge@uwtsd.ac.uk::c2ba5b26-9392-4f76-82ca-966719aba79f" providerId="AD" clId="Web-{ED9B5D9B-EFFC-3EC3-84C6-80B0ACF8DDB6}" dt="2025-06-26T17:45:05.254" v="41"/>
        <pc:sldMkLst>
          <pc:docMk/>
          <pc:sldMk cId="373808191" sldId="364"/>
        </pc:sldMkLst>
      </pc:sldChg>
      <pc:sldChg chg="del">
        <pc:chgData name="Naomi Doerge" userId="S::n.doerge@uwtsd.ac.uk::c2ba5b26-9392-4f76-82ca-966719aba79f" providerId="AD" clId="Web-{ED9B5D9B-EFFC-3EC3-84C6-80B0ACF8DDB6}" dt="2025-06-26T17:13:38.541" v="9"/>
        <pc:sldMkLst>
          <pc:docMk/>
          <pc:sldMk cId="1467865237" sldId="371"/>
        </pc:sldMkLst>
      </pc:sldChg>
      <pc:sldChg chg="del">
        <pc:chgData name="Naomi Doerge" userId="S::n.doerge@uwtsd.ac.uk::c2ba5b26-9392-4f76-82ca-966719aba79f" providerId="AD" clId="Web-{ED9B5D9B-EFFC-3EC3-84C6-80B0ACF8DDB6}" dt="2025-06-26T17:45:08.395" v="42"/>
        <pc:sldMkLst>
          <pc:docMk/>
          <pc:sldMk cId="3102701981" sldId="377"/>
        </pc:sldMkLst>
      </pc:sldChg>
      <pc:sldChg chg="del">
        <pc:chgData name="Naomi Doerge" userId="S::n.doerge@uwtsd.ac.uk::c2ba5b26-9392-4f76-82ca-966719aba79f" providerId="AD" clId="Web-{ED9B5D9B-EFFC-3EC3-84C6-80B0ACF8DDB6}" dt="2025-06-26T17:13:32.823" v="7"/>
        <pc:sldMkLst>
          <pc:docMk/>
          <pc:sldMk cId="2982380072" sldId="381"/>
        </pc:sldMkLst>
      </pc:sldChg>
      <pc:sldChg chg="del">
        <pc:chgData name="Naomi Doerge" userId="S::n.doerge@uwtsd.ac.uk::c2ba5b26-9392-4f76-82ca-966719aba79f" providerId="AD" clId="Web-{ED9B5D9B-EFFC-3EC3-84C6-80B0ACF8DDB6}" dt="2025-06-26T17:12:58.400" v="0"/>
        <pc:sldMkLst>
          <pc:docMk/>
          <pc:sldMk cId="1935392563" sldId="392"/>
        </pc:sldMkLst>
      </pc:sldChg>
      <pc:sldChg chg="del">
        <pc:chgData name="Naomi Doerge" userId="S::n.doerge@uwtsd.ac.uk::c2ba5b26-9392-4f76-82ca-966719aba79f" providerId="AD" clId="Web-{ED9B5D9B-EFFC-3EC3-84C6-80B0ACF8DDB6}" dt="2025-06-26T17:12:59.697" v="1"/>
        <pc:sldMkLst>
          <pc:docMk/>
          <pc:sldMk cId="1501484090" sldId="393"/>
        </pc:sldMkLst>
      </pc:sldChg>
      <pc:sldChg chg="del">
        <pc:chgData name="Naomi Doerge" userId="S::n.doerge@uwtsd.ac.uk::c2ba5b26-9392-4f76-82ca-966719aba79f" providerId="AD" clId="Web-{ED9B5D9B-EFFC-3EC3-84C6-80B0ACF8DDB6}" dt="2025-06-26T17:13:11.681" v="2"/>
        <pc:sldMkLst>
          <pc:docMk/>
          <pc:sldMk cId="2624164755" sldId="395"/>
        </pc:sldMkLst>
      </pc:sldChg>
      <pc:sldChg chg="del">
        <pc:chgData name="Naomi Doerge" userId="S::n.doerge@uwtsd.ac.uk::c2ba5b26-9392-4f76-82ca-966719aba79f" providerId="AD" clId="Web-{ED9B5D9B-EFFC-3EC3-84C6-80B0ACF8DDB6}" dt="2025-06-26T17:13:41.401" v="10"/>
        <pc:sldMkLst>
          <pc:docMk/>
          <pc:sldMk cId="3148400077" sldId="396"/>
        </pc:sldMkLst>
      </pc:sldChg>
      <pc:sldChg chg="del">
        <pc:chgData name="Naomi Doerge" userId="S::n.doerge@uwtsd.ac.uk::c2ba5b26-9392-4f76-82ca-966719aba79f" providerId="AD" clId="Web-{ED9B5D9B-EFFC-3EC3-84C6-80B0ACF8DDB6}" dt="2025-06-26T17:13:15.228" v="3"/>
        <pc:sldMkLst>
          <pc:docMk/>
          <pc:sldMk cId="1824401072" sldId="397"/>
        </pc:sldMkLst>
      </pc:sldChg>
      <pc:sldChg chg="del">
        <pc:chgData name="Naomi Doerge" userId="S::n.doerge@uwtsd.ac.uk::c2ba5b26-9392-4f76-82ca-966719aba79f" providerId="AD" clId="Web-{ED9B5D9B-EFFC-3EC3-84C6-80B0ACF8DDB6}" dt="2025-06-26T17:13:48.339" v="12"/>
        <pc:sldMkLst>
          <pc:docMk/>
          <pc:sldMk cId="1188912538" sldId="400"/>
        </pc:sldMkLst>
      </pc:sldChg>
      <pc:sldChg chg="del">
        <pc:chgData name="Naomi Doerge" userId="S::n.doerge@uwtsd.ac.uk::c2ba5b26-9392-4f76-82ca-966719aba79f" providerId="AD" clId="Web-{ED9B5D9B-EFFC-3EC3-84C6-80B0ACF8DDB6}" dt="2025-06-26T17:13:44.885" v="11"/>
        <pc:sldMkLst>
          <pc:docMk/>
          <pc:sldMk cId="436208895" sldId="405"/>
        </pc:sldMkLst>
      </pc:sldChg>
      <pc:sldChg chg="del">
        <pc:chgData name="Naomi Doerge" userId="S::n.doerge@uwtsd.ac.uk::c2ba5b26-9392-4f76-82ca-966719aba79f" providerId="AD" clId="Web-{ED9B5D9B-EFFC-3EC3-84C6-80B0ACF8DDB6}" dt="2025-06-26T17:13:20.353" v="4"/>
        <pc:sldMkLst>
          <pc:docMk/>
          <pc:sldMk cId="1453736197" sldId="416"/>
        </pc:sldMkLst>
      </pc:sldChg>
      <pc:sldChg chg="del">
        <pc:chgData name="Naomi Doerge" userId="S::n.doerge@uwtsd.ac.uk::c2ba5b26-9392-4f76-82ca-966719aba79f" providerId="AD" clId="Web-{ED9B5D9B-EFFC-3EC3-84C6-80B0ACF8DDB6}" dt="2025-06-26T17:13:21.682" v="5"/>
        <pc:sldMkLst>
          <pc:docMk/>
          <pc:sldMk cId="728311542" sldId="417"/>
        </pc:sldMkLst>
      </pc:sldChg>
      <pc:sldChg chg="modSp new del">
        <pc:chgData name="Naomi Doerge" userId="S::n.doerge@uwtsd.ac.uk::c2ba5b26-9392-4f76-82ca-966719aba79f" providerId="AD" clId="Web-{ED9B5D9B-EFFC-3EC3-84C6-80B0ACF8DDB6}" dt="2025-06-26T17:45:02.754" v="40"/>
        <pc:sldMkLst>
          <pc:docMk/>
          <pc:sldMk cId="158875268" sldId="420"/>
        </pc:sldMkLst>
        <pc:spChg chg="mod">
          <ac:chgData name="Naomi Doerge" userId="S::n.doerge@uwtsd.ac.uk::c2ba5b26-9392-4f76-82ca-966719aba79f" providerId="AD" clId="Web-{ED9B5D9B-EFFC-3EC3-84C6-80B0ACF8DDB6}" dt="2025-06-26T17:45:00.363" v="39" actId="20577"/>
          <ac:spMkLst>
            <pc:docMk/>
            <pc:sldMk cId="158875268" sldId="420"/>
            <ac:spMk id="2" creationId="{CEAE8387-5CEA-BA47-9687-9A8AF7507D4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32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53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41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88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84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1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17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50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51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28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8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4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3" y="2276872"/>
            <a:ext cx="7786742" cy="3573610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and Employability Skills</a:t>
            </a:r>
            <a:endParaRPr lang="en-GB" altLang="en-US" sz="48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altLang="en-US" sz="44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64035-85BD-D76D-F913-FD91992A7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18123-8120-CD36-60D8-FC97F568C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Go to the Paraphrasing Worksheet and complete </a:t>
            </a:r>
            <a:r>
              <a:rPr lang="en-US" b="1">
                <a:solidFill>
                  <a:srgbClr val="173AFF"/>
                </a:solidFill>
              </a:rPr>
              <a:t>Activity 1 </a:t>
            </a:r>
            <a:r>
              <a:rPr lang="en-US"/>
              <a:t>on the sheet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263B-256C-4BC2-8CF0-20AAE4614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E22D19-7FB2-8BA8-9B50-5D6C27F82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217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16632"/>
            <a:ext cx="8229600" cy="926976"/>
          </a:xfrm>
        </p:spPr>
        <p:txBody>
          <a:bodyPr/>
          <a:lstStyle/>
          <a:p>
            <a:r>
              <a:rPr lang="en-GB" altLang="en-US" sz="3600" b="1">
                <a:solidFill>
                  <a:srgbClr val="173AFF"/>
                </a:solidFill>
                <a:cs typeface="Calibri" panose="020F0502020204030204" pitchFamily="34" charset="0"/>
              </a:rPr>
              <a:t>Activity 1</a:t>
            </a:r>
            <a:r>
              <a:rPr lang="en-GB" altLang="en-US" sz="3600" b="1">
                <a:cs typeface="Calibri" panose="020F0502020204030204" pitchFamily="34" charset="0"/>
              </a:rPr>
              <a:t> </a:t>
            </a:r>
            <a:r>
              <a:rPr lang="en-GB" altLang="en-US" sz="3600" b="1">
                <a:solidFill>
                  <a:srgbClr val="FF0000"/>
                </a:solidFill>
                <a:cs typeface="Calibri" panose="020F0502020204030204" pitchFamily="34" charset="0"/>
              </a:rPr>
              <a:t>Answers</a:t>
            </a:r>
            <a:r>
              <a:rPr lang="en-GB" altLang="en-US" sz="3600" b="1">
                <a:cs typeface="Calibri" panose="020F0502020204030204" pitchFamily="34" charset="0"/>
              </a:rPr>
              <a:t>/Paraphrasing Techniques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07504" y="991946"/>
            <a:ext cx="8928992" cy="4741310"/>
          </a:xfrm>
        </p:spPr>
        <p:txBody>
          <a:bodyPr/>
          <a:lstStyle/>
          <a:p>
            <a:pPr marL="457200" lvl="1" indent="0">
              <a:buNone/>
            </a:pPr>
            <a:r>
              <a:rPr lang="en-GB" altLang="en-US" sz="2400" b="1">
                <a:cs typeface="Calibri" panose="020F0502020204030204" pitchFamily="34" charset="0"/>
              </a:rPr>
              <a:t>1) </a:t>
            </a:r>
            <a:r>
              <a:rPr lang="en-GB" altLang="en-US" sz="2400">
                <a:cs typeface="Calibri" panose="020F0502020204030204" pitchFamily="34" charset="0"/>
              </a:rPr>
              <a:t>Using</a:t>
            </a:r>
            <a:r>
              <a:rPr lang="en-GB" altLang="en-US" sz="2400" b="1">
                <a:cs typeface="Calibri" panose="020F0502020204030204" pitchFamily="34" charset="0"/>
              </a:rPr>
              <a:t> synonyms</a:t>
            </a:r>
          </a:p>
          <a:p>
            <a:pPr marL="457200" lvl="1" indent="0">
              <a:buNone/>
            </a:pPr>
            <a:r>
              <a:rPr lang="en-GB" altLang="en-US" sz="2400" b="1">
                <a:cs typeface="Calibri" panose="020F0502020204030204" pitchFamily="34" charset="0"/>
              </a:rPr>
              <a:t>2) </a:t>
            </a:r>
            <a:r>
              <a:rPr lang="en-GB" altLang="en-US" sz="2400">
                <a:cs typeface="Calibri" panose="020F0502020204030204" pitchFamily="34" charset="0"/>
              </a:rPr>
              <a:t>Changing</a:t>
            </a:r>
            <a:r>
              <a:rPr lang="en-GB" altLang="en-US" sz="2400" b="1">
                <a:cs typeface="Calibri" panose="020F0502020204030204" pitchFamily="34" charset="0"/>
              </a:rPr>
              <a:t> word class </a:t>
            </a:r>
            <a:r>
              <a:rPr lang="en-GB" altLang="en-US" sz="240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>
                <a:cs typeface="Calibri" panose="020F0502020204030204" pitchFamily="34" charset="0"/>
              </a:rPr>
              <a:t>3) </a:t>
            </a:r>
            <a:r>
              <a:rPr lang="en-GB" altLang="en-US" sz="2400">
                <a:cs typeface="Calibri" panose="020F0502020204030204" pitchFamily="34" charset="0"/>
              </a:rPr>
              <a:t>Changing</a:t>
            </a:r>
            <a:r>
              <a:rPr lang="en-GB" altLang="en-US" sz="2400" b="1">
                <a:cs typeface="Calibri" panose="020F0502020204030204" pitchFamily="34" charset="0"/>
              </a:rPr>
              <a:t> word order </a:t>
            </a:r>
            <a:r>
              <a:rPr lang="en-GB" altLang="en-US" sz="240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>
                <a:cs typeface="Calibri" panose="020F0502020204030204" pitchFamily="34" charset="0"/>
              </a:rPr>
              <a:t>4) </a:t>
            </a:r>
            <a:r>
              <a:rPr lang="en-GB" altLang="en-US" sz="2400">
                <a:cs typeface="Calibri" panose="020F0502020204030204" pitchFamily="34" charset="0"/>
              </a:rPr>
              <a:t>Change the </a:t>
            </a:r>
            <a:r>
              <a:rPr lang="en-GB" altLang="en-US" sz="2400" b="1">
                <a:cs typeface="Calibri" panose="020F0502020204030204" pitchFamily="34" charset="0"/>
              </a:rPr>
              <a:t>subject</a:t>
            </a:r>
            <a:r>
              <a:rPr lang="en-GB" altLang="en-US" sz="2400">
                <a:cs typeface="Calibri" panose="020F0502020204030204" pitchFamily="34" charset="0"/>
              </a:rPr>
              <a:t> of the sentence/ Switch voices from </a:t>
            </a:r>
            <a:r>
              <a:rPr lang="en-GB" altLang="en-US" sz="2400" b="1">
                <a:cs typeface="Calibri" panose="020F0502020204030204" pitchFamily="34" charset="0"/>
              </a:rPr>
              <a:t>Active to Passive </a:t>
            </a:r>
            <a:r>
              <a:rPr lang="en-GB" altLang="en-US" sz="2400">
                <a:cs typeface="Calibri" panose="020F0502020204030204" pitchFamily="34" charset="0"/>
              </a:rPr>
              <a:t>and vice versa (and making any other necessary changes)</a:t>
            </a:r>
          </a:p>
          <a:p>
            <a:r>
              <a:rPr lang="en-GB" altLang="en-US" sz="2800" b="1" u="sng"/>
              <a:t>NOTE: </a:t>
            </a:r>
            <a:r>
              <a:rPr lang="en-GB" altLang="en-US" sz="2800"/>
              <a:t> Doing one of these on its own is usually </a:t>
            </a:r>
            <a:r>
              <a:rPr lang="en-GB" altLang="en-US" sz="2800" b="1"/>
              <a:t>not enough </a:t>
            </a:r>
            <a:r>
              <a:rPr lang="en-GB" altLang="en-US" sz="2800"/>
              <a:t>to paraphrase well-</a:t>
            </a:r>
            <a:r>
              <a:rPr lang="en-GB" altLang="en-US" sz="2800" b="1">
                <a:solidFill>
                  <a:srgbClr val="00B050"/>
                </a:solidFill>
              </a:rPr>
              <a:t>Good paraphrasing is often a combination of these!</a:t>
            </a:r>
            <a:endParaRPr lang="en-GB" altLang="en-US" sz="2800" b="1" u="sng">
              <a:solidFill>
                <a:srgbClr val="00B050"/>
              </a:solidFill>
            </a:endParaRPr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373B0-8226-CEFF-BD38-CB8A85ECC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8280" y="227683"/>
            <a:ext cx="6187440" cy="283782"/>
          </a:xfrm>
        </p:spPr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D656-983B-DDF2-0253-CBAC0FADF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22694"/>
            <a:ext cx="8229600" cy="3917032"/>
          </a:xfrm>
        </p:spPr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Work with a partner and change </a:t>
            </a:r>
            <a:r>
              <a:rPr lang="en-US" b="1" u="sng">
                <a:solidFill>
                  <a:srgbClr val="173AFF"/>
                </a:solidFill>
              </a:rPr>
              <a:t>only</a:t>
            </a:r>
            <a:r>
              <a:rPr lang="en-US" b="1">
                <a:solidFill>
                  <a:srgbClr val="173AFF"/>
                </a:solidFill>
              </a:rPr>
              <a:t> the synonyms for these examples:</a:t>
            </a:r>
          </a:p>
          <a:p>
            <a:pPr marL="0" indent="0">
              <a:buNone/>
            </a:pPr>
            <a:endParaRPr lang="en-US" sz="900" b="1">
              <a:solidFill>
                <a:srgbClr val="173AFF"/>
              </a:solidFill>
            </a:endParaRPr>
          </a:p>
          <a:p>
            <a:pPr marL="0" indent="0">
              <a:buNone/>
            </a:pPr>
            <a:r>
              <a:rPr lang="en-GB"/>
              <a:t>The scientist conducted an experiment to investigate the effects of temperature on water levels.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/>
              <a:t>The teacher gave the students a worksheet to complete in class.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98D2B-D242-EC3D-8FFA-3E09954BA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BD8AA-6386-EA11-28EB-CC0EB0839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7884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89573-3DC8-04F0-DA85-95D68296F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472" y="136525"/>
            <a:ext cx="6675120" cy="339726"/>
          </a:xfrm>
        </p:spPr>
        <p:txBody>
          <a:bodyPr/>
          <a:lstStyle/>
          <a:p>
            <a:r>
              <a:rPr lang="en-US" sz="3600" b="1">
                <a:solidFill>
                  <a:srgbClr val="173AFF"/>
                </a:solidFill>
              </a:rPr>
              <a:t>Practice: </a:t>
            </a:r>
            <a:r>
              <a:rPr lang="en-US" sz="3600" b="1">
                <a:solidFill>
                  <a:srgbClr val="C00000"/>
                </a:solidFill>
              </a:rPr>
              <a:t>Suggested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9BED2-D1DE-F5A6-B4DB-33B9C7E0D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168" y="758952"/>
            <a:ext cx="4248912" cy="486155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 algn="just">
              <a:buNone/>
            </a:pPr>
            <a:r>
              <a:rPr lang="en-US" sz="2100"/>
              <a:t>KEY WORD CHANGES:</a:t>
            </a:r>
          </a:p>
          <a:p>
            <a:pPr marL="0" indent="0" algn="just">
              <a:buNone/>
            </a:pPr>
            <a:r>
              <a:rPr lang="en-US" sz="2100"/>
              <a:t>conducted → carried out / performed / led</a:t>
            </a:r>
          </a:p>
          <a:p>
            <a:pPr marL="0" indent="0" algn="just">
              <a:buNone/>
            </a:pPr>
            <a:r>
              <a:rPr lang="en-US" sz="2100"/>
              <a:t>experiment → study / test / research</a:t>
            </a:r>
          </a:p>
          <a:p>
            <a:pPr marL="0" indent="0" algn="just">
              <a:buNone/>
            </a:pPr>
            <a:r>
              <a:rPr lang="en-US" sz="2100"/>
              <a:t>investigate → examine / </a:t>
            </a:r>
            <a:r>
              <a:rPr lang="en-US" sz="2100" err="1"/>
              <a:t>analyse</a:t>
            </a:r>
            <a:r>
              <a:rPr lang="en-US" sz="2100"/>
              <a:t> / assess</a:t>
            </a:r>
          </a:p>
          <a:p>
            <a:pPr marL="0" indent="0" algn="just">
              <a:buNone/>
            </a:pPr>
            <a:r>
              <a:rPr lang="en-US" sz="2100"/>
              <a:t>effects → impact / influence / consequences</a:t>
            </a:r>
          </a:p>
          <a:p>
            <a:pPr marL="0" indent="0" algn="just">
              <a:buNone/>
            </a:pPr>
            <a:r>
              <a:rPr lang="en-US" sz="2100"/>
              <a:t>temperature → heat levels / degree of heat</a:t>
            </a:r>
          </a:p>
          <a:p>
            <a:pPr marL="0" indent="0" algn="just">
              <a:buNone/>
            </a:pPr>
            <a:r>
              <a:rPr lang="en-US" sz="2100"/>
              <a:t>water levels → water volume / water amount / liquid levels</a:t>
            </a:r>
          </a:p>
          <a:p>
            <a:pPr marL="0" indent="0" algn="just">
              <a:buNone/>
            </a:pPr>
            <a:endParaRPr lang="en-US" sz="21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611CC8-B12E-94F4-A65B-5F8F1C954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74A33E-0512-2C2B-542D-5A79674E6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65C71F-0A6D-EB87-62FB-AAE1F1652A32}"/>
              </a:ext>
            </a:extLst>
          </p:cNvPr>
          <p:cNvSpPr txBox="1"/>
          <p:nvPr/>
        </p:nvSpPr>
        <p:spPr>
          <a:xfrm>
            <a:off x="4730496" y="758952"/>
            <a:ext cx="4218432" cy="489364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100"/>
              <a:t>KEY WORD CHANGES:</a:t>
            </a:r>
          </a:p>
          <a:p>
            <a:r>
              <a:rPr lang="en-US" sz="2100"/>
              <a:t>teacher → instructor / educator / gave → handed / provided / distributed</a:t>
            </a:r>
          </a:p>
          <a:p>
            <a:r>
              <a:rPr lang="en-US" sz="2100"/>
              <a:t>students → learners / pupils / classmates</a:t>
            </a:r>
          </a:p>
          <a:p>
            <a:r>
              <a:rPr lang="en-US" sz="2100"/>
              <a:t>worksheet → assignment / exercise / task/activities</a:t>
            </a:r>
          </a:p>
          <a:p>
            <a:r>
              <a:rPr lang="en-US" sz="2100"/>
              <a:t>complete → finish / work on / fill out</a:t>
            </a:r>
          </a:p>
          <a:p>
            <a:r>
              <a:rPr lang="en-US" sz="2100"/>
              <a:t>in class → during the lesson / in the classroom / at school</a:t>
            </a:r>
          </a:p>
          <a:p>
            <a:endParaRPr lang="en-US" sz="2100"/>
          </a:p>
          <a:p>
            <a:endParaRPr lang="en-US" sz="2100"/>
          </a:p>
          <a:p>
            <a:endParaRPr lang="en-US" sz="2100"/>
          </a:p>
        </p:txBody>
      </p:sp>
    </p:spTree>
    <p:extLst>
      <p:ext uri="{BB962C8B-B14F-4D97-AF65-F5344CB8AC3E}">
        <p14:creationId xmlns:p14="http://schemas.microsoft.com/office/powerpoint/2010/main" val="1288152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9BECD-4CE5-0426-0917-F0E13DD75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992" y="138339"/>
            <a:ext cx="6224016" cy="454470"/>
          </a:xfrm>
        </p:spPr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25FB4-9E01-97D3-1D16-DBE1F20D4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312" y="685801"/>
            <a:ext cx="8229600" cy="3917032"/>
          </a:xfrm>
        </p:spPr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Work with a partner and change </a:t>
            </a:r>
            <a:r>
              <a:rPr lang="en-US" b="1" u="sng">
                <a:solidFill>
                  <a:srgbClr val="173AFF"/>
                </a:solidFill>
              </a:rPr>
              <a:t>only</a:t>
            </a:r>
            <a:r>
              <a:rPr lang="en-US" b="1">
                <a:solidFill>
                  <a:srgbClr val="173AFF"/>
                </a:solidFill>
              </a:rPr>
              <a:t> the word class for these examples: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/>
              <a:t>The teacher gave a quick explanation of the topic</a:t>
            </a:r>
            <a:endParaRPr lang="en-US">
              <a:solidFill>
                <a:srgbClr val="173AFF"/>
              </a:solidFill>
            </a:endParaRPr>
          </a:p>
          <a:p>
            <a:pPr marL="0" indent="0">
              <a:buNone/>
            </a:pPr>
            <a:endParaRPr lang="en-US" sz="1200">
              <a:solidFill>
                <a:srgbClr val="173AFF"/>
              </a:solidFill>
            </a:endParaRPr>
          </a:p>
          <a:p>
            <a:pPr marL="0" indent="0">
              <a:buNone/>
            </a:pPr>
            <a:r>
              <a:rPr lang="en-GB"/>
              <a:t>Time management improves productivity.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Observation is important when monitoring patients.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EF2E2D-FD83-D2EE-96B5-9545306ED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CDCE43-0137-20D5-1B21-75CA31FA0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2251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93168-0BCB-3673-7AD3-C0B275C86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864" y="136525"/>
            <a:ext cx="6748272" cy="478854"/>
          </a:xfrm>
        </p:spPr>
        <p:txBody>
          <a:bodyPr/>
          <a:lstStyle/>
          <a:p>
            <a:r>
              <a:rPr lang="en-US" sz="3600" b="1">
                <a:solidFill>
                  <a:srgbClr val="173AFF"/>
                </a:solidFill>
              </a:rPr>
              <a:t>Practice: </a:t>
            </a:r>
            <a:r>
              <a:rPr lang="en-US" sz="3600" b="1">
                <a:solidFill>
                  <a:srgbClr val="C00000"/>
                </a:solidFill>
              </a:rPr>
              <a:t>Suggested Answers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9DA66-9A69-6DB3-D68E-6752BA75B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54025"/>
            <a:ext cx="8229600" cy="3917032"/>
          </a:xfrm>
        </p:spPr>
        <p:txBody>
          <a:bodyPr/>
          <a:lstStyle/>
          <a:p>
            <a:r>
              <a:rPr lang="en-GB" sz="2800"/>
              <a:t>The teacher quickly gave an explanation of the topic.</a:t>
            </a:r>
          </a:p>
          <a:p>
            <a:r>
              <a:rPr lang="en-GB" sz="2800"/>
              <a:t>The teacher quickly explained the topic. </a:t>
            </a:r>
          </a:p>
          <a:p>
            <a:r>
              <a:rPr lang="en-GB" sz="2800"/>
              <a:t>Managing time helps people be more productive.</a:t>
            </a:r>
          </a:p>
          <a:p>
            <a:r>
              <a:rPr lang="en-GB" sz="2800"/>
              <a:t>Healthcare workers must observe patients carefully.</a:t>
            </a:r>
            <a:endParaRPr lang="en-US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D8ACD-17C8-F755-7A86-06A61F85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75055B-E18E-B85D-75A4-B83E76B0F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8493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7E259-9F03-7408-29FB-053C853CC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360" y="170688"/>
            <a:ext cx="6431280" cy="454470"/>
          </a:xfrm>
        </p:spPr>
        <p:txBody>
          <a:bodyPr>
            <a:normAutofit fontScale="90000"/>
          </a:bodyPr>
          <a:lstStyle/>
          <a:p>
            <a:r>
              <a:rPr lang="en-US" b="1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6D4AA-897C-8A47-7EF0-040E1B8C7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29641"/>
            <a:ext cx="8229600" cy="3917032"/>
          </a:xfrm>
        </p:spPr>
        <p:txBody>
          <a:bodyPr>
            <a:normAutofit fontScale="92500" lnSpcReduction="10000"/>
          </a:bodyPr>
          <a:lstStyle/>
          <a:p>
            <a:r>
              <a:rPr lang="en-US" b="1">
                <a:solidFill>
                  <a:srgbClr val="173AFF"/>
                </a:solidFill>
              </a:rPr>
              <a:t>Work with a partner and change </a:t>
            </a:r>
            <a:r>
              <a:rPr lang="en-US" b="1" u="sng">
                <a:solidFill>
                  <a:srgbClr val="173AFF"/>
                </a:solidFill>
              </a:rPr>
              <a:t>only</a:t>
            </a:r>
            <a:r>
              <a:rPr lang="en-US" b="1">
                <a:solidFill>
                  <a:srgbClr val="173AFF"/>
                </a:solidFill>
              </a:rPr>
              <a:t> the subject for these examples: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The researchers conducted a survey on consumer preferences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The new policy was implemented by the government last year.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4243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8E836-DF6C-DCED-474A-09C20E4CE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288" y="219456"/>
            <a:ext cx="6821424" cy="381318"/>
          </a:xfrm>
        </p:spPr>
        <p:txBody>
          <a:bodyPr>
            <a:normAutofit fontScale="90000"/>
          </a:bodyPr>
          <a:lstStyle/>
          <a:p>
            <a:r>
              <a:rPr lang="en-US" sz="3200" b="1">
                <a:solidFill>
                  <a:srgbClr val="173AFF"/>
                </a:solidFill>
              </a:rPr>
              <a:t>Practice: </a:t>
            </a:r>
            <a:r>
              <a:rPr lang="en-US" sz="3200" b="1">
                <a:solidFill>
                  <a:srgbClr val="C00000"/>
                </a:solidFill>
              </a:rPr>
              <a:t>Suggested Answers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BFE7F-3F78-63C2-D0BF-630CBEC61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44297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/>
              <a:t>Active Version (original) The researchers conducted a survey on consumer preferences.</a:t>
            </a:r>
            <a:endParaRPr lang="en-GB" sz="2400"/>
          </a:p>
          <a:p>
            <a:pPr marL="0" indent="0">
              <a:buNone/>
            </a:pPr>
            <a:r>
              <a:rPr lang="en-GB" sz="2400" b="1"/>
              <a:t>Passive Version:</a:t>
            </a:r>
            <a:r>
              <a:rPr lang="en-GB" sz="2400"/>
              <a:t> </a:t>
            </a:r>
            <a:r>
              <a:rPr lang="en-GB" sz="2400" i="1"/>
              <a:t>A survey on consumer preferences was conducted by the researchers.”</a:t>
            </a:r>
          </a:p>
          <a:p>
            <a:pPr marL="0" indent="0">
              <a:buNone/>
            </a:pPr>
            <a:endParaRPr lang="en-GB" sz="2400" i="1"/>
          </a:p>
          <a:p>
            <a:pPr marL="0" indent="0">
              <a:buNone/>
            </a:pPr>
            <a:r>
              <a:rPr lang="en-GB" sz="2400" b="1"/>
              <a:t>Passive Version (original):</a:t>
            </a:r>
            <a:r>
              <a:rPr lang="en-GB" sz="2400"/>
              <a:t> </a:t>
            </a:r>
            <a:r>
              <a:rPr lang="en-GB" sz="2400" b="1"/>
              <a:t>The new policy was implemented by the government last year."</a:t>
            </a:r>
          </a:p>
          <a:p>
            <a:pPr marL="0" indent="0">
              <a:buNone/>
            </a:pPr>
            <a:r>
              <a:rPr lang="en-GB" sz="2400" b="1"/>
              <a:t>Active Version</a:t>
            </a:r>
            <a:r>
              <a:rPr lang="en-GB" sz="2400"/>
              <a:t>: The government implemented the new policy last year.</a:t>
            </a:r>
          </a:p>
          <a:p>
            <a:pPr marL="0" indent="0">
              <a:buNone/>
            </a:pPr>
            <a:endParaRPr lang="en-GB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492811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44B72-D6EA-A534-1E34-8FD15BD38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6466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rgbClr val="173AFF"/>
                </a:solidFill>
              </a:rPr>
              <a:t>Practice!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3C4E6-608F-A0F0-0ACD-D47128CDB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856" y="1006476"/>
            <a:ext cx="8229600" cy="3917032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b="1">
                <a:solidFill>
                  <a:srgbClr val="173AFF"/>
                </a:solidFill>
              </a:rPr>
              <a:t>Work with a partner and change </a:t>
            </a:r>
            <a:r>
              <a:rPr lang="en-US" b="1" u="sng">
                <a:solidFill>
                  <a:srgbClr val="173AFF"/>
                </a:solidFill>
              </a:rPr>
              <a:t>only</a:t>
            </a:r>
            <a:r>
              <a:rPr lang="en-US" b="1">
                <a:solidFill>
                  <a:srgbClr val="173AFF"/>
                </a:solidFill>
              </a:rPr>
              <a:t> the word order/sentence construction for these examples:</a:t>
            </a:r>
          </a:p>
          <a:p>
            <a:pPr marL="0" indent="0" algn="just">
              <a:buNone/>
            </a:pPr>
            <a:r>
              <a:rPr lang="en-GB"/>
              <a:t>Healthcare workers need good communication skills to support patients.</a:t>
            </a:r>
          </a:p>
          <a:p>
            <a:pPr marL="0" indent="0" algn="just">
              <a:buNone/>
            </a:pPr>
            <a:endParaRPr lang="en-GB"/>
          </a:p>
          <a:p>
            <a:pPr marL="0" indent="0" algn="just">
              <a:buNone/>
            </a:pPr>
            <a:r>
              <a:rPr lang="en-GB"/>
              <a:t>Researchers are studying how lack of sleep affects the brain..</a:t>
            </a:r>
          </a:p>
          <a:p>
            <a:pPr marL="0" indent="0" algn="just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590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71B87E-46EE-1C75-1EF8-28417DFD8E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1234E-6EEF-32FE-9777-A30AF5171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288" y="219456"/>
            <a:ext cx="6821424" cy="381318"/>
          </a:xfrm>
        </p:spPr>
        <p:txBody>
          <a:bodyPr>
            <a:normAutofit fontScale="90000"/>
          </a:bodyPr>
          <a:lstStyle/>
          <a:p>
            <a:r>
              <a:rPr lang="en-US" sz="3200" b="1">
                <a:solidFill>
                  <a:srgbClr val="173AFF"/>
                </a:solidFill>
              </a:rPr>
              <a:t>Practice: </a:t>
            </a:r>
            <a:r>
              <a:rPr lang="en-US" sz="3200" b="1">
                <a:solidFill>
                  <a:srgbClr val="C00000"/>
                </a:solidFill>
              </a:rPr>
              <a:t>Suggested Answers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52F1A-5F23-77E6-8DBF-4B659C4E7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44297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/>
              <a:t>To support patients, good communication skills are needed by healthcare workers</a:t>
            </a:r>
          </a:p>
          <a:p>
            <a:pPr marL="0" indent="0">
              <a:buNone/>
            </a:pPr>
            <a:endParaRPr lang="en-US" sz="2800"/>
          </a:p>
          <a:p>
            <a:pPr marL="0" indent="0">
              <a:buNone/>
            </a:pPr>
            <a:r>
              <a:rPr lang="en-GB" sz="2800"/>
              <a:t>The effect of sleep deprivation on the brain is being studied by researchers.</a:t>
            </a:r>
            <a:endParaRPr lang="en-US" sz="4400"/>
          </a:p>
        </p:txBody>
      </p:sp>
    </p:spTree>
    <p:extLst>
      <p:ext uri="{BB962C8B-B14F-4D97-AF65-F5344CB8AC3E}">
        <p14:creationId xmlns:p14="http://schemas.microsoft.com/office/powerpoint/2010/main" val="21358863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04029-D7B6-380A-6B02-0BFFF3D77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13D50-1B23-0893-E767-CBA532D03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Go to the worksheet and work with your group to complete the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55C5B-9CEE-6D5A-7CE9-360617FAD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8EFC8-A8F9-4E3C-166E-9FF396CB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9154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FAC95-AEA2-4805-C0A3-C03B22FCD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849" y="899"/>
            <a:ext cx="6361859" cy="551669"/>
          </a:xfrm>
        </p:spPr>
        <p:txBody>
          <a:bodyPr/>
          <a:lstStyle/>
          <a:p>
            <a:r>
              <a:rPr lang="en-GB" sz="3600" b="1">
                <a:solidFill>
                  <a:srgbClr val="173AFF"/>
                </a:solidFill>
              </a:rPr>
              <a:t>Activity 2 </a:t>
            </a:r>
            <a:r>
              <a:rPr lang="en-GB" sz="3600" b="1">
                <a:solidFill>
                  <a:srgbClr val="FF0000"/>
                </a:solidFill>
              </a:rPr>
              <a:t>Answer Text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248" y="554941"/>
            <a:ext cx="8619013" cy="4537208"/>
          </a:xfrm>
        </p:spPr>
        <p:txBody>
          <a:bodyPr/>
          <a:lstStyle/>
          <a:p>
            <a:pPr marL="0" indent="0" algn="just">
              <a:buNone/>
            </a:pPr>
            <a:r>
              <a:rPr lang="en-GB" sz="2300" b="1"/>
              <a:t>TEXT 1:</a:t>
            </a:r>
            <a:r>
              <a:rPr lang="en-GB" sz="2300"/>
              <a:t> </a:t>
            </a:r>
            <a:r>
              <a:rPr lang="en-GB" sz="2300" b="1">
                <a:solidFill>
                  <a:srgbClr val="00B0F0"/>
                </a:solidFill>
              </a:rPr>
              <a:t>Paraphrase A</a:t>
            </a:r>
            <a:r>
              <a:rPr lang="en-GB" sz="2300"/>
              <a:t> is </a:t>
            </a:r>
            <a:r>
              <a:rPr lang="en-GB" sz="2300" b="1">
                <a:solidFill>
                  <a:srgbClr val="00B050"/>
                </a:solidFill>
              </a:rPr>
              <a:t>better</a:t>
            </a:r>
            <a:r>
              <a:rPr lang="en-GB" sz="2300"/>
              <a:t> for the text about regular physical activity because it:</a:t>
            </a:r>
            <a:endParaRPr lang="en-US" sz="2300"/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300" b="1">
                <a:ea typeface="+mn-lt"/>
                <a:cs typeface="+mn-lt"/>
              </a:rPr>
              <a:t>accurately conveys</a:t>
            </a:r>
            <a:r>
              <a:rPr lang="en-GB" sz="2300">
                <a:ea typeface="+mn-lt"/>
                <a:cs typeface="+mn-lt"/>
              </a:rPr>
              <a:t> the original text’s </a:t>
            </a:r>
            <a:r>
              <a:rPr lang="en-GB" sz="2300" b="1">
                <a:ea typeface="+mn-lt"/>
                <a:cs typeface="+mn-lt"/>
              </a:rPr>
              <a:t>key points</a:t>
            </a:r>
            <a:r>
              <a:rPr lang="en-GB" sz="2300">
                <a:ea typeface="+mn-lt"/>
                <a:cs typeface="+mn-lt"/>
              </a:rPr>
              <a:t> about exercise improving both mental and physical health, reducing chronic illness risk, and boosting mood.</a:t>
            </a:r>
            <a:endParaRPr lang="en-GB" sz="2300"/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300" b="1">
                <a:ea typeface="+mn-lt"/>
                <a:cs typeface="+mn-lt"/>
              </a:rPr>
              <a:t>rephrases the sentence structure</a:t>
            </a:r>
            <a:r>
              <a:rPr lang="en-GB" sz="2300">
                <a:ea typeface="+mn-lt"/>
                <a:cs typeface="+mn-lt"/>
              </a:rPr>
              <a:t> slightly, making it </a:t>
            </a:r>
            <a:r>
              <a:rPr lang="en-GB" sz="2300" b="1">
                <a:ea typeface="+mn-lt"/>
                <a:cs typeface="+mn-lt"/>
              </a:rPr>
              <a:t>original </a:t>
            </a:r>
            <a:r>
              <a:rPr lang="en-GB" sz="2300">
                <a:ea typeface="+mn-lt"/>
                <a:cs typeface="+mn-lt"/>
              </a:rPr>
              <a:t>but still clear and connected to the original meaning.</a:t>
            </a:r>
            <a:endParaRPr lang="en-GB" sz="2300"/>
          </a:p>
          <a:p>
            <a:pPr marL="0" indent="0" algn="just">
              <a:buNone/>
            </a:pPr>
            <a:r>
              <a:rPr lang="en-GB" sz="2300" b="1">
                <a:solidFill>
                  <a:srgbClr val="00B0F0"/>
                </a:solidFill>
              </a:rPr>
              <a:t>Paraphrase B</a:t>
            </a:r>
            <a:r>
              <a:rPr lang="en-GB" sz="2300"/>
              <a:t> is a much </a:t>
            </a:r>
            <a:r>
              <a:rPr lang="en-GB" sz="2300">
                <a:solidFill>
                  <a:srgbClr val="FF0000"/>
                </a:solidFill>
              </a:rPr>
              <a:t>weaker </a:t>
            </a:r>
            <a:r>
              <a:rPr lang="en-GB" sz="2300"/>
              <a:t>version of Text 1 because it: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300" b="1">
                <a:ea typeface="+mn-lt"/>
                <a:cs typeface="+mn-lt"/>
              </a:rPr>
              <a:t>oversimplifies the content </a:t>
            </a:r>
            <a:r>
              <a:rPr lang="en-GB" sz="2300">
                <a:ea typeface="+mn-lt"/>
                <a:cs typeface="+mn-lt"/>
              </a:rPr>
              <a:t>and removes important details, like “chronic illnesses” and “overall well-being,” making it too vague.</a:t>
            </a:r>
            <a:endParaRPr lang="en-GB" sz="2300"/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300" b="1">
                <a:ea typeface="+mn-lt"/>
                <a:cs typeface="+mn-lt"/>
              </a:rPr>
              <a:t>leaves out key aspects</a:t>
            </a:r>
            <a:r>
              <a:rPr lang="en-GB" sz="2300">
                <a:ea typeface="+mn-lt"/>
                <a:cs typeface="+mn-lt"/>
              </a:rPr>
              <a:t> of the original message (e.g., the idea of consistent research findings) and fails to capture the specific benefits of exercise on mood and health.</a:t>
            </a:r>
            <a:endParaRPr lang="en-GB" sz="2300"/>
          </a:p>
          <a:p>
            <a:pPr algn="just">
              <a:buFont typeface="Calibri" panose="020B0604020202020204" pitchFamily="34" charset="0"/>
              <a:buChar char="-"/>
            </a:pPr>
            <a:endParaRPr lang="en-GB" sz="2300"/>
          </a:p>
          <a:p>
            <a:pPr algn="just">
              <a:buFont typeface="Calibri" panose="020B0604020202020204" pitchFamily="34" charset="0"/>
              <a:buChar char="-"/>
            </a:pPr>
            <a:endParaRPr lang="en-GB" sz="23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47405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398" y="584315"/>
            <a:ext cx="8705549" cy="3917032"/>
          </a:xfrm>
        </p:spPr>
        <p:txBody>
          <a:bodyPr/>
          <a:lstStyle/>
          <a:p>
            <a:pPr marL="0" indent="0" algn="just">
              <a:buNone/>
            </a:pPr>
            <a:r>
              <a:rPr lang="en-GB" sz="2150" b="1"/>
              <a:t>TEXT 2:</a:t>
            </a:r>
            <a:r>
              <a:rPr lang="en-GB" sz="2150"/>
              <a:t> </a:t>
            </a:r>
            <a:r>
              <a:rPr lang="en-GB" sz="2150" b="1">
                <a:solidFill>
                  <a:srgbClr val="00B0F0"/>
                </a:solidFill>
              </a:rPr>
              <a:t>Paraphrase B </a:t>
            </a:r>
            <a:r>
              <a:rPr lang="en-GB" sz="2150"/>
              <a:t>is </a:t>
            </a:r>
            <a:r>
              <a:rPr lang="en-GB" sz="2150" b="1">
                <a:solidFill>
                  <a:srgbClr val="00B050"/>
                </a:solidFill>
              </a:rPr>
              <a:t>better</a:t>
            </a:r>
            <a:r>
              <a:rPr lang="en-GB" sz="2150"/>
              <a:t> for the text on sleep as it:</a:t>
            </a:r>
          </a:p>
          <a:p>
            <a:pPr marL="457200" indent="-457200" algn="just">
              <a:buFont typeface="Calibri" panose="020B0604020202020204" pitchFamily="34" charset="0"/>
              <a:buChar char="-"/>
            </a:pPr>
            <a:r>
              <a:rPr lang="en-GB" sz="2150" b="1">
                <a:ea typeface="+mn-lt"/>
                <a:cs typeface="+mn-lt"/>
              </a:rPr>
              <a:t>maintains accurate meaning </a:t>
            </a:r>
            <a:r>
              <a:rPr lang="en-GB" sz="2150">
                <a:ea typeface="+mn-lt"/>
                <a:cs typeface="+mn-lt"/>
              </a:rPr>
              <a:t>and captures the importance of sleep for cognitive function and the health risks of chronic sleep deprivation.</a:t>
            </a:r>
          </a:p>
          <a:p>
            <a:pPr marL="457200" indent="-457200" algn="just">
              <a:buFont typeface="Calibri" panose="020B0604020202020204" pitchFamily="34" charset="0"/>
              <a:buChar char="-"/>
            </a:pPr>
            <a:r>
              <a:rPr lang="en-GB" sz="2150" b="1">
                <a:ea typeface="+mn-lt"/>
                <a:cs typeface="+mn-lt"/>
              </a:rPr>
              <a:t>rephrases key terms</a:t>
            </a:r>
            <a:r>
              <a:rPr lang="en-GB" sz="2150">
                <a:ea typeface="+mn-lt"/>
                <a:cs typeface="+mn-lt"/>
              </a:rPr>
              <a:t> (e.g., "cognitive function" as "brain health") </a:t>
            </a:r>
            <a:r>
              <a:rPr lang="en-GB" sz="2150" b="1">
                <a:ea typeface="+mn-lt"/>
                <a:cs typeface="+mn-lt"/>
              </a:rPr>
              <a:t>but </a:t>
            </a:r>
            <a:r>
              <a:rPr lang="en-GB" sz="2150">
                <a:ea typeface="+mn-lt"/>
                <a:cs typeface="+mn-lt"/>
              </a:rPr>
              <a:t>keeps the message and complexity intact.</a:t>
            </a:r>
          </a:p>
          <a:p>
            <a:pPr marL="0" indent="0" algn="just">
              <a:buNone/>
            </a:pPr>
            <a:r>
              <a:rPr lang="en-GB" sz="2150" b="1">
                <a:ea typeface="+mn-lt"/>
                <a:cs typeface="+mn-lt"/>
              </a:rPr>
              <a:t>Paraphrase A</a:t>
            </a:r>
            <a:r>
              <a:rPr lang="en-GB" sz="2150">
                <a:ea typeface="+mn-lt"/>
                <a:cs typeface="+mn-lt"/>
              </a:rPr>
              <a:t> is a </a:t>
            </a:r>
            <a:r>
              <a:rPr lang="en-GB" sz="2150">
                <a:solidFill>
                  <a:srgbClr val="FF0000"/>
                </a:solidFill>
                <a:ea typeface="+mn-lt"/>
                <a:cs typeface="+mn-lt"/>
              </a:rPr>
              <a:t>much weaker version</a:t>
            </a:r>
            <a:r>
              <a:rPr lang="en-GB" sz="2150">
                <a:ea typeface="+mn-lt"/>
                <a:cs typeface="+mn-lt"/>
              </a:rPr>
              <a:t> of </a:t>
            </a:r>
            <a:r>
              <a:rPr lang="en-GB" sz="2150" b="1">
                <a:ea typeface="+mn-lt"/>
                <a:cs typeface="+mn-lt"/>
              </a:rPr>
              <a:t>Text 2 </a:t>
            </a:r>
            <a:r>
              <a:rPr lang="en-GB" sz="2150">
                <a:ea typeface="+mn-lt"/>
                <a:cs typeface="+mn-lt"/>
              </a:rPr>
              <a:t>because it: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150" b="1">
                <a:ea typeface="+mn-lt"/>
                <a:cs typeface="+mn-lt"/>
              </a:rPr>
              <a:t>changes meaning</a:t>
            </a:r>
            <a:r>
              <a:rPr lang="en-GB" sz="2150">
                <a:ea typeface="+mn-lt"/>
                <a:cs typeface="+mn-lt"/>
              </a:rPr>
              <a:t>: saying “not sleeping enough causes mental health problems” is too certain. The original states it "increases the risk" of mental health disorders, which is a more nuanced and accurate expression.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150" b="1">
                <a:ea typeface="+mn-lt"/>
                <a:cs typeface="+mn-lt"/>
              </a:rPr>
              <a:t>oversimplifies and adds inaccuracy. </a:t>
            </a:r>
            <a:r>
              <a:rPr lang="en-GB" sz="2150">
                <a:ea typeface="+mn-lt"/>
                <a:cs typeface="+mn-lt"/>
              </a:rPr>
              <a:t>It reduces "reduced immune function" to "makes people sick more easily," which is too simplistic and misses the specific impact on immune response.</a:t>
            </a:r>
          </a:p>
          <a:p>
            <a:pPr marL="0" indent="0" algn="just">
              <a:buNone/>
            </a:pPr>
            <a:r>
              <a:rPr lang="en-GB" sz="2150" b="1">
                <a:solidFill>
                  <a:srgbClr val="00B0F0"/>
                </a:solidFill>
                <a:ea typeface="+mn-lt"/>
                <a:cs typeface="+mn-lt"/>
              </a:rPr>
              <a:t>Paraphrase A</a:t>
            </a:r>
            <a:r>
              <a:rPr lang="en-GB" sz="2150">
                <a:ea typeface="+mn-lt"/>
                <a:cs typeface="+mn-lt"/>
              </a:rPr>
              <a:t> demonstrates how weaker paraphrasing can distort the message of the original text, potentially misleading readers.</a:t>
            </a:r>
          </a:p>
          <a:p>
            <a:pPr marL="0" indent="0" algn="just">
              <a:buNone/>
            </a:pPr>
            <a:endParaRPr lang="en-GB" sz="2150"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8E3A26D-1A82-652C-4F28-6E446067DB7D}"/>
              </a:ext>
            </a:extLst>
          </p:cNvPr>
          <p:cNvSpPr txBox="1">
            <a:spLocks/>
          </p:cNvSpPr>
          <p:nvPr/>
        </p:nvSpPr>
        <p:spPr bwMode="auto">
          <a:xfrm>
            <a:off x="1507645" y="116949"/>
            <a:ext cx="6123884" cy="371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200" b="1">
                <a:solidFill>
                  <a:srgbClr val="173AFF"/>
                </a:solidFill>
              </a:rPr>
              <a:t>Activity</a:t>
            </a:r>
            <a:r>
              <a:rPr lang="en-GB" sz="3600" b="1">
                <a:solidFill>
                  <a:srgbClr val="173AFF"/>
                </a:solidFill>
              </a:rPr>
              <a:t> 2 </a:t>
            </a:r>
            <a:r>
              <a:rPr lang="en-GB" sz="3600" b="1">
                <a:solidFill>
                  <a:srgbClr val="FF0000"/>
                </a:solidFill>
              </a:rPr>
              <a:t>Answer Text 2</a:t>
            </a:r>
          </a:p>
        </p:txBody>
      </p:sp>
    </p:spTree>
    <p:extLst>
      <p:ext uri="{BB962C8B-B14F-4D97-AF65-F5344CB8AC3E}">
        <p14:creationId xmlns:p14="http://schemas.microsoft.com/office/powerpoint/2010/main" val="1128925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F9AB1-7DF2-804D-D083-3009871E3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6284" y="188640"/>
            <a:ext cx="5369768" cy="461046"/>
          </a:xfrm>
        </p:spPr>
        <p:txBody>
          <a:bodyPr/>
          <a:lstStyle/>
          <a:p>
            <a:r>
              <a:rPr lang="en-GB" sz="3200" b="1">
                <a:solidFill>
                  <a:srgbClr val="173AFF"/>
                </a:solidFill>
              </a:rPr>
              <a:t>Activity 3: Now You Try!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07AF4-5900-6344-2145-E4ED7DC70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9F121-8D76-D732-E76B-88D19A143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E3DF-CBD8-E64B-9ADE-AC0CA521E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3917032"/>
          </a:xfrm>
        </p:spPr>
        <p:txBody>
          <a:bodyPr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 to the worksheet and work with your partner to complete Activity 3.</a:t>
            </a:r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619047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Application>Microsoft Office PowerPoint</Application>
  <PresentationFormat>On-screen Show (4:3)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20140311PresentationUWTSDTemplate</vt:lpstr>
      <vt:lpstr>1_20140311PresentationUWTSDTemplate</vt:lpstr>
      <vt:lpstr>LCHS4001</vt:lpstr>
      <vt:lpstr>Activity 1</vt:lpstr>
      <vt:lpstr>Activity 1 Answers/Paraphrasing Techniques</vt:lpstr>
      <vt:lpstr>Practice!</vt:lpstr>
      <vt:lpstr>Practice: Suggested Answers</vt:lpstr>
      <vt:lpstr>Practice!</vt:lpstr>
      <vt:lpstr>Practice: Suggested Answers</vt:lpstr>
      <vt:lpstr>Practice!</vt:lpstr>
      <vt:lpstr>Practice: Suggested Answers</vt:lpstr>
      <vt:lpstr>Practice!</vt:lpstr>
      <vt:lpstr>Practice: Suggested Answers</vt:lpstr>
      <vt:lpstr>Activity 2</vt:lpstr>
      <vt:lpstr>Activity 2 Answer Text 1</vt:lpstr>
      <vt:lpstr>PowerPoint Presentation</vt:lpstr>
      <vt:lpstr>Activity 3: Now You Try!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revision>1</cp:revision>
  <cp:lastPrinted>2018-07-09T15:27:01Z</cp:lastPrinted>
  <dcterms:created xsi:type="dcterms:W3CDTF">2002-10-07T19:43:58Z</dcterms:created>
  <dcterms:modified xsi:type="dcterms:W3CDTF">2025-06-26T17:45:27Z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b70da3-a449-4f44-b4c2-be38c028cb5c_Enabled">
    <vt:lpwstr>true</vt:lpwstr>
  </property>
  <property fmtid="{D5CDD505-2E9C-101B-9397-08002B2CF9AE}" pid="3" name="MSIP_Label_19b70da3-a449-4f44-b4c2-be38c028cb5c_SetDate">
    <vt:lpwstr>2024-05-20T20:46:44Z</vt:lpwstr>
  </property>
  <property fmtid="{D5CDD505-2E9C-101B-9397-08002B2CF9AE}" pid="4" name="MSIP_Label_19b70da3-a449-4f44-b4c2-be38c028cb5c_Method">
    <vt:lpwstr>Privileged</vt:lpwstr>
  </property>
  <property fmtid="{D5CDD505-2E9C-101B-9397-08002B2CF9AE}" pid="5" name="MSIP_Label_19b70da3-a449-4f44-b4c2-be38c028cb5c_Name">
    <vt:lpwstr>Confidential</vt:lpwstr>
  </property>
  <property fmtid="{D5CDD505-2E9C-101B-9397-08002B2CF9AE}" pid="6" name="MSIP_Label_19b70da3-a449-4f44-b4c2-be38c028cb5c_SiteId">
    <vt:lpwstr>057daf85-b1d5-44cd-ab7b-0a4ce1b29eae</vt:lpwstr>
  </property>
  <property fmtid="{D5CDD505-2E9C-101B-9397-08002B2CF9AE}" pid="7" name="MSIP_Label_19b70da3-a449-4f44-b4c2-be38c028cb5c_ActionId">
    <vt:lpwstr>f193be01-dfd9-45b8-a669-d17d54faf4ed</vt:lpwstr>
  </property>
  <property fmtid="{D5CDD505-2E9C-101B-9397-08002B2CF9AE}" pid="8" name="MSIP_Label_19b70da3-a449-4f44-b4c2-be38c028cb5c_ContentBits">
    <vt:lpwstr>0</vt:lpwstr>
  </property>
</Properties>
</file>