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1"/>
  </p:notesMasterIdLst>
  <p:sldIdLst>
    <p:sldId id="307" r:id="rId2"/>
    <p:sldId id="285" r:id="rId3"/>
    <p:sldId id="257" r:id="rId4"/>
    <p:sldId id="302" r:id="rId5"/>
    <p:sldId id="311" r:id="rId6"/>
    <p:sldId id="264" r:id="rId7"/>
    <p:sldId id="290" r:id="rId8"/>
    <p:sldId id="266" r:id="rId9"/>
    <p:sldId id="278" r:id="rId10"/>
    <p:sldId id="305" r:id="rId11"/>
    <p:sldId id="306" r:id="rId12"/>
    <p:sldId id="300" r:id="rId13"/>
    <p:sldId id="279" r:id="rId14"/>
    <p:sldId id="298" r:id="rId15"/>
    <p:sldId id="299" r:id="rId16"/>
    <p:sldId id="287" r:id="rId17"/>
    <p:sldId id="281" r:id="rId18"/>
    <p:sldId id="282" r:id="rId19"/>
    <p:sldId id="288" r:id="rId20"/>
    <p:sldId id="293" r:id="rId21"/>
    <p:sldId id="297" r:id="rId22"/>
    <p:sldId id="301" r:id="rId23"/>
    <p:sldId id="310" r:id="rId24"/>
    <p:sldId id="283" r:id="rId25"/>
    <p:sldId id="270" r:id="rId26"/>
    <p:sldId id="286" r:id="rId27"/>
    <p:sldId id="309" r:id="rId28"/>
    <p:sldId id="289" r:id="rId29"/>
    <p:sldId id="284" r:id="rId30"/>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10" autoAdjust="0"/>
    <p:restoredTop sz="95974" autoAdjust="0"/>
  </p:normalViewPr>
  <p:slideViewPr>
    <p:cSldViewPr>
      <p:cViewPr varScale="1">
        <p:scale>
          <a:sx n="105" d="100"/>
          <a:sy n="105" d="100"/>
        </p:scale>
        <p:origin x="528" y="11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3/17/2024</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a:t>
            </a:fld>
            <a:endParaRPr lang="en-US"/>
          </a:p>
        </p:txBody>
      </p:sp>
    </p:spTree>
    <p:extLst>
      <p:ext uri="{BB962C8B-B14F-4D97-AF65-F5344CB8AC3E}">
        <p14:creationId xmlns:p14="http://schemas.microsoft.com/office/powerpoint/2010/main" val="2021164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11</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17</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21</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22</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29</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3/17/2024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3/17/2024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3/17/2024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3/17/2024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3/17/2024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3/17/2024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3/17/2024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3/17/2024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3/17/2024</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8.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wmf"/></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0.png"/><Relationship Id="rId4" Type="http://schemas.openxmlformats.org/officeDocument/2006/relationships/hyperlink" Target="mailto:aocases@uwtsd.ac.uk"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mailto:wellbeingsupport@uwtsd.ac.uk" TargetMode="External"/><Relationship Id="rId2" Type="http://schemas.openxmlformats.org/officeDocument/2006/relationships/hyperlink" Target="mailto:disability@uwtsd.ac.uk" TargetMode="Externa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7C1A4-7769-C088-F453-66AA6530F715}"/>
              </a:ext>
            </a:extLst>
          </p:cNvPr>
          <p:cNvSpPr>
            <a:spLocks noGrp="1"/>
          </p:cNvSpPr>
          <p:nvPr>
            <p:ph type="title"/>
          </p:nvPr>
        </p:nvSpPr>
        <p:spPr/>
        <p:txBody>
          <a:bodyPr>
            <a:normAutofit/>
          </a:bodyPr>
          <a:lstStyle/>
          <a:p>
            <a:r>
              <a:rPr lang="en-GB" sz="4800" dirty="0">
                <a:latin typeface="Calibri" panose="020F0502020204030204" pitchFamily="34" charset="0"/>
              </a:rPr>
              <a:t>      ASSESSMENT WORKSHOP</a:t>
            </a:r>
            <a:endParaRPr lang="en-GB" sz="4800" dirty="0"/>
          </a:p>
        </p:txBody>
      </p:sp>
      <p:sp>
        <p:nvSpPr>
          <p:cNvPr id="3" name="Content Placeholder 2">
            <a:extLst>
              <a:ext uri="{FF2B5EF4-FFF2-40B4-BE49-F238E27FC236}">
                <a16:creationId xmlns:a16="http://schemas.microsoft.com/office/drawing/2014/main" id="{49697C76-42E9-B8E3-1423-92E149A1795D}"/>
              </a:ext>
            </a:extLst>
          </p:cNvPr>
          <p:cNvSpPr>
            <a:spLocks noGrp="1"/>
          </p:cNvSpPr>
          <p:nvPr>
            <p:ph idx="1"/>
          </p:nvPr>
        </p:nvSpPr>
        <p:spPr>
          <a:xfrm>
            <a:off x="457200" y="1600200"/>
            <a:ext cx="8229600" cy="5257800"/>
          </a:xfrm>
        </p:spPr>
        <p:txBody>
          <a:bodyPr>
            <a:normAutofit lnSpcReduction="10000"/>
          </a:bodyPr>
          <a:lstStyle/>
          <a:p>
            <a:r>
              <a:rPr lang="en-GB" sz="1800" dirty="0">
                <a:effectLst/>
                <a:latin typeface="Calibri" panose="020F0502020204030204" pitchFamily="34" charset="0"/>
                <a:ea typeface="DengXian" panose="02010600030101010101" pitchFamily="2" charset="-122"/>
              </a:rPr>
              <a:t>                            </a:t>
            </a:r>
            <a:r>
              <a:rPr lang="en-GB" sz="1800" b="1" dirty="0">
                <a:effectLst/>
                <a:latin typeface="Calibri" panose="020F0502020204030204" pitchFamily="34" charset="0"/>
                <a:ea typeface="DengXian" panose="02010600030101010101" pitchFamily="2" charset="-122"/>
              </a:rPr>
              <a:t>       </a:t>
            </a:r>
            <a:r>
              <a:rPr lang="en-GB" sz="3200" b="1" dirty="0">
                <a:solidFill>
                  <a:srgbClr val="00B0F0"/>
                </a:solidFill>
                <a:effectLst/>
                <a:latin typeface="Calibri" panose="020F0502020204030204" pitchFamily="34" charset="0"/>
                <a:ea typeface="DengXian" panose="02010600030101010101" pitchFamily="2" charset="-122"/>
              </a:rPr>
              <a:t>ASSESSMENT STAFF &amp; ROLES</a:t>
            </a:r>
          </a:p>
          <a:p>
            <a:r>
              <a:rPr lang="en-GB" sz="2800" dirty="0">
                <a:effectLst/>
                <a:latin typeface="Calibri" panose="020F0502020204030204" pitchFamily="34" charset="0"/>
                <a:ea typeface="DengXian" panose="02010600030101010101" pitchFamily="2" charset="-122"/>
              </a:rPr>
              <a:t>Bart Plange – Principal Administrator(Assessment Officer)</a:t>
            </a:r>
          </a:p>
          <a:p>
            <a:r>
              <a:rPr lang="en-GB" sz="2800" dirty="0">
                <a:effectLst/>
                <a:latin typeface="Calibri" panose="020F0502020204030204" pitchFamily="34" charset="0"/>
                <a:ea typeface="DengXian" panose="02010600030101010101" pitchFamily="2" charset="-122"/>
              </a:rPr>
              <a:t>Jossett Hector-Senior Assessments Officer(Weekend)</a:t>
            </a:r>
          </a:p>
          <a:p>
            <a:r>
              <a:rPr lang="en-GB" sz="2800" dirty="0">
                <a:effectLst/>
                <a:latin typeface="Calibri" panose="020F0502020204030204" pitchFamily="34" charset="0"/>
                <a:ea typeface="DengXian" panose="02010600030101010101" pitchFamily="2" charset="-122"/>
              </a:rPr>
              <a:t>Matthew Kelleher– Assessments Officer</a:t>
            </a:r>
          </a:p>
          <a:p>
            <a:r>
              <a:rPr lang="en-GB" sz="2800" dirty="0">
                <a:effectLst/>
                <a:latin typeface="Calibri" panose="020F0502020204030204" pitchFamily="34" charset="0"/>
                <a:ea typeface="DengXian" panose="02010600030101010101" pitchFamily="2" charset="-122"/>
              </a:rPr>
              <a:t>Manuela Dineva - Assessments  Officer </a:t>
            </a:r>
          </a:p>
          <a:p>
            <a:r>
              <a:rPr lang="en-GB" sz="2800" dirty="0">
                <a:effectLst/>
                <a:latin typeface="Calibri" panose="020F0502020204030204" pitchFamily="34" charset="0"/>
                <a:ea typeface="DengXian" panose="02010600030101010101" pitchFamily="2" charset="-122"/>
              </a:rPr>
              <a:t>Eliane Mukeba -Assessment Officer</a:t>
            </a:r>
          </a:p>
          <a:p>
            <a:r>
              <a:rPr lang="en-GB" sz="2800" dirty="0">
                <a:effectLst/>
                <a:latin typeface="Calibri" panose="020F0502020204030204" pitchFamily="34" charset="0"/>
                <a:ea typeface="DengXian" panose="02010600030101010101" pitchFamily="2" charset="-122"/>
              </a:rPr>
              <a:t>Marin Zaharidov - Assessment Officer</a:t>
            </a:r>
          </a:p>
          <a:p>
            <a:r>
              <a:rPr lang="en-GB" sz="2800" dirty="0">
                <a:effectLst/>
                <a:latin typeface="Calibri" panose="020F0502020204030204" pitchFamily="34" charset="0"/>
                <a:ea typeface="DengXian" panose="02010600030101010101" pitchFamily="2" charset="-122"/>
              </a:rPr>
              <a:t>Anamika Roy – Assessment Officer</a:t>
            </a:r>
          </a:p>
          <a:p>
            <a:r>
              <a:rPr lang="de-DE" sz="2800" dirty="0">
                <a:effectLst/>
                <a:latin typeface="Calibri" panose="020F0502020204030204" pitchFamily="34" charset="0"/>
                <a:ea typeface="DengXian" panose="02010600030101010101" pitchFamily="2" charset="-122"/>
              </a:rPr>
              <a:t>Junyan Zhu - </a:t>
            </a:r>
            <a:r>
              <a:rPr lang="en-GB" sz="2800" dirty="0">
                <a:effectLst/>
                <a:latin typeface="Calibri" panose="020F0502020204030204" pitchFamily="34" charset="0"/>
                <a:ea typeface="DengXian" panose="02010600030101010101" pitchFamily="2" charset="-122"/>
              </a:rPr>
              <a:t>Assessment Officer (Weekend)</a:t>
            </a:r>
          </a:p>
          <a:p>
            <a:r>
              <a:rPr lang="en-GB" sz="2800" dirty="0">
                <a:effectLst/>
                <a:latin typeface="Calibri" panose="020F0502020204030204" pitchFamily="34" charset="0"/>
                <a:ea typeface="DengXian" panose="02010600030101010101" pitchFamily="2" charset="-122"/>
              </a:rPr>
              <a:t>Anita</a:t>
            </a:r>
            <a:r>
              <a:rPr lang="it-IT" sz="2800" dirty="0">
                <a:effectLst/>
                <a:latin typeface="Calibri" panose="020F0502020204030204" pitchFamily="34" charset="0"/>
                <a:ea typeface="DengXian" panose="02010600030101010101" pitchFamily="2" charset="-122"/>
              </a:rPr>
              <a:t> Chiafi </a:t>
            </a:r>
            <a:r>
              <a:rPr lang="en-GB" sz="2800" dirty="0">
                <a:effectLst/>
                <a:latin typeface="Calibri" panose="020F0502020204030204" pitchFamily="34" charset="0"/>
                <a:ea typeface="DengXian" panose="02010600030101010101" pitchFamily="2" charset="-122"/>
              </a:rPr>
              <a:t>-Assessment Officer(Weekend)</a:t>
            </a:r>
          </a:p>
          <a:p>
            <a:pPr marL="0" indent="0">
              <a:buNone/>
            </a:pPr>
            <a:endParaRPr lang="en-GB" dirty="0"/>
          </a:p>
        </p:txBody>
      </p:sp>
    </p:spTree>
    <p:extLst>
      <p:ext uri="{BB962C8B-B14F-4D97-AF65-F5344CB8AC3E}">
        <p14:creationId xmlns:p14="http://schemas.microsoft.com/office/powerpoint/2010/main" val="1398971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6"/>
            <a:ext cx="8229600" cy="4513169"/>
          </a:xfrm>
          <a:solidFill>
            <a:schemeClr val="bg1"/>
          </a:solidFill>
        </p:spPr>
        <p:txBody>
          <a:bodyPr>
            <a:noAutofit/>
          </a:bodyPr>
          <a:lstStyle/>
          <a:p>
            <a:pPr algn="ctr">
              <a:buFont typeface="Wingdings" panose="05000000000000000000" pitchFamily="2" charset="2"/>
              <a:buChar char="§"/>
            </a:pPr>
            <a:r>
              <a:rPr lang="en-GB" sz="3200" b="1" dirty="0">
                <a:latin typeface="Calibri" panose="020F0502020204030204" pitchFamily="34" charset="0"/>
              </a:rPr>
              <a:t>Assessments Hot-Desk Times:</a:t>
            </a:r>
          </a:p>
          <a:p>
            <a:endParaRPr lang="en-GB" sz="1800" b="1" dirty="0"/>
          </a:p>
          <a:p>
            <a:endParaRPr lang="en-GB" sz="1800" b="1" dirty="0"/>
          </a:p>
          <a:p>
            <a:endParaRPr lang="en-GB" sz="1800" b="1" dirty="0"/>
          </a:p>
          <a:p>
            <a:endParaRPr lang="en-GB" sz="1800" dirty="0"/>
          </a:p>
          <a:p>
            <a:pPr marL="0" indent="0" algn="ctr">
              <a:buNone/>
            </a:pPr>
            <a:endParaRPr lang="en-GB" sz="3200" dirty="0">
              <a:latin typeface="Calibri" panose="020F0502020204030204" pitchFamily="34" charset="0"/>
              <a:hlinkClick r:id="rId2"/>
            </a:endParaRPr>
          </a:p>
          <a:p>
            <a:pPr marL="0" indent="0" algn="ctr">
              <a:buNone/>
            </a:pPr>
            <a:r>
              <a:rPr lang="en-GB" sz="3200" dirty="0">
                <a:latin typeface="Calibri" panose="020F0502020204030204" pitchFamily="34" charset="0"/>
                <a:hlinkClick r:id="rId2"/>
              </a:rPr>
              <a:t>LondonAssessments@uwtsd.ac.uk</a:t>
            </a:r>
            <a:endParaRPr lang="en-GB" sz="3200" dirty="0">
              <a:latin typeface="Calibri" panose="020F0502020204030204" pitchFamily="34" charset="0"/>
            </a:endParaRPr>
          </a:p>
          <a:p>
            <a:pPr marL="0" indent="0" algn="ctr">
              <a:buNone/>
            </a:pPr>
            <a:r>
              <a:rPr lang="en-GB" sz="3200" b="1" dirty="0">
                <a:latin typeface="Calibri" panose="020F0502020204030204" pitchFamily="34" charset="0"/>
              </a:rPr>
              <a:t>Tel:</a:t>
            </a:r>
            <a:r>
              <a:rPr lang="en-GB" sz="3200" dirty="0">
                <a:latin typeface="Calibri" panose="020F0502020204030204" pitchFamily="34" charset="0"/>
              </a:rPr>
              <a:t> </a:t>
            </a:r>
            <a:r>
              <a:rPr lang="en-GB" sz="3200" b="1" dirty="0">
                <a:latin typeface="Calibri" panose="020F0502020204030204" pitchFamily="34" charset="0"/>
              </a:rPr>
              <a:t>0207 127 7405   </a:t>
            </a:r>
            <a:endParaRPr lang="en-US" sz="2400" b="1"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graphicFrame>
        <p:nvGraphicFramePr>
          <p:cNvPr id="5" name="Table 4">
            <a:extLst>
              <a:ext uri="{FF2B5EF4-FFF2-40B4-BE49-F238E27FC236}">
                <a16:creationId xmlns:a16="http://schemas.microsoft.com/office/drawing/2014/main" id="{57CB2512-775C-C59A-6BB7-9110E242475F}"/>
              </a:ext>
            </a:extLst>
          </p:cNvPr>
          <p:cNvGraphicFramePr>
            <a:graphicFrameLocks noGrp="1"/>
          </p:cNvGraphicFramePr>
          <p:nvPr>
            <p:extLst>
              <p:ext uri="{D42A27DB-BD31-4B8C-83A1-F6EECF244321}">
                <p14:modId xmlns:p14="http://schemas.microsoft.com/office/powerpoint/2010/main" val="802518895"/>
              </p:ext>
            </p:extLst>
          </p:nvPr>
        </p:nvGraphicFramePr>
        <p:xfrm>
          <a:off x="1219200" y="2895600"/>
          <a:ext cx="7239000" cy="1463040"/>
        </p:xfrm>
        <a:graphic>
          <a:graphicData uri="http://schemas.openxmlformats.org/drawingml/2006/table">
            <a:tbl>
              <a:tblPr firstRow="1" bandRow="1">
                <a:tableStyleId>{5C22544A-7EE6-4342-B048-85BDC9FD1C3A}</a:tableStyleId>
              </a:tblPr>
              <a:tblGrid>
                <a:gridCol w="3619500">
                  <a:extLst>
                    <a:ext uri="{9D8B030D-6E8A-4147-A177-3AD203B41FA5}">
                      <a16:colId xmlns:a16="http://schemas.microsoft.com/office/drawing/2014/main" val="3880520446"/>
                    </a:ext>
                  </a:extLst>
                </a:gridCol>
                <a:gridCol w="3619500">
                  <a:extLst>
                    <a:ext uri="{9D8B030D-6E8A-4147-A177-3AD203B41FA5}">
                      <a16:colId xmlns:a16="http://schemas.microsoft.com/office/drawing/2014/main" val="1413373219"/>
                    </a:ext>
                  </a:extLst>
                </a:gridCol>
              </a:tblGrid>
              <a:tr h="370840">
                <a:tc>
                  <a:txBody>
                    <a:bodyPr/>
                    <a:lstStyle/>
                    <a:p>
                      <a:r>
                        <a:rPr lang="en-GB" sz="1800" b="1" dirty="0">
                          <a:solidFill>
                            <a:schemeClr val="tx1"/>
                          </a:solidFill>
                        </a:rPr>
                        <a:t>Monday to Friday:</a:t>
                      </a:r>
                    </a:p>
                    <a:p>
                      <a:r>
                        <a:rPr lang="en-GB" sz="1800" b="0" dirty="0">
                          <a:solidFill>
                            <a:schemeClr val="tx1"/>
                          </a:solidFill>
                        </a:rPr>
                        <a:t>8:30 am to 12:00 pm  </a:t>
                      </a:r>
                    </a:p>
                    <a:p>
                      <a:r>
                        <a:rPr lang="en-GB" sz="1800" b="0" dirty="0">
                          <a:solidFill>
                            <a:schemeClr val="tx1"/>
                          </a:solidFill>
                        </a:rPr>
                        <a:t>1:00 pm to 3:30 pm</a:t>
                      </a:r>
                    </a:p>
                    <a:p>
                      <a:endParaRPr lang="en-GB" b="0" dirty="0">
                        <a:solidFill>
                          <a:schemeClr val="tx1"/>
                        </a:solidFill>
                      </a:endParaRPr>
                    </a:p>
                  </a:txBody>
                  <a:tcPr>
                    <a:solidFill>
                      <a:schemeClr val="bg1"/>
                    </a:solidFill>
                  </a:tcPr>
                </a:tc>
                <a:tc>
                  <a:txBody>
                    <a:bodyPr/>
                    <a:lstStyle/>
                    <a:p>
                      <a:r>
                        <a:rPr lang="en-GB" sz="1800" b="1" dirty="0">
                          <a:solidFill>
                            <a:schemeClr val="tx1"/>
                          </a:solidFill>
                        </a:rPr>
                        <a:t>At the weekends: </a:t>
                      </a:r>
                    </a:p>
                    <a:p>
                      <a:r>
                        <a:rPr lang="en-GB" sz="1800" b="0" dirty="0">
                          <a:solidFill>
                            <a:schemeClr val="tx1"/>
                          </a:solidFill>
                        </a:rPr>
                        <a:t>11:00 am to 12:00 pm</a:t>
                      </a:r>
                    </a:p>
                    <a:p>
                      <a:r>
                        <a:rPr lang="en-GB" sz="1800" b="0" dirty="0">
                          <a:solidFill>
                            <a:schemeClr val="tx1"/>
                          </a:solidFill>
                        </a:rPr>
                        <a:t>1:00 pm to 2:00 pm </a:t>
                      </a:r>
                    </a:p>
                    <a:p>
                      <a:r>
                        <a:rPr lang="en-GB" sz="1800" b="0" dirty="0">
                          <a:solidFill>
                            <a:schemeClr val="tx1"/>
                          </a:solidFill>
                        </a:rPr>
                        <a:t> 3:00 pm to 4:00 pm</a:t>
                      </a:r>
                    </a:p>
                    <a:p>
                      <a:endParaRPr lang="en-GB" b="0" dirty="0">
                        <a:solidFill>
                          <a:schemeClr val="tx1"/>
                        </a:solidFill>
                      </a:endParaRPr>
                    </a:p>
                  </a:txBody>
                  <a:tcPr>
                    <a:solidFill>
                      <a:schemeClr val="bg1"/>
                    </a:solidFill>
                  </a:tcPr>
                </a:tc>
                <a:extLst>
                  <a:ext uri="{0D108BD9-81ED-4DB2-BD59-A6C34878D82A}">
                    <a16:rowId xmlns:a16="http://schemas.microsoft.com/office/drawing/2014/main" val="243249286"/>
                  </a:ext>
                </a:extLst>
              </a:tr>
            </a:tbl>
          </a:graphicData>
        </a:graphic>
      </p:graphicFrame>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2.00PM</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7831275-B35F-DFE0-47B0-A0CEBEB6C8BE}"/>
              </a:ext>
            </a:extLst>
          </p:cNvPr>
          <p:cNvPicPr>
            <a:picLocks noGrp="1" noChangeAspect="1"/>
          </p:cNvPicPr>
          <p:nvPr>
            <p:ph idx="1"/>
          </p:nvPr>
        </p:nvPicPr>
        <p:blipFill>
          <a:blip r:embed="rId2"/>
          <a:stretch>
            <a:fillRect/>
          </a:stretch>
        </p:blipFill>
        <p:spPr>
          <a:xfrm>
            <a:off x="90488" y="527777"/>
            <a:ext cx="8963025" cy="6251709"/>
          </a:xfrm>
          <a:noFill/>
        </p:spPr>
      </p:pic>
    </p:spTree>
    <p:extLst>
      <p:ext uri="{BB962C8B-B14F-4D97-AF65-F5344CB8AC3E}">
        <p14:creationId xmlns:p14="http://schemas.microsoft.com/office/powerpoint/2010/main" val="177518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2:00PM</a:t>
            </a:r>
            <a:r>
              <a:rPr lang="en-US" sz="2800" dirty="0">
                <a:latin typeface="Calibri" panose="020F0502020204030204" pitchFamily="34" charset="0"/>
              </a:rPr>
              <a:t> of the assigned date in the assessment schedule</a:t>
            </a:r>
          </a:p>
          <a:p>
            <a:pPr algn="just">
              <a:buFont typeface="Wingdings" panose="05000000000000000000" pitchFamily="2" charset="2"/>
              <a:buChar char="§"/>
            </a:pPr>
            <a:endParaRPr lang="en-US" sz="2800" dirty="0">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DO NOT leave to ’1:58PM’ to upload your work. You might encounter difficulties trying to gain access</a:t>
            </a:r>
          </a:p>
          <a:p>
            <a:pPr lvl="2" algn="just">
              <a:buFont typeface="Wingdings" panose="05000000000000000000" pitchFamily="2" charset="2"/>
              <a:buChar char="§"/>
            </a:pPr>
            <a:endParaRPr lang="en-US" sz="2600" b="1" dirty="0">
              <a:solidFill>
                <a:srgbClr val="FF0000"/>
              </a:solidFill>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In other words …. DO NOT leave it to the LAST MINUTE</a:t>
            </a:r>
            <a:r>
              <a:rPr lang="en-US" sz="2600" dirty="0">
                <a:solidFill>
                  <a:srgbClr val="FF0000"/>
                </a:solidFill>
                <a:latin typeface="Calibri" panose="020F0502020204030204" pitchFamily="34" charset="0"/>
              </a:rPr>
              <a:t>!</a:t>
            </a:r>
          </a:p>
          <a:p>
            <a:pPr algn="just">
              <a:buFont typeface="Wingdings" panose="05000000000000000000" pitchFamily="2" charset="2"/>
              <a:buChar char="§"/>
            </a:pPr>
            <a:endParaRPr lang="en-US" sz="2800" dirty="0">
              <a:latin typeface="Calibri" panose="020F0502020204030204" pitchFamily="34" charset="0"/>
            </a:endParaRP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childTnLst>
                          </p:cTn>
                        </p:par>
                        <p:par>
                          <p:cTn id="19" fill="hold">
                            <p:stCondLst>
                              <p:cond delay="500"/>
                            </p:stCondLst>
                            <p:childTnLst>
                              <p:par>
                                <p:cTn id="20" presetID="2" presetClass="entr" presetSubtype="4" fill="hold" nodeType="after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 calcmode="lin" valueType="num">
                                      <p:cBhvr additive="base">
                                        <p:cTn id="2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Upload your work on Moodle as Normal but it will show the date and time you uploaded (submitted) your Assessment.</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Assessments submitted  within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be counted as Late Submission and will be Marked</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a:buFont typeface="Wingdings" panose="05000000000000000000" pitchFamily="2" charset="2"/>
              <a:buChar char="§"/>
            </a:pPr>
            <a:r>
              <a:rPr lang="en-US" dirty="0">
                <a:solidFill>
                  <a:srgbClr val="FF0000"/>
                </a:solidFill>
                <a:latin typeface="Calibri" panose="020F0502020204030204" pitchFamily="34" charset="0"/>
              </a:rPr>
              <a:t>Assessments submitted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not be marked and will be awarded a mark of  Zero                         (Non-Submission)</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5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000"/>
                            </p:stCondLst>
                            <p:childTnLst>
                              <p:par>
                                <p:cTn id="22" presetID="10" presetClass="entr" presetSubtype="0" fill="hold" nodeType="afterEffect">
                                  <p:stCondLst>
                                    <p:cond delay="50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85000" lnSpcReduction="1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endParaRPr lang="en-US" sz="2400" b="1" u="sng" dirty="0">
              <a:latin typeface="Calibri" panose="020F0502020204030204" pitchFamily="34" charset="0"/>
            </a:endParaRP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p>
          <a:p>
            <a:pPr lvl="2"/>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2:00 PM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1" end="11"/>
                                            </p:txEl>
                                          </p:spTgt>
                                        </p:tgtEl>
                                        <p:attrNameLst>
                                          <p:attrName>style.visibility</p:attrName>
                                        </p:attrNameLst>
                                      </p:cBhvr>
                                      <p:to>
                                        <p:strVal val="visible"/>
                                      </p:to>
                                    </p:set>
                                    <p:anim calcmode="lin" valueType="num">
                                      <p:cBhvr additive="base">
                                        <p:cTn id="7"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pPr marL="0" indent="0">
              <a:buNone/>
            </a:pPr>
            <a:r>
              <a:rPr lang="en-GB" sz="3600" dirty="0"/>
              <a:t>Provisional feedback and results will be made available to students within 20 working days of the submission deadline.</a:t>
            </a:r>
          </a:p>
          <a:p>
            <a:pPr marL="0" indent="0">
              <a:buNone/>
            </a:pPr>
            <a:endParaRPr lang="en-GB" sz="1800" b="1" i="1" dirty="0">
              <a:effectLst/>
              <a:latin typeface="Calibri" panose="020F0502020204030204" pitchFamily="34" charset="0"/>
              <a:ea typeface="DengXian" panose="02010600030101010101" pitchFamily="2" charset="-122"/>
            </a:endParaRPr>
          </a:p>
          <a:p>
            <a:pPr marL="0" indent="0">
              <a:buNone/>
            </a:pPr>
            <a:r>
              <a:rPr lang="en-GB" sz="2600" i="1" dirty="0"/>
              <a:t>Please note that these results are provisional until confirmed by the Examination Board. You will be able to view your FINAL MARKS on Moodle on Friday after the exam board which for this February 2024 term will be </a:t>
            </a:r>
            <a:r>
              <a:rPr lang="en-GB" sz="2600" i="1" dirty="0">
                <a:highlight>
                  <a:srgbClr val="FFFF00"/>
                </a:highlight>
              </a:rPr>
              <a:t>7th June 2024 after 16:00pm.</a:t>
            </a:r>
          </a:p>
          <a:p>
            <a:pPr marL="0" indent="0">
              <a:buNone/>
            </a:pPr>
            <a:endParaRPr lang="en-GB" sz="3600" dirty="0"/>
          </a:p>
        </p:txBody>
      </p:sp>
    </p:spTree>
    <p:extLst>
      <p:ext uri="{BB962C8B-B14F-4D97-AF65-F5344CB8AC3E}">
        <p14:creationId xmlns:p14="http://schemas.microsoft.com/office/powerpoint/2010/main" val="374521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p>
          <a:p>
            <a:pPr algn="just"/>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2000"/>
                                        <p:tgtEl>
                                          <p:spTgt spid="3">
                                            <p:txEl>
                                              <p:pRg st="3" end="3"/>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20000"/>
          </a:bodyPr>
          <a:lstStyle/>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submits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2:00PM</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2:00pm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CC2D2-73AA-1970-E009-6D8876E8B0DD}"/>
              </a:ext>
            </a:extLst>
          </p:cNvPr>
          <p:cNvSpPr>
            <a:spLocks noGrp="1"/>
          </p:cNvSpPr>
          <p:nvPr>
            <p:ph type="title"/>
          </p:nvPr>
        </p:nvSpPr>
        <p:spPr/>
        <p:txBody>
          <a:bodyPr/>
          <a:lstStyle/>
          <a:p>
            <a:r>
              <a:rPr lang="en-GB" dirty="0"/>
              <a:t>Additional Important Notes</a:t>
            </a:r>
          </a:p>
        </p:txBody>
      </p:sp>
      <p:sp>
        <p:nvSpPr>
          <p:cNvPr id="3" name="Content Placeholder 2">
            <a:extLst>
              <a:ext uri="{FF2B5EF4-FFF2-40B4-BE49-F238E27FC236}">
                <a16:creationId xmlns:a16="http://schemas.microsoft.com/office/drawing/2014/main" id="{5600A481-47F2-6AAA-9B54-48A065AC4719}"/>
              </a:ext>
            </a:extLst>
          </p:cNvPr>
          <p:cNvSpPr>
            <a:spLocks noGrp="1"/>
          </p:cNvSpPr>
          <p:nvPr>
            <p:ph idx="1"/>
          </p:nvPr>
        </p:nvSpPr>
        <p:spPr/>
        <p:txBody>
          <a:bodyPr>
            <a:normAutofit fontScale="92500" lnSpcReduction="10000"/>
          </a:bodyPr>
          <a:lstStyle/>
          <a:p>
            <a:r>
              <a:rPr lang="en-GB" dirty="0"/>
              <a:t>The pass mark for a module is 40%. (50% at Level 7).</a:t>
            </a:r>
          </a:p>
          <a:p>
            <a:pPr marL="0" indent="0">
              <a:buNone/>
            </a:pPr>
            <a:endParaRPr lang="en-GB" dirty="0"/>
          </a:p>
          <a:p>
            <a:r>
              <a:rPr lang="en-GB" dirty="0"/>
              <a:t>The maximum number of resit  attempts that can be allowed for any module will be two (one for level 7). This means you will have three chances (two for level 7) in total to pass a module. </a:t>
            </a:r>
          </a:p>
          <a:p>
            <a:endParaRPr lang="en-GB" dirty="0"/>
          </a:p>
          <a:p>
            <a:r>
              <a:rPr lang="en-GB" dirty="0"/>
              <a:t>Normally, when a student has failed to complete a module on which they have used all their attempts and the module is not eligible for condonement, the student will be </a:t>
            </a:r>
            <a:r>
              <a:rPr lang="en-GB" b="1" dirty="0"/>
              <a:t>required to withdraw from the programme.</a:t>
            </a:r>
          </a:p>
          <a:p>
            <a:pPr marL="0" indent="0">
              <a:buNone/>
            </a:pPr>
            <a:r>
              <a:rPr lang="en-GB" dirty="0">
                <a:solidFill>
                  <a:srgbClr val="FF0000"/>
                </a:solidFill>
              </a:rPr>
              <a:t> </a:t>
            </a:r>
          </a:p>
          <a:p>
            <a:pPr marL="0" indent="0">
              <a:buNone/>
            </a:pPr>
            <a:r>
              <a:rPr lang="en-GB" dirty="0">
                <a:solidFill>
                  <a:srgbClr val="FF0000"/>
                </a:solidFill>
              </a:rPr>
              <a:t>Please ensure that </a:t>
            </a:r>
            <a:r>
              <a:rPr lang="en-GB">
                <a:solidFill>
                  <a:srgbClr val="FF0000"/>
                </a:solidFill>
              </a:rPr>
              <a:t>you attempt and pass </a:t>
            </a:r>
            <a:r>
              <a:rPr lang="en-GB" dirty="0">
                <a:solidFill>
                  <a:srgbClr val="FF0000"/>
                </a:solidFill>
              </a:rPr>
              <a:t>ALL modules and complete all resits/rework or you could be withdrawn from the programme.</a:t>
            </a:r>
          </a:p>
          <a:p>
            <a:endParaRPr lang="en-GB" dirty="0"/>
          </a:p>
          <a:p>
            <a:endParaRPr lang="en-GB" dirty="0"/>
          </a:p>
        </p:txBody>
      </p:sp>
      <p:pic>
        <p:nvPicPr>
          <p:cNvPr id="7" name="Picture 6" descr="A yellow rectangular sign with black text&#10;&#10;Description automatically generated">
            <a:extLst>
              <a:ext uri="{FF2B5EF4-FFF2-40B4-BE49-F238E27FC236}">
                <a16:creationId xmlns:a16="http://schemas.microsoft.com/office/drawing/2014/main" id="{6ABFCD1F-21EE-51F9-E3DD-751B594AE4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3200" y="361950"/>
            <a:ext cx="1676400" cy="1334448"/>
          </a:xfrm>
          <a:prstGeom prst="rect">
            <a:avLst/>
          </a:prstGeom>
        </p:spPr>
      </p:pic>
    </p:spTree>
    <p:extLst>
      <p:ext uri="{BB962C8B-B14F-4D97-AF65-F5344CB8AC3E}">
        <p14:creationId xmlns:p14="http://schemas.microsoft.com/office/powerpoint/2010/main" val="33515909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2:00pm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LondonITServiceDesk@uwtsd.ac.uk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marL="548640" lvl="2" indent="0">
              <a:buNone/>
            </a:pP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Disability</a:t>
            </a:r>
          </a:p>
          <a:p>
            <a:pPr lvl="2">
              <a:buFont typeface="Wingdings" panose="05000000000000000000" pitchFamily="2" charset="2"/>
              <a:buChar char="§"/>
            </a:pPr>
            <a:r>
              <a:rPr lang="en-GB" sz="2200" dirty="0">
                <a:latin typeface="Calibri" panose="020F0502020204030204" pitchFamily="34" charset="0"/>
                <a:hlinkClick r:id="rId2"/>
              </a:rPr>
              <a:t>disability@uwtsd.ac.uk</a:t>
            </a:r>
            <a:r>
              <a:rPr lang="en-GB" sz="2200" dirty="0">
                <a:latin typeface="Calibri" panose="020F0502020204030204" pitchFamily="34" charset="0"/>
              </a:rPr>
              <a:t> </a:t>
            </a:r>
          </a:p>
          <a:p>
            <a:pPr lvl="2">
              <a:buFont typeface="Wingdings" panose="05000000000000000000" pitchFamily="2" charset="2"/>
              <a:buChar char="§"/>
            </a:pPr>
            <a:endParaRPr lang="en-GB" sz="22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Wellbeing</a:t>
            </a:r>
          </a:p>
          <a:p>
            <a:pPr marL="548640" lvl="2" indent="0">
              <a:buNone/>
            </a:pPr>
            <a:r>
              <a:rPr lang="en-GB" sz="2200" dirty="0">
                <a:latin typeface="Calibri" panose="020F0502020204030204" pitchFamily="34" charset="0"/>
                <a:hlinkClick r:id="rId3"/>
              </a:rPr>
              <a:t>wellbeingsupport@uwtsd.ac.uk</a:t>
            </a:r>
            <a:endParaRPr lang="en-GB" sz="2200" dirty="0">
              <a:latin typeface="Calibri" panose="020F0502020204030204" pitchFamily="34" charset="0"/>
            </a:endParaRPr>
          </a:p>
          <a:p>
            <a:pPr marL="274320" lvl="1" indent="0">
              <a:buNone/>
            </a:pPr>
            <a:endParaRPr lang="en-GB" sz="2400" dirty="0">
              <a:latin typeface="Calibri" panose="020F0502020204030204" pitchFamily="34" charset="0"/>
            </a:endParaRPr>
          </a:p>
          <a:p>
            <a:pPr marL="274320" lvl="1" indent="0">
              <a:buNone/>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13529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0</TotalTime>
  <Words>2172</Words>
  <Application>Microsoft Office PowerPoint</Application>
  <PresentationFormat>On-screen Show (4:3)</PresentationFormat>
  <Paragraphs>240</Paragraphs>
  <Slides>29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Segoe UI</vt:lpstr>
      <vt:lpstr>Wingdings</vt:lpstr>
      <vt:lpstr>Clarity</vt:lpstr>
      <vt:lpstr>      ASSESSMENT WORKSHOP</vt:lpstr>
      <vt:lpstr>HOW TO CONTACT US</vt:lpstr>
      <vt:lpstr>YOUR RESPONSIBILITIES</vt:lpstr>
      <vt:lpstr>London STUDENTS’ HALL - MOODLE</vt:lpstr>
      <vt:lpstr>PowerPoint Presentation</vt:lpstr>
      <vt:lpstr>NOTES TO REMEMBER</vt:lpstr>
      <vt:lpstr>LATE SUBMISSIONS Please also refer to the relevant guide on the Students’ Hall Page</vt:lpstr>
      <vt:lpstr>LATE SUBMISSIONS</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Additional Important Notes</vt:lpstr>
      <vt:lpstr>REFERENCES</vt:lpstr>
      <vt:lpstr>SUMMING UP</vt:lpstr>
      <vt:lpstr>     EMAILS TO REMEMBER</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Anita Chiafi</cp:lastModifiedBy>
  <cp:revision>242</cp:revision>
  <cp:lastPrinted>2016-11-23T13:46:39Z</cp:lastPrinted>
  <dcterms:created xsi:type="dcterms:W3CDTF">2013-10-14T09:25:34Z</dcterms:created>
  <dcterms:modified xsi:type="dcterms:W3CDTF">2024-03-17T10:04:14Z</dcterms:modified>
</cp:coreProperties>
</file>