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7" r:id="rId4"/>
    <p:sldId id="258" r:id="rId5"/>
    <p:sldId id="259" r:id="rId6"/>
    <p:sldId id="26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82" d="100"/>
          <a:sy n="82" d="100"/>
        </p:scale>
        <p:origin x="672"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465F4-885B-D876-AA7D-8F4C8D7DB3D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9643BA8-E6A9-FAB7-1621-BB5E00CB7A6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C9AF9FBB-208E-4654-419D-54EFDD6E45A5}"/>
              </a:ext>
            </a:extLst>
          </p:cNvPr>
          <p:cNvSpPr>
            <a:spLocks noGrp="1"/>
          </p:cNvSpPr>
          <p:nvPr>
            <p:ph type="dt" sz="half" idx="10"/>
          </p:nvPr>
        </p:nvSpPr>
        <p:spPr/>
        <p:txBody>
          <a:bodyPr/>
          <a:lstStyle/>
          <a:p>
            <a:fld id="{73A79E88-9F57-4DC7-95FA-B96938841D56}" type="datetimeFigureOut">
              <a:rPr lang="en-GB" smtClean="0"/>
              <a:t>25/02/2026</a:t>
            </a:fld>
            <a:endParaRPr lang="en-GB"/>
          </a:p>
        </p:txBody>
      </p:sp>
      <p:sp>
        <p:nvSpPr>
          <p:cNvPr id="5" name="Footer Placeholder 4">
            <a:extLst>
              <a:ext uri="{FF2B5EF4-FFF2-40B4-BE49-F238E27FC236}">
                <a16:creationId xmlns:a16="http://schemas.microsoft.com/office/drawing/2014/main" id="{988AB160-C173-7D3E-4DF2-97E63764BF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156509-22DE-B6BA-CB2D-B2880846370E}"/>
              </a:ext>
            </a:extLst>
          </p:cNvPr>
          <p:cNvSpPr>
            <a:spLocks noGrp="1"/>
          </p:cNvSpPr>
          <p:nvPr>
            <p:ph type="sldNum" sz="quarter" idx="12"/>
          </p:nvPr>
        </p:nvSpPr>
        <p:spPr/>
        <p:txBody>
          <a:bodyPr/>
          <a:lstStyle/>
          <a:p>
            <a:fld id="{B2744BDD-26AE-4DAE-A135-519E3FC51220}" type="slidenum">
              <a:rPr lang="en-GB" smtClean="0"/>
              <a:t>‹#›</a:t>
            </a:fld>
            <a:endParaRPr lang="en-GB"/>
          </a:p>
        </p:txBody>
      </p:sp>
    </p:spTree>
    <p:extLst>
      <p:ext uri="{BB962C8B-B14F-4D97-AF65-F5344CB8AC3E}">
        <p14:creationId xmlns:p14="http://schemas.microsoft.com/office/powerpoint/2010/main" val="1484409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CEAA2-D363-D531-0217-8183F3C6F75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29CB7F1-C2B9-36F9-1787-F3ADE061B58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1C1B27C-4AA3-6014-221C-B8162805023F}"/>
              </a:ext>
            </a:extLst>
          </p:cNvPr>
          <p:cNvSpPr>
            <a:spLocks noGrp="1"/>
          </p:cNvSpPr>
          <p:nvPr>
            <p:ph type="dt" sz="half" idx="10"/>
          </p:nvPr>
        </p:nvSpPr>
        <p:spPr/>
        <p:txBody>
          <a:bodyPr/>
          <a:lstStyle/>
          <a:p>
            <a:fld id="{73A79E88-9F57-4DC7-95FA-B96938841D56}" type="datetimeFigureOut">
              <a:rPr lang="en-GB" smtClean="0"/>
              <a:t>25/02/2026</a:t>
            </a:fld>
            <a:endParaRPr lang="en-GB"/>
          </a:p>
        </p:txBody>
      </p:sp>
      <p:sp>
        <p:nvSpPr>
          <p:cNvPr id="5" name="Footer Placeholder 4">
            <a:extLst>
              <a:ext uri="{FF2B5EF4-FFF2-40B4-BE49-F238E27FC236}">
                <a16:creationId xmlns:a16="http://schemas.microsoft.com/office/drawing/2014/main" id="{87A1C73D-A7AF-BDD7-1CA9-0C931C6808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18C94B-9FD5-78EE-4A4C-E3F78B03BDEE}"/>
              </a:ext>
            </a:extLst>
          </p:cNvPr>
          <p:cNvSpPr>
            <a:spLocks noGrp="1"/>
          </p:cNvSpPr>
          <p:nvPr>
            <p:ph type="sldNum" sz="quarter" idx="12"/>
          </p:nvPr>
        </p:nvSpPr>
        <p:spPr/>
        <p:txBody>
          <a:bodyPr/>
          <a:lstStyle/>
          <a:p>
            <a:fld id="{B2744BDD-26AE-4DAE-A135-519E3FC51220}" type="slidenum">
              <a:rPr lang="en-GB" smtClean="0"/>
              <a:t>‹#›</a:t>
            </a:fld>
            <a:endParaRPr lang="en-GB"/>
          </a:p>
        </p:txBody>
      </p:sp>
    </p:spTree>
    <p:extLst>
      <p:ext uri="{BB962C8B-B14F-4D97-AF65-F5344CB8AC3E}">
        <p14:creationId xmlns:p14="http://schemas.microsoft.com/office/powerpoint/2010/main" val="3057252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567B2-4DBF-D926-51BE-EE826341953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DC29983-0362-A5DD-900A-BD259717D1B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5C0F9EF-ED00-3F94-236C-CB15523605B9}"/>
              </a:ext>
            </a:extLst>
          </p:cNvPr>
          <p:cNvSpPr>
            <a:spLocks noGrp="1"/>
          </p:cNvSpPr>
          <p:nvPr>
            <p:ph type="dt" sz="half" idx="10"/>
          </p:nvPr>
        </p:nvSpPr>
        <p:spPr/>
        <p:txBody>
          <a:bodyPr/>
          <a:lstStyle/>
          <a:p>
            <a:fld id="{73A79E88-9F57-4DC7-95FA-B96938841D56}" type="datetimeFigureOut">
              <a:rPr lang="en-GB" smtClean="0"/>
              <a:t>25/02/2026</a:t>
            </a:fld>
            <a:endParaRPr lang="en-GB"/>
          </a:p>
        </p:txBody>
      </p:sp>
      <p:sp>
        <p:nvSpPr>
          <p:cNvPr id="5" name="Footer Placeholder 4">
            <a:extLst>
              <a:ext uri="{FF2B5EF4-FFF2-40B4-BE49-F238E27FC236}">
                <a16:creationId xmlns:a16="http://schemas.microsoft.com/office/drawing/2014/main" id="{FC6FD9BF-9786-3825-D009-B776098F4B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77B34B-5B42-7B90-5A73-8BDE2C5EA4F5}"/>
              </a:ext>
            </a:extLst>
          </p:cNvPr>
          <p:cNvSpPr>
            <a:spLocks noGrp="1"/>
          </p:cNvSpPr>
          <p:nvPr>
            <p:ph type="sldNum" sz="quarter" idx="12"/>
          </p:nvPr>
        </p:nvSpPr>
        <p:spPr/>
        <p:txBody>
          <a:bodyPr/>
          <a:lstStyle/>
          <a:p>
            <a:fld id="{B2744BDD-26AE-4DAE-A135-519E3FC51220}" type="slidenum">
              <a:rPr lang="en-GB" smtClean="0"/>
              <a:t>‹#›</a:t>
            </a:fld>
            <a:endParaRPr lang="en-GB"/>
          </a:p>
        </p:txBody>
      </p:sp>
    </p:spTree>
    <p:extLst>
      <p:ext uri="{BB962C8B-B14F-4D97-AF65-F5344CB8AC3E}">
        <p14:creationId xmlns:p14="http://schemas.microsoft.com/office/powerpoint/2010/main" val="3925783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765D5-140E-6F4F-13BF-749F21A75DD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9559121-949D-5C14-7A12-77AA6CFF099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E2BE29EA-6EC2-E4BE-A49A-B4ECA3AF1FA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F3B47035-0927-5114-CDA4-E12507306233}"/>
              </a:ext>
            </a:extLst>
          </p:cNvPr>
          <p:cNvSpPr>
            <a:spLocks noGrp="1"/>
          </p:cNvSpPr>
          <p:nvPr>
            <p:ph type="dt" sz="half" idx="10"/>
          </p:nvPr>
        </p:nvSpPr>
        <p:spPr/>
        <p:txBody>
          <a:bodyPr/>
          <a:lstStyle/>
          <a:p>
            <a:fld id="{73A79E88-9F57-4DC7-95FA-B96938841D56}" type="datetimeFigureOut">
              <a:rPr lang="en-GB" smtClean="0"/>
              <a:t>25/02/2026</a:t>
            </a:fld>
            <a:endParaRPr lang="en-GB"/>
          </a:p>
        </p:txBody>
      </p:sp>
      <p:sp>
        <p:nvSpPr>
          <p:cNvPr id="6" name="Footer Placeholder 5">
            <a:extLst>
              <a:ext uri="{FF2B5EF4-FFF2-40B4-BE49-F238E27FC236}">
                <a16:creationId xmlns:a16="http://schemas.microsoft.com/office/drawing/2014/main" id="{42A9F718-C1F9-ED54-32DE-861E2205BE0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A39AF4-CF54-B629-ACFF-938F8E0A72B1}"/>
              </a:ext>
            </a:extLst>
          </p:cNvPr>
          <p:cNvSpPr>
            <a:spLocks noGrp="1"/>
          </p:cNvSpPr>
          <p:nvPr>
            <p:ph type="sldNum" sz="quarter" idx="12"/>
          </p:nvPr>
        </p:nvSpPr>
        <p:spPr/>
        <p:txBody>
          <a:bodyPr/>
          <a:lstStyle/>
          <a:p>
            <a:fld id="{B2744BDD-26AE-4DAE-A135-519E3FC51220}" type="slidenum">
              <a:rPr lang="en-GB" smtClean="0"/>
              <a:t>‹#›</a:t>
            </a:fld>
            <a:endParaRPr lang="en-GB"/>
          </a:p>
        </p:txBody>
      </p:sp>
    </p:spTree>
    <p:extLst>
      <p:ext uri="{BB962C8B-B14F-4D97-AF65-F5344CB8AC3E}">
        <p14:creationId xmlns:p14="http://schemas.microsoft.com/office/powerpoint/2010/main" val="2718541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6C5C7-B243-B952-2E72-161FAAB05D1C}"/>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B53DB4BD-A9DA-5874-0DD5-C114F9A7D46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7A9EB70-CA13-EA72-B1BC-B7932DDD2E0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E4A714E-0D16-E32A-C915-437585706FA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B112156-01B8-A4A8-3473-504376325F7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E3749307-71AE-E7EA-A9C3-D5137690202A}"/>
              </a:ext>
            </a:extLst>
          </p:cNvPr>
          <p:cNvSpPr>
            <a:spLocks noGrp="1"/>
          </p:cNvSpPr>
          <p:nvPr>
            <p:ph type="dt" sz="half" idx="10"/>
          </p:nvPr>
        </p:nvSpPr>
        <p:spPr/>
        <p:txBody>
          <a:bodyPr/>
          <a:lstStyle/>
          <a:p>
            <a:fld id="{73A79E88-9F57-4DC7-95FA-B96938841D56}" type="datetimeFigureOut">
              <a:rPr lang="en-GB" smtClean="0"/>
              <a:t>25/02/2026</a:t>
            </a:fld>
            <a:endParaRPr lang="en-GB"/>
          </a:p>
        </p:txBody>
      </p:sp>
      <p:sp>
        <p:nvSpPr>
          <p:cNvPr id="8" name="Footer Placeholder 7">
            <a:extLst>
              <a:ext uri="{FF2B5EF4-FFF2-40B4-BE49-F238E27FC236}">
                <a16:creationId xmlns:a16="http://schemas.microsoft.com/office/drawing/2014/main" id="{3709F728-04E3-E95D-66DE-F2BD42AF3C7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F1B59A4-75E4-4BC2-1AE5-0D4F6793F4E7}"/>
              </a:ext>
            </a:extLst>
          </p:cNvPr>
          <p:cNvSpPr>
            <a:spLocks noGrp="1"/>
          </p:cNvSpPr>
          <p:nvPr>
            <p:ph type="sldNum" sz="quarter" idx="12"/>
          </p:nvPr>
        </p:nvSpPr>
        <p:spPr/>
        <p:txBody>
          <a:bodyPr/>
          <a:lstStyle/>
          <a:p>
            <a:fld id="{B2744BDD-26AE-4DAE-A135-519E3FC51220}" type="slidenum">
              <a:rPr lang="en-GB" smtClean="0"/>
              <a:t>‹#›</a:t>
            </a:fld>
            <a:endParaRPr lang="en-GB"/>
          </a:p>
        </p:txBody>
      </p:sp>
    </p:spTree>
    <p:extLst>
      <p:ext uri="{BB962C8B-B14F-4D97-AF65-F5344CB8AC3E}">
        <p14:creationId xmlns:p14="http://schemas.microsoft.com/office/powerpoint/2010/main" val="4560242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79F71-66F9-712C-C77C-301109255C3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2913582-9703-0816-198F-53BEC095ADA3}"/>
              </a:ext>
            </a:extLst>
          </p:cNvPr>
          <p:cNvSpPr>
            <a:spLocks noGrp="1"/>
          </p:cNvSpPr>
          <p:nvPr>
            <p:ph type="dt" sz="half" idx="10"/>
          </p:nvPr>
        </p:nvSpPr>
        <p:spPr/>
        <p:txBody>
          <a:bodyPr/>
          <a:lstStyle/>
          <a:p>
            <a:fld id="{73A79E88-9F57-4DC7-95FA-B96938841D56}" type="datetimeFigureOut">
              <a:rPr lang="en-GB" smtClean="0"/>
              <a:t>25/02/2026</a:t>
            </a:fld>
            <a:endParaRPr lang="en-GB"/>
          </a:p>
        </p:txBody>
      </p:sp>
      <p:sp>
        <p:nvSpPr>
          <p:cNvPr id="4" name="Footer Placeholder 3">
            <a:extLst>
              <a:ext uri="{FF2B5EF4-FFF2-40B4-BE49-F238E27FC236}">
                <a16:creationId xmlns:a16="http://schemas.microsoft.com/office/drawing/2014/main" id="{13330CC2-A89D-6752-E865-55CCDD96618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E93BDAC-3FF5-6E8E-14CD-15819A9E186D}"/>
              </a:ext>
            </a:extLst>
          </p:cNvPr>
          <p:cNvSpPr>
            <a:spLocks noGrp="1"/>
          </p:cNvSpPr>
          <p:nvPr>
            <p:ph type="sldNum" sz="quarter" idx="12"/>
          </p:nvPr>
        </p:nvSpPr>
        <p:spPr/>
        <p:txBody>
          <a:bodyPr/>
          <a:lstStyle/>
          <a:p>
            <a:fld id="{B2744BDD-26AE-4DAE-A135-519E3FC51220}" type="slidenum">
              <a:rPr lang="en-GB" smtClean="0"/>
              <a:t>‹#›</a:t>
            </a:fld>
            <a:endParaRPr lang="en-GB"/>
          </a:p>
        </p:txBody>
      </p:sp>
    </p:spTree>
    <p:extLst>
      <p:ext uri="{BB962C8B-B14F-4D97-AF65-F5344CB8AC3E}">
        <p14:creationId xmlns:p14="http://schemas.microsoft.com/office/powerpoint/2010/main" val="1705402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9AA0F04-505E-A8CF-9337-4328EDD8345A}"/>
              </a:ext>
            </a:extLst>
          </p:cNvPr>
          <p:cNvSpPr>
            <a:spLocks noGrp="1"/>
          </p:cNvSpPr>
          <p:nvPr>
            <p:ph type="dt" sz="half" idx="10"/>
          </p:nvPr>
        </p:nvSpPr>
        <p:spPr/>
        <p:txBody>
          <a:bodyPr/>
          <a:lstStyle/>
          <a:p>
            <a:fld id="{73A79E88-9F57-4DC7-95FA-B96938841D56}" type="datetimeFigureOut">
              <a:rPr lang="en-GB" smtClean="0"/>
              <a:t>25/02/2026</a:t>
            </a:fld>
            <a:endParaRPr lang="en-GB"/>
          </a:p>
        </p:txBody>
      </p:sp>
      <p:sp>
        <p:nvSpPr>
          <p:cNvPr id="3" name="Footer Placeholder 2">
            <a:extLst>
              <a:ext uri="{FF2B5EF4-FFF2-40B4-BE49-F238E27FC236}">
                <a16:creationId xmlns:a16="http://schemas.microsoft.com/office/drawing/2014/main" id="{70C5C215-748A-416D-C042-AB6304A5DF9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BA2DF8B-086C-776F-570E-D7CE602CE2B4}"/>
              </a:ext>
            </a:extLst>
          </p:cNvPr>
          <p:cNvSpPr>
            <a:spLocks noGrp="1"/>
          </p:cNvSpPr>
          <p:nvPr>
            <p:ph type="sldNum" sz="quarter" idx="12"/>
          </p:nvPr>
        </p:nvSpPr>
        <p:spPr/>
        <p:txBody>
          <a:bodyPr/>
          <a:lstStyle/>
          <a:p>
            <a:fld id="{B2744BDD-26AE-4DAE-A135-519E3FC51220}" type="slidenum">
              <a:rPr lang="en-GB" smtClean="0"/>
              <a:t>‹#›</a:t>
            </a:fld>
            <a:endParaRPr lang="en-GB"/>
          </a:p>
        </p:txBody>
      </p:sp>
    </p:spTree>
    <p:extLst>
      <p:ext uri="{BB962C8B-B14F-4D97-AF65-F5344CB8AC3E}">
        <p14:creationId xmlns:p14="http://schemas.microsoft.com/office/powerpoint/2010/main" val="4076589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F6733-E0FE-6B57-D22A-802F8CC7745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A69F0345-BA58-D955-FC65-C3A82BD0D6A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B4F5B7BF-70D5-681A-5BDF-BF6B516949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80377C8-56B0-08DC-F751-BC9027284E73}"/>
              </a:ext>
            </a:extLst>
          </p:cNvPr>
          <p:cNvSpPr>
            <a:spLocks noGrp="1"/>
          </p:cNvSpPr>
          <p:nvPr>
            <p:ph type="dt" sz="half" idx="10"/>
          </p:nvPr>
        </p:nvSpPr>
        <p:spPr/>
        <p:txBody>
          <a:bodyPr/>
          <a:lstStyle/>
          <a:p>
            <a:fld id="{73A79E88-9F57-4DC7-95FA-B96938841D56}" type="datetimeFigureOut">
              <a:rPr lang="en-GB" smtClean="0"/>
              <a:t>25/02/2026</a:t>
            </a:fld>
            <a:endParaRPr lang="en-GB"/>
          </a:p>
        </p:txBody>
      </p:sp>
      <p:sp>
        <p:nvSpPr>
          <p:cNvPr id="6" name="Footer Placeholder 5">
            <a:extLst>
              <a:ext uri="{FF2B5EF4-FFF2-40B4-BE49-F238E27FC236}">
                <a16:creationId xmlns:a16="http://schemas.microsoft.com/office/drawing/2014/main" id="{BCD63460-BAD6-9B6B-3EC4-3A37AFEDD0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DFCB88-163A-A35E-E0E4-ABF169BE810F}"/>
              </a:ext>
            </a:extLst>
          </p:cNvPr>
          <p:cNvSpPr>
            <a:spLocks noGrp="1"/>
          </p:cNvSpPr>
          <p:nvPr>
            <p:ph type="sldNum" sz="quarter" idx="12"/>
          </p:nvPr>
        </p:nvSpPr>
        <p:spPr/>
        <p:txBody>
          <a:bodyPr/>
          <a:lstStyle/>
          <a:p>
            <a:fld id="{B2744BDD-26AE-4DAE-A135-519E3FC51220}" type="slidenum">
              <a:rPr lang="en-GB" smtClean="0"/>
              <a:t>‹#›</a:t>
            </a:fld>
            <a:endParaRPr lang="en-GB"/>
          </a:p>
        </p:txBody>
      </p:sp>
    </p:spTree>
    <p:extLst>
      <p:ext uri="{BB962C8B-B14F-4D97-AF65-F5344CB8AC3E}">
        <p14:creationId xmlns:p14="http://schemas.microsoft.com/office/powerpoint/2010/main" val="1032554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9DB3C-C7A9-DCC9-FAE4-AAEE5934F3D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115C5BB8-D43A-86D8-264E-B883974F88C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53DAC05-F094-0BA2-DEA4-F04C36B952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5887051-B6A9-3281-2BAC-1FA7ABE80951}"/>
              </a:ext>
            </a:extLst>
          </p:cNvPr>
          <p:cNvSpPr>
            <a:spLocks noGrp="1"/>
          </p:cNvSpPr>
          <p:nvPr>
            <p:ph type="dt" sz="half" idx="10"/>
          </p:nvPr>
        </p:nvSpPr>
        <p:spPr/>
        <p:txBody>
          <a:bodyPr/>
          <a:lstStyle/>
          <a:p>
            <a:fld id="{73A79E88-9F57-4DC7-95FA-B96938841D56}" type="datetimeFigureOut">
              <a:rPr lang="en-GB" smtClean="0"/>
              <a:t>25/02/2026</a:t>
            </a:fld>
            <a:endParaRPr lang="en-GB"/>
          </a:p>
        </p:txBody>
      </p:sp>
      <p:sp>
        <p:nvSpPr>
          <p:cNvPr id="6" name="Footer Placeholder 5">
            <a:extLst>
              <a:ext uri="{FF2B5EF4-FFF2-40B4-BE49-F238E27FC236}">
                <a16:creationId xmlns:a16="http://schemas.microsoft.com/office/drawing/2014/main" id="{8D374D0D-33ED-DDE0-2B98-0712BB99AB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E801D7-91CD-F443-3E89-A2036F48C5EE}"/>
              </a:ext>
            </a:extLst>
          </p:cNvPr>
          <p:cNvSpPr>
            <a:spLocks noGrp="1"/>
          </p:cNvSpPr>
          <p:nvPr>
            <p:ph type="sldNum" sz="quarter" idx="12"/>
          </p:nvPr>
        </p:nvSpPr>
        <p:spPr/>
        <p:txBody>
          <a:bodyPr/>
          <a:lstStyle/>
          <a:p>
            <a:fld id="{B2744BDD-26AE-4DAE-A135-519E3FC51220}" type="slidenum">
              <a:rPr lang="en-GB" smtClean="0"/>
              <a:t>‹#›</a:t>
            </a:fld>
            <a:endParaRPr lang="en-GB"/>
          </a:p>
        </p:txBody>
      </p:sp>
    </p:spTree>
    <p:extLst>
      <p:ext uri="{BB962C8B-B14F-4D97-AF65-F5344CB8AC3E}">
        <p14:creationId xmlns:p14="http://schemas.microsoft.com/office/powerpoint/2010/main" val="39222882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F98F5A-3982-B0ED-E204-9148C31FB0FA}"/>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F52A328-17CB-0D1E-6076-C5B74B360E6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A1DB1F6-E2E4-D652-8752-3EF7A9CD1179}"/>
              </a:ext>
            </a:extLst>
          </p:cNvPr>
          <p:cNvSpPr>
            <a:spLocks noGrp="1"/>
          </p:cNvSpPr>
          <p:nvPr>
            <p:ph type="dt" sz="half" idx="10"/>
          </p:nvPr>
        </p:nvSpPr>
        <p:spPr/>
        <p:txBody>
          <a:bodyPr/>
          <a:lstStyle/>
          <a:p>
            <a:fld id="{73A79E88-9F57-4DC7-95FA-B96938841D56}" type="datetimeFigureOut">
              <a:rPr lang="en-GB" smtClean="0"/>
              <a:t>25/02/2026</a:t>
            </a:fld>
            <a:endParaRPr lang="en-GB"/>
          </a:p>
        </p:txBody>
      </p:sp>
      <p:sp>
        <p:nvSpPr>
          <p:cNvPr id="5" name="Footer Placeholder 4">
            <a:extLst>
              <a:ext uri="{FF2B5EF4-FFF2-40B4-BE49-F238E27FC236}">
                <a16:creationId xmlns:a16="http://schemas.microsoft.com/office/drawing/2014/main" id="{DA54470F-21A3-7944-0C90-B6343D3670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FEC26E-0667-A192-B4CF-CAB7B51B1A4F}"/>
              </a:ext>
            </a:extLst>
          </p:cNvPr>
          <p:cNvSpPr>
            <a:spLocks noGrp="1"/>
          </p:cNvSpPr>
          <p:nvPr>
            <p:ph type="sldNum" sz="quarter" idx="12"/>
          </p:nvPr>
        </p:nvSpPr>
        <p:spPr/>
        <p:txBody>
          <a:bodyPr/>
          <a:lstStyle/>
          <a:p>
            <a:fld id="{B2744BDD-26AE-4DAE-A135-519E3FC51220}" type="slidenum">
              <a:rPr lang="en-GB" smtClean="0"/>
              <a:t>‹#›</a:t>
            </a:fld>
            <a:endParaRPr lang="en-GB"/>
          </a:p>
        </p:txBody>
      </p:sp>
    </p:spTree>
    <p:extLst>
      <p:ext uri="{BB962C8B-B14F-4D97-AF65-F5344CB8AC3E}">
        <p14:creationId xmlns:p14="http://schemas.microsoft.com/office/powerpoint/2010/main" val="379118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151A4B-3391-005D-998C-33F5D94103F3}"/>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ED5500E0-0998-B156-BAF6-D66345A55FE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CD030E7-1F0C-CA38-4DB6-4DB8F24BD816}"/>
              </a:ext>
            </a:extLst>
          </p:cNvPr>
          <p:cNvSpPr>
            <a:spLocks noGrp="1"/>
          </p:cNvSpPr>
          <p:nvPr>
            <p:ph type="dt" sz="half" idx="10"/>
          </p:nvPr>
        </p:nvSpPr>
        <p:spPr/>
        <p:txBody>
          <a:bodyPr/>
          <a:lstStyle/>
          <a:p>
            <a:fld id="{73A79E88-9F57-4DC7-95FA-B96938841D56}" type="datetimeFigureOut">
              <a:rPr lang="en-GB" smtClean="0"/>
              <a:t>25/02/2026</a:t>
            </a:fld>
            <a:endParaRPr lang="en-GB"/>
          </a:p>
        </p:txBody>
      </p:sp>
      <p:sp>
        <p:nvSpPr>
          <p:cNvPr id="5" name="Footer Placeholder 4">
            <a:extLst>
              <a:ext uri="{FF2B5EF4-FFF2-40B4-BE49-F238E27FC236}">
                <a16:creationId xmlns:a16="http://schemas.microsoft.com/office/drawing/2014/main" id="{1E3ACB7B-44C1-7C8C-131C-270B0ACCE1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DACFBA-A729-9721-F25A-A4493D458DBB}"/>
              </a:ext>
            </a:extLst>
          </p:cNvPr>
          <p:cNvSpPr>
            <a:spLocks noGrp="1"/>
          </p:cNvSpPr>
          <p:nvPr>
            <p:ph type="sldNum" sz="quarter" idx="12"/>
          </p:nvPr>
        </p:nvSpPr>
        <p:spPr/>
        <p:txBody>
          <a:bodyPr/>
          <a:lstStyle/>
          <a:p>
            <a:fld id="{B2744BDD-26AE-4DAE-A135-519E3FC51220}" type="slidenum">
              <a:rPr lang="en-GB" smtClean="0"/>
              <a:t>‹#›</a:t>
            </a:fld>
            <a:endParaRPr lang="en-GB"/>
          </a:p>
        </p:txBody>
      </p:sp>
    </p:spTree>
    <p:extLst>
      <p:ext uri="{BB962C8B-B14F-4D97-AF65-F5344CB8AC3E}">
        <p14:creationId xmlns:p14="http://schemas.microsoft.com/office/powerpoint/2010/main" val="14147021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E820B6-2E7B-8556-E47F-BAD62FBC14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C10C3E6E-2844-1821-4C48-CB3D22963F4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FA84829-823E-F46E-C15B-3CB12C14F5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3A79E88-9F57-4DC7-95FA-B96938841D56}" type="datetimeFigureOut">
              <a:rPr lang="en-GB" smtClean="0"/>
              <a:t>25/02/2026</a:t>
            </a:fld>
            <a:endParaRPr lang="en-GB"/>
          </a:p>
        </p:txBody>
      </p:sp>
      <p:sp>
        <p:nvSpPr>
          <p:cNvPr id="5" name="Footer Placeholder 4">
            <a:extLst>
              <a:ext uri="{FF2B5EF4-FFF2-40B4-BE49-F238E27FC236}">
                <a16:creationId xmlns:a16="http://schemas.microsoft.com/office/drawing/2014/main" id="{73E065E4-9D13-0455-F8FE-E1E793510C8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11A0D89-90D5-7955-0921-15AEB2B1BF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2744BDD-26AE-4DAE-A135-519E3FC51220}" type="slidenum">
              <a:rPr lang="en-GB" smtClean="0"/>
              <a:t>‹#›</a:t>
            </a:fld>
            <a:endParaRPr lang="en-GB"/>
          </a:p>
        </p:txBody>
      </p:sp>
    </p:spTree>
    <p:extLst>
      <p:ext uri="{BB962C8B-B14F-4D97-AF65-F5344CB8AC3E}">
        <p14:creationId xmlns:p14="http://schemas.microsoft.com/office/powerpoint/2010/main" val="39263367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8C4BB-9C7A-9D0B-FD22-6EDF497E8934}"/>
              </a:ext>
            </a:extLst>
          </p:cNvPr>
          <p:cNvSpPr>
            <a:spLocks noGrp="1"/>
          </p:cNvSpPr>
          <p:nvPr>
            <p:ph type="ctrTitle"/>
          </p:nvPr>
        </p:nvSpPr>
        <p:spPr/>
        <p:txBody>
          <a:bodyPr>
            <a:normAutofit fontScale="90000"/>
          </a:bodyPr>
          <a:lstStyle/>
          <a:p>
            <a:r>
              <a:rPr lang="en-GB" dirty="0"/>
              <a:t>Commenting on  documentary or visual source</a:t>
            </a:r>
          </a:p>
        </p:txBody>
      </p:sp>
      <p:sp>
        <p:nvSpPr>
          <p:cNvPr id="3" name="Subtitle 2">
            <a:extLst>
              <a:ext uri="{FF2B5EF4-FFF2-40B4-BE49-F238E27FC236}">
                <a16:creationId xmlns:a16="http://schemas.microsoft.com/office/drawing/2014/main" id="{796ABD4C-FC74-287F-2C92-B84BDCFCAB83}"/>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3626564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F9566-562A-ADF2-48D9-646CE91A448B}"/>
              </a:ext>
            </a:extLst>
          </p:cNvPr>
          <p:cNvSpPr>
            <a:spLocks noGrp="1"/>
          </p:cNvSpPr>
          <p:nvPr>
            <p:ph type="title"/>
          </p:nvPr>
        </p:nvSpPr>
        <p:spPr>
          <a:xfrm>
            <a:off x="838199" y="365125"/>
            <a:ext cx="11188959" cy="1325563"/>
          </a:xfrm>
        </p:spPr>
        <p:txBody>
          <a:bodyPr/>
          <a:lstStyle/>
          <a:p>
            <a:r>
              <a:rPr lang="en-GB" dirty="0"/>
              <a:t>Questions to ask (though not all will be relevant)</a:t>
            </a:r>
          </a:p>
        </p:txBody>
      </p:sp>
      <p:sp>
        <p:nvSpPr>
          <p:cNvPr id="3" name="Content Placeholder 2">
            <a:extLst>
              <a:ext uri="{FF2B5EF4-FFF2-40B4-BE49-F238E27FC236}">
                <a16:creationId xmlns:a16="http://schemas.microsoft.com/office/drawing/2014/main" id="{EF3DA0ED-FA50-4294-6B8D-D606B8A117A8}"/>
              </a:ext>
            </a:extLst>
          </p:cNvPr>
          <p:cNvSpPr>
            <a:spLocks noGrp="1"/>
          </p:cNvSpPr>
          <p:nvPr>
            <p:ph idx="1"/>
          </p:nvPr>
        </p:nvSpPr>
        <p:spPr/>
        <p:txBody>
          <a:bodyPr/>
          <a:lstStyle/>
          <a:p>
            <a:r>
              <a:rPr lang="en-GB" dirty="0"/>
              <a:t>What kind of text is this?</a:t>
            </a:r>
          </a:p>
          <a:p>
            <a:r>
              <a:rPr lang="en-GB" dirty="0"/>
              <a:t>Do we know who wrote it? And why? And when?</a:t>
            </a:r>
          </a:p>
          <a:p>
            <a:r>
              <a:rPr lang="en-GB" dirty="0"/>
              <a:t>Did someone ask for it to be written?</a:t>
            </a:r>
          </a:p>
          <a:p>
            <a:r>
              <a:rPr lang="en-GB" dirty="0"/>
              <a:t>Who was it intended for?</a:t>
            </a:r>
          </a:p>
          <a:p>
            <a:r>
              <a:rPr lang="en-GB" dirty="0"/>
              <a:t>What does it tell us?</a:t>
            </a:r>
          </a:p>
          <a:p>
            <a:r>
              <a:rPr lang="en-GB" dirty="0"/>
              <a:t>What is the significance?</a:t>
            </a:r>
          </a:p>
        </p:txBody>
      </p:sp>
    </p:spTree>
    <p:extLst>
      <p:ext uri="{BB962C8B-B14F-4D97-AF65-F5344CB8AC3E}">
        <p14:creationId xmlns:p14="http://schemas.microsoft.com/office/powerpoint/2010/main" val="2433377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36B2CC5-F63C-493C-EB3B-4935C542B921}"/>
              </a:ext>
            </a:extLst>
          </p:cNvPr>
          <p:cNvSpPr txBox="1"/>
          <p:nvPr/>
        </p:nvSpPr>
        <p:spPr>
          <a:xfrm>
            <a:off x="83976" y="279918"/>
            <a:ext cx="12108024" cy="5940088"/>
          </a:xfrm>
          <a:prstGeom prst="rect">
            <a:avLst/>
          </a:prstGeom>
          <a:noFill/>
        </p:spPr>
        <p:txBody>
          <a:bodyPr wrap="square">
            <a:spAutoFit/>
          </a:bodyPr>
          <a:lstStyle/>
          <a:p>
            <a:pPr algn="l">
              <a:buNone/>
            </a:pPr>
            <a:r>
              <a:rPr lang="en-GB" sz="2000" b="0" i="0" dirty="0">
                <a:solidFill>
                  <a:srgbClr val="000000"/>
                </a:solidFill>
                <a:effectLst/>
              </a:rPr>
              <a:t>It is well known that there are four kinds of monks. The first kind are the </a:t>
            </a:r>
            <a:r>
              <a:rPr lang="en-GB" sz="2000" b="0" i="0" dirty="0" err="1">
                <a:solidFill>
                  <a:srgbClr val="000000"/>
                </a:solidFill>
                <a:effectLst/>
              </a:rPr>
              <a:t>Cenobites</a:t>
            </a:r>
            <a:r>
              <a:rPr lang="en-GB" sz="2000" b="0" i="0" dirty="0">
                <a:solidFill>
                  <a:srgbClr val="000000"/>
                </a:solidFill>
                <a:effectLst/>
              </a:rPr>
              <a:t>: those who live in monasteries and serve under a rule and an Abbot. The second kind are the Anchorites or Hermits: those who, no longer in the first fervour of their reformation, but after long probation in a monastery, having learned by the help of many brethren how to fight against the devil, go out well armed from the ranks of the community to the solitary combat of the desert. They are able now, with no help save from God, to fight single-handed against the vices of the flesh and their own evil thoughts.</a:t>
            </a:r>
          </a:p>
          <a:p>
            <a:pPr algn="l">
              <a:buNone/>
            </a:pPr>
            <a:endParaRPr lang="en-GB" sz="2000" b="0" i="0" dirty="0">
              <a:solidFill>
                <a:srgbClr val="000000"/>
              </a:solidFill>
              <a:effectLst/>
            </a:endParaRPr>
          </a:p>
          <a:p>
            <a:pPr algn="l">
              <a:buNone/>
            </a:pPr>
            <a:r>
              <a:rPr lang="en-GB" sz="2000" b="0" i="0" dirty="0">
                <a:solidFill>
                  <a:srgbClr val="000000"/>
                </a:solidFill>
                <a:effectLst/>
              </a:rPr>
              <a:t>The third kind of monks, a detestable kind, are the </a:t>
            </a:r>
            <a:r>
              <a:rPr lang="en-GB" sz="2000" b="0" i="0" dirty="0" err="1">
                <a:solidFill>
                  <a:srgbClr val="000000"/>
                </a:solidFill>
                <a:effectLst/>
              </a:rPr>
              <a:t>Sarabaites</a:t>
            </a:r>
            <a:r>
              <a:rPr lang="en-GB" sz="2000" b="0" i="0" dirty="0">
                <a:solidFill>
                  <a:srgbClr val="000000"/>
                </a:solidFill>
                <a:effectLst/>
              </a:rPr>
              <a:t>. These, not having been tested, as gold in the furnace, by any rule or by the lessons of experience, are as soft as lead. In their works they still keep faith with the world, so that their tonsure marks them as liars before God. They live in twos or threes, or even singly,</a:t>
            </a:r>
            <a:br>
              <a:rPr lang="en-GB" sz="2000" b="0" i="0" dirty="0">
                <a:solidFill>
                  <a:srgbClr val="000000"/>
                </a:solidFill>
                <a:effectLst/>
              </a:rPr>
            </a:br>
            <a:r>
              <a:rPr lang="en-GB" sz="2000" b="0" i="0" dirty="0">
                <a:solidFill>
                  <a:srgbClr val="000000"/>
                </a:solidFill>
                <a:effectLst/>
              </a:rPr>
              <a:t>without a shepherd, in their own sheepfolds and not in the Lord’s. Their law is the desire for self-gratification:</a:t>
            </a:r>
            <a:br>
              <a:rPr lang="en-GB" sz="2000" b="0" i="0" dirty="0">
                <a:solidFill>
                  <a:srgbClr val="000000"/>
                </a:solidFill>
                <a:effectLst/>
              </a:rPr>
            </a:br>
            <a:r>
              <a:rPr lang="en-GB" sz="2000" b="0" i="0" dirty="0">
                <a:solidFill>
                  <a:srgbClr val="000000"/>
                </a:solidFill>
                <a:effectLst/>
              </a:rPr>
              <a:t>whatever enters their mind or appeals to them, that they call holy; what they dislike, they regard as unlawful.</a:t>
            </a:r>
          </a:p>
          <a:p>
            <a:pPr algn="l">
              <a:buNone/>
            </a:pPr>
            <a:endParaRPr lang="en-GB" sz="2000" b="0" i="0" dirty="0">
              <a:solidFill>
                <a:srgbClr val="000000"/>
              </a:solidFill>
              <a:effectLst/>
            </a:endParaRPr>
          </a:p>
          <a:p>
            <a:pPr algn="l">
              <a:buNone/>
            </a:pPr>
            <a:r>
              <a:rPr lang="en-GB" sz="2000" b="0" i="0" dirty="0">
                <a:solidFill>
                  <a:srgbClr val="000000"/>
                </a:solidFill>
                <a:effectLst/>
              </a:rPr>
              <a:t>The fourth kind of monks are those called </a:t>
            </a:r>
            <a:r>
              <a:rPr lang="en-GB" sz="2000" b="0" i="0" dirty="0" err="1">
                <a:solidFill>
                  <a:srgbClr val="000000"/>
                </a:solidFill>
                <a:effectLst/>
              </a:rPr>
              <a:t>Gyrovagues</a:t>
            </a:r>
            <a:r>
              <a:rPr lang="en-GB" sz="2000" b="0" i="0" dirty="0">
                <a:solidFill>
                  <a:srgbClr val="000000"/>
                </a:solidFill>
                <a:effectLst/>
              </a:rPr>
              <a:t>. These spend their whole lives tramping from province to province, staying as guests in different monasteries for three or four days at a time. Always on the move, with no stability, they indulge their own wills and succumb to the allurements of gluttony, and are in every way worse than the </a:t>
            </a:r>
            <a:r>
              <a:rPr lang="en-GB" sz="2000" b="0" i="0" dirty="0" err="1">
                <a:solidFill>
                  <a:srgbClr val="000000"/>
                </a:solidFill>
                <a:effectLst/>
              </a:rPr>
              <a:t>Sarabaites</a:t>
            </a:r>
            <a:r>
              <a:rPr lang="en-GB" sz="2000" b="0" i="0" dirty="0">
                <a:solidFill>
                  <a:srgbClr val="000000"/>
                </a:solidFill>
                <a:effectLst/>
              </a:rPr>
              <a:t>.</a:t>
            </a:r>
          </a:p>
          <a:p>
            <a:pPr algn="l">
              <a:buNone/>
            </a:pPr>
            <a:endParaRPr lang="en-GB" sz="2000" dirty="0">
              <a:solidFill>
                <a:srgbClr val="000000"/>
              </a:solidFill>
            </a:endParaRPr>
          </a:p>
          <a:p>
            <a:pPr algn="l">
              <a:buNone/>
            </a:pPr>
            <a:r>
              <a:rPr lang="en-GB" sz="2000" b="0" i="1" dirty="0">
                <a:solidFill>
                  <a:srgbClr val="000000"/>
                </a:solidFill>
                <a:effectLst/>
              </a:rPr>
              <a:t>Rule of St Benedict</a:t>
            </a:r>
            <a:r>
              <a:rPr lang="en-GB" sz="2000" b="0" i="0" dirty="0">
                <a:solidFill>
                  <a:srgbClr val="000000"/>
                </a:solidFill>
                <a:effectLst/>
              </a:rPr>
              <a:t>, chapter 1</a:t>
            </a:r>
          </a:p>
        </p:txBody>
      </p:sp>
    </p:spTree>
    <p:extLst>
      <p:ext uri="{BB962C8B-B14F-4D97-AF65-F5344CB8AC3E}">
        <p14:creationId xmlns:p14="http://schemas.microsoft.com/office/powerpoint/2010/main" val="2087175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CA870-8CF3-7CCE-DA99-3890034D8BB9}"/>
              </a:ext>
            </a:extLst>
          </p:cNvPr>
          <p:cNvSpPr>
            <a:spLocks noGrp="1"/>
          </p:cNvSpPr>
          <p:nvPr>
            <p:ph type="title" idx="4294967295"/>
          </p:nvPr>
        </p:nvSpPr>
        <p:spPr>
          <a:xfrm>
            <a:off x="0" y="365125"/>
            <a:ext cx="10515600" cy="6390238"/>
          </a:xfrm>
        </p:spPr>
        <p:txBody>
          <a:bodyPr>
            <a:normAutofit/>
          </a:bodyPr>
          <a:lstStyle/>
          <a:p>
            <a:r>
              <a:rPr lang="en-GB" sz="2200" dirty="0">
                <a:latin typeface="+mn-lt"/>
              </a:rPr>
              <a:t>Urban, bishop, servant of the servants of God, to his venerable brother and fellow-bishop, Hugh, health and apostolic blessing.</a:t>
            </a:r>
            <a:br>
              <a:rPr lang="en-GB" sz="2200" dirty="0">
                <a:latin typeface="+mn-lt"/>
              </a:rPr>
            </a:br>
            <a:br>
              <a:rPr lang="en-GB" sz="2200" dirty="0">
                <a:latin typeface="+mn-lt"/>
              </a:rPr>
            </a:br>
            <a:r>
              <a:rPr lang="en-GB" sz="2200" dirty="0">
                <a:latin typeface="+mn-lt"/>
              </a:rPr>
              <a:t>We have received in council a mighty outcry from the brethren of Molesme, who so vehemently protest the return of their abbot. For they have been saying that monastic observance has been overthrown in their place, and that, because of the abbot’s absence, they themselves are held in hatred by the lords and other neighbours.</a:t>
            </a:r>
            <a:br>
              <a:rPr lang="en-GB" sz="2200" dirty="0">
                <a:latin typeface="+mn-lt"/>
              </a:rPr>
            </a:br>
            <a:br>
              <a:rPr lang="en-GB" sz="2200" dirty="0">
                <a:latin typeface="+mn-lt"/>
              </a:rPr>
            </a:br>
            <a:r>
              <a:rPr lang="en-GB" sz="2200" dirty="0">
                <a:latin typeface="+mn-lt"/>
              </a:rPr>
              <a:t>Compelled at last by our brethren, we are sending word to your grace through this present writing, signifying that we would be pleased to have that abbot brought back from the desert to the monastery, if that can be done. If you are unable to carry this out, take care that both those who love the desert live there together in quiet, and that those in the monastery observe the practices of the Rule. </a:t>
            </a:r>
            <a:br>
              <a:rPr lang="en-GB" sz="2200" dirty="0">
                <a:latin typeface="+mn-lt"/>
              </a:rPr>
            </a:br>
            <a:br>
              <a:rPr lang="en-GB" sz="2200" dirty="0">
                <a:latin typeface="+mn-lt"/>
              </a:rPr>
            </a:br>
            <a:r>
              <a:rPr lang="en-GB" sz="2200" dirty="0">
                <a:latin typeface="+mn-lt"/>
              </a:rPr>
              <a:t>The legate read the apostolic letter, convoked ecclesiastics of high authority, and issued the definition drawn up below about the present affair.</a:t>
            </a:r>
            <a:br>
              <a:rPr lang="en-GB" sz="2200" dirty="0">
                <a:latin typeface="+mn-lt"/>
              </a:rPr>
            </a:br>
            <a:br>
              <a:rPr lang="en-GB" sz="2200" dirty="0">
                <a:latin typeface="+mn-lt"/>
              </a:rPr>
            </a:br>
            <a:r>
              <a:rPr lang="en-GB" sz="2200" i="1" dirty="0">
                <a:latin typeface="+mn-lt"/>
              </a:rPr>
              <a:t>EP</a:t>
            </a:r>
            <a:r>
              <a:rPr lang="en-GB" sz="2200" dirty="0">
                <a:latin typeface="+mn-lt"/>
              </a:rPr>
              <a:t>, chapter 6</a:t>
            </a:r>
            <a:endParaRPr lang="en-GB" dirty="0"/>
          </a:p>
        </p:txBody>
      </p:sp>
    </p:spTree>
    <p:extLst>
      <p:ext uri="{BB962C8B-B14F-4D97-AF65-F5344CB8AC3E}">
        <p14:creationId xmlns:p14="http://schemas.microsoft.com/office/powerpoint/2010/main" val="35697167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8F81A-3FF9-7DDB-3B4E-7FDD5A68486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950075A-9DCB-AFFF-D1C9-5185C842C078}"/>
              </a:ext>
            </a:extLst>
          </p:cNvPr>
          <p:cNvSpPr txBox="1"/>
          <p:nvPr/>
        </p:nvSpPr>
        <p:spPr>
          <a:xfrm>
            <a:off x="83976" y="279918"/>
            <a:ext cx="12108024" cy="5324535"/>
          </a:xfrm>
          <a:prstGeom prst="rect">
            <a:avLst/>
          </a:prstGeom>
          <a:noFill/>
        </p:spPr>
        <p:txBody>
          <a:bodyPr wrap="square">
            <a:spAutoFit/>
          </a:bodyPr>
          <a:lstStyle/>
          <a:p>
            <a:pPr algn="l">
              <a:buNone/>
            </a:pPr>
            <a:r>
              <a:rPr lang="en-GB" sz="2000" b="0" i="0" dirty="0">
                <a:solidFill>
                  <a:srgbClr val="000000"/>
                </a:solidFill>
                <a:effectLst/>
              </a:rPr>
              <a:t> </a:t>
            </a:r>
          </a:p>
          <a:p>
            <a:pPr algn="l">
              <a:buNone/>
            </a:pPr>
            <a:r>
              <a:rPr lang="en-GB" sz="2000" dirty="0">
                <a:solidFill>
                  <a:srgbClr val="000000"/>
                </a:solidFill>
              </a:rPr>
              <a:t>To Henry, the most illustrative king of England, that in his earthly kingdom he may faithfully serve and humbly obey the King of Heaven, from Bernard, styled abbot of Clairvaux.</a:t>
            </a:r>
          </a:p>
          <a:p>
            <a:pPr algn="l">
              <a:buNone/>
            </a:pPr>
            <a:endParaRPr lang="en-GB" sz="2000" dirty="0">
              <a:solidFill>
                <a:srgbClr val="000000"/>
              </a:solidFill>
            </a:endParaRPr>
          </a:p>
          <a:p>
            <a:pPr algn="l">
              <a:buNone/>
            </a:pPr>
            <a:r>
              <a:rPr lang="en-GB" sz="2000" dirty="0">
                <a:solidFill>
                  <a:srgbClr val="000000"/>
                </a:solidFill>
              </a:rPr>
              <a:t>In your land there is an outpost of my Lord and your Lord, an outpost he has preferred to die for than to lose. I have proposed to occupy it, and I am sending men from my army who will, if it is not displeasing to you, claim it, recover it, and restore it with a strong hand. For this purpose, I have sent ahead these men who now stand before you to reconnoitre. They will investigate the situation carefully and report back to me faithfully. Help them as messengers of your Lord and in their persons fulfil your duties as a vassal of their Lord. And may he for his honour, the salvation of your soul, and the health and peace of your kingdom, bring you safe and happy to a good and peaceful end.</a:t>
            </a:r>
          </a:p>
          <a:p>
            <a:pPr algn="l">
              <a:buNone/>
            </a:pPr>
            <a:endParaRPr lang="en-GB" sz="2000" b="0" i="0" dirty="0">
              <a:solidFill>
                <a:srgbClr val="000000"/>
              </a:solidFill>
              <a:effectLst/>
            </a:endParaRPr>
          </a:p>
          <a:p>
            <a:pPr algn="l">
              <a:buNone/>
            </a:pPr>
            <a:endParaRPr lang="en-GB" sz="2000" dirty="0">
              <a:solidFill>
                <a:srgbClr val="000000"/>
              </a:solidFill>
            </a:endParaRPr>
          </a:p>
          <a:p>
            <a:pPr algn="l">
              <a:buNone/>
            </a:pPr>
            <a:endParaRPr lang="en-GB" sz="2000" b="0" i="0" dirty="0">
              <a:solidFill>
                <a:srgbClr val="000000"/>
              </a:solidFill>
              <a:effectLst/>
            </a:endParaRPr>
          </a:p>
          <a:p>
            <a:pPr algn="l">
              <a:buNone/>
            </a:pPr>
            <a:r>
              <a:rPr lang="en-GB" sz="2000" b="0" i="0" dirty="0">
                <a:solidFill>
                  <a:srgbClr val="000000"/>
                </a:solidFill>
                <a:effectLst/>
              </a:rPr>
              <a:t>Letter of St Bernard to Henry I, king of England</a:t>
            </a:r>
          </a:p>
          <a:p>
            <a:pPr algn="l">
              <a:buNone/>
            </a:pPr>
            <a:endParaRPr lang="en-GB" sz="2000" dirty="0">
              <a:solidFill>
                <a:srgbClr val="000000"/>
              </a:solidFill>
            </a:endParaRPr>
          </a:p>
          <a:p>
            <a:pPr algn="l">
              <a:buNone/>
            </a:pPr>
            <a:endParaRPr lang="en-GB" sz="2000" b="0" i="0" dirty="0">
              <a:solidFill>
                <a:srgbClr val="000000"/>
              </a:solidFill>
              <a:effectLst/>
            </a:endParaRPr>
          </a:p>
        </p:txBody>
      </p:sp>
    </p:spTree>
    <p:extLst>
      <p:ext uri="{BB962C8B-B14F-4D97-AF65-F5344CB8AC3E}">
        <p14:creationId xmlns:p14="http://schemas.microsoft.com/office/powerpoint/2010/main" val="3439168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03B552-1066-E75F-DBC6-D3E6F4AEAAC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3D04393-F9E8-5317-6DBE-4E6132187C3F}"/>
              </a:ext>
            </a:extLst>
          </p:cNvPr>
          <p:cNvSpPr txBox="1"/>
          <p:nvPr/>
        </p:nvSpPr>
        <p:spPr>
          <a:xfrm>
            <a:off x="83976" y="279918"/>
            <a:ext cx="12108024" cy="5016758"/>
          </a:xfrm>
          <a:prstGeom prst="rect">
            <a:avLst/>
          </a:prstGeom>
          <a:noFill/>
        </p:spPr>
        <p:txBody>
          <a:bodyPr wrap="square">
            <a:spAutoFit/>
          </a:bodyPr>
          <a:lstStyle/>
          <a:p>
            <a:pPr algn="l">
              <a:buNone/>
            </a:pPr>
            <a:r>
              <a:rPr lang="en-GB" sz="2000" b="0" i="0" dirty="0">
                <a:solidFill>
                  <a:srgbClr val="000000"/>
                </a:solidFill>
                <a:effectLst/>
              </a:rPr>
              <a:t> </a:t>
            </a:r>
          </a:p>
          <a:p>
            <a:pPr algn="l">
              <a:buNone/>
            </a:pPr>
            <a:r>
              <a:rPr lang="en-GB" sz="2000" dirty="0">
                <a:solidFill>
                  <a:srgbClr val="000000"/>
                </a:solidFill>
              </a:rPr>
              <a:t>We know that in certain lands it has been conceded – and indeed tolerated – that wine and cider are permitted on granges and that this cannot be revoked. In other lands, new practices have presumptuously been introduced. Moreover, as statutes have been passed concerning the consumption of ale in England, these are to be strictly adhered to, and shall similarly apply in Flanders, France, Normandy, and Le Mans (Statute 15 of the 1184 general chapter) </a:t>
            </a:r>
          </a:p>
          <a:p>
            <a:pPr algn="l">
              <a:buNone/>
            </a:pPr>
            <a:endParaRPr lang="en-GB" sz="2000" dirty="0">
              <a:solidFill>
                <a:srgbClr val="000000"/>
              </a:solidFill>
            </a:endParaRPr>
          </a:p>
          <a:p>
            <a:pPr algn="l">
              <a:buNone/>
            </a:pPr>
            <a:endParaRPr lang="en-GB" sz="2000" dirty="0">
              <a:solidFill>
                <a:srgbClr val="000000"/>
              </a:solidFill>
            </a:endParaRPr>
          </a:p>
          <a:p>
            <a:pPr algn="l">
              <a:buNone/>
            </a:pPr>
            <a:endParaRPr lang="en-GB" sz="2000" dirty="0">
              <a:solidFill>
                <a:srgbClr val="000000"/>
              </a:solidFill>
            </a:endParaRPr>
          </a:p>
          <a:p>
            <a:pPr algn="l">
              <a:buNone/>
            </a:pPr>
            <a:r>
              <a:rPr lang="en-GB" sz="2000" dirty="0">
                <a:solidFill>
                  <a:srgbClr val="000000"/>
                </a:solidFill>
              </a:rPr>
              <a:t>Lay brothers (conversi) from Wales who stole the horses of the abbot of </a:t>
            </a:r>
            <a:r>
              <a:rPr lang="en-GB" sz="2000" dirty="0" err="1">
                <a:solidFill>
                  <a:srgbClr val="000000"/>
                </a:solidFill>
              </a:rPr>
              <a:t>Cwmhir</a:t>
            </a:r>
            <a:r>
              <a:rPr lang="en-GB" sz="2000" dirty="0">
                <a:solidFill>
                  <a:srgbClr val="000000"/>
                </a:solidFill>
              </a:rPr>
              <a:t> because he prohibited them from drinking ale are to come to Clairvaux, on foot, and stand to receive judgement before the lord [abbot] of Clairvaux. The abbot of Strata Florida is to make this announcement. (Statute 62 of the 1195 general chapter)</a:t>
            </a:r>
          </a:p>
          <a:p>
            <a:pPr algn="l">
              <a:buNone/>
            </a:pPr>
            <a:endParaRPr lang="en-GB" sz="2000" dirty="0">
              <a:solidFill>
                <a:srgbClr val="000000"/>
              </a:solidFill>
            </a:endParaRPr>
          </a:p>
          <a:p>
            <a:pPr algn="l">
              <a:buNone/>
            </a:pPr>
            <a:r>
              <a:rPr lang="en-GB" sz="2000" dirty="0">
                <a:solidFill>
                  <a:srgbClr val="000000"/>
                </a:solidFill>
              </a:rPr>
              <a:t> The abbots of Wales are ordered that in their granges neither ale nor any other drink shall be consumed, only simple water. Until this is observed no lay brothers are to be received. (Statute 73 of the 1195 general chapter)</a:t>
            </a:r>
          </a:p>
          <a:p>
            <a:pPr algn="l">
              <a:buNone/>
            </a:pPr>
            <a:endParaRPr lang="en-GB" sz="2000" b="0" i="0" dirty="0">
              <a:solidFill>
                <a:srgbClr val="000000"/>
              </a:solidFill>
              <a:effectLst/>
            </a:endParaRPr>
          </a:p>
        </p:txBody>
      </p:sp>
    </p:spTree>
    <p:extLst>
      <p:ext uri="{BB962C8B-B14F-4D97-AF65-F5344CB8AC3E}">
        <p14:creationId xmlns:p14="http://schemas.microsoft.com/office/powerpoint/2010/main" val="14387711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987</Words>
  <Application>Microsoft Office PowerPoint</Application>
  <PresentationFormat>Widescreen</PresentationFormat>
  <Paragraphs>32</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Aptos</vt:lpstr>
      <vt:lpstr>Aptos Display</vt:lpstr>
      <vt:lpstr>Arial</vt:lpstr>
      <vt:lpstr>Office Theme</vt:lpstr>
      <vt:lpstr>Commenting on  documentary or visual source</vt:lpstr>
      <vt:lpstr>Questions to ask (though not all will be relevant)</vt:lpstr>
      <vt:lpstr>PowerPoint Presentation</vt:lpstr>
      <vt:lpstr>Urban, bishop, servant of the servants of God, to his venerable brother and fellow-bishop, Hugh, health and apostolic blessing.  We have received in council a mighty outcry from the brethren of Molesme, who so vehemently protest the return of their abbot. For they have been saying that monastic observance has been overthrown in their place, and that, because of the abbot’s absence, they themselves are held in hatred by the lords and other neighbours.  Compelled at last by our brethren, we are sending word to your grace through this present writing, signifying that we would be pleased to have that abbot brought back from the desert to the monastery, if that can be done. If you are unable to carry this out, take care that both those who love the desert live there together in quiet, and that those in the monastery observe the practices of the Rule.   The legate read the apostolic letter, convoked ecclesiastics of high authority, and issued the definition drawn up below about the present affair.  EP, chapter 6</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Janet Burton</dc:creator>
  <cp:lastModifiedBy>Janet Burton</cp:lastModifiedBy>
  <cp:revision>2</cp:revision>
  <dcterms:created xsi:type="dcterms:W3CDTF">2026-02-24T18:31:34Z</dcterms:created>
  <dcterms:modified xsi:type="dcterms:W3CDTF">2026-02-25T15:47:55Z</dcterms:modified>
</cp:coreProperties>
</file>