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9" d="100"/>
          <a:sy n="79" d="100"/>
        </p:scale>
        <p:origin x="61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57FD6-609D-467A-A416-040317478A7D}" type="datetimeFigureOut">
              <a:rPr lang="en-IN" smtClean="0"/>
              <a:t>15-10-2026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ABF345-9428-422A-BAB4-ED93065CDCF8}" type="slidenum">
              <a:rPr lang="en-IN" smtClean="0"/>
              <a:t>‹#›</a:t>
            </a:fld>
            <a:endParaRPr lang="en-IN"/>
          </a:p>
        </p:txBody>
      </p:sp>
    </p:spTree>
    <p:extLst>
      <p:ext uri="{BB962C8B-B14F-4D97-AF65-F5344CB8AC3E}">
        <p14:creationId xmlns:p14="http://schemas.microsoft.com/office/powerpoint/2010/main" val="2911694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Hotel Cat and Dog is the proposed business plan. It plans to operate as a pet boarding company in Cheltenham, UK. The initial start-up budget is estimated at £20,000. The business will offer comfortable and safe accommodation for cats and dogs with three or four separate rooms. Its services will include live cameras set-up for 24/7 pet monitoring, grooming and washing, access to veterinary doctors, and pick up and drop off services. The business will emphasise on personalised care, open communication, hygiene and animal welfare in order to attract the customers. Meanwhile, extra elements, including updating photos on a daily basis, enrichment opportunities and collaborating with local veterinarians, will make the experience more fulfilling to the customers and make them want to book again.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7ABF345-9428-422A-BAB4-ED93065CDCF8}" type="slidenum">
              <a:rPr lang="en-IN" smtClean="0"/>
              <a:t>2</a:t>
            </a:fld>
            <a:endParaRPr lang="en-IN"/>
          </a:p>
        </p:txBody>
      </p:sp>
    </p:spTree>
    <p:extLst>
      <p:ext uri="{BB962C8B-B14F-4D97-AF65-F5344CB8AC3E}">
        <p14:creationId xmlns:p14="http://schemas.microsoft.com/office/powerpoint/2010/main" val="3949735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According to the market research, Hotel Cat and Dog has a high potential in Cheltenham. The report published by the PDSA (2026), indicates that the number of pet dogs and cats in the UK is 10.2 and 11.3 million, respectively, which reveals a large market. Additionally, around 27% of UK adults have a dog, and 24% of UK adults have a cat. However, the UK boarding market for cats and dogs is largely dominated by local competitors, such as Rosedale House Cattery and Springfield Kennels &amp; Cat Hotel.  Nevertheless, this business idea intends to create and unique position in the market by offering additional value-added features in form of installation of live camera connection, grooming, veterinary care and easy transportation of pets. The business plan can be established after proper identification of local demand proved, cost of premises and successfully meeting the licensing requirements.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7ABF345-9428-422A-BAB4-ED93065CDCF8}" type="slidenum">
              <a:rPr lang="en-IN" smtClean="0"/>
              <a:t>3</a:t>
            </a:fld>
            <a:endParaRPr lang="en-IN"/>
          </a:p>
        </p:txBody>
      </p:sp>
    </p:spTree>
    <p:extLst>
      <p:ext uri="{BB962C8B-B14F-4D97-AF65-F5344CB8AC3E}">
        <p14:creationId xmlns:p14="http://schemas.microsoft.com/office/powerpoint/2010/main" val="1983650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study will be based on the positivist philosophy, where the objective measurements will help to estimate the market potential of Hotel Cat and Dog in Cheltenham. Structured Google form-based questionnaires will be used for collection of primary data from among 50 local pet owners. The questionnaires will be distributed through online platforms, social media and local community groups. The survey will look at pet ownership, frequency of boarding, preferred services, price expectations, demand to have access to live cameras and interest in grooming and collection services. The participation will be anonymous and voluntary. The numerical data will be analysed with the help of Microsoft Excel to calculate frequencies, percentage, averages and charts (Kumar, 2023). The results will assist in confirming customer demand, cost and the soundness of the business.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7ABF345-9428-422A-BAB4-ED93065CDCF8}" type="slidenum">
              <a:rPr lang="en-IN" smtClean="0"/>
              <a:t>4</a:t>
            </a:fld>
            <a:endParaRPr lang="en-IN"/>
          </a:p>
        </p:txBody>
      </p:sp>
    </p:spTree>
    <p:extLst>
      <p:ext uri="{BB962C8B-B14F-4D97-AF65-F5344CB8AC3E}">
        <p14:creationId xmlns:p14="http://schemas.microsoft.com/office/powerpoint/2010/main" val="3309972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Finances of the project will be set on a start-up budget of £20,000, which is expected to be made up of owner finance. Initial set-up costs amount to an estimated £13,800 which gives a balance of approximately £6,200 in cash. The initial sales will be projected at £26,400 with the operating expenses of around £23,520. This creates a closing balance of £9,080 (including the initial cash reserve). These forecasts are not certain outcomes but projections. Rent and licensing options, insurance, customer demand, taxes and owner drawing should be taken into consideration prior to project launch.</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7ABF345-9428-422A-BAB4-ED93065CDCF8}" type="slidenum">
              <a:rPr lang="en-IN" smtClean="0"/>
              <a:t>5</a:t>
            </a:fld>
            <a:endParaRPr lang="en-IN"/>
          </a:p>
        </p:txBody>
      </p:sp>
    </p:spTree>
    <p:extLst>
      <p:ext uri="{BB962C8B-B14F-4D97-AF65-F5344CB8AC3E}">
        <p14:creationId xmlns:p14="http://schemas.microsoft.com/office/powerpoint/2010/main" val="20978944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4153681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832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1638204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IN"/>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2742979970"/>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3316937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277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40A79046-EDFC-4588-A603-DC02CF265373}" type="slidenum">
              <a:rPr lang="en-IN" smtClean="0"/>
              <a:t>‹#›</a:t>
            </a:fld>
            <a:endParaRPr lang="en-IN"/>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Tree>
    <p:extLst>
      <p:ext uri="{BB962C8B-B14F-4D97-AF65-F5344CB8AC3E}">
        <p14:creationId xmlns:p14="http://schemas.microsoft.com/office/powerpoint/2010/main" val="798439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40A79046-EDFC-4588-A603-DC02CF265373}" type="slidenum">
              <a:rPr lang="en-IN" smtClean="0"/>
              <a:t>‹#›</a:t>
            </a:fld>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4175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78201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4244901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0860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IN"/>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130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40A79046-EDFC-4588-A603-DC02CF265373}" type="slidenum">
              <a:rPr lang="en-IN" smtClean="0"/>
              <a:t>‹#›</a:t>
            </a:fld>
            <a:endParaRPr lang="en-IN"/>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01443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893564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627178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824122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341801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40A79046-EDFC-4588-A603-DC02CF265373}" type="slidenum">
              <a:rPr lang="en-IN" smtClean="0"/>
              <a:t>‹#›</a:t>
            </a:fld>
            <a:endParaRPr lang="en-IN"/>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14073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5505212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242996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722593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16639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IN"/>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73252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25438360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IN"/>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2602699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5159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40A79046-EDFC-4588-A603-DC02CF265373}" type="slidenum">
              <a:rPr lang="en-IN" smtClean="0"/>
              <a:t>‹#›</a:t>
            </a:fld>
            <a:endParaRPr lang="en-IN"/>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7238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IN"/>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3FB3AA06-AC26-4382-B2EE-EEEE7B968390}" type="datetimeFigureOut">
              <a:rPr lang="en-IN" smtClean="0"/>
              <a:t>15-10-2026</a:t>
            </a:fld>
            <a:endParaRPr lang="en-IN"/>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40A79046-EDFC-4588-A603-DC02CF265373}" type="slidenum">
              <a:rPr lang="en-IN" smtClean="0"/>
              <a:t>‹#›</a:t>
            </a:fld>
            <a:endParaRPr lang="en-IN"/>
          </a:p>
        </p:txBody>
      </p:sp>
    </p:spTree>
    <p:extLst>
      <p:ext uri="{BB962C8B-B14F-4D97-AF65-F5344CB8AC3E}">
        <p14:creationId xmlns:p14="http://schemas.microsoft.com/office/powerpoint/2010/main" val="3879295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A94DC-8B5B-0A8C-7649-308A91762AC7}"/>
              </a:ext>
            </a:extLst>
          </p:cNvPr>
          <p:cNvSpPr>
            <a:spLocks noGrp="1"/>
          </p:cNvSpPr>
          <p:nvPr>
            <p:ph type="title"/>
          </p:nvPr>
        </p:nvSpPr>
        <p:spPr>
          <a:xfrm>
            <a:off x="1782417" y="408562"/>
            <a:ext cx="8746435" cy="4494178"/>
          </a:xfrm>
        </p:spPr>
        <p:txBody>
          <a:bodyPr anchor="ctr">
            <a:normAutofit/>
          </a:bodyPr>
          <a:lstStyle/>
          <a:p>
            <a:pPr algn="ctr"/>
            <a:r>
              <a:rPr lang="en-IN" sz="3500" b="1" dirty="0"/>
              <a:t>BUSINESS DEVELOPMENT PROPOSAL</a:t>
            </a:r>
            <a:br>
              <a:rPr lang="en-IN" sz="3500" b="1" dirty="0"/>
            </a:br>
            <a:br>
              <a:rPr lang="en-IN" sz="3500" b="1" dirty="0"/>
            </a:br>
            <a:r>
              <a:rPr lang="en-IN" sz="3500" b="1" dirty="0"/>
              <a:t>BUSINESS NAME: </a:t>
            </a:r>
            <a:br>
              <a:rPr lang="en-IN" sz="3500" b="1" dirty="0"/>
            </a:br>
            <a:r>
              <a:rPr lang="en-IN" sz="3500" b="1" dirty="0"/>
              <a:t>HOTEL CAT AND DOG</a:t>
            </a:r>
          </a:p>
        </p:txBody>
      </p:sp>
      <p:sp>
        <p:nvSpPr>
          <p:cNvPr id="3" name="Subtitle 2">
            <a:extLst>
              <a:ext uri="{FF2B5EF4-FFF2-40B4-BE49-F238E27FC236}">
                <a16:creationId xmlns:a16="http://schemas.microsoft.com/office/drawing/2014/main" id="{44796F0A-194A-A62B-3FA1-C31F8CFAEA6C}"/>
              </a:ext>
            </a:extLst>
          </p:cNvPr>
          <p:cNvSpPr>
            <a:spLocks noGrp="1"/>
          </p:cNvSpPr>
          <p:nvPr>
            <p:ph type="subTitle" idx="1"/>
          </p:nvPr>
        </p:nvSpPr>
        <p:spPr>
          <a:xfrm>
            <a:off x="2915478" y="4065198"/>
            <a:ext cx="6361044" cy="1627886"/>
          </a:xfrm>
        </p:spPr>
        <p:txBody>
          <a:bodyPr>
            <a:noAutofit/>
          </a:bodyPr>
          <a:lstStyle/>
          <a:p>
            <a:pPr algn="ctr">
              <a:lnSpc>
                <a:spcPct val="100000"/>
              </a:lnSpc>
            </a:pPr>
            <a:r>
              <a:rPr lang="en-US" sz="3500" b="1" dirty="0"/>
              <a:t>STUDENT NAME: </a:t>
            </a:r>
          </a:p>
          <a:p>
            <a:pPr algn="ctr">
              <a:lnSpc>
                <a:spcPct val="100000"/>
              </a:lnSpc>
            </a:pPr>
            <a:r>
              <a:rPr lang="en-US" sz="3500" b="1" dirty="0"/>
              <a:t>Nicolae Mihai </a:t>
            </a:r>
          </a:p>
          <a:p>
            <a:pPr algn="ctr">
              <a:lnSpc>
                <a:spcPct val="100000"/>
              </a:lnSpc>
            </a:pPr>
            <a:r>
              <a:rPr lang="en-US" sz="3500" b="1" dirty="0"/>
              <a:t>STUDENT ID: 2124103</a:t>
            </a:r>
            <a:endParaRPr lang="en-IN" sz="3500" b="1" dirty="0"/>
          </a:p>
        </p:txBody>
      </p:sp>
    </p:spTree>
    <p:extLst>
      <p:ext uri="{BB962C8B-B14F-4D97-AF65-F5344CB8AC3E}">
        <p14:creationId xmlns:p14="http://schemas.microsoft.com/office/powerpoint/2010/main" val="2730143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62192E-C16B-BB1F-1C95-5B0195739CA1}"/>
              </a:ext>
            </a:extLst>
          </p:cNvPr>
          <p:cNvSpPr>
            <a:spLocks noGrp="1"/>
          </p:cNvSpPr>
          <p:nvPr>
            <p:ph type="title"/>
          </p:nvPr>
        </p:nvSpPr>
        <p:spPr>
          <a:xfrm>
            <a:off x="420792" y="1113510"/>
            <a:ext cx="4401000" cy="876193"/>
          </a:xfrm>
        </p:spPr>
        <p:style>
          <a:lnRef idx="3">
            <a:schemeClr val="lt1"/>
          </a:lnRef>
          <a:fillRef idx="1">
            <a:schemeClr val="accent4"/>
          </a:fillRef>
          <a:effectRef idx="1">
            <a:schemeClr val="accent4"/>
          </a:effectRef>
          <a:fontRef idx="minor">
            <a:schemeClr val="lt1"/>
          </a:fontRef>
        </p:style>
        <p:txBody>
          <a:bodyPr anchor="ctr"/>
          <a:lstStyle/>
          <a:p>
            <a:pPr algn="just"/>
            <a:r>
              <a:rPr lang="en-GB" b="1" dirty="0"/>
              <a:t>INTRODUCTION</a:t>
            </a:r>
            <a:endParaRPr lang="en-IN" b="1" dirty="0"/>
          </a:p>
        </p:txBody>
      </p:sp>
      <p:sp>
        <p:nvSpPr>
          <p:cNvPr id="5" name="Content Placeholder 4">
            <a:extLst>
              <a:ext uri="{FF2B5EF4-FFF2-40B4-BE49-F238E27FC236}">
                <a16:creationId xmlns:a16="http://schemas.microsoft.com/office/drawing/2014/main" id="{BA97883A-C17F-C5CA-FF7F-6FD2BFD7330C}"/>
              </a:ext>
            </a:extLst>
          </p:cNvPr>
          <p:cNvSpPr>
            <a:spLocks noGrp="1"/>
          </p:cNvSpPr>
          <p:nvPr>
            <p:ph idx="1"/>
          </p:nvPr>
        </p:nvSpPr>
        <p:spPr>
          <a:xfrm>
            <a:off x="429418" y="2133600"/>
            <a:ext cx="4401000" cy="4305300"/>
          </a:xfrm>
        </p:spPr>
        <p:style>
          <a:lnRef idx="3">
            <a:schemeClr val="lt1"/>
          </a:lnRef>
          <a:fillRef idx="1">
            <a:schemeClr val="accent4"/>
          </a:fillRef>
          <a:effectRef idx="1">
            <a:schemeClr val="accent4"/>
          </a:effectRef>
          <a:fontRef idx="minor">
            <a:schemeClr val="lt1"/>
          </a:fontRef>
        </p:style>
        <p:txBody>
          <a:bodyPr anchor="ctr"/>
          <a:lstStyle/>
          <a:p>
            <a:pPr lvl="0" algn="just"/>
            <a:r>
              <a:rPr lang="en-GB" dirty="0"/>
              <a:t>Proposed business plan will be named as Hotel Cat and Dog</a:t>
            </a:r>
            <a:endParaRPr lang="en-IN" dirty="0"/>
          </a:p>
          <a:p>
            <a:pPr lvl="0" algn="just"/>
            <a:r>
              <a:rPr lang="en-GB" dirty="0"/>
              <a:t>£20,000 start-up budget and the business will be located in Cheltenham, UK.</a:t>
            </a:r>
            <a:endParaRPr lang="en-IN" dirty="0"/>
          </a:p>
          <a:p>
            <a:pPr lvl="0" algn="just"/>
            <a:r>
              <a:rPr lang="en-GB" dirty="0"/>
              <a:t>It will provide safe boarding for cats and dogs.</a:t>
            </a:r>
            <a:endParaRPr lang="en-IN" dirty="0"/>
          </a:p>
          <a:p>
            <a:pPr lvl="0" algn="just"/>
            <a:r>
              <a:rPr lang="en-GB" dirty="0"/>
              <a:t>Value-added features such as Live cameras, grooming, veterinary and transport services.</a:t>
            </a:r>
            <a:endParaRPr lang="en-IN" dirty="0"/>
          </a:p>
          <a:p>
            <a:pPr lvl="0" algn="just"/>
            <a:r>
              <a:rPr lang="en-GB" dirty="0"/>
              <a:t>Personalised care, hygiene and customer loyalty.</a:t>
            </a:r>
            <a:endParaRPr lang="en-IN" dirty="0"/>
          </a:p>
        </p:txBody>
      </p:sp>
      <p:pic>
        <p:nvPicPr>
          <p:cNvPr id="7" name="Picture 6">
            <a:extLst>
              <a:ext uri="{FF2B5EF4-FFF2-40B4-BE49-F238E27FC236}">
                <a16:creationId xmlns:a16="http://schemas.microsoft.com/office/drawing/2014/main" id="{62C46E57-A4F6-4AEC-6E91-314219088393}"/>
              </a:ext>
            </a:extLst>
          </p:cNvPr>
          <p:cNvPicPr>
            <a:picLocks noChangeAspect="1"/>
          </p:cNvPicPr>
          <p:nvPr/>
        </p:nvPicPr>
        <p:blipFill>
          <a:blip r:embed="rId3"/>
          <a:stretch>
            <a:fillRect/>
          </a:stretch>
        </p:blipFill>
        <p:spPr>
          <a:xfrm>
            <a:off x="5327374" y="0"/>
            <a:ext cx="6858000" cy="6858000"/>
          </a:xfrm>
          <a:prstGeom prst="rect">
            <a:avLst/>
          </a:prstGeom>
        </p:spPr>
      </p:pic>
    </p:spTree>
    <p:extLst>
      <p:ext uri="{BB962C8B-B14F-4D97-AF65-F5344CB8AC3E}">
        <p14:creationId xmlns:p14="http://schemas.microsoft.com/office/powerpoint/2010/main" val="3403190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37A38-5AC9-4F7E-E6EC-47FFB6FA3A0B}"/>
              </a:ext>
            </a:extLst>
          </p:cNvPr>
          <p:cNvSpPr>
            <a:spLocks noGrp="1"/>
          </p:cNvSpPr>
          <p:nvPr>
            <p:ph type="title"/>
          </p:nvPr>
        </p:nvSpPr>
        <p:spPr>
          <a:xfrm>
            <a:off x="419100" y="0"/>
            <a:ext cx="2514600" cy="6248400"/>
          </a:xfrm>
        </p:spPr>
        <p:style>
          <a:lnRef idx="3">
            <a:schemeClr val="lt1"/>
          </a:lnRef>
          <a:fillRef idx="1">
            <a:schemeClr val="accent4"/>
          </a:fillRef>
          <a:effectRef idx="1">
            <a:schemeClr val="accent4"/>
          </a:effectRef>
          <a:fontRef idx="minor">
            <a:schemeClr val="lt1"/>
          </a:fontRef>
        </p:style>
        <p:txBody>
          <a:bodyPr anchor="ctr">
            <a:normAutofit/>
          </a:bodyPr>
          <a:lstStyle/>
          <a:p>
            <a:pPr algn="ctr"/>
            <a:r>
              <a:rPr lang="en-IN" b="1" dirty="0"/>
              <a:t>MARKET RESEARCH AND VALIDATION</a:t>
            </a:r>
          </a:p>
        </p:txBody>
      </p:sp>
      <p:pic>
        <p:nvPicPr>
          <p:cNvPr id="5" name="Picture 4">
            <a:extLst>
              <a:ext uri="{FF2B5EF4-FFF2-40B4-BE49-F238E27FC236}">
                <a16:creationId xmlns:a16="http://schemas.microsoft.com/office/drawing/2014/main" id="{81230B57-AA14-6B06-00F5-DF3A5768A9FC}"/>
              </a:ext>
            </a:extLst>
          </p:cNvPr>
          <p:cNvPicPr>
            <a:picLocks noChangeAspect="1"/>
          </p:cNvPicPr>
          <p:nvPr/>
        </p:nvPicPr>
        <p:blipFill>
          <a:blip r:embed="rId3"/>
          <a:srcRect t="25868" r="2" b="28676"/>
          <a:stretch>
            <a:fillRect/>
          </a:stretch>
        </p:blipFill>
        <p:spPr>
          <a:xfrm>
            <a:off x="3423747" y="10"/>
            <a:ext cx="8768253" cy="3985709"/>
          </a:xfrm>
          <a:prstGeom prst="rect">
            <a:avLst/>
          </a:prstGeom>
          <a:noFill/>
        </p:spPr>
      </p:pic>
      <p:sp>
        <p:nvSpPr>
          <p:cNvPr id="3" name="Content Placeholder 2">
            <a:extLst>
              <a:ext uri="{FF2B5EF4-FFF2-40B4-BE49-F238E27FC236}">
                <a16:creationId xmlns:a16="http://schemas.microsoft.com/office/drawing/2014/main" id="{EEE60E96-F7D4-EBDE-5D7C-07F345F47CCF}"/>
              </a:ext>
            </a:extLst>
          </p:cNvPr>
          <p:cNvSpPr>
            <a:spLocks noGrp="1"/>
          </p:cNvSpPr>
          <p:nvPr>
            <p:ph sz="quarter" idx="14"/>
          </p:nvPr>
        </p:nvSpPr>
        <p:spPr>
          <a:xfrm>
            <a:off x="3352800" y="4423576"/>
            <a:ext cx="8420100" cy="1824824"/>
          </a:xfrm>
        </p:spPr>
        <p:style>
          <a:lnRef idx="3">
            <a:schemeClr val="lt1"/>
          </a:lnRef>
          <a:fillRef idx="1">
            <a:schemeClr val="accent4"/>
          </a:fillRef>
          <a:effectRef idx="1">
            <a:schemeClr val="accent4"/>
          </a:effectRef>
          <a:fontRef idx="minor">
            <a:schemeClr val="lt1"/>
          </a:fontRef>
        </p:style>
        <p:txBody>
          <a:bodyPr>
            <a:normAutofit/>
          </a:bodyPr>
          <a:lstStyle/>
          <a:p>
            <a:pPr lvl="0" algn="just">
              <a:lnSpc>
                <a:spcPct val="110000"/>
              </a:lnSpc>
            </a:pPr>
            <a:r>
              <a:rPr lang="en-GB" dirty="0"/>
              <a:t>Strong UK pet ownership and market potential.</a:t>
            </a:r>
            <a:endParaRPr lang="en-IN"/>
          </a:p>
          <a:p>
            <a:pPr lvl="0" algn="just">
              <a:lnSpc>
                <a:spcPct val="110000"/>
              </a:lnSpc>
            </a:pPr>
            <a:r>
              <a:rPr lang="en-GB" dirty="0"/>
              <a:t>27% of adults own dogs; 24% own cats (PDSA, 2026).</a:t>
            </a:r>
            <a:endParaRPr lang="en-IN"/>
          </a:p>
          <a:p>
            <a:pPr lvl="0" algn="just">
              <a:lnSpc>
                <a:spcPct val="110000"/>
              </a:lnSpc>
            </a:pPr>
            <a:r>
              <a:rPr lang="en-GB" dirty="0"/>
              <a:t>Established local boarding competitors in Cheltenham.</a:t>
            </a:r>
            <a:endParaRPr lang="en-IN"/>
          </a:p>
          <a:p>
            <a:pPr lvl="0" algn="just">
              <a:lnSpc>
                <a:spcPct val="110000"/>
              </a:lnSpc>
            </a:pPr>
            <a:r>
              <a:rPr lang="en-GB" dirty="0"/>
              <a:t>Differentiation through cameras, grooming, veterinary and transport services.</a:t>
            </a:r>
            <a:endParaRPr lang="en-IN"/>
          </a:p>
          <a:p>
            <a:pPr lvl="0" algn="just">
              <a:lnSpc>
                <a:spcPct val="110000"/>
              </a:lnSpc>
            </a:pPr>
            <a:r>
              <a:rPr lang="en-GB" dirty="0"/>
              <a:t>Success depends on demand, costs and licensing.</a:t>
            </a:r>
            <a:endParaRPr lang="en-IN"/>
          </a:p>
        </p:txBody>
      </p:sp>
    </p:spTree>
    <p:extLst>
      <p:ext uri="{BB962C8B-B14F-4D97-AF65-F5344CB8AC3E}">
        <p14:creationId xmlns:p14="http://schemas.microsoft.com/office/powerpoint/2010/main" val="82182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9909-8BAB-F308-9C7B-C19EC43100CC}"/>
              </a:ext>
            </a:extLst>
          </p:cNvPr>
          <p:cNvSpPr>
            <a:spLocks noGrp="1"/>
          </p:cNvSpPr>
          <p:nvPr>
            <p:ph type="title"/>
          </p:nvPr>
        </p:nvSpPr>
        <p:spPr>
          <a:xfrm>
            <a:off x="390852" y="3481713"/>
            <a:ext cx="5496426" cy="2765886"/>
          </a:xfrm>
        </p:spPr>
        <p:style>
          <a:lnRef idx="3">
            <a:schemeClr val="lt1"/>
          </a:lnRef>
          <a:fillRef idx="1">
            <a:schemeClr val="accent4"/>
          </a:fillRef>
          <a:effectRef idx="1">
            <a:schemeClr val="accent4"/>
          </a:effectRef>
          <a:fontRef idx="minor">
            <a:schemeClr val="lt1"/>
          </a:fontRef>
        </p:style>
        <p:txBody>
          <a:bodyPr anchor="ctr">
            <a:normAutofit/>
          </a:bodyPr>
          <a:lstStyle/>
          <a:p>
            <a:pPr algn="ctr"/>
            <a:r>
              <a:rPr lang="en-GB" sz="4400" b="1" dirty="0"/>
              <a:t>METHODOLOGY</a:t>
            </a:r>
            <a:endParaRPr lang="en-IN" sz="4400" b="1" dirty="0"/>
          </a:p>
        </p:txBody>
      </p:sp>
      <p:pic>
        <p:nvPicPr>
          <p:cNvPr id="5" name="Picture 4">
            <a:extLst>
              <a:ext uri="{FF2B5EF4-FFF2-40B4-BE49-F238E27FC236}">
                <a16:creationId xmlns:a16="http://schemas.microsoft.com/office/drawing/2014/main" id="{8FAF6D82-0D32-4939-F347-43BB8021D52D}"/>
              </a:ext>
            </a:extLst>
          </p:cNvPr>
          <p:cNvPicPr>
            <a:picLocks noChangeAspect="1"/>
          </p:cNvPicPr>
          <p:nvPr/>
        </p:nvPicPr>
        <p:blipFill>
          <a:blip r:embed="rId3"/>
          <a:srcRect t="28865" b="39730"/>
          <a:stretch>
            <a:fillRect/>
          </a:stretch>
        </p:blipFill>
        <p:spPr>
          <a:xfrm>
            <a:off x="20" y="10"/>
            <a:ext cx="12191980" cy="2555741"/>
          </a:xfrm>
          <a:prstGeom prst="rect">
            <a:avLst/>
          </a:prstGeom>
          <a:noFill/>
        </p:spPr>
      </p:pic>
      <p:sp>
        <p:nvSpPr>
          <p:cNvPr id="3" name="Content Placeholder 2">
            <a:extLst>
              <a:ext uri="{FF2B5EF4-FFF2-40B4-BE49-F238E27FC236}">
                <a16:creationId xmlns:a16="http://schemas.microsoft.com/office/drawing/2014/main" id="{91F036EC-D132-2125-673D-650EA989B0B7}"/>
              </a:ext>
            </a:extLst>
          </p:cNvPr>
          <p:cNvSpPr>
            <a:spLocks noGrp="1"/>
          </p:cNvSpPr>
          <p:nvPr>
            <p:ph sz="quarter" idx="13"/>
          </p:nvPr>
        </p:nvSpPr>
        <p:spPr>
          <a:xfrm>
            <a:off x="6096001" y="3481713"/>
            <a:ext cx="5605670" cy="2765887"/>
          </a:xfrm>
        </p:spPr>
        <p:style>
          <a:lnRef idx="3">
            <a:schemeClr val="lt1"/>
          </a:lnRef>
          <a:fillRef idx="1">
            <a:schemeClr val="accent4"/>
          </a:fillRef>
          <a:effectRef idx="1">
            <a:schemeClr val="accent4"/>
          </a:effectRef>
          <a:fontRef idx="minor">
            <a:schemeClr val="lt1"/>
          </a:fontRef>
        </p:style>
        <p:txBody>
          <a:bodyPr anchor="ctr">
            <a:normAutofit fontScale="92500"/>
          </a:bodyPr>
          <a:lstStyle/>
          <a:p>
            <a:pPr lvl="0" algn="just">
              <a:lnSpc>
                <a:spcPct val="110000"/>
              </a:lnSpc>
              <a:buFont typeface="Arial" panose="020B0604020202020204" pitchFamily="34" charset="0"/>
              <a:buChar char="•"/>
            </a:pPr>
            <a:r>
              <a:rPr lang="en-GB" sz="1600" dirty="0"/>
              <a:t>Positivist philosophy and objective market assessment.</a:t>
            </a:r>
            <a:endParaRPr lang="en-IN" sz="1600" dirty="0"/>
          </a:p>
          <a:p>
            <a:pPr lvl="0" algn="just">
              <a:lnSpc>
                <a:spcPct val="110000"/>
              </a:lnSpc>
              <a:buFont typeface="Arial" panose="020B0604020202020204" pitchFamily="34" charset="0"/>
              <a:buChar char="•"/>
            </a:pPr>
            <a:r>
              <a:rPr lang="en-GB" sz="1600" dirty="0"/>
              <a:t>Primary data collection from 50 local pet owners.</a:t>
            </a:r>
            <a:endParaRPr lang="en-IN" sz="1600" dirty="0"/>
          </a:p>
          <a:p>
            <a:pPr lvl="0" algn="just">
              <a:lnSpc>
                <a:spcPct val="110000"/>
              </a:lnSpc>
              <a:buFont typeface="Arial" panose="020B0604020202020204" pitchFamily="34" charset="0"/>
              <a:buChar char="•"/>
            </a:pPr>
            <a:r>
              <a:rPr lang="en-GB" sz="1600" dirty="0"/>
              <a:t>Google Forms questionnaires distributed through online channels.</a:t>
            </a:r>
            <a:endParaRPr lang="en-IN" sz="1600" dirty="0"/>
          </a:p>
          <a:p>
            <a:pPr lvl="0" algn="just">
              <a:lnSpc>
                <a:spcPct val="110000"/>
              </a:lnSpc>
              <a:buFont typeface="Arial" panose="020B0604020202020204" pitchFamily="34" charset="0"/>
              <a:buChar char="•"/>
            </a:pPr>
            <a:r>
              <a:rPr lang="en-GB" sz="1600" dirty="0"/>
              <a:t>Numerical analysis using Excel, percentages and charts (Kumar, 2023).</a:t>
            </a:r>
            <a:endParaRPr lang="en-IN" sz="1600" dirty="0"/>
          </a:p>
          <a:p>
            <a:pPr lvl="0" algn="just">
              <a:lnSpc>
                <a:spcPct val="110000"/>
              </a:lnSpc>
              <a:buFont typeface="Arial" panose="020B0604020202020204" pitchFamily="34" charset="0"/>
              <a:buChar char="•"/>
            </a:pPr>
            <a:r>
              <a:rPr lang="en-GB" sz="1600" dirty="0"/>
              <a:t>Anonymous responses validating demand, pricing and viability.</a:t>
            </a:r>
            <a:endParaRPr lang="en-IN" sz="1600" dirty="0"/>
          </a:p>
        </p:txBody>
      </p:sp>
    </p:spTree>
    <p:extLst>
      <p:ext uri="{BB962C8B-B14F-4D97-AF65-F5344CB8AC3E}">
        <p14:creationId xmlns:p14="http://schemas.microsoft.com/office/powerpoint/2010/main" val="24863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3813-6269-71FD-F78C-23221AC8C8D7}"/>
              </a:ext>
            </a:extLst>
          </p:cNvPr>
          <p:cNvSpPr>
            <a:spLocks noGrp="1"/>
          </p:cNvSpPr>
          <p:nvPr>
            <p:ph type="title"/>
          </p:nvPr>
        </p:nvSpPr>
        <p:spPr>
          <a:xfrm>
            <a:off x="419100" y="1115568"/>
            <a:ext cx="4000500" cy="1352516"/>
          </a:xfrm>
        </p:spPr>
        <p:style>
          <a:lnRef idx="3">
            <a:schemeClr val="lt1"/>
          </a:lnRef>
          <a:fillRef idx="1">
            <a:schemeClr val="accent4"/>
          </a:fillRef>
          <a:effectRef idx="1">
            <a:schemeClr val="accent4"/>
          </a:effectRef>
          <a:fontRef idx="minor">
            <a:schemeClr val="lt1"/>
          </a:fontRef>
        </p:style>
        <p:txBody>
          <a:bodyPr anchor="ctr">
            <a:normAutofit/>
          </a:bodyPr>
          <a:lstStyle/>
          <a:p>
            <a:r>
              <a:rPr lang="en-GB" b="1" dirty="0"/>
              <a:t>PROJECT FINANCES</a:t>
            </a:r>
            <a:endParaRPr lang="en-IN" b="1" dirty="0"/>
          </a:p>
        </p:txBody>
      </p:sp>
      <p:sp>
        <p:nvSpPr>
          <p:cNvPr id="3" name="Content Placeholder 2">
            <a:extLst>
              <a:ext uri="{FF2B5EF4-FFF2-40B4-BE49-F238E27FC236}">
                <a16:creationId xmlns:a16="http://schemas.microsoft.com/office/drawing/2014/main" id="{8D40DE2E-2DD8-4E83-C01A-7AA51AA3ABAB}"/>
              </a:ext>
            </a:extLst>
          </p:cNvPr>
          <p:cNvSpPr>
            <a:spLocks noGrp="1"/>
          </p:cNvSpPr>
          <p:nvPr>
            <p:ph sz="quarter" idx="14"/>
          </p:nvPr>
        </p:nvSpPr>
        <p:spPr>
          <a:xfrm>
            <a:off x="4847899" y="1104900"/>
            <a:ext cx="6925002" cy="1352516"/>
          </a:xfrm>
        </p:spPr>
        <p:style>
          <a:lnRef idx="3">
            <a:schemeClr val="lt1"/>
          </a:lnRef>
          <a:fillRef idx="1">
            <a:schemeClr val="accent4"/>
          </a:fillRef>
          <a:effectRef idx="1">
            <a:schemeClr val="accent4"/>
          </a:effectRef>
          <a:fontRef idx="minor">
            <a:schemeClr val="lt1"/>
          </a:fontRef>
        </p:style>
        <p:txBody>
          <a:bodyPr anchor="ctr">
            <a:normAutofit fontScale="85000" lnSpcReduction="20000"/>
          </a:bodyPr>
          <a:lstStyle/>
          <a:p>
            <a:pPr lvl="0"/>
            <a:r>
              <a:rPr lang="en-GB" sz="1600" dirty="0"/>
              <a:t>£20,000 start-up budget funded by owner investment.</a:t>
            </a:r>
            <a:endParaRPr lang="en-IN" sz="1600" dirty="0"/>
          </a:p>
          <a:p>
            <a:pPr lvl="0"/>
            <a:r>
              <a:rPr lang="en-GB" sz="1600" dirty="0"/>
              <a:t>£13,800 initial costs, £6,200 remaining cash.</a:t>
            </a:r>
            <a:endParaRPr lang="en-IN" sz="1600" dirty="0"/>
          </a:p>
          <a:p>
            <a:pPr lvl="0"/>
            <a:r>
              <a:rPr lang="en-GB" sz="1600" dirty="0"/>
              <a:t>£26,400 projected sales, £23,520 operating expenses.</a:t>
            </a:r>
            <a:endParaRPr lang="en-IN" sz="1600" dirty="0"/>
          </a:p>
          <a:p>
            <a:pPr lvl="0"/>
            <a:r>
              <a:rPr lang="en-GB" sz="1600" dirty="0"/>
              <a:t>£9,080 forecast closing cash, subject to uncertainties.</a:t>
            </a:r>
            <a:endParaRPr lang="en-IN" sz="1600" dirty="0"/>
          </a:p>
        </p:txBody>
      </p:sp>
      <p:pic>
        <p:nvPicPr>
          <p:cNvPr id="4" name="Picture 3">
            <a:extLst>
              <a:ext uri="{FF2B5EF4-FFF2-40B4-BE49-F238E27FC236}">
                <a16:creationId xmlns:a16="http://schemas.microsoft.com/office/drawing/2014/main" id="{645C444D-55ED-49EA-F1F0-5316544C0E5C}"/>
              </a:ext>
            </a:extLst>
          </p:cNvPr>
          <p:cNvPicPr>
            <a:picLocks noChangeAspect="1"/>
          </p:cNvPicPr>
          <p:nvPr/>
        </p:nvPicPr>
        <p:blipFill>
          <a:blip r:embed="rId3"/>
          <a:stretch>
            <a:fillRect/>
          </a:stretch>
        </p:blipFill>
        <p:spPr>
          <a:xfrm>
            <a:off x="0" y="2962774"/>
            <a:ext cx="12192000" cy="3870960"/>
          </a:xfrm>
          <a:prstGeom prst="rect">
            <a:avLst/>
          </a:prstGeom>
          <a:noFill/>
        </p:spPr>
      </p:pic>
    </p:spTree>
    <p:extLst>
      <p:ext uri="{BB962C8B-B14F-4D97-AF65-F5344CB8AC3E}">
        <p14:creationId xmlns:p14="http://schemas.microsoft.com/office/powerpoint/2010/main" val="502403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A4A9-5196-5ED5-3ABB-F600360D6775}"/>
              </a:ext>
            </a:extLst>
          </p:cNvPr>
          <p:cNvSpPr>
            <a:spLocks noGrp="1"/>
          </p:cNvSpPr>
          <p:nvPr>
            <p:ph type="title"/>
          </p:nvPr>
        </p:nvSpPr>
        <p:spPr>
          <a:xfrm>
            <a:off x="420791" y="1352049"/>
            <a:ext cx="9942409" cy="876193"/>
          </a:xfrm>
        </p:spPr>
        <p:style>
          <a:lnRef idx="3">
            <a:schemeClr val="lt1"/>
          </a:lnRef>
          <a:fillRef idx="1">
            <a:schemeClr val="accent4"/>
          </a:fillRef>
          <a:effectRef idx="1">
            <a:schemeClr val="accent4"/>
          </a:effectRef>
          <a:fontRef idx="minor">
            <a:schemeClr val="lt1"/>
          </a:fontRef>
        </p:style>
        <p:txBody>
          <a:bodyPr anchor="ctr"/>
          <a:lstStyle/>
          <a:p>
            <a:pPr algn="ctr"/>
            <a:r>
              <a:rPr lang="en-GB" b="1" dirty="0"/>
              <a:t>PROJECT RISKS</a:t>
            </a:r>
            <a:endParaRPr lang="en-IN" b="1" dirty="0"/>
          </a:p>
        </p:txBody>
      </p:sp>
      <p:graphicFrame>
        <p:nvGraphicFramePr>
          <p:cNvPr id="4" name="Content Placeholder 3">
            <a:extLst>
              <a:ext uri="{FF2B5EF4-FFF2-40B4-BE49-F238E27FC236}">
                <a16:creationId xmlns:a16="http://schemas.microsoft.com/office/drawing/2014/main" id="{39639EB1-A8EB-0AD7-483B-820EEC4A46A7}"/>
              </a:ext>
            </a:extLst>
          </p:cNvPr>
          <p:cNvGraphicFramePr>
            <a:graphicFrameLocks noGrp="1"/>
          </p:cNvGraphicFramePr>
          <p:nvPr>
            <p:ph idx="1"/>
            <p:extLst>
              <p:ext uri="{D42A27DB-BD31-4B8C-83A1-F6EECF244321}">
                <p14:modId xmlns:p14="http://schemas.microsoft.com/office/powerpoint/2010/main" val="3393947729"/>
              </p:ext>
            </p:extLst>
          </p:nvPr>
        </p:nvGraphicFramePr>
        <p:xfrm>
          <a:off x="420791" y="2922359"/>
          <a:ext cx="9942515" cy="2822131"/>
        </p:xfrm>
        <a:graphic>
          <a:graphicData uri="http://schemas.openxmlformats.org/drawingml/2006/table">
            <a:tbl>
              <a:tblPr firstRow="1" firstCol="1" bandRow="1">
                <a:tableStyleId>{775DCB02-9BB8-47FD-8907-85C794F793BA}</a:tableStyleId>
              </a:tblPr>
              <a:tblGrid>
                <a:gridCol w="1988503">
                  <a:extLst>
                    <a:ext uri="{9D8B030D-6E8A-4147-A177-3AD203B41FA5}">
                      <a16:colId xmlns:a16="http://schemas.microsoft.com/office/drawing/2014/main" val="3654227737"/>
                    </a:ext>
                  </a:extLst>
                </a:gridCol>
                <a:gridCol w="982056">
                  <a:extLst>
                    <a:ext uri="{9D8B030D-6E8A-4147-A177-3AD203B41FA5}">
                      <a16:colId xmlns:a16="http://schemas.microsoft.com/office/drawing/2014/main" val="2408012790"/>
                    </a:ext>
                  </a:extLst>
                </a:gridCol>
                <a:gridCol w="1331843">
                  <a:extLst>
                    <a:ext uri="{9D8B030D-6E8A-4147-A177-3AD203B41FA5}">
                      <a16:colId xmlns:a16="http://schemas.microsoft.com/office/drawing/2014/main" val="2871134187"/>
                    </a:ext>
                  </a:extLst>
                </a:gridCol>
                <a:gridCol w="1192696">
                  <a:extLst>
                    <a:ext uri="{9D8B030D-6E8A-4147-A177-3AD203B41FA5}">
                      <a16:colId xmlns:a16="http://schemas.microsoft.com/office/drawing/2014/main" val="478663458"/>
                    </a:ext>
                  </a:extLst>
                </a:gridCol>
                <a:gridCol w="4447417">
                  <a:extLst>
                    <a:ext uri="{9D8B030D-6E8A-4147-A177-3AD203B41FA5}">
                      <a16:colId xmlns:a16="http://schemas.microsoft.com/office/drawing/2014/main" val="4155833406"/>
                    </a:ext>
                  </a:extLst>
                </a:gridCol>
              </a:tblGrid>
              <a:tr h="241427">
                <a:tc>
                  <a:txBody>
                    <a:bodyPr/>
                    <a:lstStyle/>
                    <a:p>
                      <a:pPr algn="just">
                        <a:lnSpc>
                          <a:spcPct val="150000"/>
                        </a:lnSpc>
                        <a:spcAft>
                          <a:spcPts val="800"/>
                        </a:spcAft>
                        <a:buNone/>
                      </a:pPr>
                      <a:r>
                        <a:rPr lang="en-IN" sz="1200" b="1" kern="100">
                          <a:effectLst/>
                        </a:rPr>
                        <a:t>Project Risk</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Impact</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Likelihood</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Probability</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Mitigation Strategies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6963601"/>
                  </a:ext>
                </a:extLst>
              </a:tr>
              <a:tr h="515747">
                <a:tc>
                  <a:txBody>
                    <a:bodyPr/>
                    <a:lstStyle/>
                    <a:p>
                      <a:pPr algn="just">
                        <a:lnSpc>
                          <a:spcPct val="150000"/>
                        </a:lnSpc>
                        <a:spcAft>
                          <a:spcPts val="800"/>
                        </a:spcAft>
                        <a:buNone/>
                      </a:pPr>
                      <a:r>
                        <a:rPr lang="en-IN" sz="1200" b="1" kern="100" dirty="0">
                          <a:effectLst/>
                        </a:rPr>
                        <a:t>Low customer demand</a:t>
                      </a:r>
                      <a:endParaRPr lang="en-IN" sz="12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High</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Medium</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40%</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Market research, promotions, partnerships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53366447"/>
                  </a:ext>
                </a:extLst>
              </a:tr>
              <a:tr h="515747">
                <a:tc>
                  <a:txBody>
                    <a:bodyPr/>
                    <a:lstStyle/>
                    <a:p>
                      <a:pPr algn="just">
                        <a:lnSpc>
                          <a:spcPct val="150000"/>
                        </a:lnSpc>
                        <a:spcAft>
                          <a:spcPts val="800"/>
                        </a:spcAft>
                        <a:buNone/>
                      </a:pPr>
                      <a:r>
                        <a:rPr lang="en-IN" sz="1200" b="1" kern="100">
                          <a:effectLst/>
                        </a:rPr>
                        <a:t>Budget overruns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High</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Medium</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35%</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Cost control, contingency funds, quotations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0353512"/>
                  </a:ext>
                </a:extLst>
              </a:tr>
              <a:tr h="515747">
                <a:tc>
                  <a:txBody>
                    <a:bodyPr/>
                    <a:lstStyle/>
                    <a:p>
                      <a:pPr algn="just">
                        <a:lnSpc>
                          <a:spcPct val="150000"/>
                        </a:lnSpc>
                        <a:spcAft>
                          <a:spcPts val="800"/>
                        </a:spcAft>
                        <a:buNone/>
                      </a:pPr>
                      <a:r>
                        <a:rPr lang="en-IN" sz="1200" b="1" kern="100">
                          <a:effectLst/>
                        </a:rPr>
                        <a:t>Licensing delays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High</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Medium</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30%</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Early applications, compliance checks</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6063351"/>
                  </a:ext>
                </a:extLst>
              </a:tr>
              <a:tr h="515747">
                <a:tc>
                  <a:txBody>
                    <a:bodyPr/>
                    <a:lstStyle/>
                    <a:p>
                      <a:pPr algn="just">
                        <a:lnSpc>
                          <a:spcPct val="150000"/>
                        </a:lnSpc>
                        <a:spcAft>
                          <a:spcPts val="800"/>
                        </a:spcAft>
                        <a:buNone/>
                      </a:pPr>
                      <a:r>
                        <a:rPr lang="en-IN" sz="1200" b="1" kern="100">
                          <a:effectLst/>
                        </a:rPr>
                        <a:t>Animal illness or injury</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High</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Medium</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25%</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Hygiene, vaccination checks, veterinary support</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4877629"/>
                  </a:ext>
                </a:extLst>
              </a:tr>
              <a:tr h="515747">
                <a:tc>
                  <a:txBody>
                    <a:bodyPr/>
                    <a:lstStyle/>
                    <a:p>
                      <a:pPr algn="just">
                        <a:lnSpc>
                          <a:spcPct val="150000"/>
                        </a:lnSpc>
                        <a:spcAft>
                          <a:spcPts val="800"/>
                        </a:spcAft>
                        <a:buNone/>
                      </a:pPr>
                      <a:r>
                        <a:rPr lang="en-IN" sz="1200" b="1" kern="100">
                          <a:effectLst/>
                        </a:rPr>
                        <a:t>Strong competition</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Medium</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dirty="0">
                          <a:effectLst/>
                        </a:rPr>
                        <a:t>High</a:t>
                      </a:r>
                      <a:endParaRPr lang="en-IN" sz="12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a:effectLst/>
                        </a:rPr>
                        <a:t>60%</a:t>
                      </a:r>
                      <a:endParaRPr lang="en-IN" sz="1200" b="1"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b="1" kern="100" dirty="0">
                          <a:effectLst/>
                        </a:rPr>
                        <a:t>Competitive pricing, live cameras, loyalty schemes</a:t>
                      </a:r>
                      <a:endParaRPr lang="en-IN" sz="12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5922663"/>
                  </a:ext>
                </a:extLst>
              </a:tr>
            </a:tbl>
          </a:graphicData>
        </a:graphic>
      </p:graphicFrame>
    </p:spTree>
    <p:extLst>
      <p:ext uri="{BB962C8B-B14F-4D97-AF65-F5344CB8AC3E}">
        <p14:creationId xmlns:p14="http://schemas.microsoft.com/office/powerpoint/2010/main" val="3695098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1693E-6149-5B5F-19C2-E9EC13345A66}"/>
              </a:ext>
            </a:extLst>
          </p:cNvPr>
          <p:cNvSpPr>
            <a:spLocks noGrp="1"/>
          </p:cNvSpPr>
          <p:nvPr>
            <p:ph type="title"/>
          </p:nvPr>
        </p:nvSpPr>
        <p:spPr>
          <a:xfrm>
            <a:off x="420791" y="2990903"/>
            <a:ext cx="4131331" cy="876193"/>
          </a:xfrm>
        </p:spPr>
        <p:txBody>
          <a:bodyPr/>
          <a:lstStyle/>
          <a:p>
            <a:pPr algn="ctr"/>
            <a:r>
              <a:rPr lang="en-GB" b="1" dirty="0"/>
              <a:t>TIMELINE</a:t>
            </a:r>
            <a:endParaRPr lang="en-IN" b="1" dirty="0"/>
          </a:p>
        </p:txBody>
      </p:sp>
      <p:pic>
        <p:nvPicPr>
          <p:cNvPr id="9" name="Content Placeholder 8">
            <a:extLst>
              <a:ext uri="{FF2B5EF4-FFF2-40B4-BE49-F238E27FC236}">
                <a16:creationId xmlns:a16="http://schemas.microsoft.com/office/drawing/2014/main" id="{A56D0AA4-16E2-4773-C5E4-3759A2A9AF9B}"/>
              </a:ext>
            </a:extLst>
          </p:cNvPr>
          <p:cNvPicPr>
            <a:picLocks noGrp="1" noChangeAspect="1"/>
          </p:cNvPicPr>
          <p:nvPr>
            <p:ph idx="1"/>
          </p:nvPr>
        </p:nvPicPr>
        <p:blipFill>
          <a:blip r:embed="rId2"/>
          <a:stretch>
            <a:fillRect/>
          </a:stretch>
        </p:blipFill>
        <p:spPr>
          <a:xfrm>
            <a:off x="5071738" y="332442"/>
            <a:ext cx="6699471" cy="6193115"/>
          </a:xfrm>
          <a:prstGeom prst="rect">
            <a:avLst/>
          </a:prstGeom>
        </p:spPr>
      </p:pic>
    </p:spTree>
    <p:extLst>
      <p:ext uri="{BB962C8B-B14F-4D97-AF65-F5344CB8AC3E}">
        <p14:creationId xmlns:p14="http://schemas.microsoft.com/office/powerpoint/2010/main" val="2014269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2FD5-B338-CD50-4D20-B33A82E865D8}"/>
              </a:ext>
            </a:extLst>
          </p:cNvPr>
          <p:cNvSpPr>
            <a:spLocks noGrp="1"/>
          </p:cNvSpPr>
          <p:nvPr>
            <p:ph type="title"/>
          </p:nvPr>
        </p:nvSpPr>
        <p:spPr>
          <a:xfrm>
            <a:off x="674204" y="894521"/>
            <a:ext cx="3023153" cy="5367129"/>
          </a:xfrm>
        </p:spPr>
        <p:style>
          <a:lnRef idx="3">
            <a:schemeClr val="lt1"/>
          </a:lnRef>
          <a:fillRef idx="1">
            <a:schemeClr val="accent4"/>
          </a:fillRef>
          <a:effectRef idx="1">
            <a:schemeClr val="accent4"/>
          </a:effectRef>
          <a:fontRef idx="minor">
            <a:schemeClr val="lt1"/>
          </a:fontRef>
        </p:style>
        <p:txBody>
          <a:bodyPr anchor="ctr">
            <a:normAutofit/>
          </a:bodyPr>
          <a:lstStyle/>
          <a:p>
            <a:pPr algn="just"/>
            <a:r>
              <a:rPr lang="en-GB" b="1" dirty="0"/>
              <a:t>REFERENCES</a:t>
            </a:r>
            <a:endParaRPr lang="en-IN" b="1" dirty="0"/>
          </a:p>
        </p:txBody>
      </p:sp>
      <p:sp>
        <p:nvSpPr>
          <p:cNvPr id="3" name="Content Placeholder 2">
            <a:extLst>
              <a:ext uri="{FF2B5EF4-FFF2-40B4-BE49-F238E27FC236}">
                <a16:creationId xmlns:a16="http://schemas.microsoft.com/office/drawing/2014/main" id="{1F08AE38-B3ED-CE7E-8CCF-3090A89D0134}"/>
              </a:ext>
            </a:extLst>
          </p:cNvPr>
          <p:cNvSpPr>
            <a:spLocks noGrp="1"/>
          </p:cNvSpPr>
          <p:nvPr>
            <p:ph sz="quarter" idx="13"/>
          </p:nvPr>
        </p:nvSpPr>
        <p:spPr>
          <a:xfrm>
            <a:off x="5867401" y="894522"/>
            <a:ext cx="5821016" cy="5367130"/>
          </a:xfrm>
        </p:spPr>
        <p:style>
          <a:lnRef idx="3">
            <a:schemeClr val="lt1"/>
          </a:lnRef>
          <a:fillRef idx="1">
            <a:schemeClr val="accent4"/>
          </a:fillRef>
          <a:effectRef idx="1">
            <a:schemeClr val="accent4"/>
          </a:effectRef>
          <a:fontRef idx="minor">
            <a:schemeClr val="lt1"/>
          </a:fontRef>
        </p:style>
        <p:txBody>
          <a:bodyPr anchor="ctr">
            <a:normAutofit/>
          </a:bodyPr>
          <a:lstStyle/>
          <a:p>
            <a:pPr algn="just">
              <a:lnSpc>
                <a:spcPct val="150000"/>
              </a:lnSpc>
            </a:pPr>
            <a:r>
              <a:rPr lang="en-GB" dirty="0"/>
              <a:t>Kumar, M.D., (2023). A study on importance of </a:t>
            </a:r>
            <a:r>
              <a:rPr lang="en-GB" dirty="0" err="1"/>
              <a:t>microsoft</a:t>
            </a:r>
            <a:r>
              <a:rPr lang="en-GB" dirty="0"/>
              <a:t> excel data analysis statistical tools in research works. </a:t>
            </a:r>
            <a:r>
              <a:rPr lang="en-GB" i="1" dirty="0"/>
              <a:t>Journal of Management &amp; Educational Research Innovation</a:t>
            </a:r>
            <a:r>
              <a:rPr lang="en-GB" dirty="0"/>
              <a:t>, </a:t>
            </a:r>
            <a:r>
              <a:rPr lang="en-GB" i="1" dirty="0"/>
              <a:t>1</a:t>
            </a:r>
            <a:r>
              <a:rPr lang="en-GB" dirty="0"/>
              <a:t>(3), pp.25-33.</a:t>
            </a:r>
            <a:endParaRPr lang="en-IN" dirty="0"/>
          </a:p>
          <a:p>
            <a:pPr algn="just">
              <a:lnSpc>
                <a:spcPct val="150000"/>
              </a:lnSpc>
            </a:pPr>
            <a:r>
              <a:rPr lang="en-US" dirty="0"/>
              <a:t>PDSA. (2026). </a:t>
            </a:r>
            <a:r>
              <a:rPr lang="en-US" i="1" dirty="0"/>
              <a:t>How many pets are there in the UK? . PDSA.</a:t>
            </a:r>
            <a:r>
              <a:rPr lang="en-US" dirty="0"/>
              <a:t> Available at: https://www.pdsa.org.uk/what-we-do/pdsa-animal-wellbeing-report/uk-pet-populations-of-dogs-cats-and-rabbits (Accessed on: 14/10/2026). </a:t>
            </a:r>
            <a:endParaRPr lang="en-IN" dirty="0"/>
          </a:p>
        </p:txBody>
      </p:sp>
    </p:spTree>
    <p:extLst>
      <p:ext uri="{BB962C8B-B14F-4D97-AF65-F5344CB8AC3E}">
        <p14:creationId xmlns:p14="http://schemas.microsoft.com/office/powerpoint/2010/main" val="4058088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D66B95-A34F-A4B1-0EC4-E32A73EB5683}"/>
              </a:ext>
            </a:extLst>
          </p:cNvPr>
          <p:cNvPicPr>
            <a:picLocks noChangeAspect="1"/>
          </p:cNvPicPr>
          <p:nvPr/>
        </p:nvPicPr>
        <p:blipFill>
          <a:blip r:embed="rId2"/>
          <a:srcRect/>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1593290265"/>
      </p:ext>
    </p:extLst>
  </p:cSld>
  <p:clrMapOvr>
    <a:masterClrMapping/>
  </p:clrMapOvr>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Film Burn</Template>
  <TotalTime>28</TotalTime>
  <Words>951</Words>
  <Application>Microsoft Office PowerPoint</Application>
  <PresentationFormat>Widescreen</PresentationFormat>
  <Paragraphs>70</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Neue Haas Grotesk Text Pro</vt:lpstr>
      <vt:lpstr>Times New Roman</vt:lpstr>
      <vt:lpstr>Film Burn</vt:lpstr>
      <vt:lpstr>BUSINESS DEVELOPMENT PROPOSAL  BUSINESS NAME:  HOTEL CAT AND DOG</vt:lpstr>
      <vt:lpstr>INTRODUCTION</vt:lpstr>
      <vt:lpstr>MARKET RESEARCH AND VALIDATION</vt:lpstr>
      <vt:lpstr>METHODOLOGY</vt:lpstr>
      <vt:lpstr>PROJECT FINANCES</vt:lpstr>
      <vt:lpstr>PROJECT RISKS</vt:lpstr>
      <vt:lpstr>TIMELINE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Nicolae Mihai (2124103)</cp:lastModifiedBy>
  <cp:revision>3</cp:revision>
  <dcterms:created xsi:type="dcterms:W3CDTF">2026-10-14T09:35:49Z</dcterms:created>
  <dcterms:modified xsi:type="dcterms:W3CDTF">2026-10-15T16:33:40Z</dcterms:modified>
</cp:coreProperties>
</file>