
<file path=[Content_Types].xml><?xml version="1.0" encoding="utf-8"?>
<Types xmlns="http://schemas.openxmlformats.org/package/2006/content-types">
  <Default Extension="xml" ContentType="application/xml"/>
  <Default Extension="tiff" ContentType="image/tif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854"/>
    <p:restoredTop sz="94627"/>
  </p:normalViewPr>
  <p:slideViewPr>
    <p:cSldViewPr snapToGrid="0" snapToObjects="1">
      <p:cViewPr>
        <p:scale>
          <a:sx n="90" d="100"/>
          <a:sy n="90" d="100"/>
        </p:scale>
        <p:origin x="1992" y="6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9F5BCDE-7F5E-364A-BDB2-21364B4F2878}" type="datetimeFigureOut">
              <a:rPr lang="en-US" smtClean="0"/>
              <a:t>12/13/17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78E93F-9C79-8B46-8CE2-DA44089C1F53}" type="slidenum">
              <a:rPr lang="en-US" smtClean="0"/>
              <a:t>‹#›</a:t>
            </a:fld>
            <a:endParaRPr lang="en-US"/>
          </a:p>
        </p:txBody>
      </p:sp>
    </p:spTree>
    <p:extLst>
      <p:ext uri="{BB962C8B-B14F-4D97-AF65-F5344CB8AC3E}">
        <p14:creationId xmlns:p14="http://schemas.microsoft.com/office/powerpoint/2010/main" val="12549964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9F5BCDE-7F5E-364A-BDB2-21364B4F2878}" type="datetimeFigureOut">
              <a:rPr lang="en-US" smtClean="0"/>
              <a:t>12/13/17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78E93F-9C79-8B46-8CE2-DA44089C1F53}" type="slidenum">
              <a:rPr lang="en-US" smtClean="0"/>
              <a:t>‹#›</a:t>
            </a:fld>
            <a:endParaRPr lang="en-US"/>
          </a:p>
        </p:txBody>
      </p:sp>
    </p:spTree>
    <p:extLst>
      <p:ext uri="{BB962C8B-B14F-4D97-AF65-F5344CB8AC3E}">
        <p14:creationId xmlns:p14="http://schemas.microsoft.com/office/powerpoint/2010/main" val="14103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9F5BCDE-7F5E-364A-BDB2-21364B4F2878}" type="datetimeFigureOut">
              <a:rPr lang="en-US" smtClean="0"/>
              <a:t>12/13/17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78E93F-9C79-8B46-8CE2-DA44089C1F53}" type="slidenum">
              <a:rPr lang="en-US" smtClean="0"/>
              <a:t>‹#›</a:t>
            </a:fld>
            <a:endParaRPr lang="en-US"/>
          </a:p>
        </p:txBody>
      </p:sp>
    </p:spTree>
    <p:extLst>
      <p:ext uri="{BB962C8B-B14F-4D97-AF65-F5344CB8AC3E}">
        <p14:creationId xmlns:p14="http://schemas.microsoft.com/office/powerpoint/2010/main" val="17571026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9F5BCDE-7F5E-364A-BDB2-21364B4F2878}" type="datetimeFigureOut">
              <a:rPr lang="en-US" smtClean="0"/>
              <a:t>12/13/17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78E93F-9C79-8B46-8CE2-DA44089C1F53}" type="slidenum">
              <a:rPr lang="en-US" smtClean="0"/>
              <a:t>‹#›</a:t>
            </a:fld>
            <a:endParaRPr lang="en-US"/>
          </a:p>
        </p:txBody>
      </p:sp>
    </p:spTree>
    <p:extLst>
      <p:ext uri="{BB962C8B-B14F-4D97-AF65-F5344CB8AC3E}">
        <p14:creationId xmlns:p14="http://schemas.microsoft.com/office/powerpoint/2010/main" val="1576037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9F5BCDE-7F5E-364A-BDB2-21364B4F2878}" type="datetimeFigureOut">
              <a:rPr lang="en-US" smtClean="0"/>
              <a:t>12/13/17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78E93F-9C79-8B46-8CE2-DA44089C1F53}" type="slidenum">
              <a:rPr lang="en-US" smtClean="0"/>
              <a:t>‹#›</a:t>
            </a:fld>
            <a:endParaRPr lang="en-US"/>
          </a:p>
        </p:txBody>
      </p:sp>
    </p:spTree>
    <p:extLst>
      <p:ext uri="{BB962C8B-B14F-4D97-AF65-F5344CB8AC3E}">
        <p14:creationId xmlns:p14="http://schemas.microsoft.com/office/powerpoint/2010/main" val="13941704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9F5BCDE-7F5E-364A-BDB2-21364B4F2878}" type="datetimeFigureOut">
              <a:rPr lang="en-US" smtClean="0"/>
              <a:t>12/13/17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78E93F-9C79-8B46-8CE2-DA44089C1F53}" type="slidenum">
              <a:rPr lang="en-US" smtClean="0"/>
              <a:t>‹#›</a:t>
            </a:fld>
            <a:endParaRPr lang="en-US"/>
          </a:p>
        </p:txBody>
      </p:sp>
    </p:spTree>
    <p:extLst>
      <p:ext uri="{BB962C8B-B14F-4D97-AF65-F5344CB8AC3E}">
        <p14:creationId xmlns:p14="http://schemas.microsoft.com/office/powerpoint/2010/main" val="627958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F5BCDE-7F5E-364A-BDB2-21364B4F2878}" type="datetimeFigureOut">
              <a:rPr lang="en-US" smtClean="0"/>
              <a:t>12/13/17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78E93F-9C79-8B46-8CE2-DA44089C1F53}" type="slidenum">
              <a:rPr lang="en-US" smtClean="0"/>
              <a:t>‹#›</a:t>
            </a:fld>
            <a:endParaRPr lang="en-US"/>
          </a:p>
        </p:txBody>
      </p:sp>
    </p:spTree>
    <p:extLst>
      <p:ext uri="{BB962C8B-B14F-4D97-AF65-F5344CB8AC3E}">
        <p14:creationId xmlns:p14="http://schemas.microsoft.com/office/powerpoint/2010/main" val="13560024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9F5BCDE-7F5E-364A-BDB2-21364B4F2878}" type="datetimeFigureOut">
              <a:rPr lang="en-US" smtClean="0"/>
              <a:t>12/13/17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78E93F-9C79-8B46-8CE2-DA44089C1F53}" type="slidenum">
              <a:rPr lang="en-US" smtClean="0"/>
              <a:t>‹#›</a:t>
            </a:fld>
            <a:endParaRPr lang="en-US"/>
          </a:p>
        </p:txBody>
      </p:sp>
    </p:spTree>
    <p:extLst>
      <p:ext uri="{BB962C8B-B14F-4D97-AF65-F5344CB8AC3E}">
        <p14:creationId xmlns:p14="http://schemas.microsoft.com/office/powerpoint/2010/main" val="12369840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9F5BCDE-7F5E-364A-BDB2-21364B4F2878}" type="datetimeFigureOut">
              <a:rPr lang="en-US" smtClean="0"/>
              <a:t>12/13/17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78E93F-9C79-8B46-8CE2-DA44089C1F53}" type="slidenum">
              <a:rPr lang="en-US" smtClean="0"/>
              <a:t>‹#›</a:t>
            </a:fld>
            <a:endParaRPr lang="en-US"/>
          </a:p>
        </p:txBody>
      </p:sp>
    </p:spTree>
    <p:extLst>
      <p:ext uri="{BB962C8B-B14F-4D97-AF65-F5344CB8AC3E}">
        <p14:creationId xmlns:p14="http://schemas.microsoft.com/office/powerpoint/2010/main" val="2025484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9F5BCDE-7F5E-364A-BDB2-21364B4F2878}" type="datetimeFigureOut">
              <a:rPr lang="en-US" smtClean="0"/>
              <a:t>12/13/17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78E93F-9C79-8B46-8CE2-DA44089C1F53}" type="slidenum">
              <a:rPr lang="en-US" smtClean="0"/>
              <a:t>‹#›</a:t>
            </a:fld>
            <a:endParaRPr lang="en-US"/>
          </a:p>
        </p:txBody>
      </p:sp>
    </p:spTree>
    <p:extLst>
      <p:ext uri="{BB962C8B-B14F-4D97-AF65-F5344CB8AC3E}">
        <p14:creationId xmlns:p14="http://schemas.microsoft.com/office/powerpoint/2010/main" val="470706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9F5BCDE-7F5E-364A-BDB2-21364B4F2878}" type="datetimeFigureOut">
              <a:rPr lang="en-US" smtClean="0"/>
              <a:t>12/13/17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78E93F-9C79-8B46-8CE2-DA44089C1F53}" type="slidenum">
              <a:rPr lang="en-US" smtClean="0"/>
              <a:t>‹#›</a:t>
            </a:fld>
            <a:endParaRPr lang="en-US"/>
          </a:p>
        </p:txBody>
      </p:sp>
    </p:spTree>
    <p:extLst>
      <p:ext uri="{BB962C8B-B14F-4D97-AF65-F5344CB8AC3E}">
        <p14:creationId xmlns:p14="http://schemas.microsoft.com/office/powerpoint/2010/main" val="197444490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F5BCDE-7F5E-364A-BDB2-21364B4F2878}" type="datetimeFigureOut">
              <a:rPr lang="en-US" smtClean="0"/>
              <a:t>12/13/17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78E93F-9C79-8B46-8CE2-DA44089C1F53}" type="slidenum">
              <a:rPr lang="en-US" smtClean="0"/>
              <a:t>‹#›</a:t>
            </a:fld>
            <a:endParaRPr lang="en-US"/>
          </a:p>
        </p:txBody>
      </p:sp>
    </p:spTree>
    <p:extLst>
      <p:ext uri="{BB962C8B-B14F-4D97-AF65-F5344CB8AC3E}">
        <p14:creationId xmlns:p14="http://schemas.microsoft.com/office/powerpoint/2010/main" val="20823940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tiff"/><Relationship Id="rId3" Type="http://schemas.openxmlformats.org/officeDocument/2006/relationships/image" Target="../media/image2.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3853" y="279919"/>
            <a:ext cx="11420669" cy="461665"/>
          </a:xfrm>
          <a:prstGeom prst="rect">
            <a:avLst/>
          </a:prstGeom>
          <a:noFill/>
          <a:ln w="28575">
            <a:solidFill>
              <a:srgbClr val="00B050"/>
            </a:solidFill>
          </a:ln>
        </p:spPr>
        <p:txBody>
          <a:bodyPr wrap="square" rtlCol="0">
            <a:spAutoFit/>
          </a:bodyPr>
          <a:lstStyle/>
          <a:p>
            <a:pPr algn="ctr"/>
            <a:r>
              <a:rPr lang="en-US" sz="2400" dirty="0" smtClean="0"/>
              <a:t>Approaches to myth: Reception </a:t>
            </a:r>
            <a:r>
              <a:rPr lang="en-US" sz="2400" dirty="0"/>
              <a:t>T</a:t>
            </a:r>
            <a:r>
              <a:rPr lang="en-US" sz="2400" dirty="0" smtClean="0"/>
              <a:t>heory and Myth </a:t>
            </a:r>
            <a:endParaRPr lang="en-US" sz="2400" dirty="0"/>
          </a:p>
        </p:txBody>
      </p:sp>
      <p:sp>
        <p:nvSpPr>
          <p:cNvPr id="5" name="TextBox 4"/>
          <p:cNvSpPr txBox="1"/>
          <p:nvPr/>
        </p:nvSpPr>
        <p:spPr>
          <a:xfrm>
            <a:off x="503853" y="909935"/>
            <a:ext cx="6582747" cy="1477328"/>
          </a:xfrm>
          <a:prstGeom prst="rect">
            <a:avLst/>
          </a:prstGeom>
          <a:solidFill>
            <a:schemeClr val="accent6">
              <a:lumMod val="20000"/>
              <a:lumOff val="80000"/>
            </a:schemeClr>
          </a:solidFill>
          <a:ln w="28575">
            <a:solidFill>
              <a:srgbClr val="00B050"/>
            </a:solidFill>
          </a:ln>
        </p:spPr>
        <p:txBody>
          <a:bodyPr wrap="square" rtlCol="0">
            <a:spAutoFit/>
          </a:bodyPr>
          <a:lstStyle/>
          <a:p>
            <a:r>
              <a:rPr lang="en-US" dirty="0" smtClean="0"/>
              <a:t>Introduction:</a:t>
            </a:r>
          </a:p>
          <a:p>
            <a:r>
              <a:rPr lang="en-US" dirty="0" smtClean="0"/>
              <a:t>Reception theory is a technique of analysis which focuses on the readers perception of a work. Work being used here as a wider umbrella term for the various mediums that are subject to reception theory such as literature, archeology, art and obviously, myth. </a:t>
            </a:r>
          </a:p>
        </p:txBody>
      </p:sp>
      <p:sp>
        <p:nvSpPr>
          <p:cNvPr id="6" name="TextBox 5"/>
          <p:cNvSpPr txBox="1"/>
          <p:nvPr/>
        </p:nvSpPr>
        <p:spPr>
          <a:xfrm>
            <a:off x="9037239" y="3631989"/>
            <a:ext cx="2887283" cy="3139321"/>
          </a:xfrm>
          <a:prstGeom prst="rect">
            <a:avLst/>
          </a:prstGeom>
          <a:solidFill>
            <a:schemeClr val="accent6">
              <a:lumMod val="20000"/>
              <a:lumOff val="80000"/>
            </a:schemeClr>
          </a:solidFill>
          <a:ln w="28575">
            <a:solidFill>
              <a:srgbClr val="00B050"/>
            </a:solidFill>
          </a:ln>
        </p:spPr>
        <p:txBody>
          <a:bodyPr wrap="square" rtlCol="0">
            <a:spAutoFit/>
          </a:bodyPr>
          <a:lstStyle/>
          <a:p>
            <a:pPr algn="ctr"/>
            <a:r>
              <a:rPr lang="en-US" dirty="0"/>
              <a:t>I</a:t>
            </a:r>
            <a:r>
              <a:rPr lang="en-US" dirty="0" smtClean="0"/>
              <a:t>f </a:t>
            </a:r>
            <a:r>
              <a:rPr lang="en-US" dirty="0" smtClean="0"/>
              <a:t>we look at the tragedy Medea by Euripides’, </a:t>
            </a:r>
            <a:r>
              <a:rPr lang="en-US" dirty="0" smtClean="0"/>
              <a:t>a </a:t>
            </a:r>
            <a:r>
              <a:rPr lang="en-US" dirty="0" smtClean="0"/>
              <a:t>highly debated </a:t>
            </a:r>
            <a:r>
              <a:rPr lang="en-US" dirty="0" smtClean="0"/>
              <a:t>play with </a:t>
            </a:r>
            <a:r>
              <a:rPr lang="en-US" dirty="0" smtClean="0"/>
              <a:t>audiences taking sides with Jason or Medea, arguing with personal ideas of what they believe to be right, this shows us that reception theory is applicable in ways we previously had not thought of. </a:t>
            </a:r>
            <a:endParaRPr lang="en-US" dirty="0"/>
          </a:p>
        </p:txBody>
      </p:sp>
      <p:sp>
        <p:nvSpPr>
          <p:cNvPr id="7" name="TextBox 6"/>
          <p:cNvSpPr txBox="1"/>
          <p:nvPr/>
        </p:nvSpPr>
        <p:spPr>
          <a:xfrm>
            <a:off x="2047281" y="5570981"/>
            <a:ext cx="6268045" cy="1200329"/>
          </a:xfrm>
          <a:prstGeom prst="rect">
            <a:avLst/>
          </a:prstGeom>
          <a:solidFill>
            <a:schemeClr val="accent6">
              <a:lumMod val="20000"/>
              <a:lumOff val="80000"/>
            </a:schemeClr>
          </a:solidFill>
          <a:ln w="28575">
            <a:solidFill>
              <a:srgbClr val="00B050"/>
            </a:solidFill>
          </a:ln>
        </p:spPr>
        <p:txBody>
          <a:bodyPr wrap="square" rtlCol="0">
            <a:spAutoFit/>
          </a:bodyPr>
          <a:lstStyle/>
          <a:p>
            <a:r>
              <a:rPr lang="en-US" dirty="0" smtClean="0"/>
              <a:t>Reception theory was  originated by the German academic Hans-Robert Jauss in the 1960’s. The theory focuses on the idea that the audiences individual environments and experiences influence their interpretation of the work. </a:t>
            </a:r>
            <a:endParaRPr lang="en-US" dirty="0"/>
          </a:p>
        </p:txBody>
      </p:sp>
      <p:pic>
        <p:nvPicPr>
          <p:cNvPr id="8" name="Picture 7"/>
          <p:cNvPicPr>
            <a:picLocks noChangeAspect="1"/>
          </p:cNvPicPr>
          <p:nvPr/>
        </p:nvPicPr>
        <p:blipFill>
          <a:blip r:embed="rId2"/>
          <a:stretch>
            <a:fillRect/>
          </a:stretch>
        </p:blipFill>
        <p:spPr>
          <a:xfrm>
            <a:off x="503853" y="5016984"/>
            <a:ext cx="1322424" cy="1754326"/>
          </a:xfrm>
          <a:prstGeom prst="rect">
            <a:avLst/>
          </a:prstGeom>
          <a:ln w="28575">
            <a:solidFill>
              <a:srgbClr val="00B050"/>
            </a:solidFill>
          </a:ln>
        </p:spPr>
      </p:pic>
      <p:sp>
        <p:nvSpPr>
          <p:cNvPr id="9" name="TextBox 8"/>
          <p:cNvSpPr txBox="1"/>
          <p:nvPr/>
        </p:nvSpPr>
        <p:spPr>
          <a:xfrm>
            <a:off x="2047281" y="5076513"/>
            <a:ext cx="2019597" cy="276999"/>
          </a:xfrm>
          <a:prstGeom prst="rect">
            <a:avLst/>
          </a:prstGeom>
          <a:solidFill>
            <a:schemeClr val="accent6">
              <a:lumMod val="20000"/>
              <a:lumOff val="80000"/>
            </a:schemeClr>
          </a:solidFill>
          <a:ln w="28575">
            <a:solidFill>
              <a:srgbClr val="00B050"/>
            </a:solidFill>
          </a:ln>
        </p:spPr>
        <p:txBody>
          <a:bodyPr wrap="square" rtlCol="0">
            <a:spAutoFit/>
          </a:bodyPr>
          <a:lstStyle/>
          <a:p>
            <a:r>
              <a:rPr lang="en-US" sz="1200" dirty="0" smtClean="0"/>
              <a:t>Hans Robert Jauss 1921-1997</a:t>
            </a:r>
            <a:endParaRPr lang="en-US" sz="1200" dirty="0"/>
          </a:p>
        </p:txBody>
      </p:sp>
      <p:sp>
        <p:nvSpPr>
          <p:cNvPr id="10" name="TextBox 9"/>
          <p:cNvSpPr txBox="1"/>
          <p:nvPr/>
        </p:nvSpPr>
        <p:spPr>
          <a:xfrm>
            <a:off x="503853" y="2555614"/>
            <a:ext cx="1918633" cy="2308324"/>
          </a:xfrm>
          <a:prstGeom prst="rect">
            <a:avLst/>
          </a:prstGeom>
          <a:solidFill>
            <a:schemeClr val="accent6">
              <a:lumMod val="20000"/>
              <a:lumOff val="80000"/>
            </a:schemeClr>
          </a:solidFill>
          <a:ln w="28575">
            <a:solidFill>
              <a:srgbClr val="00B050"/>
            </a:solidFill>
          </a:ln>
        </p:spPr>
        <p:txBody>
          <a:bodyPr wrap="square" rtlCol="0">
            <a:spAutoFit/>
          </a:bodyPr>
          <a:lstStyle/>
          <a:p>
            <a:r>
              <a:rPr lang="en-US" dirty="0" smtClean="0"/>
              <a:t>Follows the idea that original works had no original meaning behind them and that meaning we interpret from text as individuals.</a:t>
            </a:r>
            <a:endParaRPr lang="en-US" dirty="0"/>
          </a:p>
        </p:txBody>
      </p:sp>
      <p:pic>
        <p:nvPicPr>
          <p:cNvPr id="12" name="Picture 11"/>
          <p:cNvPicPr>
            <a:picLocks noChangeAspect="1"/>
          </p:cNvPicPr>
          <p:nvPr/>
        </p:nvPicPr>
        <p:blipFill>
          <a:blip r:embed="rId3"/>
          <a:stretch>
            <a:fillRect/>
          </a:stretch>
        </p:blipFill>
        <p:spPr>
          <a:xfrm>
            <a:off x="9765192" y="908307"/>
            <a:ext cx="2159330" cy="2591196"/>
          </a:xfrm>
          <a:prstGeom prst="rect">
            <a:avLst/>
          </a:prstGeom>
          <a:ln w="28575">
            <a:solidFill>
              <a:srgbClr val="00B050"/>
            </a:solidFill>
          </a:ln>
        </p:spPr>
      </p:pic>
      <p:grpSp>
        <p:nvGrpSpPr>
          <p:cNvPr id="11" name="Group 10"/>
          <p:cNvGrpSpPr/>
          <p:nvPr/>
        </p:nvGrpSpPr>
        <p:grpSpPr>
          <a:xfrm>
            <a:off x="2620760" y="2494254"/>
            <a:ext cx="2019483" cy="1307208"/>
            <a:chOff x="1401186" y="1840650"/>
            <a:chExt cx="2019483" cy="1307208"/>
          </a:xfrm>
        </p:grpSpPr>
        <p:sp>
          <p:nvSpPr>
            <p:cNvPr id="2" name="Oval 1"/>
            <p:cNvSpPr/>
            <p:nvPr/>
          </p:nvSpPr>
          <p:spPr>
            <a:xfrm>
              <a:off x="1406131" y="1840650"/>
              <a:ext cx="2014538" cy="1307208"/>
            </a:xfrm>
            <a:prstGeom prst="ellipse">
              <a:avLst/>
            </a:prstGeom>
            <a:solidFill>
              <a:schemeClr val="accent6">
                <a:lumMod val="20000"/>
                <a:lumOff val="80000"/>
              </a:schemeClr>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401186" y="2125542"/>
              <a:ext cx="1984723" cy="923330"/>
            </a:xfrm>
            <a:prstGeom prst="rect">
              <a:avLst/>
            </a:prstGeom>
            <a:noFill/>
          </p:spPr>
          <p:txBody>
            <a:bodyPr wrap="square" rtlCol="0">
              <a:spAutoFit/>
            </a:bodyPr>
            <a:lstStyle/>
            <a:p>
              <a:pPr algn="ctr"/>
              <a:r>
                <a:rPr lang="en-US" dirty="0" smtClean="0"/>
                <a:t>What is classical reception theory          </a:t>
              </a:r>
            </a:p>
            <a:p>
              <a:pPr algn="ctr"/>
              <a:r>
                <a:rPr lang="en-US" dirty="0"/>
                <a:t>?</a:t>
              </a:r>
              <a:r>
                <a:rPr lang="en-US" dirty="0" smtClean="0"/>
                <a:t> </a:t>
              </a:r>
              <a:endParaRPr lang="en-US" dirty="0"/>
            </a:p>
          </p:txBody>
        </p:sp>
      </p:grpSp>
      <p:cxnSp>
        <p:nvCxnSpPr>
          <p:cNvPr id="14" name="Straight Arrow Connector 13"/>
          <p:cNvCxnSpPr/>
          <p:nvPr/>
        </p:nvCxnSpPr>
        <p:spPr>
          <a:xfrm>
            <a:off x="4537988" y="3597208"/>
            <a:ext cx="1059512" cy="645474"/>
          </a:xfrm>
          <a:prstGeom prst="straightConnector1">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7229876" y="914044"/>
            <a:ext cx="2419198" cy="2031325"/>
          </a:xfrm>
          <a:prstGeom prst="rect">
            <a:avLst/>
          </a:prstGeom>
          <a:solidFill>
            <a:schemeClr val="accent6">
              <a:lumMod val="20000"/>
              <a:lumOff val="80000"/>
            </a:schemeClr>
          </a:solidFill>
          <a:ln w="28575">
            <a:solidFill>
              <a:srgbClr val="00B050"/>
            </a:solidFill>
          </a:ln>
        </p:spPr>
        <p:txBody>
          <a:bodyPr wrap="square" rtlCol="0">
            <a:spAutoFit/>
          </a:bodyPr>
          <a:lstStyle/>
          <a:p>
            <a:r>
              <a:rPr lang="en-US" smtClean="0"/>
              <a:t>Bibliography:</a:t>
            </a:r>
            <a:endParaRPr lang="en-US" dirty="0" smtClean="0"/>
          </a:p>
          <a:p>
            <a:endParaRPr lang="en-US" dirty="0"/>
          </a:p>
          <a:p>
            <a:r>
              <a:rPr lang="en-US" dirty="0"/>
              <a:t>Martindale, C. and Thomas, R. (2006). </a:t>
            </a:r>
            <a:r>
              <a:rPr lang="en-US" i="1" dirty="0"/>
              <a:t>Classics and the uses of reception</a:t>
            </a:r>
            <a:r>
              <a:rPr lang="en-US" dirty="0"/>
              <a:t>. Malden, MA: Blackwell Publishing.</a:t>
            </a:r>
          </a:p>
        </p:txBody>
      </p:sp>
      <p:sp>
        <p:nvSpPr>
          <p:cNvPr id="18" name="TextBox 17"/>
          <p:cNvSpPr txBox="1"/>
          <p:nvPr/>
        </p:nvSpPr>
        <p:spPr>
          <a:xfrm>
            <a:off x="5879306" y="3575386"/>
            <a:ext cx="2414588" cy="1477328"/>
          </a:xfrm>
          <a:prstGeom prst="rect">
            <a:avLst/>
          </a:prstGeom>
          <a:solidFill>
            <a:schemeClr val="accent6">
              <a:lumMod val="20000"/>
              <a:lumOff val="80000"/>
            </a:schemeClr>
          </a:solidFill>
          <a:ln w="28575">
            <a:solidFill>
              <a:srgbClr val="00B050"/>
            </a:solidFill>
          </a:ln>
        </p:spPr>
        <p:txBody>
          <a:bodyPr wrap="square" rtlCol="0">
            <a:spAutoFit/>
          </a:bodyPr>
          <a:lstStyle/>
          <a:p>
            <a:pPr algn="ctr"/>
            <a:r>
              <a:rPr lang="en-US" dirty="0" smtClean="0"/>
              <a:t>A study of the way Greco-Roman works have been imagined translated, and represented. </a:t>
            </a:r>
            <a:endParaRPr lang="en-US" dirty="0"/>
          </a:p>
        </p:txBody>
      </p:sp>
    </p:spTree>
    <p:extLst>
      <p:ext uri="{BB962C8B-B14F-4D97-AF65-F5344CB8AC3E}">
        <p14:creationId xmlns:p14="http://schemas.microsoft.com/office/powerpoint/2010/main" val="15782048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820</TotalTime>
  <Words>219</Words>
  <Application>Microsoft Macintosh PowerPoint</Application>
  <PresentationFormat>Widescreen</PresentationFormat>
  <Paragraphs>13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Calibri</vt:lpstr>
      <vt:lpstr>Calibri Light</vt:lpstr>
      <vt:lpstr>Arial</vt:lpstr>
      <vt:lpstr>Office Theme</vt:lpstr>
      <vt:lpstr>PowerPoint Presentation</vt:lpstr>
    </vt:vector>
  </TitlesOfParts>
  <Company/>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Charlotte Stone (1600194)</dc:creator>
  <cp:lastModifiedBy>Charlotte Stone (1600194)</cp:lastModifiedBy>
  <cp:revision>18</cp:revision>
  <dcterms:created xsi:type="dcterms:W3CDTF">2017-12-12T20:39:49Z</dcterms:created>
  <dcterms:modified xsi:type="dcterms:W3CDTF">2017-12-13T11:08:50Z</dcterms:modified>
</cp:coreProperties>
</file>