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3"/>
  </p:sldMasterIdLst>
  <p:notesMasterIdLst>
    <p:notesMasterId r:id="rId33"/>
  </p:notesMasterIdLst>
  <p:handoutMasterIdLst>
    <p:handoutMasterId r:id="rId34"/>
  </p:handoutMasterIdLst>
  <p:sldIdLst>
    <p:sldId id="269" r:id="rId4"/>
    <p:sldId id="357" r:id="rId5"/>
    <p:sldId id="358" r:id="rId6"/>
    <p:sldId id="278" r:id="rId7"/>
    <p:sldId id="350" r:id="rId8"/>
    <p:sldId id="369" r:id="rId9"/>
    <p:sldId id="371" r:id="rId10"/>
    <p:sldId id="382" r:id="rId11"/>
    <p:sldId id="383" r:id="rId12"/>
    <p:sldId id="285" r:id="rId13"/>
    <p:sldId id="284" r:id="rId14"/>
    <p:sldId id="381" r:id="rId15"/>
    <p:sldId id="367" r:id="rId16"/>
    <p:sldId id="286" r:id="rId17"/>
    <p:sldId id="287" r:id="rId18"/>
    <p:sldId id="290" r:id="rId19"/>
    <p:sldId id="288" r:id="rId20"/>
    <p:sldId id="272" r:id="rId21"/>
    <p:sldId id="372" r:id="rId22"/>
    <p:sldId id="377" r:id="rId23"/>
    <p:sldId id="376" r:id="rId24"/>
    <p:sldId id="378" r:id="rId25"/>
    <p:sldId id="379" r:id="rId26"/>
    <p:sldId id="362" r:id="rId27"/>
    <p:sldId id="380" r:id="rId28"/>
    <p:sldId id="374" r:id="rId29"/>
    <p:sldId id="375" r:id="rId30"/>
    <p:sldId id="373" r:id="rId31"/>
    <p:sldId id="354" r:id="rId3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96" y="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presProps" Target="pres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F88A7D1-B557-4EE0-C145-28F230A591E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5CB257-B4FD-4E37-9880-963924CCF2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pPr>
              <a:defRPr/>
            </a:pPr>
            <a:fld id="{A861EF83-3D10-411C-857D-204C25213FB8}" type="datetimeFigureOut">
              <a:rPr lang="en-GB"/>
              <a:pPr>
                <a:defRPr/>
              </a:pPr>
              <a:t>14/01/2025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019306-B900-EA6E-E946-04403D71D709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3D8BCA-0847-376E-628C-92151A6BC79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580CA8D0-AB5B-4502-9712-C50936EB97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A2AA909-F93C-69CE-9561-4162EBBAB65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17FD81-5129-3335-90FF-5F83D6D7FC98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E6CE736-8457-40B4-B15D-9BBAA8F81D1C}" type="datetimeFigureOut">
              <a:rPr lang="en-GB"/>
              <a:pPr>
                <a:defRPr/>
              </a:pPr>
              <a:t>14/01/2025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7AB90FF-F43C-8FBC-B199-E1044C44BCB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AF86FAA-7B2E-0991-FAD6-4A2CF96008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2325"/>
            <a:ext cx="5335588" cy="4389438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58C947-C8B9-046F-0883-370931C30BEC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AC54C8-75F9-7834-20F6-7591BABF4DB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2593AFE7-C1A0-4004-BFB4-84683F18DFA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7C08F98E-4CDC-8B21-6C89-53EFD94457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7D2FC82A-E5DE-DF36-497D-D5E563B9715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5DACA8B0-D926-02CF-9EF9-8297B9C131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1F6F148-6C8B-4A20-AA13-C646F520FFB4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>
            <a:extLst>
              <a:ext uri="{FF2B5EF4-FFF2-40B4-BE49-F238E27FC236}">
                <a16:creationId xmlns:a16="http://schemas.microsoft.com/office/drawing/2014/main" id="{0E63BC6C-5BA2-FE35-FE6B-DFE76537F1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>
            <a:extLst>
              <a:ext uri="{FF2B5EF4-FFF2-40B4-BE49-F238E27FC236}">
                <a16:creationId xmlns:a16="http://schemas.microsoft.com/office/drawing/2014/main" id="{46D5E2AB-4215-1D3F-5343-B691BB4E560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9220" name="Slide Number Placeholder 3">
            <a:extLst>
              <a:ext uri="{FF2B5EF4-FFF2-40B4-BE49-F238E27FC236}">
                <a16:creationId xmlns:a16="http://schemas.microsoft.com/office/drawing/2014/main" id="{0B4732BF-DAE5-40B7-5879-DE54CCC82F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3D10DCA-1D55-443A-96D5-A0615A4EC7F4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08238B7C-7404-00B0-D18A-05F2A8A661D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31CC80AF-B563-A8CF-FD08-D9842B4A636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95DC1EAD-1793-9D81-AF6D-4A26F6BDC5A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D8B3F73-8017-4D53-8FE1-B97569C5B560}" type="slidenum">
              <a:rPr lang="en-GB" altLang="en-US" smtClean="0"/>
              <a:pPr>
                <a:spcBef>
                  <a:spcPct val="0"/>
                </a:spcBef>
              </a:pPr>
              <a:t>3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9779837C-0882-8005-83CA-018B1C1349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CFD2F73-21A8-4499-9BC7-73B73E416CC5}" type="slidenum">
              <a:rPr lang="en-GB" altLang="en-US" smtClean="0"/>
              <a:pPr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06FB575B-95E0-91D3-32CF-2C6F91B3755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A4220ABE-F9DA-F279-08BD-97F7F83CBC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8">
            <a:extLst>
              <a:ext uri="{FF2B5EF4-FFF2-40B4-BE49-F238E27FC236}">
                <a16:creationId xmlns:a16="http://schemas.microsoft.com/office/drawing/2014/main" id="{DB9DE439-83BF-1795-DD92-BC12C50972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6C767DC-5D01-435B-8D97-8ED4783D194B}" type="slidenum">
              <a:rPr lang="en-GB" altLang="en-US" smtClean="0"/>
              <a:pPr>
                <a:spcBef>
                  <a:spcPct val="0"/>
                </a:spcBef>
              </a:pPr>
              <a:t>18</a:t>
            </a:fld>
            <a:endParaRPr lang="en-GB" altLang="en-US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B43472B0-9161-5A0A-E6E6-B7DE8781373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DE0236A2-58C3-8539-D029-BEC20AE29D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8">
            <a:extLst>
              <a:ext uri="{FF2B5EF4-FFF2-40B4-BE49-F238E27FC236}">
                <a16:creationId xmlns:a16="http://schemas.microsoft.com/office/drawing/2014/main" id="{54635796-E08E-723E-9304-234E5F59057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FAD86EA-6E9C-4B41-8E41-BA408BE06829}" type="slidenum">
              <a:rPr lang="en-GB" altLang="en-US" smtClean="0"/>
              <a:pPr>
                <a:spcBef>
                  <a:spcPct val="0"/>
                </a:spcBef>
              </a:pPr>
              <a:t>19</a:t>
            </a:fld>
            <a:endParaRPr lang="en-GB" altLang="en-US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E9A7AE73-42F2-406C-F5F9-6F3C796473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0479679B-F3E9-3264-9F17-37B8248379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8">
            <a:extLst>
              <a:ext uri="{FF2B5EF4-FFF2-40B4-BE49-F238E27FC236}">
                <a16:creationId xmlns:a16="http://schemas.microsoft.com/office/drawing/2014/main" id="{ABF1CCEF-FBA1-1532-17C3-011ACA0D8FA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90735D2-3753-414C-90E3-BDE96B804B49}" type="slidenum">
              <a:rPr lang="en-GB" altLang="en-US" smtClean="0"/>
              <a:pPr>
                <a:spcBef>
                  <a:spcPct val="0"/>
                </a:spcBef>
              </a:pPr>
              <a:t>20</a:t>
            </a:fld>
            <a:endParaRPr lang="en-GB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6F0BB0B5-1ADE-E69D-95EB-5C8C28EB71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0686949-F81F-F830-A801-88C0152F6E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8">
            <a:extLst>
              <a:ext uri="{FF2B5EF4-FFF2-40B4-BE49-F238E27FC236}">
                <a16:creationId xmlns:a16="http://schemas.microsoft.com/office/drawing/2014/main" id="{388BD1A8-6080-67C0-5F64-3BDDD46B05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1EF57D0-7439-4656-8C18-8F73CE04C53D}" type="slidenum">
              <a:rPr lang="en-GB" altLang="en-US" smtClean="0"/>
              <a:pPr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780E9FF9-E8C9-7E20-47BC-6952E00FA2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6" name="Rectangle 3">
            <a:extLst>
              <a:ext uri="{FF2B5EF4-FFF2-40B4-BE49-F238E27FC236}">
                <a16:creationId xmlns:a16="http://schemas.microsoft.com/office/drawing/2014/main" id="{D4FF450C-E27A-D0EA-B76F-87E4B102131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8">
            <a:extLst>
              <a:ext uri="{FF2B5EF4-FFF2-40B4-BE49-F238E27FC236}">
                <a16:creationId xmlns:a16="http://schemas.microsoft.com/office/drawing/2014/main" id="{E80C142D-32C7-75E9-37D3-2D36C9E8C34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801D977-6DF1-41EA-8237-E8DC05315B5B}" type="slidenum">
              <a:rPr lang="en-GB" altLang="en-US" smtClean="0"/>
              <a:pPr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A57658A5-D310-97ED-FFE2-4EB8E240CF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1369E78E-7285-1F85-D9B4-598CF0A52E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8">
            <a:extLst>
              <a:ext uri="{FF2B5EF4-FFF2-40B4-BE49-F238E27FC236}">
                <a16:creationId xmlns:a16="http://schemas.microsoft.com/office/drawing/2014/main" id="{C7964B15-BAA7-8E4C-52CA-84D1843EE3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B02164-6514-498E-A816-B65D630E83C7}" type="slidenum">
              <a:rPr lang="en-GB" altLang="en-US" smtClean="0"/>
              <a:pPr>
                <a:spcBef>
                  <a:spcPct val="0"/>
                </a:spcBef>
              </a:pPr>
              <a:t>23</a:t>
            </a:fld>
            <a:endParaRPr lang="en-GB" altLang="en-US"/>
          </a:p>
        </p:txBody>
      </p:sp>
      <p:sp>
        <p:nvSpPr>
          <p:cNvPr id="32771" name="Rectangle 2">
            <a:extLst>
              <a:ext uri="{FF2B5EF4-FFF2-40B4-BE49-F238E27FC236}">
                <a16:creationId xmlns:a16="http://schemas.microsoft.com/office/drawing/2014/main" id="{556032B6-04EA-B7A0-135E-8CB7E4AF2F4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2" name="Rectangle 3">
            <a:extLst>
              <a:ext uri="{FF2B5EF4-FFF2-40B4-BE49-F238E27FC236}">
                <a16:creationId xmlns:a16="http://schemas.microsoft.com/office/drawing/2014/main" id="{26A38970-1F2B-8F69-1279-FBFC846FC70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8">
            <a:extLst>
              <a:ext uri="{FF2B5EF4-FFF2-40B4-BE49-F238E27FC236}">
                <a16:creationId xmlns:a16="http://schemas.microsoft.com/office/drawing/2014/main" id="{B77E4B1B-14CB-1C8C-BAD5-14A3A5B5AD2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0944D2C-1561-4BD4-A831-7285163B398E}" type="slidenum">
              <a:rPr lang="en-GB" altLang="en-US" smtClean="0"/>
              <a:pPr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62F23C44-5696-3BE0-B47A-4FBD22FF515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9054DE81-575B-37B2-9347-4B664B0925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8">
            <a:extLst>
              <a:ext uri="{FF2B5EF4-FFF2-40B4-BE49-F238E27FC236}">
                <a16:creationId xmlns:a16="http://schemas.microsoft.com/office/drawing/2014/main" id="{10F90A0A-7361-9E3C-7B0F-122CA4DCCC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B111DB2-FC7E-4E0F-A623-4E76D1A32127}" type="slidenum">
              <a:rPr lang="en-GB" altLang="en-US" smtClean="0"/>
              <a:pPr>
                <a:spcBef>
                  <a:spcPct val="0"/>
                </a:spcBef>
              </a:pPr>
              <a:t>25</a:t>
            </a:fld>
            <a:endParaRPr lang="en-GB" altLang="en-US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1ECEC2B4-51D8-4ED2-F316-4E83878A7CC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02A5A225-54E9-72E8-C815-917CC14544A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8">
            <a:extLst>
              <a:ext uri="{FF2B5EF4-FFF2-40B4-BE49-F238E27FC236}">
                <a16:creationId xmlns:a16="http://schemas.microsoft.com/office/drawing/2014/main" id="{E2295890-ED09-9EF8-2303-DDA986DE718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3485B47-8613-4920-B0F8-B24CDECC5C88}" type="slidenum">
              <a:rPr lang="en-GB" altLang="en-US" smtClean="0"/>
              <a:pPr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E9592663-1E19-D973-A38C-2ACA66B962C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79E8A097-6211-6FA7-EC4A-06E2F34C9D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8">
            <a:extLst>
              <a:ext uri="{FF2B5EF4-FFF2-40B4-BE49-F238E27FC236}">
                <a16:creationId xmlns:a16="http://schemas.microsoft.com/office/drawing/2014/main" id="{F113AEF2-A98A-6707-9CBF-F6C846F759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05BA135-20B1-496F-9327-91A3FDD20E81}" type="slidenum">
              <a:rPr lang="en-GB" altLang="en-US" smtClean="0"/>
              <a:pPr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203953A1-DF28-F26C-FF3C-E608AE0445D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C97C5967-BFFF-2E8E-8679-FE13024EBF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8">
            <a:extLst>
              <a:ext uri="{FF2B5EF4-FFF2-40B4-BE49-F238E27FC236}">
                <a16:creationId xmlns:a16="http://schemas.microsoft.com/office/drawing/2014/main" id="{74A06F12-2DE3-669B-8CA9-7259B5DBB0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F7A7314-1087-406E-8A75-D58BBD3FF70B}" type="slidenum">
              <a:rPr lang="en-GB" altLang="en-US" smtClean="0"/>
              <a:pPr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DDCC283-7847-2278-2022-797211F41D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898525" y="731838"/>
            <a:ext cx="4870450" cy="3654425"/>
          </a:xfrm>
          <a:noFill/>
          <a:ln cap="flat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3708014A-94CD-685A-2B97-3BD0907B86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DC2E2960-5FFE-F09B-2959-3EBB0097FD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61CAB730-5C46-4627-94C9-F5F04728FCD5}" type="slidenum">
              <a:rPr lang="en-GB" altLang="en-US" smtClean="0">
                <a:latin typeface="Calibri" panose="020F0502020204030204" pitchFamily="34" charset="0"/>
              </a:rPr>
              <a:pPr/>
              <a:t>29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6F6CD751-55C9-F4BB-E80A-68A00B734C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E65A5B3F-8034-B5F6-CC13-7F62E7A9667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AA5F3F-DED7-4402-013E-7FF5D3FE92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17B244-80A4-49FC-B933-DB48974CA852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3B220E-4CAD-3B1E-0730-E887468B5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73E5C-FA55-58A4-1D38-E50410238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C4EA6-009B-4420-8990-49A800CA88A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142599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B95F0D-A7DD-16AB-FA4C-E9780BA572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303B5-A751-496E-8739-E3DB897ADE21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85BEB0-1454-9341-837F-C53780010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2BD4E-C587-5896-430E-6E67C085E0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80D80B-B59D-4993-8162-43E52EC1CB4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536476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0EAAD2-F910-7ADD-5089-51D6D53739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1F55D2-F732-4F50-B993-B5829D0DF80B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E5AB599-1EA5-8474-2C51-42C486E478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6FAD6-36C2-48E1-8DE1-166AA4B1C72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51791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3270A59-CA15-D2D0-71E6-DA7222CE8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CA325-4D65-4AB9-9E26-BAE2467064FF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9A7819-D2BF-C600-15DD-F6813CEA2C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F30940-7A82-41E6-BE43-F5A9E1589F6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1326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C1D3969-DEC6-F92B-4A6F-19E8D497E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C4654-DEEC-4768-BFFE-00F5BD89393B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B2BF2E7-0917-D80C-8476-A9432FE2B64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EAC27-7274-4A6D-A1F3-EAAFACC5CA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0468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10C3153-D553-1ECB-0F7C-9018DBC5A2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42BE57-89E7-43C9-9501-8E07953F2D6C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115E56-9F37-3632-57D1-E88B6243CC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6CFDE2-99AC-4BC1-8F0E-88D4E4ACFBB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9235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25D73FA-548C-06FF-C169-D7F4F950DF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7C0DC-B7D9-4365-8245-BEA010FFDCFD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57DC8B0-3557-DE1C-B731-BC1431B9C2B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B77A7-BF43-4982-814E-DB7196351AB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90179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21F026F-43A9-2199-DEDD-FB6CB13CC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B2B37-EE37-4895-B3B0-86A7C94DD9CF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4FA68-C4F3-38B3-472D-FF5E4F79CA1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324A72-6429-4F10-9BCB-0F251F0D9C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5352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7E68C9D-E8E7-F59E-FB58-DC2F5495D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80495-02A2-47E1-90F8-E4E9C1C07D08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866E3E-0E56-FAE0-7FDA-0440D25E4C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71953D-268E-4F68-8AE7-0C8D5883A5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23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EE544-52F5-632A-26CA-5EBBEA85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31DE3-9EF6-4636-8EB4-940FE1FE10DA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783A57-30CD-A6C3-7561-4AF76C89121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67088B-8962-48F5-B044-3CDB3C9F06D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5762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60A8FE-7921-D7C6-898F-1CEC8A6BC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93725C-D1B0-4CEA-A910-C18C504BB5C3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D85C69B-9401-9753-4014-0F0F60BCBD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3A4E9D-9F25-4859-A390-CFE7965D18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4669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327900C-0DE4-3493-7158-993702716BD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82CB1C4-02BE-67AF-572A-1F8D73176EB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0883E6-3507-57DB-D0A4-47DC0DAC0C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177D0E-519E-4C39-8838-ACB4510972B1}" type="datetime5">
              <a:rPr lang="en-GB"/>
              <a:pPr>
                <a:defRPr/>
              </a:pPr>
              <a:t>14-Jan-25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7FD59B-C7D5-D64D-7A2A-5B0AE2EED3B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8986AAAB-71E7-4230-80B6-51B7D35ECD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7" r:id="rId1"/>
    <p:sldLayoutId id="2147484018" r:id="rId2"/>
    <p:sldLayoutId id="2147484008" r:id="rId3"/>
    <p:sldLayoutId id="2147484009" r:id="rId4"/>
    <p:sldLayoutId id="2147484010" r:id="rId5"/>
    <p:sldLayoutId id="2147484011" r:id="rId6"/>
    <p:sldLayoutId id="2147484012" r:id="rId7"/>
    <p:sldLayoutId id="2147484013" r:id="rId8"/>
    <p:sldLayoutId id="2147484014" r:id="rId9"/>
    <p:sldLayoutId id="2147484015" r:id="rId10"/>
    <p:sldLayoutId id="2147484016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youtu.be/ij39z2P_aQI" TargetMode="Externa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eting-schools.org/types-of-marketing/relationship-marketing.html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87D2710F-82CA-AABE-A736-83D75706D6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600200"/>
            <a:ext cx="9067800" cy="4114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400" dirty="0"/>
            </a:br>
            <a:br>
              <a:rPr lang="en-GB" altLang="en-US" sz="1800" dirty="0"/>
            </a:br>
            <a:r>
              <a:rPr lang="en-GB" b="1" dirty="0"/>
              <a:t>LCM7026</a:t>
            </a:r>
            <a:br>
              <a:rPr lang="en-GB" sz="8800" b="1" dirty="0"/>
            </a:br>
            <a:br>
              <a:rPr lang="en-GB" sz="4000" b="1" u="sng" dirty="0"/>
            </a:br>
            <a:r>
              <a:rPr lang="en-GB" b="1" dirty="0"/>
              <a:t>International Marketing: Principles and Practices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8D4DCC46-CD2A-E4D3-8F54-CC8DC02E51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244C6123-263F-AAE7-7FE6-B6CD26AD38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938" y="1219200"/>
            <a:ext cx="8496300" cy="48069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Lecture 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</a:t>
            </a:r>
            <a:r>
              <a:rPr lang="en-GB" sz="4000" b="1" dirty="0">
                <a:cs typeface="Arial" panose="020B0604020202020204" pitchFamily="34" charset="0"/>
              </a:rPr>
              <a:t>Marketing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dirty="0"/>
            </a:br>
            <a:r>
              <a:rPr lang="en-GB" altLang="en-US" sz="2000" dirty="0"/>
              <a:t> </a:t>
            </a:r>
            <a:br>
              <a:rPr lang="en-GB" altLang="en-US" sz="4000" dirty="0"/>
            </a:br>
            <a:endParaRPr lang="en-GB" altLang="en-US" sz="2800" dirty="0"/>
          </a:p>
        </p:txBody>
      </p:sp>
      <p:pic>
        <p:nvPicPr>
          <p:cNvPr id="8195" name="Picture 1" descr="TSD_logo2010">
            <a:extLst>
              <a:ext uri="{FF2B5EF4-FFF2-40B4-BE49-F238E27FC236}">
                <a16:creationId xmlns:a16="http://schemas.microsoft.com/office/drawing/2014/main" id="{F34C633E-B53B-0765-A621-748F07B4BE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C6EE9EC-5CB1-4FD3-F3F8-C22C79C9554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61938" y="1447800"/>
            <a:ext cx="8496300" cy="4191000"/>
          </a:xfrm>
        </p:spPr>
        <p:txBody>
          <a:bodyPr/>
          <a:lstStyle/>
          <a:p>
            <a:pPr eaLnBrk="1" hangingPunct="1"/>
            <a:br>
              <a:rPr lang="en-GB" altLang="en-US" sz="4000"/>
            </a:br>
            <a:r>
              <a:rPr lang="en-GB" altLang="en-US" b="1">
                <a:ea typeface="Calibri" panose="020F0502020204030204" pitchFamily="34" charset="0"/>
                <a:cs typeface="Times New Roman" panose="02020603050405020304" pitchFamily="18" charset="0"/>
              </a:rPr>
              <a:t>Marketing Concept: The Nature of Marketing, Its key Components and Applications</a:t>
            </a:r>
            <a:br>
              <a:rPr lang="en-GB" altLang="en-US" sz="2400" b="1"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altLang="en-US" sz="2000"/>
            </a:br>
            <a:br>
              <a:rPr lang="en-GB" altLang="en-US" sz="4000"/>
            </a:br>
            <a:endParaRPr lang="en-GB" altLang="en-US" sz="2800"/>
          </a:p>
        </p:txBody>
      </p:sp>
      <p:pic>
        <p:nvPicPr>
          <p:cNvPr id="10243" name="Picture 1" descr="TSD_logo2010">
            <a:extLst>
              <a:ext uri="{FF2B5EF4-FFF2-40B4-BE49-F238E27FC236}">
                <a16:creationId xmlns:a16="http://schemas.microsoft.com/office/drawing/2014/main" id="{83BFECBA-F203-759E-EDEE-7AE4CC5164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Marketing?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Learning Outcomes: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Define marketing, examine the nature and scope of marketing and the crucial role of marketing within the modern organisation.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Marketing Defined</a:t>
            </a:r>
            <a:endParaRPr lang="en-GB" dirty="0"/>
          </a:p>
          <a:p>
            <a:r>
              <a:rPr lang="en-GB" dirty="0"/>
              <a:t>If you ask several people what marketing is, they will respond with a variety of descriptions: ‘advertising’, ‘selling’, ‘conning people’, ‘targeting’, ‘packaging’.</a:t>
            </a:r>
          </a:p>
          <a:p>
            <a:r>
              <a:rPr lang="en-GB" dirty="0"/>
              <a:t>Marketing encompasses many more activities than most people realise.  </a:t>
            </a:r>
          </a:p>
          <a:p>
            <a:r>
              <a:rPr lang="en-GB" dirty="0"/>
              <a:t>Since it is practiced and studied for many different reasons, it has been and continues to be, defined in many ways, for academic, research or applied business purposes.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14/01/2025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7687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695191BB-DEBA-088B-EAF4-2B54C476D1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br>
              <a:rPr lang="en-GB" altLang="en-US" b="1" dirty="0"/>
            </a:br>
            <a:r>
              <a:rPr lang="en-GB" altLang="en-US" b="1" dirty="0"/>
              <a:t>Marketing Defined: </a:t>
            </a:r>
            <a:br>
              <a:rPr lang="en-GB" altLang="en-US" b="1" dirty="0"/>
            </a:br>
            <a:endParaRPr lang="en-GB" altLang="en-US" dirty="0"/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12F5B1D9-B28A-CB83-F1C6-726A7E35C3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1066800"/>
            <a:ext cx="8382000" cy="4424363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GB" altLang="en-US" sz="2000" i="1" dirty="0"/>
              <a:t>Marketing is a social and managerial process by which individuals and organisations obtain what they need and want through creating and exchanging value with others </a:t>
            </a:r>
            <a:r>
              <a:rPr lang="en-GB" altLang="en-US" sz="2000" dirty="0"/>
              <a:t>(Kotler et al, 2017)</a:t>
            </a:r>
          </a:p>
          <a:p>
            <a:pPr>
              <a:spcAft>
                <a:spcPts val="600"/>
              </a:spcAft>
            </a:pPr>
            <a:r>
              <a:rPr lang="en-GB" altLang="en-US" sz="2000" i="1" dirty="0"/>
              <a:t>Marketing is the activity, set of institutions, and processes for creating, communicating, delivering, and exchanging offerings that have value for customers, clients, partners, and society at large </a:t>
            </a:r>
            <a:r>
              <a:rPr lang="en-GB" altLang="en-US" sz="2000" dirty="0"/>
              <a:t>(AMA, 2017)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Marketing is the management process responsible for identifying, anticipating and satisfying consumers' requirements profitably (UK Chartered Institute of Marketing).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Marketing is the process of planning and executing the pricing, promotion, and distribution of goods and services to create exchanges that satisfy individual and organisational goals (American Marketing Association, AMA)</a:t>
            </a:r>
          </a:p>
        </p:txBody>
      </p:sp>
      <p:sp>
        <p:nvSpPr>
          <p:cNvPr id="12292" name="Slide Number Placeholder 3">
            <a:extLst>
              <a:ext uri="{FF2B5EF4-FFF2-40B4-BE49-F238E27FC236}">
                <a16:creationId xmlns:a16="http://schemas.microsoft.com/office/drawing/2014/main" id="{41C0BFE7-8B4D-CD34-45A6-9B95295AFCF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05F677F-3907-4F0E-985C-6D0BC8D9F46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3E3310EC-04BB-9F7C-F46B-CC1880A110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200" y="274638"/>
            <a:ext cx="9067800" cy="792162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sz="2750" b="1" dirty="0"/>
              <a:t>The Nature of Marketing: Creating &amp; Capturing Value</a:t>
            </a:r>
            <a:br>
              <a:rPr lang="en-GB" altLang="en-US" sz="2800" b="1" dirty="0"/>
            </a:br>
            <a:br>
              <a:rPr lang="en-GB" altLang="en-US" sz="2800" b="1" dirty="0"/>
            </a:br>
            <a:endParaRPr lang="en-GB" altLang="en-US" sz="2800" dirty="0"/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4E941E2C-EF55-38E5-5B30-DBDC6AAA72C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6875" y="1143000"/>
            <a:ext cx="8229600" cy="4424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b="1" i="1"/>
          </a:p>
          <a:p>
            <a:pPr marL="0" indent="0">
              <a:buFont typeface="Arial" panose="020B0604020202020204" pitchFamily="34" charset="0"/>
              <a:buNone/>
            </a:pPr>
            <a:endParaRPr lang="en-GB" altLang="en-US" b="1" i="1"/>
          </a:p>
        </p:txBody>
      </p:sp>
      <p:sp>
        <p:nvSpPr>
          <p:cNvPr id="14340" name="Slide Number Placeholder 3">
            <a:extLst>
              <a:ext uri="{FF2B5EF4-FFF2-40B4-BE49-F238E27FC236}">
                <a16:creationId xmlns:a16="http://schemas.microsoft.com/office/drawing/2014/main" id="{AA3294E4-2631-5BEE-E5F0-83A94A52D74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C4EABF-9043-4E0C-B8C5-1C0614BAF26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14341" name="Picture 2" descr="Timeline&#10;&#10;Description automatically generated">
            <a:extLst>
              <a:ext uri="{FF2B5EF4-FFF2-40B4-BE49-F238E27FC236}">
                <a16:creationId xmlns:a16="http://schemas.microsoft.com/office/drawing/2014/main" id="{D30FA008-A354-BD66-3F0A-E4932DB017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103438"/>
            <a:ext cx="8610600" cy="265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69744002-8579-543D-392F-FF9FC3CC717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0688" y="228600"/>
            <a:ext cx="8229600" cy="228600"/>
          </a:xfrm>
        </p:spPr>
        <p:txBody>
          <a:bodyPr/>
          <a:lstStyle/>
          <a:p>
            <a:br>
              <a:rPr lang="en-GB" altLang="en-US" b="1"/>
            </a:br>
            <a:r>
              <a:rPr lang="en-GB" altLang="en-US" b="1"/>
              <a:t>Marketing Concept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F010F194-530E-0857-DC68-2E1ABBBD2E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81000" y="914400"/>
            <a:ext cx="8382000" cy="48815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en-GB" altLang="en-US" sz="2400" dirty="0"/>
              <a:t>There is need to understand &amp; differentiate some key terms to understand the Marketing concept.</a:t>
            </a:r>
          </a:p>
          <a:p>
            <a:pPr>
              <a:spcBef>
                <a:spcPts val="600"/>
              </a:spcBef>
            </a:pPr>
            <a:r>
              <a:rPr lang="en-GB" altLang="en-US" sz="2400" dirty="0"/>
              <a:t>Some of these terms are: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Marketing concept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Needs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Wants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Demands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Market offerings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Marketing myopia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Market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Exchange</a:t>
            </a:r>
          </a:p>
          <a:p>
            <a:pPr lvl="1">
              <a:spcBef>
                <a:spcPts val="600"/>
              </a:spcBef>
            </a:pPr>
            <a:r>
              <a:rPr lang="en-GB" altLang="en-US" sz="1800" dirty="0"/>
              <a:t>Marketing management</a:t>
            </a:r>
          </a:p>
          <a:p>
            <a:pPr>
              <a:spcBef>
                <a:spcPts val="600"/>
              </a:spcBef>
            </a:pPr>
            <a:endParaRPr lang="en-GB" altLang="en-US" sz="1800" dirty="0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887D3C0B-42A4-D02B-E267-744970E27A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A4651D9-0E6E-4CBC-A645-4E51A42535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F2923436-706B-15CC-6B42-544E7937EF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0688" y="136525"/>
            <a:ext cx="8229600" cy="549275"/>
          </a:xfrm>
        </p:spPr>
        <p:txBody>
          <a:bodyPr/>
          <a:lstStyle/>
          <a:p>
            <a:br>
              <a:rPr lang="en-GB" altLang="en-US" b="1"/>
            </a:br>
            <a:r>
              <a:rPr lang="en-GB" altLang="en-US" b="1"/>
              <a:t>Marketing Concept Explained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D5A55EF7-313C-A9DD-5182-EAE859C1C5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20688" y="762000"/>
            <a:ext cx="8229600" cy="48815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200" b="1" dirty="0"/>
              <a:t>Marketing concept: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 dirty="0">
                <a:solidFill>
                  <a:srgbClr val="FF0000"/>
                </a:solidFill>
              </a:rPr>
              <a:t>A philosophy in which achieving organisational goals depends on knowing the needs and wants of target markets and delivering the desired satisfactions better than competitors do.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b="1" dirty="0">
              <a:solidFill>
                <a:srgbClr val="FF00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b="1" dirty="0"/>
              <a:t>Needs:</a:t>
            </a:r>
          </a:p>
          <a:p>
            <a:pPr marL="0" indent="0">
              <a:buNone/>
            </a:pPr>
            <a:r>
              <a:rPr lang="en-GB" altLang="en-US" sz="1800" b="1" dirty="0">
                <a:solidFill>
                  <a:srgbClr val="7030A0"/>
                </a:solidFill>
              </a:rPr>
              <a:t>States of felt deprivation. </a:t>
            </a:r>
            <a:r>
              <a:rPr lang="en-GB" sz="1800" dirty="0"/>
              <a:t>An unsatisfied </a:t>
            </a:r>
            <a:r>
              <a:rPr lang="en-GB" sz="1800" b="1" dirty="0"/>
              <a:t>need</a:t>
            </a:r>
            <a:r>
              <a:rPr lang="en-GB" sz="1800" dirty="0"/>
              <a:t> is a gap between a person's actual and desired states on some physical or psychological dimension.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b="1" dirty="0">
              <a:solidFill>
                <a:srgbClr val="7030A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b="1" dirty="0"/>
              <a:t>Wants:</a:t>
            </a:r>
          </a:p>
          <a:p>
            <a:pPr marL="0" indent="0">
              <a:buNone/>
            </a:pPr>
            <a:r>
              <a:rPr lang="en-GB" altLang="en-US" sz="1800" b="1" dirty="0">
                <a:solidFill>
                  <a:srgbClr val="0070C0"/>
                </a:solidFill>
              </a:rPr>
              <a:t>The form human needs take as they are shaped by culture and individual personality. </a:t>
            </a:r>
            <a:r>
              <a:rPr lang="en-GB" sz="1800" b="1" dirty="0"/>
              <a:t>Wants</a:t>
            </a:r>
            <a:r>
              <a:rPr lang="en-GB" sz="1800" dirty="0"/>
              <a:t> reflect a person's desires or preferences.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sz="1800" b="1" dirty="0">
              <a:solidFill>
                <a:srgbClr val="0070C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2000" b="1" dirty="0"/>
              <a:t>Demands: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sz="1800" b="1" dirty="0">
                <a:solidFill>
                  <a:srgbClr val="C00000"/>
                </a:solidFill>
              </a:rPr>
              <a:t>Human wants that are backed by buying power.</a:t>
            </a:r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7DC61149-9F74-5C97-8EF4-DB4668D9144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75BBB21-69FE-4998-A2CA-8A6BF67BEC4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8E56743-F19F-6A42-3366-34BFC55EDE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0688" y="228600"/>
            <a:ext cx="8229600" cy="228600"/>
          </a:xfrm>
        </p:spPr>
        <p:txBody>
          <a:bodyPr/>
          <a:lstStyle/>
          <a:p>
            <a:br>
              <a:rPr lang="en-GB" altLang="en-US" b="1"/>
            </a:br>
            <a:r>
              <a:rPr lang="en-GB" altLang="en-US" b="1"/>
              <a:t>Marketing Concept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6AED9DBD-B768-1E7B-9F99-AF199D2D0D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52400" y="685800"/>
            <a:ext cx="8839200" cy="49530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Market offerings: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chemeClr val="accent6"/>
                </a:solidFill>
              </a:rPr>
              <a:t>Some combination of products, services, information or experiences offered to a market to satisfy a need or want.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Marketing myopia: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1800" b="1" dirty="0">
                <a:solidFill>
                  <a:srgbClr val="C00000"/>
                </a:solidFill>
              </a:rPr>
              <a:t>The mistake of paying more attention to the specific products a company offers than to the benefits and experiences produced by these products.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Market: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The set of all actual and potential buyers of a product or service.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Exchange: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rgbClr val="00B050"/>
                </a:solidFill>
              </a:rPr>
              <a:t>The act of obtaining a desired object from someone by offering something in return.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/>
              <a:t>Marketing management: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altLang="en-US" sz="2000" b="1" dirty="0">
                <a:solidFill>
                  <a:srgbClr val="7030A0"/>
                </a:solidFill>
              </a:rPr>
              <a:t>The art and science of choosing target markets and building profitable relationships with them.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1800" b="1" dirty="0"/>
          </a:p>
        </p:txBody>
      </p:sp>
      <p:sp>
        <p:nvSpPr>
          <p:cNvPr id="17412" name="Slide Number Placeholder 3">
            <a:extLst>
              <a:ext uri="{FF2B5EF4-FFF2-40B4-BE49-F238E27FC236}">
                <a16:creationId xmlns:a16="http://schemas.microsoft.com/office/drawing/2014/main" id="{AF7F4F61-5BA8-94D7-63C6-185DCD741FE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B28C70C-657F-4B07-B514-A079BA8A85A6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67040-7D5B-4324-9C64-1A6F7EDF3A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market</a:t>
            </a:r>
            <a:r>
              <a:rPr lang="en-GB" dirty="0"/>
              <a:t> consists of: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FFD30-A31C-4B8F-B4FE-CDDF387D4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143000"/>
            <a:ext cx="8229600" cy="3917032"/>
          </a:xfrm>
        </p:spPr>
        <p:txBody>
          <a:bodyPr/>
          <a:lstStyle/>
          <a:p>
            <a:r>
              <a:rPr lang="en-GB" sz="2400" dirty="0"/>
              <a:t>A </a:t>
            </a:r>
            <a:r>
              <a:rPr lang="en-GB" sz="2400" b="1" i="1" dirty="0"/>
              <a:t>market</a:t>
            </a:r>
            <a:r>
              <a:rPr lang="en-GB" sz="2400" dirty="0"/>
              <a:t> consists of (a) </a:t>
            </a:r>
            <a:r>
              <a:rPr lang="en-GB" sz="2400" i="1" dirty="0"/>
              <a:t>individuals and organisations</a:t>
            </a:r>
            <a:r>
              <a:rPr lang="en-GB" sz="2400" dirty="0"/>
              <a:t> who (b) are </a:t>
            </a:r>
            <a:r>
              <a:rPr lang="en-GB" sz="2400" i="1" dirty="0"/>
              <a:t>interested and willing</a:t>
            </a:r>
            <a:r>
              <a:rPr lang="en-GB" sz="2400" dirty="0"/>
              <a:t> to buy a particular product to obtain benefits that will satisfy a specific need or want, and who (c) have the </a:t>
            </a:r>
            <a:r>
              <a:rPr lang="en-GB" sz="2400" i="1" dirty="0"/>
              <a:t>resources (time, money)</a:t>
            </a:r>
            <a:r>
              <a:rPr lang="en-GB" sz="2400" dirty="0"/>
              <a:t> to engage in such a transaction.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41EE61-1426-45AA-A067-F8F593948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235FC-1D37-430A-B46D-B31C3480F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9018127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29DB5-28A5-444F-9A5C-BD55B361D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B2B and B2C Customers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70F65D-C700-4FA0-94C9-1B075036B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000" b="1" dirty="0"/>
              <a:t>Ultimate customers</a:t>
            </a:r>
            <a:r>
              <a:rPr lang="en-GB" sz="2000" dirty="0"/>
              <a:t> buy goods and services for their own personal use or the use of others in their immediate household. These are called </a:t>
            </a:r>
            <a:r>
              <a:rPr lang="en-GB" sz="2000" b="1" dirty="0"/>
              <a:t>consumer goods and services.</a:t>
            </a:r>
          </a:p>
          <a:p>
            <a:pPr marL="0" lvl="0" indent="0">
              <a:buNone/>
            </a:pPr>
            <a:endParaRPr lang="en-GB" sz="2000" dirty="0"/>
          </a:p>
          <a:p>
            <a:pPr lvl="0"/>
            <a:r>
              <a:rPr lang="en-GB" sz="2000" b="1" dirty="0"/>
              <a:t>Organisational customers</a:t>
            </a:r>
            <a:r>
              <a:rPr lang="en-GB" sz="2000" dirty="0"/>
              <a:t> buy goods and services (1) for resale 2) as inputs to the production of other goods or services or (3) for use in the day-to-day operations of the organisation. These are called </a:t>
            </a:r>
            <a:r>
              <a:rPr lang="en-GB" sz="2000" b="1" dirty="0"/>
              <a:t>industrial goods and services</a:t>
            </a:r>
            <a:r>
              <a:rPr lang="en-GB" sz="2000" dirty="0"/>
              <a:t>.</a:t>
            </a:r>
          </a:p>
          <a:p>
            <a:pPr marL="0" lvl="0" indent="0">
              <a:buNone/>
            </a:pPr>
            <a:endParaRPr lang="en-GB" sz="2000" b="1" dirty="0"/>
          </a:p>
          <a:p>
            <a:pPr marL="0" lvl="0" indent="0">
              <a:buNone/>
            </a:pPr>
            <a:r>
              <a:rPr lang="en-GB" sz="2000" b="1" dirty="0"/>
              <a:t>What is the difference between organisational and consumer buying behaviour?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B295F-29B7-4FA4-9AFF-7A77AAB6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7E7252-603F-462A-8AB5-EF8DB221E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68135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BC3AE7BD-A3EF-106A-4A96-8FCB3CF520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20688" y="228600"/>
            <a:ext cx="8229600" cy="792163"/>
          </a:xfrm>
        </p:spPr>
        <p:txBody>
          <a:bodyPr/>
          <a:lstStyle/>
          <a:p>
            <a:br>
              <a:rPr lang="en-GB" altLang="en-US" b="1"/>
            </a:br>
            <a:r>
              <a:rPr lang="en-GB" altLang="en-US" b="1"/>
              <a:t>The Nature of Marketing</a:t>
            </a:r>
            <a:br>
              <a:rPr lang="en-GB" altLang="en-US" b="1"/>
            </a:br>
            <a:endParaRPr lang="en-GB" altLang="en-US"/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75FB77EB-8EF2-3CCA-1EC5-98D5E6F12C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6875" y="1143000"/>
            <a:ext cx="8229600" cy="4424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b="1" i="1"/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b="1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000" b="1"/>
              <a:t>…..is the process of creating and capturing value.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b="1" i="1"/>
              <a:t> </a:t>
            </a:r>
            <a:endParaRPr lang="en-GB" altLang="en-US" sz="1600" b="1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62B89A70-3EDC-757E-4160-7438416B55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64773A-6A85-4463-BE52-C6EB97F32162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B62077E9-597A-311B-20D1-8352C6E857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304800"/>
            <a:ext cx="9058275" cy="708025"/>
          </a:xfrm>
        </p:spPr>
        <p:txBody>
          <a:bodyPr/>
          <a:lstStyle/>
          <a:p>
            <a:pPr eaLnBrk="1" hangingPunct="1"/>
            <a:r>
              <a:rPr lang="en-GB" altLang="en-US" sz="2800" b="1"/>
              <a:t>Marketing: Process of Creating and Capturing Value</a:t>
            </a:r>
          </a:p>
        </p:txBody>
      </p:sp>
      <p:pic>
        <p:nvPicPr>
          <p:cNvPr id="19459" name="Content Placeholder 2" descr="Diagram&#10;&#10;Description automatically generated">
            <a:extLst>
              <a:ext uri="{FF2B5EF4-FFF2-40B4-BE49-F238E27FC236}">
                <a16:creationId xmlns:a16="http://schemas.microsoft.com/office/drawing/2014/main" id="{081A7DFD-FA61-B8E1-2F02-EF5C4F17801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" y="1143000"/>
            <a:ext cx="8382000" cy="4419600"/>
          </a:xfrm>
        </p:spPr>
      </p:pic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D0ED9FDB-F254-04D5-6A68-7C8721492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513A4A-93F1-4BE4-8031-2B3BF45B40ED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19461" name="Picture 3">
            <a:extLst>
              <a:ext uri="{FF2B5EF4-FFF2-40B4-BE49-F238E27FC236}">
                <a16:creationId xmlns:a16="http://schemas.microsoft.com/office/drawing/2014/main" id="{643D6CD4-C946-7C29-7287-D417D0DDB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E7D81-D8E9-44C6-B6B6-E44025910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3A030-4686-42F6-9CE2-46E88E8C0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Marketing Consists of Activities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Marketing Is Performed by Individuals and Organisations</a:t>
            </a:r>
          </a:p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Marketing Facilitates Satisfying Exchange Relationships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FF5616-A977-47B5-9A22-9C6CB0BD4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76F87-45AE-4A97-A16E-69AD3E4EF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89679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B12F-0DF4-4E98-AAF0-9BB35F153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353C3-DD33-4D0A-93B6-0FC4DC91B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/>
              <a:t>Marketing Occurs in a Dynamic Environment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Marketing Focuses on Goods, Services and Ideas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Marketing Involves Products, Distribution, Promotion, Pricing and People</a:t>
            </a:r>
          </a:p>
          <a:p>
            <a:pPr marL="0" indent="0">
              <a:buNone/>
            </a:pPr>
            <a:endParaRPr lang="en-GB" sz="2400" dirty="0"/>
          </a:p>
          <a:p>
            <a:pPr lvl="0"/>
            <a:r>
              <a:rPr lang="en-GB" sz="2400" dirty="0"/>
              <a:t>Customers Buy Benefits, Not Products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2973B2-E956-4D98-A432-76F80B4BC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FEE7C8-D37A-4377-A237-096528C98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25383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62BC7-D270-4877-A5EA-ECC977401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The Marketing Mix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98CD5-1013-4C66-8A66-001347700B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419600" cy="3989040"/>
          </a:xfrm>
        </p:spPr>
        <p:txBody>
          <a:bodyPr wrap="square" anchor="t">
            <a:normAutofit lnSpcReduction="10000"/>
          </a:bodyPr>
          <a:lstStyle/>
          <a:p>
            <a:r>
              <a:rPr lang="en-GB" dirty="0"/>
              <a:t>The tools used by a marketing manager often known as the 4ps. </a:t>
            </a:r>
          </a:p>
          <a:p>
            <a:r>
              <a:rPr lang="en-GB" dirty="0"/>
              <a:t>For the marketing of services, the 4ps have been extended to the 7ps.</a:t>
            </a:r>
          </a:p>
          <a:p>
            <a:r>
              <a:rPr lang="en-GB" dirty="0">
                <a:hlinkClick r:id="rId2"/>
              </a:rPr>
              <a:t>https://youtu.be/ij39z2P_aQI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 descr="Marketing Mix">
            <a:hlinkClick r:id="rId2"/>
            <a:extLst>
              <a:ext uri="{FF2B5EF4-FFF2-40B4-BE49-F238E27FC236}">
                <a16:creationId xmlns:a16="http://schemas.microsoft.com/office/drawing/2014/main" id="{17CD4782-7343-551F-6307-D72B732245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64244" y="1417638"/>
            <a:ext cx="3922556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D2106-B19C-441E-949C-2C04B307DC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15/01/2025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50EAB4-8785-4F7E-98D4-D182ECD5CD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592980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6A834-C5D6-4117-B128-63861400E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Relationship Marketing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7A130-DCDF-4641-9CD1-EAEAE3C765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42426"/>
            <a:ext cx="8229600" cy="3917032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GB" sz="2400" dirty="0"/>
              <a:t>Relationship marketing is about forming long-term relationships with customers. 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Rather than trying to encourage a one-time sale, relationship marketing tries to foster customer loyalty by providing exemplary products and services. Source:</a:t>
            </a:r>
            <a:r>
              <a:rPr lang="en-GB" sz="2400" b="1" dirty="0"/>
              <a:t> </a:t>
            </a:r>
            <a:r>
              <a:rPr lang="en-GB" sz="2400" dirty="0">
                <a:hlinkClick r:id="rId2"/>
              </a:rPr>
              <a:t>https://www.marketing-schools.org/types-of-marketing/relationship-marketing.html</a:t>
            </a:r>
            <a:endParaRPr lang="en-GB" sz="2400" dirty="0"/>
          </a:p>
          <a:p>
            <a:pPr>
              <a:spcAft>
                <a:spcPts val="1200"/>
              </a:spcAft>
            </a:pPr>
            <a:r>
              <a:rPr lang="en-GB" sz="2400" b="1" dirty="0"/>
              <a:t>Lifetime Customer Value </a:t>
            </a:r>
            <a:r>
              <a:rPr lang="en-GB" sz="2400" dirty="0"/>
              <a:t>– is the present value of a stream of revenue that can be produced by a customer over time.</a:t>
            </a:r>
          </a:p>
          <a:p>
            <a:pPr marL="0" indent="0">
              <a:spcAft>
                <a:spcPts val="1200"/>
              </a:spcAft>
              <a:buNone/>
            </a:pPr>
            <a:endParaRPr lang="en-GB" sz="24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437FD-DC49-4CEC-A77F-B54984787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15/01/2025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740B6E-3198-4FAF-B0C6-A535A1E6C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535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B9B447AA-6CA4-2AB1-C949-ED82B1B6CA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36525"/>
            <a:ext cx="8763000" cy="854075"/>
          </a:xfrm>
        </p:spPr>
        <p:txBody>
          <a:bodyPr/>
          <a:lstStyle/>
          <a:p>
            <a:pPr eaLnBrk="1" hangingPunct="1"/>
            <a:r>
              <a:rPr lang="en-GB" altLang="en-US" sz="4000" b="1"/>
              <a:t>Case Study 1 &amp; 2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556B2632-1DB8-F42F-0D48-BF2B855504F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1066800"/>
            <a:ext cx="9067800" cy="441960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 sz="2400" b="1"/>
          </a:p>
          <a:p>
            <a:pPr marL="0" indent="0" algn="ctr">
              <a:buFont typeface="Arial" panose="020B0604020202020204" pitchFamily="34" charset="0"/>
              <a:buNone/>
            </a:pPr>
            <a:endParaRPr lang="en-GB" altLang="en-US" sz="4400" b="1"/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altLang="en-US" sz="4400" b="1"/>
              <a:t>How Amazon creates and captures value over the past 30 years.</a:t>
            </a:r>
            <a:endParaRPr lang="en-GB" altLang="en-US" sz="4400"/>
          </a:p>
          <a:p>
            <a:pPr marL="0" indent="0" eaLnBrk="1" hangingPunct="1">
              <a:lnSpc>
                <a:spcPct val="115000"/>
              </a:lnSpc>
              <a:buFont typeface="Arial" panose="020B0604020202020204" pitchFamily="34" charset="0"/>
              <a:buNone/>
            </a:pPr>
            <a:endParaRPr lang="en-GB" altLang="en-US" sz="2400" b="1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508" name="Slide Number Placeholder 4">
            <a:extLst>
              <a:ext uri="{FF2B5EF4-FFF2-40B4-BE49-F238E27FC236}">
                <a16:creationId xmlns:a16="http://schemas.microsoft.com/office/drawing/2014/main" id="{16C76778-502D-6A4F-0B83-99E89428B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F42866-8CC4-4000-8A61-952946A84FDD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1509" name="Picture 3">
            <a:extLst>
              <a:ext uri="{FF2B5EF4-FFF2-40B4-BE49-F238E27FC236}">
                <a16:creationId xmlns:a16="http://schemas.microsoft.com/office/drawing/2014/main" id="{E0FB2521-FA11-CD09-0EB7-58539833EB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C980936-2682-2278-F8D8-3D7B35C74F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32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B2B5AE92-4912-8966-C105-BDAB555F428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5725" y="990600"/>
            <a:ext cx="8972550" cy="47244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>
                <a:solidFill>
                  <a:srgbClr val="FF0000"/>
                </a:solidFill>
              </a:rPr>
              <a:t>As defined then: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a set of procedures and methods for the regular planned analysis and presentation of information for use in making marketing decisions (Cox and Good, 1967).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As defined now: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….is the most critical factor contributing to the accuracy of decision making (</a:t>
            </a:r>
            <a:r>
              <a:rPr lang="en-GB" sz="2400" dirty="0" err="1"/>
              <a:t>Shkeer</a:t>
            </a:r>
            <a:r>
              <a:rPr lang="en-GB" sz="2400" dirty="0"/>
              <a:t> and Awang, 2019).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     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Can you see the growing importance of IS in Marketing?                                                                     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EE1C08F8-FEB7-6B56-BD23-A4980B193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xfrm>
            <a:off x="7991475" y="588962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206EAF7-27A9-4344-B239-780968D30F31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3557" name="Picture 3">
            <a:extLst>
              <a:ext uri="{FF2B5EF4-FFF2-40B4-BE49-F238E27FC236}">
                <a16:creationId xmlns:a16="http://schemas.microsoft.com/office/drawing/2014/main" id="{D1F5735E-5E46-2D9B-8599-49391D09CD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8" name="Picture 3">
            <a:extLst>
              <a:ext uri="{FF2B5EF4-FFF2-40B4-BE49-F238E27FC236}">
                <a16:creationId xmlns:a16="http://schemas.microsoft.com/office/drawing/2014/main" id="{F2B92CC0-5DB4-213C-703E-985217F528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2400" y="4495800"/>
            <a:ext cx="1371600" cy="188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19330766-04BA-8810-80D7-D70C14DA752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6FE51B5-14D9-6BEC-7CD5-BF456757DCB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47244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Components of MKIS: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5604" name="Slide Number Placeholder 4">
            <a:extLst>
              <a:ext uri="{FF2B5EF4-FFF2-40B4-BE49-F238E27FC236}">
                <a16:creationId xmlns:a16="http://schemas.microsoft.com/office/drawing/2014/main" id="{98D00F30-B48E-E81B-FD1A-310BA8230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7A51C4E-465B-4FFA-9EF0-377B905F9E70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5605" name="Picture 3">
            <a:extLst>
              <a:ext uri="{FF2B5EF4-FFF2-40B4-BE49-F238E27FC236}">
                <a16:creationId xmlns:a16="http://schemas.microsoft.com/office/drawing/2014/main" id="{67F3CE06-F86D-4564-4A3D-3F54AD9D18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5606" name="Picture 2" descr="Diagram&#10;&#10;Description automatically generated">
            <a:extLst>
              <a:ext uri="{FF2B5EF4-FFF2-40B4-BE49-F238E27FC236}">
                <a16:creationId xmlns:a16="http://schemas.microsoft.com/office/drawing/2014/main" id="{DC9E1045-D1EB-4433-C8B0-EA8904DB3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1493838"/>
            <a:ext cx="8458200" cy="406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0E91CAA0-2AED-AA94-715D-7B13E81A72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D8DCFCBE-B4DE-B15D-B582-FBC294F50A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47244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400"/>
              <a:t>Characteristics of MKIS - I:</a:t>
            </a:r>
            <a:endParaRPr lang="en-GB" altLang="en-US" sz="2400" b="1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7652" name="Slide Number Placeholder 4">
            <a:extLst>
              <a:ext uri="{FF2B5EF4-FFF2-40B4-BE49-F238E27FC236}">
                <a16:creationId xmlns:a16="http://schemas.microsoft.com/office/drawing/2014/main" id="{3CAC34B6-8736-F788-D00B-D8E83D322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51E281C-CE80-42B0-84A0-1842FD19CFBF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7653" name="Picture 3">
            <a:extLst>
              <a:ext uri="{FF2B5EF4-FFF2-40B4-BE49-F238E27FC236}">
                <a16:creationId xmlns:a16="http://schemas.microsoft.com/office/drawing/2014/main" id="{B2F82D07-9FAC-CCC0-363C-583044B153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7654" name="Picture 2" descr="What Is MIS? Characteristics, Objectives, Role, Component">
            <a:extLst>
              <a:ext uri="{FF2B5EF4-FFF2-40B4-BE49-F238E27FC236}">
                <a16:creationId xmlns:a16="http://schemas.microsoft.com/office/drawing/2014/main" id="{F3E4ABB3-33AF-35BD-46A5-53AAF7E13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493838"/>
            <a:ext cx="8610600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B76DDAA4-3936-C4D6-7943-E5C2A57695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E03A378-E166-188F-7973-FA3A5EAD56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7638" y="1263650"/>
            <a:ext cx="8848725" cy="47752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400"/>
              <a:t>Characteristics of MKIS - II: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400"/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400"/>
          </a:p>
          <a:p>
            <a:pPr marL="0" indent="0" algn="just">
              <a:buFont typeface="Arial" panose="020B0604020202020204" pitchFamily="34" charset="0"/>
              <a:buNone/>
            </a:pPr>
            <a:r>
              <a:rPr lang="en-GB" altLang="en-US" sz="2400"/>
              <a:t>                                                                       </a:t>
            </a:r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400"/>
          </a:p>
          <a:p>
            <a:pPr marL="0" indent="0" algn="just">
              <a:buFont typeface="Arial" panose="020B0604020202020204" pitchFamily="34" charset="0"/>
              <a:buNone/>
            </a:pPr>
            <a:endParaRPr lang="en-GB" altLang="en-US" sz="2400" b="1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9700" name="Slide Number Placeholder 4">
            <a:extLst>
              <a:ext uri="{FF2B5EF4-FFF2-40B4-BE49-F238E27FC236}">
                <a16:creationId xmlns:a16="http://schemas.microsoft.com/office/drawing/2014/main" id="{99F9D601-734C-DB97-8429-7B6437849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505E103-0F86-41A3-88FD-4C16FCB87A27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29701" name="Picture 3">
            <a:extLst>
              <a:ext uri="{FF2B5EF4-FFF2-40B4-BE49-F238E27FC236}">
                <a16:creationId xmlns:a16="http://schemas.microsoft.com/office/drawing/2014/main" id="{C6D07E5D-681B-860B-BCCE-2D8A07BB7A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9702" name="Picture 4" descr="What is Marketing Information System? Definition, Characteristics,  Components, Decisions, Process, Importance - The Investors Book">
            <a:extLst>
              <a:ext uri="{FF2B5EF4-FFF2-40B4-BE49-F238E27FC236}">
                <a16:creationId xmlns:a16="http://schemas.microsoft.com/office/drawing/2014/main" id="{BEEE40F8-D634-7F71-6D9D-F39F7B48E0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828800"/>
            <a:ext cx="75438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5AC97785-60F7-5A0A-608A-9E9DC7E453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MKIS – Marketing Information System.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12305E8-A204-8D59-9707-9ABE8872889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47244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Assess MKIS Needs: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dirty="0"/>
              <a:t>                                                                      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 algn="just"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80F598CB-5140-B2E7-954C-6DA59CE0F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B884E3-486D-4437-A77D-60217FDB703C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1749" name="Picture 3">
            <a:extLst>
              <a:ext uri="{FF2B5EF4-FFF2-40B4-BE49-F238E27FC236}">
                <a16:creationId xmlns:a16="http://schemas.microsoft.com/office/drawing/2014/main" id="{898CE561-31CD-1A2E-A749-C93754DAD4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1750" name="Picture 2" descr="Diagram&#10;&#10;Description automatically generated">
            <a:extLst>
              <a:ext uri="{FF2B5EF4-FFF2-40B4-BE49-F238E27FC236}">
                <a16:creationId xmlns:a16="http://schemas.microsoft.com/office/drawing/2014/main" id="{F11C7CA2-D259-A49E-497A-8EA0AA5649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371600"/>
            <a:ext cx="845820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CF66A63E-5B03-97D8-CB5E-2CE37735F4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5B453454-5BC0-9B46-C4CE-D78E32D3F0B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199" y="990600"/>
            <a:ext cx="8458201" cy="549751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800" b="1" dirty="0"/>
              <a:t>Why Scanning Marketing Environment for MKIS? 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800" b="1" dirty="0"/>
          </a:p>
          <a:p>
            <a:pPr algn="just">
              <a:defRPr/>
            </a:pPr>
            <a:r>
              <a:rPr lang="en-GB" altLang="en-US" sz="2400" dirty="0"/>
              <a:t>Organisations are faced with the need to control an ever larger and rapidly changing marketing environment.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The information processing requirements of companies are expanding as their competitive environments become more dynamic and volatile.</a:t>
            </a:r>
          </a:p>
        </p:txBody>
      </p:sp>
      <p:sp>
        <p:nvSpPr>
          <p:cNvPr id="33796" name="Slide Number Placeholder 4">
            <a:extLst>
              <a:ext uri="{FF2B5EF4-FFF2-40B4-BE49-F238E27FC236}">
                <a16:creationId xmlns:a16="http://schemas.microsoft.com/office/drawing/2014/main" id="{22EF11D7-5ACB-2DBA-840A-C346DDED8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C34C411-A481-43D5-80A7-461BE4E8BC36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3797" name="Picture 3">
            <a:extLst>
              <a:ext uri="{FF2B5EF4-FFF2-40B4-BE49-F238E27FC236}">
                <a16:creationId xmlns:a16="http://schemas.microsoft.com/office/drawing/2014/main" id="{3E710CD1-FC37-5FA4-F582-AA1A387EAE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1B3721A-3D39-03E2-1242-E8FFFCE18E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0B95B54E-C828-D604-E807-58AC8417484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09562" y="989682"/>
            <a:ext cx="8524876" cy="5497513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800" b="1" dirty="0"/>
              <a:t>Why Scanning Marketing Environment for MKIS? </a:t>
            </a:r>
          </a:p>
          <a:p>
            <a:pPr algn="just"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Managing marketing information by means of IT has become one of the most vital elements of effective marketing.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Marketing can no longer be an area of the (few) specialists: everyone in the organization must be charged with responsibility for customers and contributing to developing and delivering value for them.</a:t>
            </a: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5844" name="Slide Number Placeholder 4">
            <a:extLst>
              <a:ext uri="{FF2B5EF4-FFF2-40B4-BE49-F238E27FC236}">
                <a16:creationId xmlns:a16="http://schemas.microsoft.com/office/drawing/2014/main" id="{245B65AE-D946-1E35-07F6-73D13181ED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F8903C8-A251-4838-842E-7CD9B57547A0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5845" name="Picture 3">
            <a:extLst>
              <a:ext uri="{FF2B5EF4-FFF2-40B4-BE49-F238E27FC236}">
                <a16:creationId xmlns:a16="http://schemas.microsoft.com/office/drawing/2014/main" id="{68B68EED-1BBC-C31F-E5C1-82CFFB1B8F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C8A480EC-1EB4-4B91-83C3-C35F8B85AB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3048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Scanning the Marketing Environment for MKIS.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8B54A3E-B418-C6F1-DDE4-CA3DAC824D6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45720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altLang="en-US" sz="2400" b="1" dirty="0">
                <a:solidFill>
                  <a:srgbClr val="0070C0"/>
                </a:solidFill>
                <a:latin typeface="Tahoma" panose="020B0604030504040204" pitchFamily="34" charset="0"/>
                <a:cs typeface="Times New Roman" panose="02020603050405020304" pitchFamily="18" charset="0"/>
              </a:rPr>
              <a:t>MKIS in Scanning Marketing Environment </a:t>
            </a:r>
          </a:p>
          <a:p>
            <a:pPr algn="just">
              <a:defRPr/>
            </a:pPr>
            <a:r>
              <a:rPr lang="en-GB" altLang="en-US" sz="2400" dirty="0"/>
              <a:t>MKIS has been seen as a system to support marketing management in its decision making.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MKIS can be an essential tool for the entire marketing organization.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  <a:p>
            <a:pPr algn="just">
              <a:defRPr/>
            </a:pPr>
            <a:r>
              <a:rPr lang="en-GB" altLang="en-US" sz="2400" dirty="0"/>
              <a:t>The concept of MKIS is wide and loose, ranging from the strategic to the operational levels.</a:t>
            </a: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7892" name="Slide Number Placeholder 4">
            <a:extLst>
              <a:ext uri="{FF2B5EF4-FFF2-40B4-BE49-F238E27FC236}">
                <a16:creationId xmlns:a16="http://schemas.microsoft.com/office/drawing/2014/main" id="{FAC7E564-FFDE-7032-CE6B-D467F84A29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1837233-4D10-40F6-856F-CCB1FB8A346B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7893" name="Picture 3">
            <a:extLst>
              <a:ext uri="{FF2B5EF4-FFF2-40B4-BE49-F238E27FC236}">
                <a16:creationId xmlns:a16="http://schemas.microsoft.com/office/drawing/2014/main" id="{AD2AA9DB-A8D8-EA6E-D159-E0BA14B0F6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E0B09C64-888F-0A92-609C-20264CA3A95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136525"/>
            <a:ext cx="8829675" cy="701675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Further Readings for Week 1.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16171D5F-8696-3FE3-FABE-F38FA2B4432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990600"/>
            <a:ext cx="9067800" cy="4724400"/>
          </a:xfrm>
        </p:spPr>
        <p:txBody>
          <a:bodyPr/>
          <a:lstStyle/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/>
              <a:t>Chapter 1 &amp; 4 </a:t>
            </a:r>
            <a:r>
              <a:rPr lang="en-GB" sz="2400" dirty="0"/>
              <a:t>of …..</a:t>
            </a:r>
          </a:p>
          <a:p>
            <a:pPr algn="just">
              <a:defRPr/>
            </a:pPr>
            <a:r>
              <a:rPr lang="en-GB" sz="2400" dirty="0"/>
              <a:t>Kotler, P., Armstrong, G., Harris, L., C., &amp; Piercy, N., (2017). Principles of Marketing: European Edition. 7th European Edition. Harlow: Pearson.</a:t>
            </a:r>
          </a:p>
          <a:p>
            <a:pPr marL="0" indent="0" algn="just">
              <a:buFont typeface="Arial" panose="020B0604020202020204" pitchFamily="34" charset="0"/>
              <a:buNone/>
              <a:defRPr/>
            </a:pPr>
            <a:r>
              <a:rPr lang="en-GB" sz="2400" b="1" dirty="0"/>
              <a:t>Article:</a:t>
            </a:r>
          </a:p>
          <a:p>
            <a:pPr algn="just">
              <a:defRPr/>
            </a:pPr>
            <a:r>
              <a:rPr lang="en-GB" sz="23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Fletcher, K., Buttery, A., and Deans, K., (1988):"The Structure and Content of The Marketing Information System: A Guide for Management", Marketing Intelligence &amp; Planning, Vol. 6(4), pp. 27 - 35</a:t>
            </a:r>
          </a:p>
          <a:p>
            <a:pPr algn="just">
              <a:defRPr/>
            </a:pPr>
            <a:r>
              <a:rPr lang="en-GB" sz="2300" dirty="0" err="1"/>
              <a:t>Talvinen</a:t>
            </a:r>
            <a:r>
              <a:rPr lang="en-GB" sz="2300" dirty="0"/>
              <a:t>, J. M. (1995). Information Systems in Marketing Identifying Opportunities for New Applications, European Journal of Marketing, Vol. 29 (1), pp. 8-26.</a:t>
            </a:r>
            <a:endParaRPr lang="en-GB" sz="2300" b="1" dirty="0"/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  <a:p>
            <a:pPr marL="0" indent="0" algn="just">
              <a:buFont typeface="Arial" panose="020B0604020202020204" pitchFamily="34" charset="0"/>
              <a:buNone/>
              <a:defRPr/>
            </a:pPr>
            <a:endParaRPr lang="en-GB" altLang="en-US" sz="2400" b="1" dirty="0">
              <a:solidFill>
                <a:srgbClr val="0070C0"/>
              </a:solidFill>
              <a:latin typeface="Tahoma" panose="020B060403050404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9940" name="Slide Number Placeholder 4">
            <a:extLst>
              <a:ext uri="{FF2B5EF4-FFF2-40B4-BE49-F238E27FC236}">
                <a16:creationId xmlns:a16="http://schemas.microsoft.com/office/drawing/2014/main" id="{A0AF75A4-3615-FC44-5405-A61CE1708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38A569D-B562-478D-8383-08968252BAB4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39941" name="Picture 3">
            <a:extLst>
              <a:ext uri="{FF2B5EF4-FFF2-40B4-BE49-F238E27FC236}">
                <a16:creationId xmlns:a16="http://schemas.microsoft.com/office/drawing/2014/main" id="{9E38589B-159C-4C8E-2C6C-FC493A861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55AB471A-8E22-2783-C7F5-5650426E9FB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5725" y="228600"/>
            <a:ext cx="8829675" cy="685800"/>
          </a:xfrm>
        </p:spPr>
        <p:txBody>
          <a:bodyPr/>
          <a:lstStyle/>
          <a:p>
            <a:pPr eaLnBrk="1" hangingPunct="1"/>
            <a:r>
              <a:rPr lang="en-GB" altLang="en-US" sz="2800" b="1">
                <a:ea typeface="Calibri" panose="020F0502020204030204" pitchFamily="34" charset="0"/>
                <a:cs typeface="Times New Roman" panose="02020603050405020304" pitchFamily="18" charset="0"/>
              </a:rPr>
              <a:t>References.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97F701A-D000-7D85-207E-8B44335638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9525" y="838200"/>
            <a:ext cx="9067800" cy="4800600"/>
          </a:xfrm>
        </p:spPr>
        <p:txBody>
          <a:bodyPr/>
          <a:lstStyle/>
          <a:p>
            <a:pPr algn="just">
              <a:defRPr/>
            </a:pPr>
            <a:r>
              <a:rPr lang="en-GB" sz="1600" dirty="0">
                <a:latin typeface="+mj-lt"/>
              </a:rPr>
              <a:t>American Marketing Association (2017). Marketing Definitions. Available @: https://www.ama.org/the-definition-of-marketing-what-is-marketing/  (Access on 18/09/2021)</a:t>
            </a:r>
          </a:p>
          <a:p>
            <a:pPr algn="just">
              <a:defRPr/>
            </a:pPr>
            <a:r>
              <a:rPr lang="en-GB" sz="1600" dirty="0">
                <a:latin typeface="+mj-lt"/>
              </a:rPr>
              <a:t>Cox, D.F. and Good, R.E. (1967). “How to Build a Marketing Information System”, Harvard Business Review, Vol. 45 (3), pp. 145-54.</a:t>
            </a:r>
          </a:p>
          <a:p>
            <a:pPr algn="just">
              <a:defRPr/>
            </a:pPr>
            <a:r>
              <a:rPr lang="en-GB" sz="1600" dirty="0" err="1">
                <a:latin typeface="+mj-lt"/>
              </a:rPr>
              <a:t>Grönroos</a:t>
            </a:r>
            <a:r>
              <a:rPr lang="en-GB" sz="1600" dirty="0">
                <a:latin typeface="+mj-lt"/>
              </a:rPr>
              <a:t>, C. (1990). Service Management and Marketing: Managing the Moments of Truth in Service Competition, Lexington Books, Lexington, MA, </a:t>
            </a:r>
          </a:p>
          <a:p>
            <a:pPr algn="just">
              <a:defRPr/>
            </a:pPr>
            <a:r>
              <a:rPr lang="en-GB" sz="1600" dirty="0"/>
              <a:t>Kotler, P., Armstrong, G., Harris, L., C., &amp; Piercy, N., (2017). Principles of Marketing: European Edition. 7th European Edition. Harlow: Pearson.</a:t>
            </a:r>
          </a:p>
          <a:p>
            <a:pPr algn="just">
              <a:defRPr/>
            </a:pPr>
            <a:r>
              <a:rPr lang="en-GB" sz="1600" dirty="0" err="1">
                <a:latin typeface="+mj-lt"/>
              </a:rPr>
              <a:t>Shkeer</a:t>
            </a:r>
            <a:r>
              <a:rPr lang="en-GB" sz="1600" dirty="0">
                <a:latin typeface="+mj-lt"/>
              </a:rPr>
              <a:t>, A. S. and Awang, Z., (2019). The Impact of Marketing Information System Components on Organizational Decision Making - A Case of Jordanian Five Star Hotels, International Review of Management and Marketing, Vol. 9(6), 197-204.</a:t>
            </a:r>
          </a:p>
          <a:p>
            <a:pPr algn="just">
              <a:defRPr/>
            </a:pPr>
            <a:r>
              <a:rPr lang="en-GB" sz="1600" dirty="0">
                <a:latin typeface="+mj-lt"/>
              </a:rPr>
              <a:t>Talvinen, J. M. (1995). Information Systems in Marketing Identifying Opportunities for New Applications, European Journal of Marketing, Vol. 29 (1), pp. 8-26</a:t>
            </a:r>
            <a:endParaRPr lang="en-GB" sz="1600" b="1" dirty="0">
              <a:latin typeface="+mj-lt"/>
            </a:endParaRPr>
          </a:p>
          <a:p>
            <a:pPr algn="just">
              <a:defRPr/>
            </a:pPr>
            <a:r>
              <a:rPr lang="en-GB" sz="1600" dirty="0">
                <a:latin typeface="+mj-lt"/>
              </a:rPr>
              <a:t>Webster, F.E. Jr, (1988). “The rediscovery of the marketing concept”, Business Horizons, Vol. 31, pp. 29-39. </a:t>
            </a:r>
          </a:p>
        </p:txBody>
      </p:sp>
      <p:sp>
        <p:nvSpPr>
          <p:cNvPr id="41988" name="Slide Number Placeholder 4">
            <a:extLst>
              <a:ext uri="{FF2B5EF4-FFF2-40B4-BE49-F238E27FC236}">
                <a16:creationId xmlns:a16="http://schemas.microsoft.com/office/drawing/2014/main" id="{918D117B-24F0-4BD2-B6F6-F8A675DB9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694680-5CED-4138-93F1-BA7E53447D02}" type="slidenum">
              <a:rPr lang="en-GB" altLang="en-US" sz="1200" smtClean="0">
                <a:solidFill>
                  <a:srgbClr val="898989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GB" altLang="en-US" sz="1200">
              <a:solidFill>
                <a:srgbClr val="898989"/>
              </a:solidFill>
              <a:latin typeface="Arial" panose="020B0604020202020204" pitchFamily="34" charset="0"/>
            </a:endParaRPr>
          </a:p>
        </p:txBody>
      </p:sp>
      <p:pic>
        <p:nvPicPr>
          <p:cNvPr id="41989" name="Picture 3">
            <a:extLst>
              <a:ext uri="{FF2B5EF4-FFF2-40B4-BE49-F238E27FC236}">
                <a16:creationId xmlns:a16="http://schemas.microsoft.com/office/drawing/2014/main" id="{37BDC72E-1052-4EEB-8D9E-DE091EAE87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06363"/>
            <a:ext cx="1030287" cy="38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FF26D3C7-1572-147B-2343-ADACC0FE907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534400" cy="990600"/>
          </a:xfrm>
        </p:spPr>
        <p:txBody>
          <a:bodyPr/>
          <a:lstStyle/>
          <a:p>
            <a:r>
              <a:rPr lang="en-GB" altLang="en-US" sz="4000" b="1"/>
              <a:t>Marketing Management</a:t>
            </a:r>
            <a:endParaRPr lang="en-GB" altLang="en-US" sz="400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D0CA1B79-30C7-0305-2767-1C09559CBC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5275" y="1066800"/>
            <a:ext cx="8534400" cy="4191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/>
          </a:p>
          <a:p>
            <a:pPr algn="ctr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GB" altLang="en-US" sz="4000" b="1"/>
              <a:t>    Any Question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400"/>
          </a:p>
        </p:txBody>
      </p:sp>
      <p:pic>
        <p:nvPicPr>
          <p:cNvPr id="44036" name="Picture 5" descr="Image result for any questions gif">
            <a:extLst>
              <a:ext uri="{FF2B5EF4-FFF2-40B4-BE49-F238E27FC236}">
                <a16:creationId xmlns:a16="http://schemas.microsoft.com/office/drawing/2014/main" id="{D660550B-A1E6-8208-3A91-98E411A0E0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6" ma:contentTypeDescription="Create a new document." ma:contentTypeScope="" ma:versionID="408971cd45093f267c7ee09b7ebabfea">
  <xsd:schema xmlns:xsd="http://www.w3.org/2001/XMLSchema" xmlns:xs="http://www.w3.org/2001/XMLSchema" xmlns:p="http://schemas.microsoft.com/office/2006/metadata/properties" xmlns:ns2="12dde717-b0d9-4745-903a-e5172bc2ef5a" xmlns:ns3="5a72a2e2-def5-4cac-b273-a0332fccb5e2" targetNamespace="http://schemas.microsoft.com/office/2006/metadata/properties" ma:root="true" ma:fieldsID="9f3468ce39581dca4ee489a579fd078f" ns2:_="" ns3:_="">
    <xsd:import namespace="12dde717-b0d9-4745-903a-e5172bc2ef5a"/>
    <xsd:import namespace="5a72a2e2-def5-4cac-b273-a0332fccb5e2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72a2e2-def5-4cac-b273-a0332fccb5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0541117-C768-44FE-A09B-EB597A01EA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5a72a2e2-def5-4cac-b273-a0332fccb5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FAEB55-F1C7-4BEE-BFF2-F2950F0542F9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8645</TotalTime>
  <Words>1757</Words>
  <Application>Microsoft Office PowerPoint</Application>
  <PresentationFormat>On-screen Show (4:3)</PresentationFormat>
  <Paragraphs>216</Paragraphs>
  <Slides>29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Myriad Pro</vt:lpstr>
      <vt:lpstr>Arial</vt:lpstr>
      <vt:lpstr>Calibri</vt:lpstr>
      <vt:lpstr>Times New Roman</vt:lpstr>
      <vt:lpstr>Tahoma</vt:lpstr>
      <vt:lpstr>Wingdings</vt:lpstr>
      <vt:lpstr>20140311PresentationUWTSDTemplate</vt:lpstr>
      <vt:lpstr>MBA – Master of Business Administration  LCM7026  International Marketing: Principles and Practices   </vt:lpstr>
      <vt:lpstr>Week 1 Lecture  Introduction to Marketing    </vt:lpstr>
      <vt:lpstr> Marketing Concept: The Nature of Marketing, Its key Components and Applications   </vt:lpstr>
      <vt:lpstr>What is Marketing?</vt:lpstr>
      <vt:lpstr> Marketing Defined:  </vt:lpstr>
      <vt:lpstr> The Nature of Marketing: Creating &amp; Capturing Value  </vt:lpstr>
      <vt:lpstr> Marketing Concept </vt:lpstr>
      <vt:lpstr> Marketing Concept Explained </vt:lpstr>
      <vt:lpstr> Marketing Concept </vt:lpstr>
      <vt:lpstr>A market consists of: </vt:lpstr>
      <vt:lpstr>B2B and B2C Customers</vt:lpstr>
      <vt:lpstr> The Nature of Marketing </vt:lpstr>
      <vt:lpstr>Marketing: Process of Creating and Capturing Value</vt:lpstr>
      <vt:lpstr>Marketing process</vt:lpstr>
      <vt:lpstr>Marketing Process</vt:lpstr>
      <vt:lpstr>The Marketing Mix</vt:lpstr>
      <vt:lpstr>Relationship Marketing</vt:lpstr>
      <vt:lpstr>Case Study 1 &amp; 2</vt:lpstr>
      <vt:lpstr>MKIS – Marketing Information System.</vt:lpstr>
      <vt:lpstr>MKIS – Marketing Information System.</vt:lpstr>
      <vt:lpstr>MKIS – Marketing Information System.</vt:lpstr>
      <vt:lpstr>MKIS – Marketing Information System.</vt:lpstr>
      <vt:lpstr>MKIS – Marketing Information System.</vt:lpstr>
      <vt:lpstr>Scanning the Marketing Environment for MKIS.</vt:lpstr>
      <vt:lpstr>Scanning the Marketing Environment for MKIS.</vt:lpstr>
      <vt:lpstr>Scanning the Marketing Environment for MKIS.</vt:lpstr>
      <vt:lpstr>Further Readings for Week 1.</vt:lpstr>
      <vt:lpstr>References.</vt:lpstr>
      <vt:lpstr>Marketing Management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 (CRM)</dc:title>
  <dc:creator>Andrew Maund</dc:creator>
  <cp:lastModifiedBy>Ejike Udeogu</cp:lastModifiedBy>
  <cp:revision>168</cp:revision>
  <cp:lastPrinted>2019-04-30T10:51:02Z</cp:lastPrinted>
  <dcterms:created xsi:type="dcterms:W3CDTF">2014-04-02T10:28:06Z</dcterms:created>
  <dcterms:modified xsi:type="dcterms:W3CDTF">2025-01-15T00:19:33Z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