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3" r:id="rId4"/>
    <p:sldId id="259" r:id="rId5"/>
    <p:sldId id="260" r:id="rId6"/>
    <p:sldId id="264" r:id="rId7"/>
    <p:sldId id="282" r:id="rId8"/>
    <p:sldId id="275" r:id="rId9"/>
    <p:sldId id="277" r:id="rId10"/>
    <p:sldId id="278" r:id="rId11"/>
    <p:sldId id="279" r:id="rId12"/>
    <p:sldId id="280" r:id="rId13"/>
    <p:sldId id="281" r:id="rId14"/>
    <p:sldId id="27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course/view.php?id=3627"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course/view.php?id=362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Case%20Study%20-%20Complexity.pptx"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ECAY5001 </a:t>
            </a:r>
            <a:r>
              <a:rPr lang="en-GB" sz="2800" b="1" dirty="0"/>
              <a:t>Advocacy in Partnership: Multi-Agency Working</a:t>
            </a:r>
            <a:r>
              <a:rPr lang="en-US" sz="2800" b="1" dirty="0"/>
              <a:t> – Theme 1: Module Outline and First Group Tutorial</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dirty="0"/>
              <a:t>Module Aim</a:t>
            </a:r>
          </a:p>
        </p:txBody>
      </p:sp>
      <p:sp>
        <p:nvSpPr>
          <p:cNvPr id="3" name="Content Placeholder 2"/>
          <p:cNvSpPr>
            <a:spLocks noGrp="1"/>
          </p:cNvSpPr>
          <p:nvPr>
            <p:ph idx="1"/>
          </p:nvPr>
        </p:nvSpPr>
        <p:spPr>
          <a:xfrm>
            <a:off x="467544" y="2420888"/>
            <a:ext cx="8229600" cy="1828800"/>
          </a:xfrm>
        </p:spPr>
        <p:txBody>
          <a:bodyPr>
            <a:normAutofit/>
          </a:bodyPr>
          <a:lstStyle/>
          <a:p>
            <a:pPr lvl="0"/>
            <a:r>
              <a:rPr lang="en-GB" dirty="0"/>
              <a:t>To develop a critical understanding of the advocate’s role within partnership and multi-agency working</a:t>
            </a:r>
          </a:p>
          <a:p>
            <a:pPr marL="0" indent="0">
              <a:buNone/>
            </a:pPr>
            <a:endParaRPr lang="en-GB" dirty="0"/>
          </a:p>
        </p:txBody>
      </p:sp>
    </p:spTree>
    <p:extLst>
      <p:ext uri="{BB962C8B-B14F-4D97-AF65-F5344CB8AC3E}">
        <p14:creationId xmlns:p14="http://schemas.microsoft.com/office/powerpoint/2010/main" val="283545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b="1" dirty="0"/>
              <a:t>Learning Outcomes</a:t>
            </a:r>
          </a:p>
        </p:txBody>
      </p:sp>
      <p:sp>
        <p:nvSpPr>
          <p:cNvPr id="3" name="Content Placeholder 2"/>
          <p:cNvSpPr>
            <a:spLocks noGrp="1"/>
          </p:cNvSpPr>
          <p:nvPr>
            <p:ph idx="1"/>
          </p:nvPr>
        </p:nvSpPr>
        <p:spPr>
          <a:xfrm>
            <a:off x="577813" y="2492896"/>
            <a:ext cx="8229600" cy="2908920"/>
          </a:xfrm>
        </p:spPr>
        <p:txBody>
          <a:bodyPr>
            <a:normAutofit fontScale="92500" lnSpcReduction="10000"/>
          </a:bodyPr>
          <a:lstStyle/>
          <a:p>
            <a:pPr hangingPunct="0"/>
            <a:r>
              <a:rPr lang="en-GB" dirty="0"/>
              <a:t>Critically analyse multi-agency working and partnership working</a:t>
            </a:r>
          </a:p>
          <a:p>
            <a:pPr hangingPunct="0"/>
            <a:r>
              <a:rPr lang="en-GB" dirty="0"/>
              <a:t>Articulate an in depth understanding of protection and safeguarding </a:t>
            </a:r>
          </a:p>
          <a:p>
            <a:pPr hangingPunct="0"/>
            <a:r>
              <a:rPr lang="en-GB" dirty="0"/>
              <a:t>Apply a secure knowledge of data protection legislation and procedures</a:t>
            </a:r>
          </a:p>
          <a:p>
            <a:endParaRPr lang="en-GB" dirty="0"/>
          </a:p>
        </p:txBody>
      </p:sp>
      <p:sp>
        <p:nvSpPr>
          <p:cNvPr id="5" name="TextBox 4"/>
          <p:cNvSpPr txBox="1"/>
          <p:nvPr/>
        </p:nvSpPr>
        <p:spPr>
          <a:xfrm>
            <a:off x="323528" y="1196752"/>
            <a:ext cx="8496944" cy="954107"/>
          </a:xfrm>
          <a:prstGeom prst="rect">
            <a:avLst/>
          </a:prstGeom>
          <a:noFill/>
        </p:spPr>
        <p:txBody>
          <a:bodyPr wrap="square" rtlCol="0">
            <a:spAutoFit/>
          </a:bodyPr>
          <a:lstStyle/>
          <a:p>
            <a:r>
              <a:rPr lang="en-GB" sz="2800" dirty="0"/>
              <a:t>Upon the successful completion of this module, the student should be able to demonstrate the ability to:</a:t>
            </a:r>
          </a:p>
        </p:txBody>
      </p:sp>
    </p:spTree>
    <p:extLst>
      <p:ext uri="{BB962C8B-B14F-4D97-AF65-F5344CB8AC3E}">
        <p14:creationId xmlns:p14="http://schemas.microsoft.com/office/powerpoint/2010/main" val="324245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1143000"/>
          </a:xfrm>
        </p:spPr>
        <p:txBody>
          <a:bodyPr>
            <a:normAutofit/>
          </a:bodyPr>
          <a:lstStyle/>
          <a:p>
            <a:r>
              <a:rPr lang="en-GB" b="1" dirty="0"/>
              <a:t>Module Content</a:t>
            </a:r>
          </a:p>
        </p:txBody>
      </p:sp>
      <p:sp>
        <p:nvSpPr>
          <p:cNvPr id="3" name="Content Placeholder 2"/>
          <p:cNvSpPr>
            <a:spLocks noGrp="1"/>
          </p:cNvSpPr>
          <p:nvPr>
            <p:ph idx="1"/>
          </p:nvPr>
        </p:nvSpPr>
        <p:spPr/>
        <p:txBody>
          <a:bodyPr>
            <a:normAutofit lnSpcReduction="10000"/>
          </a:bodyPr>
          <a:lstStyle/>
          <a:p>
            <a:pPr hangingPunct="0"/>
            <a:r>
              <a:rPr lang="en-GB" dirty="0"/>
              <a:t>The student will be introduced to different models of multi-agency and partnership working, e.g. panels, multi-disciplinary teams and wider partnerships.</a:t>
            </a:r>
          </a:p>
          <a:p>
            <a:pPr hangingPunct="0"/>
            <a:r>
              <a:rPr lang="en-GB" dirty="0"/>
              <a:t>Local, national and transnational case studies will be analysed, e.g. advocacy in Carmarthenshire, advocacy for national change and the UN Human Rights Defender Advocacy Programme.</a:t>
            </a:r>
          </a:p>
        </p:txBody>
      </p:sp>
    </p:spTree>
    <p:extLst>
      <p:ext uri="{BB962C8B-B14F-4D97-AF65-F5344CB8AC3E}">
        <p14:creationId xmlns:p14="http://schemas.microsoft.com/office/powerpoint/2010/main" val="155950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7924800" cy="1143000"/>
          </a:xfrm>
        </p:spPr>
        <p:txBody>
          <a:bodyPr>
            <a:normAutofit/>
          </a:bodyPr>
          <a:lstStyle/>
          <a:p>
            <a:r>
              <a:rPr lang="en-GB" b="1" dirty="0"/>
              <a:t>Module Content</a:t>
            </a:r>
          </a:p>
        </p:txBody>
      </p:sp>
      <p:sp>
        <p:nvSpPr>
          <p:cNvPr id="4" name="TextBox 3"/>
          <p:cNvSpPr txBox="1"/>
          <p:nvPr/>
        </p:nvSpPr>
        <p:spPr>
          <a:xfrm>
            <a:off x="539552" y="1484784"/>
            <a:ext cx="8208912"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module will make students familiar with child protection and adult safeguarding legislation, guidelines and procedures.</a:t>
            </a:r>
          </a:p>
          <a:p>
            <a:pPr marL="457200" indent="-457200">
              <a:buFont typeface="Arial" panose="020B0604020202020204" pitchFamily="34" charset="0"/>
              <a:buChar char="•"/>
            </a:pPr>
            <a:r>
              <a:rPr lang="en-GB" sz="2800" dirty="0"/>
              <a:t>The students will be introduced to data protection legislation, e.g. The Data Protection Act (1998), General Data Protection Regulation which will apply from 25 May 2018 and subsequent and specific guidance, with an emphasis on data sharing.</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1477087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1</a:t>
            </a:r>
          </a:p>
        </p:txBody>
      </p:sp>
      <p:sp>
        <p:nvSpPr>
          <p:cNvPr id="3" name="Action Button: Document 2">
            <a:hlinkClick r:id="rId2" highlightClick="1"/>
            <a:extLst>
              <a:ext uri="{FF2B5EF4-FFF2-40B4-BE49-F238E27FC236}">
                <a16:creationId xmlns:a16="http://schemas.microsoft.com/office/drawing/2014/main" id="{3B52BDC1-DF6A-4A61-B9C3-006756DC362D}"/>
              </a:ext>
            </a:extLst>
          </p:cNvPr>
          <p:cNvSpPr/>
          <p:nvPr/>
        </p:nvSpPr>
        <p:spPr>
          <a:xfrm>
            <a:off x="3635896" y="2488466"/>
            <a:ext cx="1872208" cy="2232248"/>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E05F2DE-F1A9-4743-8A23-5CC2BE3EAA79}"/>
              </a:ext>
            </a:extLst>
          </p:cNvPr>
          <p:cNvSpPr txBox="1"/>
          <p:nvPr/>
        </p:nvSpPr>
        <p:spPr>
          <a:xfrm>
            <a:off x="1871700" y="1628800"/>
            <a:ext cx="5400600" cy="369332"/>
          </a:xfrm>
          <a:prstGeom prst="rect">
            <a:avLst/>
          </a:prstGeom>
          <a:noFill/>
        </p:spPr>
        <p:txBody>
          <a:bodyPr wrap="square" rtlCol="0">
            <a:spAutoFit/>
          </a:bodyPr>
          <a:lstStyle/>
          <a:p>
            <a:pPr algn="ctr"/>
            <a:r>
              <a:rPr lang="en-GB" dirty="0"/>
              <a:t>Assignment Sheet on Moodle</a:t>
            </a:r>
          </a:p>
        </p:txBody>
      </p:sp>
      <p:sp>
        <p:nvSpPr>
          <p:cNvPr id="9" name="TextBox 8">
            <a:extLst>
              <a:ext uri="{FF2B5EF4-FFF2-40B4-BE49-F238E27FC236}">
                <a16:creationId xmlns:a16="http://schemas.microsoft.com/office/drawing/2014/main" id="{5CA25305-A5D6-4E5F-9056-5F9299543101}"/>
              </a:ext>
            </a:extLst>
          </p:cNvPr>
          <p:cNvSpPr txBox="1"/>
          <p:nvPr/>
        </p:nvSpPr>
        <p:spPr>
          <a:xfrm>
            <a:off x="4355976" y="5301208"/>
            <a:ext cx="4330824" cy="369332"/>
          </a:xfrm>
          <a:prstGeom prst="rect">
            <a:avLst/>
          </a:prstGeom>
          <a:noFill/>
        </p:spPr>
        <p:txBody>
          <a:bodyPr wrap="square" rtlCol="0">
            <a:spAutoFit/>
          </a:bodyPr>
          <a:lstStyle/>
          <a:p>
            <a:r>
              <a:rPr lang="en-GB" b="1" i="1" dirty="0">
                <a:solidFill>
                  <a:srgbClr val="FF0000"/>
                </a:solidFill>
              </a:rPr>
              <a:t>Create hyperlink when Network is working</a:t>
            </a:r>
          </a:p>
        </p:txBody>
      </p:sp>
    </p:spTree>
    <p:extLst>
      <p:ext uri="{BB962C8B-B14F-4D97-AF65-F5344CB8AC3E}">
        <p14:creationId xmlns:p14="http://schemas.microsoft.com/office/powerpoint/2010/main" val="3030024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a:t>
            </a:r>
          </a:p>
        </p:txBody>
      </p:sp>
      <p:sp>
        <p:nvSpPr>
          <p:cNvPr id="3" name="Action Button: Document 2">
            <a:hlinkClick r:id="rId2" highlightClick="1"/>
            <a:extLst>
              <a:ext uri="{FF2B5EF4-FFF2-40B4-BE49-F238E27FC236}">
                <a16:creationId xmlns:a16="http://schemas.microsoft.com/office/drawing/2014/main" id="{3B52BDC1-DF6A-4A61-B9C3-006756DC362D}"/>
              </a:ext>
            </a:extLst>
          </p:cNvPr>
          <p:cNvSpPr/>
          <p:nvPr/>
        </p:nvSpPr>
        <p:spPr>
          <a:xfrm>
            <a:off x="3635896" y="2488466"/>
            <a:ext cx="1872208" cy="2232248"/>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E05F2DE-F1A9-4743-8A23-5CC2BE3EAA79}"/>
              </a:ext>
            </a:extLst>
          </p:cNvPr>
          <p:cNvSpPr txBox="1"/>
          <p:nvPr/>
        </p:nvSpPr>
        <p:spPr>
          <a:xfrm>
            <a:off x="1871700" y="1628800"/>
            <a:ext cx="5400600" cy="369332"/>
          </a:xfrm>
          <a:prstGeom prst="rect">
            <a:avLst/>
          </a:prstGeom>
          <a:noFill/>
        </p:spPr>
        <p:txBody>
          <a:bodyPr wrap="square" rtlCol="0">
            <a:spAutoFit/>
          </a:bodyPr>
          <a:lstStyle/>
          <a:p>
            <a:pPr algn="ctr"/>
            <a:r>
              <a:rPr lang="en-GB" dirty="0"/>
              <a:t>Assignment Sheet on Moodle</a:t>
            </a:r>
          </a:p>
        </p:txBody>
      </p:sp>
      <p:sp>
        <p:nvSpPr>
          <p:cNvPr id="9" name="TextBox 8">
            <a:extLst>
              <a:ext uri="{FF2B5EF4-FFF2-40B4-BE49-F238E27FC236}">
                <a16:creationId xmlns:a16="http://schemas.microsoft.com/office/drawing/2014/main" id="{5CA25305-A5D6-4E5F-9056-5F9299543101}"/>
              </a:ext>
            </a:extLst>
          </p:cNvPr>
          <p:cNvSpPr txBox="1"/>
          <p:nvPr/>
        </p:nvSpPr>
        <p:spPr>
          <a:xfrm>
            <a:off x="4355976" y="5301208"/>
            <a:ext cx="4330824" cy="369332"/>
          </a:xfrm>
          <a:prstGeom prst="rect">
            <a:avLst/>
          </a:prstGeom>
          <a:noFill/>
        </p:spPr>
        <p:txBody>
          <a:bodyPr wrap="square" rtlCol="0">
            <a:spAutoFit/>
          </a:bodyPr>
          <a:lstStyle/>
          <a:p>
            <a:r>
              <a:rPr lang="en-GB" b="1" i="1" dirty="0">
                <a:solidFill>
                  <a:srgbClr val="FF0000"/>
                </a:solidFill>
              </a:rPr>
              <a:t>Create hyperlink when Network is working</a:t>
            </a:r>
          </a:p>
        </p:txBody>
      </p:sp>
    </p:spTree>
    <p:extLst>
      <p:ext uri="{BB962C8B-B14F-4D97-AF65-F5344CB8AC3E}">
        <p14:creationId xmlns:p14="http://schemas.microsoft.com/office/powerpoint/2010/main" val="19083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260648"/>
            <a:ext cx="7992888" cy="584775"/>
          </a:xfrm>
          <a:prstGeom prst="rect">
            <a:avLst/>
          </a:prstGeom>
          <a:noFill/>
        </p:spPr>
        <p:txBody>
          <a:bodyPr wrap="square" rtlCol="0">
            <a:spAutoFit/>
          </a:bodyPr>
          <a:lstStyle/>
          <a:p>
            <a:pPr algn="ctr"/>
            <a:r>
              <a:rPr lang="en-GB" sz="3200" b="1" dirty="0"/>
              <a:t>Group Discussion</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6617" y="1036445"/>
            <a:ext cx="1512168" cy="1138574"/>
          </a:xfrm>
          <a:prstGeom prst="rect">
            <a:avLst/>
          </a:prstGeom>
        </p:spPr>
      </p:pic>
      <p:sp>
        <p:nvSpPr>
          <p:cNvPr id="4" name="TextBox 3"/>
          <p:cNvSpPr txBox="1"/>
          <p:nvPr/>
        </p:nvSpPr>
        <p:spPr>
          <a:xfrm>
            <a:off x="670253" y="2335232"/>
            <a:ext cx="8064896" cy="954107"/>
          </a:xfrm>
          <a:prstGeom prst="rect">
            <a:avLst/>
          </a:prstGeom>
          <a:noFill/>
        </p:spPr>
        <p:txBody>
          <a:bodyPr wrap="square" rtlCol="0">
            <a:spAutoFit/>
          </a:bodyPr>
          <a:lstStyle/>
          <a:p>
            <a:pPr algn="ctr"/>
            <a:r>
              <a:rPr lang="en-GB" sz="2800" i="1" dirty="0"/>
              <a:t>Take some time to reflect on your own experiences of multi-agency working, think about the following;</a:t>
            </a:r>
          </a:p>
        </p:txBody>
      </p:sp>
      <p:sp>
        <p:nvSpPr>
          <p:cNvPr id="6" name="TextBox 5"/>
          <p:cNvSpPr txBox="1"/>
          <p:nvPr/>
        </p:nvSpPr>
        <p:spPr>
          <a:xfrm>
            <a:off x="2195736" y="3429000"/>
            <a:ext cx="6192688"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setting (e.g. school, child protection, mental health etc.)</a:t>
            </a:r>
          </a:p>
          <a:p>
            <a:pPr marL="342900" indent="-342900">
              <a:buFont typeface="Arial" panose="020B0604020202020204" pitchFamily="34" charset="0"/>
              <a:buChar char="•"/>
            </a:pPr>
            <a:r>
              <a:rPr lang="en-GB" sz="2400" dirty="0"/>
              <a:t>Your involvement (e.g. service user, practitioner etc.)</a:t>
            </a:r>
          </a:p>
          <a:p>
            <a:pPr marL="342900" indent="-342900">
              <a:buFont typeface="Arial" panose="020B0604020202020204" pitchFamily="34" charset="0"/>
              <a:buChar char="•"/>
            </a:pPr>
            <a:r>
              <a:rPr lang="en-GB" sz="2400" dirty="0"/>
              <a:t>Positives</a:t>
            </a:r>
          </a:p>
          <a:p>
            <a:pPr marL="342900" indent="-342900">
              <a:buFont typeface="Arial" panose="020B0604020202020204" pitchFamily="34" charset="0"/>
              <a:buChar char="•"/>
            </a:pPr>
            <a:r>
              <a:rPr lang="en-GB" sz="2400" dirty="0"/>
              <a:t>Negatives</a:t>
            </a:r>
          </a:p>
        </p:txBody>
      </p:sp>
      <p:sp>
        <p:nvSpPr>
          <p:cNvPr id="7" name="TextBox 6">
            <a:extLst>
              <a:ext uri="{FF2B5EF4-FFF2-40B4-BE49-F238E27FC236}">
                <a16:creationId xmlns:a16="http://schemas.microsoft.com/office/drawing/2014/main" id="{A8DA8C8D-783C-40B4-8C50-45C5F707BA6B}"/>
              </a:ext>
            </a:extLst>
          </p:cNvPr>
          <p:cNvSpPr txBox="1"/>
          <p:nvPr/>
        </p:nvSpPr>
        <p:spPr>
          <a:xfrm>
            <a:off x="2997198" y="5949280"/>
            <a:ext cx="5760640" cy="830997"/>
          </a:xfrm>
          <a:prstGeom prst="rect">
            <a:avLst/>
          </a:prstGeom>
          <a:noFill/>
        </p:spPr>
        <p:txBody>
          <a:bodyPr wrap="square" rtlCol="0">
            <a:spAutoFit/>
          </a:bodyPr>
          <a:lstStyle/>
          <a:p>
            <a:r>
              <a:rPr lang="en-GB" sz="2400" dirty="0"/>
              <a:t>Discuss these points with the rest of your group. </a:t>
            </a:r>
          </a:p>
        </p:txBody>
      </p:sp>
    </p:spTree>
    <p:extLst>
      <p:ext uri="{BB962C8B-B14F-4D97-AF65-F5344CB8AC3E}">
        <p14:creationId xmlns:p14="http://schemas.microsoft.com/office/powerpoint/2010/main" val="244494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Key Concepts and Issues</a:t>
            </a:r>
          </a:p>
        </p:txBody>
      </p:sp>
      <p:sp>
        <p:nvSpPr>
          <p:cNvPr id="5" name="TextBox 4"/>
          <p:cNvSpPr txBox="1"/>
          <p:nvPr/>
        </p:nvSpPr>
        <p:spPr>
          <a:xfrm>
            <a:off x="233264" y="1700808"/>
            <a:ext cx="8496944" cy="2308324"/>
          </a:xfrm>
          <a:prstGeom prst="rect">
            <a:avLst/>
          </a:prstGeom>
          <a:noFill/>
        </p:spPr>
        <p:txBody>
          <a:bodyPr wrap="square" rtlCol="0">
            <a:spAutoFit/>
          </a:bodyPr>
          <a:lstStyle/>
          <a:p>
            <a:pPr algn="ctr"/>
            <a:r>
              <a:rPr lang="en-GB" sz="3600" dirty="0"/>
              <a:t>“Multi-disciplinary</a:t>
            </a:r>
          </a:p>
          <a:p>
            <a:pPr algn="ctr"/>
            <a:r>
              <a:rPr lang="en-GB" sz="3600" dirty="0"/>
              <a:t>collaborations involve a number</a:t>
            </a:r>
          </a:p>
          <a:p>
            <a:pPr algn="ctr"/>
            <a:r>
              <a:rPr lang="en-GB" sz="3600" dirty="0"/>
              <a:t>of </a:t>
            </a:r>
            <a:r>
              <a:rPr lang="en-GB" sz="3600" b="1" i="1" dirty="0"/>
              <a:t>differences</a:t>
            </a:r>
            <a:r>
              <a:rPr lang="en-GB" sz="3600" i="1" dirty="0"/>
              <a:t> </a:t>
            </a:r>
            <a:r>
              <a:rPr lang="en-GB" sz="3600" dirty="0"/>
              <a:t>that can</a:t>
            </a:r>
          </a:p>
          <a:p>
            <a:pPr algn="ctr"/>
            <a:r>
              <a:rPr lang="en-GB" sz="3600" dirty="0"/>
              <a:t>easily </a:t>
            </a:r>
            <a:r>
              <a:rPr lang="en-GB" sz="3600" b="1" i="1" dirty="0"/>
              <a:t>clash</a:t>
            </a:r>
            <a:r>
              <a:rPr lang="en-GB" sz="3600" dirty="0"/>
              <a:t>”</a:t>
            </a:r>
          </a:p>
        </p:txBody>
      </p:sp>
      <p:sp>
        <p:nvSpPr>
          <p:cNvPr id="6" name="TextBox 5"/>
          <p:cNvSpPr txBox="1"/>
          <p:nvPr/>
        </p:nvSpPr>
        <p:spPr>
          <a:xfrm>
            <a:off x="6047656" y="4220905"/>
            <a:ext cx="2376264" cy="400110"/>
          </a:xfrm>
          <a:prstGeom prst="rect">
            <a:avLst/>
          </a:prstGeom>
          <a:noFill/>
        </p:spPr>
        <p:txBody>
          <a:bodyPr wrap="square" rtlCol="0">
            <a:spAutoFit/>
          </a:bodyPr>
          <a:lstStyle/>
          <a:p>
            <a:r>
              <a:rPr lang="en-GB" sz="2000" dirty="0"/>
              <a:t>Thomson (2015:172)</a:t>
            </a:r>
          </a:p>
        </p:txBody>
      </p:sp>
      <p:sp>
        <p:nvSpPr>
          <p:cNvPr id="7" name="TextBox 6"/>
          <p:cNvSpPr txBox="1"/>
          <p:nvPr/>
        </p:nvSpPr>
        <p:spPr>
          <a:xfrm>
            <a:off x="899592" y="4842241"/>
            <a:ext cx="7830616" cy="830997"/>
          </a:xfrm>
          <a:prstGeom prst="rect">
            <a:avLst/>
          </a:prstGeom>
          <a:noFill/>
        </p:spPr>
        <p:txBody>
          <a:bodyPr wrap="square" rtlCol="0">
            <a:spAutoFit/>
          </a:bodyPr>
          <a:lstStyle/>
          <a:p>
            <a:pPr algn="ctr"/>
            <a:r>
              <a:rPr lang="en-GB" sz="2400" i="1" dirty="0"/>
              <a:t>Take some time to consider what this quote is saying and then share your thoughts with the group.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5712" y="5553630"/>
            <a:ext cx="1098376" cy="1098376"/>
          </a:xfrm>
          <a:prstGeom prst="rect">
            <a:avLst/>
          </a:prstGeom>
        </p:spPr>
      </p:pic>
    </p:spTree>
    <p:extLst>
      <p:ext uri="{BB962C8B-B14F-4D97-AF65-F5344CB8AC3E}">
        <p14:creationId xmlns:p14="http://schemas.microsoft.com/office/powerpoint/2010/main" val="342191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Key Concepts and Issues</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1268760"/>
            <a:ext cx="1512168" cy="1138574"/>
          </a:xfrm>
          <a:prstGeom prst="rect">
            <a:avLst/>
          </a:prstGeom>
        </p:spPr>
      </p:pic>
      <p:sp>
        <p:nvSpPr>
          <p:cNvPr id="3" name="TextBox 2"/>
          <p:cNvSpPr txBox="1"/>
          <p:nvPr/>
        </p:nvSpPr>
        <p:spPr>
          <a:xfrm>
            <a:off x="611560" y="2742019"/>
            <a:ext cx="7956376" cy="830997"/>
          </a:xfrm>
          <a:prstGeom prst="rect">
            <a:avLst/>
          </a:prstGeom>
          <a:noFill/>
        </p:spPr>
        <p:txBody>
          <a:bodyPr wrap="square" rtlCol="0">
            <a:spAutoFit/>
          </a:bodyPr>
          <a:lstStyle/>
          <a:p>
            <a:pPr algn="ctr"/>
            <a:r>
              <a:rPr lang="en-GB" sz="2400" i="1" dirty="0"/>
              <a:t>In your group identify the ‘differences’ that may exist between agencies that are working together.</a:t>
            </a: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0327" y="3933056"/>
            <a:ext cx="854825" cy="854825"/>
          </a:xfrm>
          <a:prstGeom prst="rect">
            <a:avLst/>
          </a:prstGeom>
        </p:spPr>
      </p:pic>
    </p:spTree>
    <p:extLst>
      <p:ext uri="{BB962C8B-B14F-4D97-AF65-F5344CB8AC3E}">
        <p14:creationId xmlns:p14="http://schemas.microsoft.com/office/powerpoint/2010/main" val="364851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Key Concepts and Issues</a:t>
            </a:r>
          </a:p>
        </p:txBody>
      </p:sp>
      <p:sp>
        <p:nvSpPr>
          <p:cNvPr id="5" name="TextBox 4"/>
          <p:cNvSpPr txBox="1"/>
          <p:nvPr/>
        </p:nvSpPr>
        <p:spPr>
          <a:xfrm>
            <a:off x="449288" y="1124744"/>
            <a:ext cx="8064896" cy="830997"/>
          </a:xfrm>
          <a:prstGeom prst="rect">
            <a:avLst/>
          </a:prstGeom>
          <a:noFill/>
        </p:spPr>
        <p:txBody>
          <a:bodyPr wrap="square" rtlCol="0">
            <a:spAutoFit/>
          </a:bodyPr>
          <a:lstStyle/>
          <a:p>
            <a:r>
              <a:rPr lang="en-GB" sz="2400" dirty="0"/>
              <a:t>Neil Thomson goes on to identify the following areas where conflict may occur;</a:t>
            </a:r>
          </a:p>
        </p:txBody>
      </p:sp>
      <p:sp>
        <p:nvSpPr>
          <p:cNvPr id="6" name="TextBox 5"/>
          <p:cNvSpPr txBox="1"/>
          <p:nvPr/>
        </p:nvSpPr>
        <p:spPr>
          <a:xfrm>
            <a:off x="971600" y="1988840"/>
            <a:ext cx="165618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Values</a:t>
            </a:r>
          </a:p>
        </p:txBody>
      </p:sp>
      <p:sp>
        <p:nvSpPr>
          <p:cNvPr id="13" name="TextBox 12"/>
          <p:cNvSpPr txBox="1"/>
          <p:nvPr/>
        </p:nvSpPr>
        <p:spPr>
          <a:xfrm>
            <a:off x="971600" y="2420888"/>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Perspectives</a:t>
            </a:r>
          </a:p>
        </p:txBody>
      </p:sp>
      <p:sp>
        <p:nvSpPr>
          <p:cNvPr id="16" name="TextBox 15"/>
          <p:cNvSpPr txBox="1"/>
          <p:nvPr/>
        </p:nvSpPr>
        <p:spPr>
          <a:xfrm>
            <a:off x="971600" y="2852936"/>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Priorities</a:t>
            </a:r>
          </a:p>
        </p:txBody>
      </p:sp>
      <p:sp>
        <p:nvSpPr>
          <p:cNvPr id="19" name="TextBox 18"/>
          <p:cNvSpPr txBox="1"/>
          <p:nvPr/>
        </p:nvSpPr>
        <p:spPr>
          <a:xfrm>
            <a:off x="971600" y="3284984"/>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Expectations</a:t>
            </a:r>
          </a:p>
        </p:txBody>
      </p:sp>
      <p:sp>
        <p:nvSpPr>
          <p:cNvPr id="22" name="TextBox 21"/>
          <p:cNvSpPr txBox="1"/>
          <p:nvPr/>
        </p:nvSpPr>
        <p:spPr>
          <a:xfrm>
            <a:off x="971600" y="3746650"/>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Perspectives</a:t>
            </a:r>
          </a:p>
        </p:txBody>
      </p:sp>
      <p:sp>
        <p:nvSpPr>
          <p:cNvPr id="25" name="TextBox 24"/>
          <p:cNvSpPr txBox="1"/>
          <p:nvPr/>
        </p:nvSpPr>
        <p:spPr>
          <a:xfrm>
            <a:off x="4499992" y="1988839"/>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Norms</a:t>
            </a:r>
          </a:p>
        </p:txBody>
      </p:sp>
      <p:sp>
        <p:nvSpPr>
          <p:cNvPr id="28" name="TextBox 27"/>
          <p:cNvSpPr txBox="1"/>
          <p:nvPr/>
        </p:nvSpPr>
        <p:spPr>
          <a:xfrm>
            <a:off x="4499992" y="2348880"/>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Budgets</a:t>
            </a:r>
          </a:p>
        </p:txBody>
      </p:sp>
      <p:sp>
        <p:nvSpPr>
          <p:cNvPr id="31" name="TextBox 30"/>
          <p:cNvSpPr txBox="1"/>
          <p:nvPr/>
        </p:nvSpPr>
        <p:spPr>
          <a:xfrm>
            <a:off x="4499992" y="2780928"/>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Protocols</a:t>
            </a:r>
          </a:p>
        </p:txBody>
      </p:sp>
      <p:sp>
        <p:nvSpPr>
          <p:cNvPr id="34" name="TextBox 33"/>
          <p:cNvSpPr txBox="1"/>
          <p:nvPr/>
        </p:nvSpPr>
        <p:spPr>
          <a:xfrm>
            <a:off x="4517740" y="3212976"/>
            <a:ext cx="223224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Experiences</a:t>
            </a:r>
          </a:p>
        </p:txBody>
      </p:sp>
      <p:sp>
        <p:nvSpPr>
          <p:cNvPr id="37" name="TextBox 36"/>
          <p:cNvSpPr txBox="1"/>
          <p:nvPr/>
        </p:nvSpPr>
        <p:spPr>
          <a:xfrm>
            <a:off x="5304206" y="3861048"/>
            <a:ext cx="3281753" cy="461665"/>
          </a:xfrm>
          <a:prstGeom prst="rect">
            <a:avLst/>
          </a:prstGeom>
          <a:noFill/>
        </p:spPr>
        <p:txBody>
          <a:bodyPr wrap="square" rtlCol="0">
            <a:spAutoFit/>
          </a:bodyPr>
          <a:lstStyle/>
          <a:p>
            <a:r>
              <a:rPr lang="en-GB" sz="2400" dirty="0"/>
              <a:t>(Thompson, 2015:172-3)</a:t>
            </a:r>
          </a:p>
        </p:txBody>
      </p:sp>
      <p:sp>
        <p:nvSpPr>
          <p:cNvPr id="38" name="TextBox 37"/>
          <p:cNvSpPr txBox="1"/>
          <p:nvPr/>
        </p:nvSpPr>
        <p:spPr>
          <a:xfrm>
            <a:off x="395536" y="4604935"/>
            <a:ext cx="8568952" cy="1200329"/>
          </a:xfrm>
          <a:prstGeom prst="rect">
            <a:avLst/>
          </a:prstGeom>
          <a:noFill/>
        </p:spPr>
        <p:txBody>
          <a:bodyPr wrap="square" rtlCol="0">
            <a:spAutoFit/>
          </a:bodyPr>
          <a:lstStyle/>
          <a:p>
            <a:pPr algn="ctr"/>
            <a:r>
              <a:rPr lang="en-GB" sz="2400" i="1" dirty="0"/>
              <a:t>Take some time to discuss these areas of potential conflict in your group. What examples can you think of, either from your own experience or from your previous studies.</a:t>
            </a:r>
          </a:p>
        </p:txBody>
      </p:sp>
      <p:pic>
        <p:nvPicPr>
          <p:cNvPr id="40" name="Picture 3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60611" y="5949280"/>
            <a:ext cx="638801" cy="638801"/>
          </a:xfrm>
          <a:prstGeom prst="rect">
            <a:avLst/>
          </a:prstGeom>
        </p:spPr>
      </p:pic>
    </p:spTree>
    <p:extLst>
      <p:ext uri="{BB962C8B-B14F-4D97-AF65-F5344CB8AC3E}">
        <p14:creationId xmlns:p14="http://schemas.microsoft.com/office/powerpoint/2010/main" val="418249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8"/>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3" grpId="0"/>
      <p:bldP spid="16" grpId="0"/>
      <p:bldP spid="19" grpId="0"/>
      <p:bldP spid="22" grpId="0"/>
      <p:bldP spid="25" grpId="0"/>
      <p:bldP spid="28" grpId="0"/>
      <p:bldP spid="31" grpId="0"/>
      <p:bldP spid="34" grpId="0"/>
      <p:bldP spid="37" grpId="0"/>
      <p:bldP spid="3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Principles of Working Together</a:t>
            </a:r>
          </a:p>
        </p:txBody>
      </p:sp>
      <p:sp>
        <p:nvSpPr>
          <p:cNvPr id="6" name="TextBox 5"/>
          <p:cNvSpPr txBox="1"/>
          <p:nvPr/>
        </p:nvSpPr>
        <p:spPr>
          <a:xfrm>
            <a:off x="5634880" y="3779460"/>
            <a:ext cx="3275856" cy="461665"/>
          </a:xfrm>
          <a:prstGeom prst="rect">
            <a:avLst/>
          </a:prstGeom>
          <a:noFill/>
        </p:spPr>
        <p:txBody>
          <a:bodyPr wrap="square" rtlCol="0">
            <a:spAutoFit/>
          </a:bodyPr>
          <a:lstStyle/>
          <a:p>
            <a:r>
              <a:rPr lang="en-GB" sz="2400" dirty="0"/>
              <a:t>Thomson (2015:175-7)</a:t>
            </a:r>
          </a:p>
        </p:txBody>
      </p:sp>
      <p:sp>
        <p:nvSpPr>
          <p:cNvPr id="7" name="TextBox 6"/>
          <p:cNvSpPr txBox="1"/>
          <p:nvPr/>
        </p:nvSpPr>
        <p:spPr>
          <a:xfrm>
            <a:off x="899592" y="4581128"/>
            <a:ext cx="7830616" cy="1200329"/>
          </a:xfrm>
          <a:prstGeom prst="rect">
            <a:avLst/>
          </a:prstGeom>
          <a:noFill/>
        </p:spPr>
        <p:txBody>
          <a:bodyPr wrap="square" rtlCol="0">
            <a:spAutoFit/>
          </a:bodyPr>
          <a:lstStyle/>
          <a:p>
            <a:pPr algn="ctr"/>
            <a:r>
              <a:rPr lang="en-GB" sz="2400" i="1" dirty="0"/>
              <a:t>Read through the short extract from ‘People Skills’ and then discuss the implications of these principles for multi-agency working.</a:t>
            </a:r>
          </a:p>
        </p:txBody>
      </p:sp>
      <p:sp>
        <p:nvSpPr>
          <p:cNvPr id="9" name="TextBox 8"/>
          <p:cNvSpPr txBox="1"/>
          <p:nvPr/>
        </p:nvSpPr>
        <p:spPr>
          <a:xfrm>
            <a:off x="449288" y="1124744"/>
            <a:ext cx="8064896" cy="830997"/>
          </a:xfrm>
          <a:prstGeom prst="rect">
            <a:avLst/>
          </a:prstGeom>
          <a:noFill/>
        </p:spPr>
        <p:txBody>
          <a:bodyPr wrap="square" rtlCol="0">
            <a:spAutoFit/>
          </a:bodyPr>
          <a:lstStyle/>
          <a:p>
            <a:r>
              <a:rPr lang="en-GB" sz="2400" dirty="0"/>
              <a:t>Thomson further suggests some principles that should underpin multi-agency working;</a:t>
            </a:r>
          </a:p>
        </p:txBody>
      </p:sp>
      <p:sp>
        <p:nvSpPr>
          <p:cNvPr id="3" name="TextBox 2"/>
          <p:cNvSpPr txBox="1"/>
          <p:nvPr/>
        </p:nvSpPr>
        <p:spPr>
          <a:xfrm>
            <a:off x="323528" y="2132856"/>
            <a:ext cx="4194720" cy="18774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Avoid stereotypes</a:t>
            </a:r>
          </a:p>
          <a:p>
            <a:pPr marL="285750" indent="-285750">
              <a:spcBef>
                <a:spcPts val="600"/>
              </a:spcBef>
              <a:spcAft>
                <a:spcPts val="600"/>
              </a:spcAft>
              <a:buFont typeface="Arial" panose="020B0604020202020204" pitchFamily="34" charset="0"/>
              <a:buChar char="•"/>
            </a:pPr>
            <a:r>
              <a:rPr lang="en-GB" sz="2400" dirty="0"/>
              <a:t>Understand each other’s roles</a:t>
            </a:r>
          </a:p>
          <a:p>
            <a:pPr marL="285750" indent="-285750">
              <a:spcBef>
                <a:spcPts val="600"/>
              </a:spcBef>
              <a:spcAft>
                <a:spcPts val="600"/>
              </a:spcAft>
              <a:buFont typeface="Arial" panose="020B0604020202020204" pitchFamily="34" charset="0"/>
              <a:buChar char="•"/>
            </a:pPr>
            <a:r>
              <a:rPr lang="en-GB" sz="2400" dirty="0"/>
              <a:t>Be sensitive to different values, priorities , norms etc.</a:t>
            </a:r>
          </a:p>
        </p:txBody>
      </p:sp>
      <p:sp>
        <p:nvSpPr>
          <p:cNvPr id="10" name="TextBox 9"/>
          <p:cNvSpPr txBox="1"/>
          <p:nvPr/>
        </p:nvSpPr>
        <p:spPr>
          <a:xfrm>
            <a:off x="4716016" y="2132856"/>
            <a:ext cx="4194720" cy="15081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Avoid hierarchies</a:t>
            </a:r>
          </a:p>
          <a:p>
            <a:pPr marL="285750" indent="-285750">
              <a:spcBef>
                <a:spcPts val="600"/>
              </a:spcBef>
              <a:spcAft>
                <a:spcPts val="600"/>
              </a:spcAft>
              <a:buFont typeface="Arial" panose="020B0604020202020204" pitchFamily="34" charset="0"/>
              <a:buChar char="•"/>
            </a:pPr>
            <a:r>
              <a:rPr lang="en-GB" sz="2400" dirty="0"/>
              <a:t>Avoid preciousness</a:t>
            </a:r>
          </a:p>
          <a:p>
            <a:pPr marL="285750" indent="-285750">
              <a:spcBef>
                <a:spcPts val="600"/>
              </a:spcBef>
              <a:spcAft>
                <a:spcPts val="600"/>
              </a:spcAft>
              <a:buFont typeface="Arial" panose="020B0604020202020204" pitchFamily="34" charset="0"/>
              <a:buChar char="•"/>
            </a:pPr>
            <a:r>
              <a:rPr lang="en-GB" sz="2400" dirty="0"/>
              <a:t>Focus on communication</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75856" y="5883030"/>
            <a:ext cx="648072" cy="648072"/>
          </a:xfrm>
          <a:prstGeom prst="rect">
            <a:avLst/>
          </a:prstGeom>
        </p:spPr>
      </p:pic>
      <p:sp>
        <p:nvSpPr>
          <p:cNvPr id="13" name="TextBox 12"/>
          <p:cNvSpPr txBox="1"/>
          <p:nvPr/>
        </p:nvSpPr>
        <p:spPr>
          <a:xfrm>
            <a:off x="3923928" y="6021288"/>
            <a:ext cx="2016224" cy="369332"/>
          </a:xfrm>
          <a:prstGeom prst="rect">
            <a:avLst/>
          </a:prstGeom>
          <a:noFill/>
        </p:spPr>
        <p:txBody>
          <a:bodyPr wrap="square" rtlCol="0">
            <a:spAutoFit/>
          </a:bodyPr>
          <a:lstStyle/>
          <a:p>
            <a:r>
              <a:rPr lang="en-GB" dirty="0" err="1"/>
              <a:t>Handout</a:t>
            </a:r>
            <a:r>
              <a:rPr lang="en-GB" dirty="0"/>
              <a:t> 1</a:t>
            </a:r>
          </a:p>
        </p:txBody>
      </p:sp>
      <p:pic>
        <p:nvPicPr>
          <p:cNvPr id="8" name="Picture 7">
            <a:extLst>
              <a:ext uri="{FF2B5EF4-FFF2-40B4-BE49-F238E27FC236}">
                <a16:creationId xmlns:a16="http://schemas.microsoft.com/office/drawing/2014/main" id="{5622701A-C6CF-4A64-B856-53AB35B4B9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45425" y="5840056"/>
            <a:ext cx="691046" cy="691046"/>
          </a:xfrm>
          <a:prstGeom prst="rect">
            <a:avLst/>
          </a:prstGeom>
        </p:spPr>
      </p:pic>
    </p:spTree>
    <p:extLst>
      <p:ext uri="{BB962C8B-B14F-4D97-AF65-F5344CB8AC3E}">
        <p14:creationId xmlns:p14="http://schemas.microsoft.com/office/powerpoint/2010/main" val="42910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3" grpId="0" build="p"/>
      <p:bldP spid="10" grpId="0" build="p"/>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The Complexity Issue</a:t>
            </a:r>
          </a:p>
        </p:txBody>
      </p:sp>
      <p:sp>
        <p:nvSpPr>
          <p:cNvPr id="3" name="TextBox 2"/>
          <p:cNvSpPr txBox="1"/>
          <p:nvPr/>
        </p:nvSpPr>
        <p:spPr>
          <a:xfrm>
            <a:off x="755576" y="1340768"/>
            <a:ext cx="7812360" cy="22467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Many reports, such as Lord Laming’s inquiry into the case of Victoria Climbi</a:t>
            </a:r>
            <a:r>
              <a:rPr lang="en-GB" sz="2400" dirty="0">
                <a:latin typeface="Calibri"/>
              </a:rPr>
              <a:t>é have highlighted the complexity of multi-agency working.</a:t>
            </a:r>
          </a:p>
          <a:p>
            <a:pPr marL="342900" indent="-342900">
              <a:spcBef>
                <a:spcPts val="600"/>
              </a:spcBef>
              <a:spcAft>
                <a:spcPts val="600"/>
              </a:spcAft>
              <a:buFont typeface="Arial" panose="020B0604020202020204" pitchFamily="34" charset="0"/>
              <a:buChar char="•"/>
            </a:pPr>
            <a:r>
              <a:rPr lang="en-GB" sz="2400" dirty="0">
                <a:latin typeface="Calibri"/>
              </a:rPr>
              <a:t>This will be a continuing theme in this module</a:t>
            </a:r>
          </a:p>
          <a:p>
            <a:pPr marL="342900" indent="-342900">
              <a:spcBef>
                <a:spcPts val="600"/>
              </a:spcBef>
              <a:spcAft>
                <a:spcPts val="600"/>
              </a:spcAft>
              <a:buFont typeface="Arial" panose="020B0604020202020204" pitchFamily="34" charset="0"/>
              <a:buChar char="•"/>
            </a:pPr>
            <a:r>
              <a:rPr lang="en-GB" sz="2400" dirty="0">
                <a:latin typeface="Calibri"/>
              </a:rPr>
              <a:t>By way of illustration…….</a:t>
            </a:r>
            <a:endParaRPr lang="en-GB" sz="2400" dirty="0"/>
          </a:p>
        </p:txBody>
      </p:sp>
      <p:pic>
        <p:nvPicPr>
          <p:cNvPr id="6" name="Picture 5">
            <a:hlinkClick r:id="rId2" action="ppaction://hlinkpres?slideindex=1&amp;slidetitle="/>
            <a:extLst>
              <a:ext uri="{FF2B5EF4-FFF2-40B4-BE49-F238E27FC236}">
                <a16:creationId xmlns:a16="http://schemas.microsoft.com/office/drawing/2014/main" id="{829875EE-FD0B-4BB6-AB14-92DCA7AB4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714" y="3933056"/>
            <a:ext cx="1828571" cy="1828571"/>
          </a:xfrm>
          <a:prstGeom prst="rect">
            <a:avLst/>
          </a:prstGeom>
        </p:spPr>
      </p:pic>
    </p:spTree>
    <p:extLst>
      <p:ext uri="{BB962C8B-B14F-4D97-AF65-F5344CB8AC3E}">
        <p14:creationId xmlns:p14="http://schemas.microsoft.com/office/powerpoint/2010/main" val="168612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260648"/>
            <a:ext cx="7992888" cy="584775"/>
          </a:xfrm>
          <a:prstGeom prst="rect">
            <a:avLst/>
          </a:prstGeom>
          <a:noFill/>
        </p:spPr>
        <p:txBody>
          <a:bodyPr wrap="square" rtlCol="0">
            <a:spAutoFit/>
          </a:bodyPr>
          <a:lstStyle/>
          <a:p>
            <a:pPr algn="ctr"/>
            <a:r>
              <a:rPr lang="en-GB" sz="3200" b="1" dirty="0"/>
              <a:t>References</a:t>
            </a:r>
          </a:p>
        </p:txBody>
      </p:sp>
      <p:sp>
        <p:nvSpPr>
          <p:cNvPr id="3" name="TextBox 2"/>
          <p:cNvSpPr txBox="1"/>
          <p:nvPr/>
        </p:nvSpPr>
        <p:spPr>
          <a:xfrm>
            <a:off x="431540" y="2564904"/>
            <a:ext cx="8496944" cy="1015663"/>
          </a:xfrm>
          <a:prstGeom prst="rect">
            <a:avLst/>
          </a:prstGeom>
          <a:noFill/>
        </p:spPr>
        <p:txBody>
          <a:bodyPr wrap="square" rtlCol="0">
            <a:spAutoFit/>
          </a:bodyPr>
          <a:lstStyle/>
          <a:p>
            <a:r>
              <a:rPr lang="en-GB" sz="2000" dirty="0"/>
              <a:t>Laming (2003) </a:t>
            </a:r>
            <a:r>
              <a:rPr lang="en-GB" sz="2000" i="1" dirty="0"/>
              <a:t>The Victoria Climbi</a:t>
            </a:r>
            <a:r>
              <a:rPr lang="en-GB" sz="2000" i="1" dirty="0">
                <a:latin typeface="Calibri"/>
              </a:rPr>
              <a:t>é</a:t>
            </a:r>
            <a:r>
              <a:rPr lang="en-GB" sz="2000" i="1" dirty="0"/>
              <a:t> Inquiry </a:t>
            </a:r>
            <a:r>
              <a:rPr lang="en-GB" sz="2000" dirty="0"/>
              <a:t>(CM 5730) London: HMSO</a:t>
            </a:r>
          </a:p>
          <a:p>
            <a:endParaRPr lang="en-GB" sz="2000" i="1" dirty="0"/>
          </a:p>
          <a:p>
            <a:r>
              <a:rPr lang="en-GB" sz="2000" dirty="0"/>
              <a:t>Thomson, N (2015) People Skills (4</a:t>
            </a:r>
            <a:r>
              <a:rPr lang="en-GB" sz="2000" baseline="30000" dirty="0"/>
              <a:t>th</a:t>
            </a:r>
            <a:r>
              <a:rPr lang="en-GB" sz="2000" dirty="0"/>
              <a:t> Ed) London: Palgrave Macmillan p.172</a:t>
            </a:r>
          </a:p>
        </p:txBody>
      </p:sp>
    </p:spTree>
    <p:extLst>
      <p:ext uri="{BB962C8B-B14F-4D97-AF65-F5344CB8AC3E}">
        <p14:creationId xmlns:p14="http://schemas.microsoft.com/office/powerpoint/2010/main" val="3717248423"/>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489</TotalTime>
  <Words>603</Words>
  <Application>Microsoft Office PowerPoint</Application>
  <PresentationFormat>On-screen Show (4:3)</PresentationFormat>
  <Paragraphs>74</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UWTSD PPT Template</vt:lpstr>
      <vt:lpstr>ECAY5001 Advocacy in Partnership: Multi-Agency Working – Theme 1: Module Outline and First Group Tutorial</vt:lpstr>
      <vt:lpstr>Module Aim</vt:lpstr>
      <vt:lpstr>Learning Outcomes</vt:lpstr>
      <vt:lpstr>Module Content</vt:lpstr>
      <vt:lpstr>Module Content</vt:lpstr>
      <vt:lpstr>Assignment 1</vt:lpstr>
      <vt:lpstr>Assignment 2</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49</cp:revision>
  <dcterms:created xsi:type="dcterms:W3CDTF">2016-09-29T11:33:04Z</dcterms:created>
  <dcterms:modified xsi:type="dcterms:W3CDTF">2019-09-19T11:26:46Z</dcterms:modified>
</cp:coreProperties>
</file>