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465" r:id="rId3"/>
    <p:sldId id="721" r:id="rId4"/>
    <p:sldId id="718" r:id="rId5"/>
    <p:sldId id="482" r:id="rId6"/>
    <p:sldId id="483" r:id="rId7"/>
    <p:sldId id="705" r:id="rId8"/>
    <p:sldId id="383" r:id="rId9"/>
    <p:sldId id="423" r:id="rId10"/>
    <p:sldId id="492" r:id="rId11"/>
    <p:sldId id="496" r:id="rId12"/>
    <p:sldId id="701" r:id="rId13"/>
    <p:sldId id="480" r:id="rId14"/>
    <p:sldId id="708" r:id="rId15"/>
    <p:sldId id="709" r:id="rId16"/>
    <p:sldId id="710" r:id="rId17"/>
    <p:sldId id="711" r:id="rId18"/>
    <p:sldId id="712" r:id="rId19"/>
    <p:sldId id="713" r:id="rId20"/>
    <p:sldId id="706" r:id="rId21"/>
    <p:sldId id="707" r:id="rId22"/>
    <p:sldId id="714" r:id="rId23"/>
    <p:sldId id="481" r:id="rId24"/>
    <p:sldId id="386" r:id="rId25"/>
    <p:sldId id="402" r:id="rId26"/>
    <p:sldId id="403" r:id="rId27"/>
    <p:sldId id="716" r:id="rId28"/>
    <p:sldId id="685" r:id="rId29"/>
    <p:sldId id="717" r:id="rId30"/>
    <p:sldId id="682" r:id="rId31"/>
    <p:sldId id="471" r:id="rId32"/>
    <p:sldId id="70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5974" autoAdjust="0"/>
  </p:normalViewPr>
  <p:slideViewPr>
    <p:cSldViewPr snapToGrid="0">
      <p:cViewPr varScale="1">
        <p:scale>
          <a:sx n="82" d="100"/>
          <a:sy n="82" d="100"/>
        </p:scale>
        <p:origin x="144"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AE5BF-3CB1-4B3C-AE30-EE0761F018B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7E1404-E7F1-4968-9BA8-0DAD00180368}">
      <dgm:prSet/>
      <dgm:spPr/>
      <dgm:t>
        <a:bodyPr/>
        <a:lstStyle/>
        <a:p>
          <a:r>
            <a:rPr lang="en-GB"/>
            <a:t>Where are we now?</a:t>
          </a:r>
          <a:endParaRPr lang="en-US"/>
        </a:p>
      </dgm:t>
    </dgm:pt>
    <dgm:pt modelId="{AD110178-5E93-495E-A67C-C5B290C841AD}" type="parTrans" cxnId="{2914293B-4867-474E-912F-30FF88849310}">
      <dgm:prSet/>
      <dgm:spPr/>
      <dgm:t>
        <a:bodyPr/>
        <a:lstStyle/>
        <a:p>
          <a:endParaRPr lang="en-US"/>
        </a:p>
      </dgm:t>
    </dgm:pt>
    <dgm:pt modelId="{938A1EF9-5AD4-4F93-81D0-8BFEC43A3D6A}" type="sibTrans" cxnId="{2914293B-4867-474E-912F-30FF88849310}">
      <dgm:prSet/>
      <dgm:spPr/>
      <dgm:t>
        <a:bodyPr/>
        <a:lstStyle/>
        <a:p>
          <a:endParaRPr lang="en-US"/>
        </a:p>
      </dgm:t>
    </dgm:pt>
    <dgm:pt modelId="{867293D9-AD5B-43C2-B3B6-235A275C8024}">
      <dgm:prSet/>
      <dgm:spPr/>
      <dgm:t>
        <a:bodyPr/>
        <a:lstStyle/>
        <a:p>
          <a:r>
            <a:rPr lang="en-GB"/>
            <a:t>Where do we want to be?</a:t>
          </a:r>
          <a:endParaRPr lang="en-US"/>
        </a:p>
      </dgm:t>
    </dgm:pt>
    <dgm:pt modelId="{B5EA63B6-CBDE-4A86-BA72-99D28B0952A0}" type="parTrans" cxnId="{C2AE5F8B-5D22-4401-B0D2-E6628CE7F380}">
      <dgm:prSet/>
      <dgm:spPr/>
      <dgm:t>
        <a:bodyPr/>
        <a:lstStyle/>
        <a:p>
          <a:endParaRPr lang="en-US"/>
        </a:p>
      </dgm:t>
    </dgm:pt>
    <dgm:pt modelId="{48E81FE0-5267-46C1-AEF4-4046D8AD5B14}" type="sibTrans" cxnId="{C2AE5F8B-5D22-4401-B0D2-E6628CE7F380}">
      <dgm:prSet/>
      <dgm:spPr/>
      <dgm:t>
        <a:bodyPr/>
        <a:lstStyle/>
        <a:p>
          <a:endParaRPr lang="en-US"/>
        </a:p>
      </dgm:t>
    </dgm:pt>
    <dgm:pt modelId="{C9961580-1795-46B6-91C8-42805CC5ABCB}">
      <dgm:prSet/>
      <dgm:spPr/>
      <dgm:t>
        <a:bodyPr/>
        <a:lstStyle/>
        <a:p>
          <a:r>
            <a:rPr lang="en-GB"/>
            <a:t>How will we get there?</a:t>
          </a:r>
          <a:endParaRPr lang="en-US"/>
        </a:p>
      </dgm:t>
    </dgm:pt>
    <dgm:pt modelId="{0BA25DEF-4EE3-498F-9587-5CE310127957}" type="parTrans" cxnId="{25D22C1C-92CF-4A18-8494-4A38122FA91A}">
      <dgm:prSet/>
      <dgm:spPr/>
      <dgm:t>
        <a:bodyPr/>
        <a:lstStyle/>
        <a:p>
          <a:endParaRPr lang="en-US"/>
        </a:p>
      </dgm:t>
    </dgm:pt>
    <dgm:pt modelId="{0C90C428-C40C-49C7-93BA-2B7FCFE50B89}" type="sibTrans" cxnId="{25D22C1C-92CF-4A18-8494-4A38122FA91A}">
      <dgm:prSet/>
      <dgm:spPr/>
      <dgm:t>
        <a:bodyPr/>
        <a:lstStyle/>
        <a:p>
          <a:endParaRPr lang="en-US"/>
        </a:p>
      </dgm:t>
    </dgm:pt>
    <dgm:pt modelId="{116DB2B7-C40B-4DF1-BD77-329FC5C5EDB9}">
      <dgm:prSet/>
      <dgm:spPr/>
      <dgm:t>
        <a:bodyPr/>
        <a:lstStyle/>
        <a:p>
          <a:r>
            <a:rPr lang="en-GB"/>
            <a:t>How will we know when we’ve got there?</a:t>
          </a:r>
          <a:endParaRPr lang="en-US"/>
        </a:p>
      </dgm:t>
    </dgm:pt>
    <dgm:pt modelId="{A72CC96D-F926-4906-8DEE-A8229C747FC6}" type="parTrans" cxnId="{E6EE6722-7CB1-4C0A-BF25-FA94B47939AD}">
      <dgm:prSet/>
      <dgm:spPr/>
      <dgm:t>
        <a:bodyPr/>
        <a:lstStyle/>
        <a:p>
          <a:endParaRPr lang="en-US"/>
        </a:p>
      </dgm:t>
    </dgm:pt>
    <dgm:pt modelId="{1917CB09-D9C8-411F-A837-E308231E0319}" type="sibTrans" cxnId="{E6EE6722-7CB1-4C0A-BF25-FA94B47939AD}">
      <dgm:prSet/>
      <dgm:spPr/>
      <dgm:t>
        <a:bodyPr/>
        <a:lstStyle/>
        <a:p>
          <a:endParaRPr lang="en-US"/>
        </a:p>
      </dgm:t>
    </dgm:pt>
    <dgm:pt modelId="{3164B896-E38A-4C67-BC51-AF0926CBD9BB}" type="pres">
      <dgm:prSet presAssocID="{272AE5BF-3CB1-4B3C-AE30-EE0761F018B1}" presName="linear" presStyleCnt="0">
        <dgm:presLayoutVars>
          <dgm:animLvl val="lvl"/>
          <dgm:resizeHandles val="exact"/>
        </dgm:presLayoutVars>
      </dgm:prSet>
      <dgm:spPr/>
    </dgm:pt>
    <dgm:pt modelId="{2D813CC4-7CBB-46FB-811F-C44BAEB91C2D}" type="pres">
      <dgm:prSet presAssocID="{4B7E1404-E7F1-4968-9BA8-0DAD00180368}" presName="parentText" presStyleLbl="node1" presStyleIdx="0" presStyleCnt="4">
        <dgm:presLayoutVars>
          <dgm:chMax val="0"/>
          <dgm:bulletEnabled val="1"/>
        </dgm:presLayoutVars>
      </dgm:prSet>
      <dgm:spPr/>
    </dgm:pt>
    <dgm:pt modelId="{DDCE0641-8101-4A7C-9124-F7B070865C5C}" type="pres">
      <dgm:prSet presAssocID="{938A1EF9-5AD4-4F93-81D0-8BFEC43A3D6A}" presName="spacer" presStyleCnt="0"/>
      <dgm:spPr/>
    </dgm:pt>
    <dgm:pt modelId="{6F751B65-709E-4A49-A124-AC2B50DCBE9E}" type="pres">
      <dgm:prSet presAssocID="{867293D9-AD5B-43C2-B3B6-235A275C8024}" presName="parentText" presStyleLbl="node1" presStyleIdx="1" presStyleCnt="4">
        <dgm:presLayoutVars>
          <dgm:chMax val="0"/>
          <dgm:bulletEnabled val="1"/>
        </dgm:presLayoutVars>
      </dgm:prSet>
      <dgm:spPr/>
    </dgm:pt>
    <dgm:pt modelId="{78CC8E98-26C4-4740-933D-B017BDB4705A}" type="pres">
      <dgm:prSet presAssocID="{48E81FE0-5267-46C1-AEF4-4046D8AD5B14}" presName="spacer" presStyleCnt="0"/>
      <dgm:spPr/>
    </dgm:pt>
    <dgm:pt modelId="{E3317FA4-9DA7-4313-92CF-434252F1DDF1}" type="pres">
      <dgm:prSet presAssocID="{C9961580-1795-46B6-91C8-42805CC5ABCB}" presName="parentText" presStyleLbl="node1" presStyleIdx="2" presStyleCnt="4">
        <dgm:presLayoutVars>
          <dgm:chMax val="0"/>
          <dgm:bulletEnabled val="1"/>
        </dgm:presLayoutVars>
      </dgm:prSet>
      <dgm:spPr/>
    </dgm:pt>
    <dgm:pt modelId="{160CCEE1-1895-4934-A7EB-366A972FB93F}" type="pres">
      <dgm:prSet presAssocID="{0C90C428-C40C-49C7-93BA-2B7FCFE50B89}" presName="spacer" presStyleCnt="0"/>
      <dgm:spPr/>
    </dgm:pt>
    <dgm:pt modelId="{B8E3B2E2-4415-4A68-BAAA-D92C06053ED5}" type="pres">
      <dgm:prSet presAssocID="{116DB2B7-C40B-4DF1-BD77-329FC5C5EDB9}" presName="parentText" presStyleLbl="node1" presStyleIdx="3" presStyleCnt="4">
        <dgm:presLayoutVars>
          <dgm:chMax val="0"/>
          <dgm:bulletEnabled val="1"/>
        </dgm:presLayoutVars>
      </dgm:prSet>
      <dgm:spPr/>
    </dgm:pt>
  </dgm:ptLst>
  <dgm:cxnLst>
    <dgm:cxn modelId="{25D22C1C-92CF-4A18-8494-4A38122FA91A}" srcId="{272AE5BF-3CB1-4B3C-AE30-EE0761F018B1}" destId="{C9961580-1795-46B6-91C8-42805CC5ABCB}" srcOrd="2" destOrd="0" parTransId="{0BA25DEF-4EE3-498F-9587-5CE310127957}" sibTransId="{0C90C428-C40C-49C7-93BA-2B7FCFE50B89}"/>
    <dgm:cxn modelId="{23062A22-ED9E-402B-8275-E19382230A13}" type="presOf" srcId="{4B7E1404-E7F1-4968-9BA8-0DAD00180368}" destId="{2D813CC4-7CBB-46FB-811F-C44BAEB91C2D}" srcOrd="0" destOrd="0" presId="urn:microsoft.com/office/officeart/2005/8/layout/vList2"/>
    <dgm:cxn modelId="{E6EE6722-7CB1-4C0A-BF25-FA94B47939AD}" srcId="{272AE5BF-3CB1-4B3C-AE30-EE0761F018B1}" destId="{116DB2B7-C40B-4DF1-BD77-329FC5C5EDB9}" srcOrd="3" destOrd="0" parTransId="{A72CC96D-F926-4906-8DEE-A8229C747FC6}" sibTransId="{1917CB09-D9C8-411F-A837-E308231E0319}"/>
    <dgm:cxn modelId="{2914293B-4867-474E-912F-30FF88849310}" srcId="{272AE5BF-3CB1-4B3C-AE30-EE0761F018B1}" destId="{4B7E1404-E7F1-4968-9BA8-0DAD00180368}" srcOrd="0" destOrd="0" parTransId="{AD110178-5E93-495E-A67C-C5B290C841AD}" sibTransId="{938A1EF9-5AD4-4F93-81D0-8BFEC43A3D6A}"/>
    <dgm:cxn modelId="{29378671-B161-42E3-96EC-C425D0236438}" type="presOf" srcId="{272AE5BF-3CB1-4B3C-AE30-EE0761F018B1}" destId="{3164B896-E38A-4C67-BC51-AF0926CBD9BB}" srcOrd="0" destOrd="0" presId="urn:microsoft.com/office/officeart/2005/8/layout/vList2"/>
    <dgm:cxn modelId="{C2AE5F8B-5D22-4401-B0D2-E6628CE7F380}" srcId="{272AE5BF-3CB1-4B3C-AE30-EE0761F018B1}" destId="{867293D9-AD5B-43C2-B3B6-235A275C8024}" srcOrd="1" destOrd="0" parTransId="{B5EA63B6-CBDE-4A86-BA72-99D28B0952A0}" sibTransId="{48E81FE0-5267-46C1-AEF4-4046D8AD5B14}"/>
    <dgm:cxn modelId="{03EAB4C0-223F-4974-A11F-B0E28214A89F}" type="presOf" srcId="{867293D9-AD5B-43C2-B3B6-235A275C8024}" destId="{6F751B65-709E-4A49-A124-AC2B50DCBE9E}" srcOrd="0" destOrd="0" presId="urn:microsoft.com/office/officeart/2005/8/layout/vList2"/>
    <dgm:cxn modelId="{EF711FD6-A2A9-464A-95C5-8D5E63606ACF}" type="presOf" srcId="{116DB2B7-C40B-4DF1-BD77-329FC5C5EDB9}" destId="{B8E3B2E2-4415-4A68-BAAA-D92C06053ED5}" srcOrd="0" destOrd="0" presId="urn:microsoft.com/office/officeart/2005/8/layout/vList2"/>
    <dgm:cxn modelId="{CE8FE3E6-DACD-4FFF-A837-B09FF746E1DF}" type="presOf" srcId="{C9961580-1795-46B6-91C8-42805CC5ABCB}" destId="{E3317FA4-9DA7-4313-92CF-434252F1DDF1}" srcOrd="0" destOrd="0" presId="urn:microsoft.com/office/officeart/2005/8/layout/vList2"/>
    <dgm:cxn modelId="{5039C641-13D3-4321-98CD-1EC73A1687E5}" type="presParOf" srcId="{3164B896-E38A-4C67-BC51-AF0926CBD9BB}" destId="{2D813CC4-7CBB-46FB-811F-C44BAEB91C2D}" srcOrd="0" destOrd="0" presId="urn:microsoft.com/office/officeart/2005/8/layout/vList2"/>
    <dgm:cxn modelId="{7FBAB9BC-E03F-4CEF-A61B-565440F809AC}" type="presParOf" srcId="{3164B896-E38A-4C67-BC51-AF0926CBD9BB}" destId="{DDCE0641-8101-4A7C-9124-F7B070865C5C}" srcOrd="1" destOrd="0" presId="urn:microsoft.com/office/officeart/2005/8/layout/vList2"/>
    <dgm:cxn modelId="{8E90A3CC-8263-410B-A8AC-89F254D5DD26}" type="presParOf" srcId="{3164B896-E38A-4C67-BC51-AF0926CBD9BB}" destId="{6F751B65-709E-4A49-A124-AC2B50DCBE9E}" srcOrd="2" destOrd="0" presId="urn:microsoft.com/office/officeart/2005/8/layout/vList2"/>
    <dgm:cxn modelId="{4CDB2B46-6F21-46FA-9CB9-3547CE66BF28}" type="presParOf" srcId="{3164B896-E38A-4C67-BC51-AF0926CBD9BB}" destId="{78CC8E98-26C4-4740-933D-B017BDB4705A}" srcOrd="3" destOrd="0" presId="urn:microsoft.com/office/officeart/2005/8/layout/vList2"/>
    <dgm:cxn modelId="{66AAD583-47B9-4927-8F9A-36EF113E117D}" type="presParOf" srcId="{3164B896-E38A-4C67-BC51-AF0926CBD9BB}" destId="{E3317FA4-9DA7-4313-92CF-434252F1DDF1}" srcOrd="4" destOrd="0" presId="urn:microsoft.com/office/officeart/2005/8/layout/vList2"/>
    <dgm:cxn modelId="{81061B63-501F-442E-9924-6DCFEE5B8416}" type="presParOf" srcId="{3164B896-E38A-4C67-BC51-AF0926CBD9BB}" destId="{160CCEE1-1895-4934-A7EB-366A972FB93F}" srcOrd="5" destOrd="0" presId="urn:microsoft.com/office/officeart/2005/8/layout/vList2"/>
    <dgm:cxn modelId="{2AAB22AE-C305-4DE3-A19C-B4E213B697D2}" type="presParOf" srcId="{3164B896-E38A-4C67-BC51-AF0926CBD9BB}" destId="{B8E3B2E2-4415-4A68-BAAA-D92C06053ED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13CC4-7CBB-46FB-811F-C44BAEB91C2D}">
      <dsp:nvSpPr>
        <dsp:cNvPr id="0" name=""/>
        <dsp:cNvSpPr/>
      </dsp:nvSpPr>
      <dsp:spPr>
        <a:xfrm>
          <a:off x="0" y="31779"/>
          <a:ext cx="1051560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Where are we now?</a:t>
          </a:r>
          <a:endParaRPr lang="en-US" sz="4100" kern="1200"/>
        </a:p>
      </dsp:txBody>
      <dsp:txXfrm>
        <a:off x="48005" y="79784"/>
        <a:ext cx="10419590" cy="887374"/>
      </dsp:txXfrm>
    </dsp:sp>
    <dsp:sp modelId="{6F751B65-709E-4A49-A124-AC2B50DCBE9E}">
      <dsp:nvSpPr>
        <dsp:cNvPr id="0" name=""/>
        <dsp:cNvSpPr/>
      </dsp:nvSpPr>
      <dsp:spPr>
        <a:xfrm>
          <a:off x="0" y="1133244"/>
          <a:ext cx="10515600" cy="98338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Where do we want to be?</a:t>
          </a:r>
          <a:endParaRPr lang="en-US" sz="4100" kern="1200"/>
        </a:p>
      </dsp:txBody>
      <dsp:txXfrm>
        <a:off x="48005" y="1181249"/>
        <a:ext cx="10419590" cy="887374"/>
      </dsp:txXfrm>
    </dsp:sp>
    <dsp:sp modelId="{E3317FA4-9DA7-4313-92CF-434252F1DDF1}">
      <dsp:nvSpPr>
        <dsp:cNvPr id="0" name=""/>
        <dsp:cNvSpPr/>
      </dsp:nvSpPr>
      <dsp:spPr>
        <a:xfrm>
          <a:off x="0" y="2234709"/>
          <a:ext cx="10515600" cy="98338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How will we get there?</a:t>
          </a:r>
          <a:endParaRPr lang="en-US" sz="4100" kern="1200"/>
        </a:p>
      </dsp:txBody>
      <dsp:txXfrm>
        <a:off x="48005" y="2282714"/>
        <a:ext cx="10419590" cy="887374"/>
      </dsp:txXfrm>
    </dsp:sp>
    <dsp:sp modelId="{B8E3B2E2-4415-4A68-BAAA-D92C06053ED5}">
      <dsp:nvSpPr>
        <dsp:cNvPr id="0" name=""/>
        <dsp:cNvSpPr/>
      </dsp:nvSpPr>
      <dsp:spPr>
        <a:xfrm>
          <a:off x="0" y="3336174"/>
          <a:ext cx="1051560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How will we know when we’ve got there?</a:t>
          </a:r>
          <a:endParaRPr lang="en-US" sz="4100" kern="1200"/>
        </a:p>
      </dsp:txBody>
      <dsp:txXfrm>
        <a:off x="48005" y="3384179"/>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03A8C-458E-46FE-AB43-196D3DE8E108}"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92401-7D09-4E24-82C1-FE03CC317790}" type="slidenum">
              <a:rPr lang="en-GB" smtClean="0"/>
              <a:t>‹#›</a:t>
            </a:fld>
            <a:endParaRPr lang="en-GB"/>
          </a:p>
        </p:txBody>
      </p:sp>
    </p:spTree>
    <p:extLst>
      <p:ext uri="{BB962C8B-B14F-4D97-AF65-F5344CB8AC3E}">
        <p14:creationId xmlns:p14="http://schemas.microsoft.com/office/powerpoint/2010/main" val="2177505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gma.org/resources/tools/essential-tools/porters-five-forces.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wordstream.com/blog/ws/2017/12/20/swot-analysi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1</a:t>
            </a:fld>
            <a:endParaRPr lang="en-GB"/>
          </a:p>
        </p:txBody>
      </p:sp>
    </p:spTree>
    <p:extLst>
      <p:ext uri="{BB962C8B-B14F-4D97-AF65-F5344CB8AC3E}">
        <p14:creationId xmlns:p14="http://schemas.microsoft.com/office/powerpoint/2010/main" val="709191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2</a:t>
            </a:fld>
            <a:endParaRPr lang="en-GB"/>
          </a:p>
        </p:txBody>
      </p:sp>
    </p:spTree>
    <p:extLst>
      <p:ext uri="{BB962C8B-B14F-4D97-AF65-F5344CB8AC3E}">
        <p14:creationId xmlns:p14="http://schemas.microsoft.com/office/powerpoint/2010/main" val="998126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5</a:t>
            </a:fld>
            <a:endParaRPr lang="en-GB"/>
          </a:p>
        </p:txBody>
      </p:sp>
    </p:spTree>
    <p:extLst>
      <p:ext uri="{BB962C8B-B14F-4D97-AF65-F5344CB8AC3E}">
        <p14:creationId xmlns:p14="http://schemas.microsoft.com/office/powerpoint/2010/main" val="1306522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0F87FDCB-F0F3-44DD-A08D-5EC5E7D874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DB99259-CB04-4D14-9FC7-8612A25F95A6}" type="slidenum">
              <a:rPr lang="en-US" altLang="en-US" smtClean="0">
                <a:latin typeface="Arial" panose="020B0604020202020204" pitchFamily="34" charset="0"/>
              </a:rPr>
              <a:pPr>
                <a:spcBef>
                  <a:spcPct val="0"/>
                </a:spcBef>
              </a:pPr>
              <a:t>8</a:t>
            </a:fld>
            <a:endParaRPr lang="en-US" altLang="en-US">
              <a:latin typeface="Arial" panose="020B0604020202020204" pitchFamily="34" charset="0"/>
            </a:endParaRPr>
          </a:p>
        </p:txBody>
      </p:sp>
      <p:sp>
        <p:nvSpPr>
          <p:cNvPr id="12291" name="Rectangle 2">
            <a:extLst>
              <a:ext uri="{FF2B5EF4-FFF2-40B4-BE49-F238E27FC236}">
                <a16:creationId xmlns:a16="http://schemas.microsoft.com/office/drawing/2014/main" id="{300D87F4-F637-4031-9AFB-4579E891B46D}"/>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12292" name="Rectangle 7">
            <a:extLst>
              <a:ext uri="{FF2B5EF4-FFF2-40B4-BE49-F238E27FC236}">
                <a16:creationId xmlns:a16="http://schemas.microsoft.com/office/drawing/2014/main" id="{6D1B5BF7-CFF5-4E45-A3F3-F4CBBBBBAF93}"/>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9487BE3-EF52-4D6E-B118-3BAEAA5711F3}" type="slidenum">
              <a:rPr lang="en-GB" altLang="en-US" sz="1700">
                <a:latin typeface="Comic Sans MS" panose="030F0702030302020204" pitchFamily="66" charset="0"/>
              </a:rPr>
              <a:pPr algn="r">
                <a:spcBef>
                  <a:spcPct val="0"/>
                </a:spcBef>
              </a:pPr>
              <a:t>8</a:t>
            </a:fld>
            <a:endParaRPr lang="en-GB" altLang="en-US" sz="1700">
              <a:latin typeface="Comic Sans MS" panose="030F0702030302020204" pitchFamily="66" charset="0"/>
            </a:endParaRPr>
          </a:p>
        </p:txBody>
      </p:sp>
      <p:sp>
        <p:nvSpPr>
          <p:cNvPr id="12293" name="Rectangle 2">
            <a:extLst>
              <a:ext uri="{FF2B5EF4-FFF2-40B4-BE49-F238E27FC236}">
                <a16:creationId xmlns:a16="http://schemas.microsoft.com/office/drawing/2014/main" id="{29C6DCDE-33B7-4C84-BF94-53E6EF18DDE1}"/>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4" name="TextBox 5">
            <a:extLst>
              <a:ext uri="{FF2B5EF4-FFF2-40B4-BE49-F238E27FC236}">
                <a16:creationId xmlns:a16="http://schemas.microsoft.com/office/drawing/2014/main" id="{310739F8-30B3-4482-982C-333936042B3E}"/>
              </a:ext>
            </a:extLst>
          </p:cNvPr>
          <p:cNvSpPr txBox="1">
            <a:spLocks noChangeArrowheads="1"/>
          </p:cNvSpPr>
          <p:nvPr/>
        </p:nvSpPr>
        <p:spPr bwMode="auto">
          <a:xfrm>
            <a:off x="935038" y="4962525"/>
            <a:ext cx="4994275"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209" tIns="44105" rIns="88209" bIns="44105">
            <a:spAutoFit/>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Internal – Resources and capabilities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Micro –  factors that have a direct influence on the organisation </a:t>
            </a:r>
          </a:p>
          <a:p>
            <a:pPr eaLnBrk="1" hangingPunct="1">
              <a:spcBef>
                <a:spcPct val="0"/>
              </a:spcBef>
            </a:pPr>
            <a:endParaRPr lang="en-GB" altLang="en-US" sz="2000" b="1">
              <a:latin typeface="Arial" panose="020B0604020202020204" pitchFamily="34" charset="0"/>
            </a:endParaRPr>
          </a:p>
          <a:p>
            <a:pPr eaLnBrk="1" hangingPunct="1">
              <a:spcBef>
                <a:spcPct val="0"/>
              </a:spcBef>
            </a:pPr>
            <a:r>
              <a:rPr lang="en-GB" altLang="en-US" sz="2000" b="1">
                <a:latin typeface="Arial" panose="020B0604020202020204" pitchFamily="34" charset="0"/>
              </a:rPr>
              <a:t>Macro – Factors that will influence the organisation but are out of its direct control. </a:t>
            </a:r>
          </a:p>
        </p:txBody>
      </p:sp>
      <p:sp>
        <p:nvSpPr>
          <p:cNvPr id="12295" name="Notes Placeholder 6">
            <a:extLst>
              <a:ext uri="{FF2B5EF4-FFF2-40B4-BE49-F238E27FC236}">
                <a16:creationId xmlns:a16="http://schemas.microsoft.com/office/drawing/2014/main" id="{68EEAEE0-96D5-4D29-A6CF-8401B277C3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3 layers to an organisation Internal, Micro and Macro </a:t>
            </a:r>
          </a:p>
          <a:p>
            <a:endParaRPr lang="en-GB" altLang="en-US"/>
          </a:p>
          <a:p>
            <a:r>
              <a:rPr lang="en-GB" altLang="en-US"/>
              <a:t>Internal – How it works, culture, legal status, resource and capabilities </a:t>
            </a:r>
          </a:p>
          <a:p>
            <a:r>
              <a:rPr lang="en-GB" altLang="en-US"/>
              <a:t>Micro – Competitive environment, relationships with stakeholders</a:t>
            </a:r>
          </a:p>
          <a:p>
            <a:r>
              <a:rPr lang="en-GB" altLang="en-US"/>
              <a:t>Macro – the uncontrollable environment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74BF631-59F0-4A30-9DAE-23F0E551B7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B49D824-D3D2-4DF9-90C6-36A794704F74}" type="slidenum">
              <a:rPr lang="en-US" altLang="en-US" smtClean="0">
                <a:latin typeface="Arial" panose="020B0604020202020204" pitchFamily="34" charset="0"/>
              </a:rPr>
              <a:pPr>
                <a:spcBef>
                  <a:spcPct val="0"/>
                </a:spcBef>
              </a:pPr>
              <a:t>24</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A89F1AD3-40C6-48D3-97E4-32167A1AF934}"/>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4036" name="Rectangle 7">
            <a:extLst>
              <a:ext uri="{FF2B5EF4-FFF2-40B4-BE49-F238E27FC236}">
                <a16:creationId xmlns:a16="http://schemas.microsoft.com/office/drawing/2014/main" id="{38A82FE5-E604-4A85-B527-AEA3F9016BDB}"/>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4A0C5128-E6B3-4F87-96CC-DD150917DA47}" type="slidenum">
              <a:rPr lang="en-GB" altLang="en-US" sz="1700">
                <a:latin typeface="Comic Sans MS" panose="030F0702030302020204" pitchFamily="66" charset="0"/>
              </a:rPr>
              <a:pPr algn="r">
                <a:spcBef>
                  <a:spcPct val="0"/>
                </a:spcBef>
              </a:pPr>
              <a:t>24</a:t>
            </a:fld>
            <a:endParaRPr lang="en-GB" altLang="en-US" sz="1700">
              <a:latin typeface="Comic Sans MS" panose="030F0702030302020204" pitchFamily="66" charset="0"/>
            </a:endParaRPr>
          </a:p>
        </p:txBody>
      </p:sp>
      <p:sp>
        <p:nvSpPr>
          <p:cNvPr id="44037" name="Rectangle 2">
            <a:extLst>
              <a:ext uri="{FF2B5EF4-FFF2-40B4-BE49-F238E27FC236}">
                <a16:creationId xmlns:a16="http://schemas.microsoft.com/office/drawing/2014/main" id="{61C4CB81-A43E-41A9-835A-17E712B43A62}"/>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C1E6E3B4-8BAC-451B-A508-3BF7ADC388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161AF643-A90A-402D-AEFB-10E53E9450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THINK: How might the company work with each of these?</a:t>
            </a:r>
          </a:p>
          <a:p>
            <a:endParaRPr lang="en-US" altLang="en-US" dirty="0"/>
          </a:p>
        </p:txBody>
      </p:sp>
      <p:sp>
        <p:nvSpPr>
          <p:cNvPr id="17412" name="Slide Number Placeholder 3">
            <a:extLst>
              <a:ext uri="{FF2B5EF4-FFF2-40B4-BE49-F238E27FC236}">
                <a16:creationId xmlns:a16="http://schemas.microsoft.com/office/drawing/2014/main" id="{1F4D2E44-5DF6-43AD-BD9D-C9B25FA7BF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9E1F2F1-2740-4B1F-9798-073F4ED114B3}" type="slidenum">
              <a:rPr lang="en-US" altLang="en-US" smtClean="0">
                <a:ea typeface="ヒラギノ角ゴ Pro W3"/>
                <a:cs typeface="ヒラギノ角ゴ Pro W3"/>
              </a:rPr>
              <a:pPr>
                <a:spcBef>
                  <a:spcPct val="0"/>
                </a:spcBef>
              </a:pPr>
              <a:t>26</a:t>
            </a:fld>
            <a:endParaRPr lang="en-US" altLang="en-US">
              <a:ea typeface="ヒラギノ角ゴ Pro W3"/>
              <a:cs typeface="ヒラギノ角ゴ Pro W3"/>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F9F4A83-4DCC-4650-BCBE-5A28EA39D6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AF9F57C-52B9-425A-B2C1-1EFA19090EC7}" type="slidenum">
              <a:rPr lang="en-US" altLang="en-US" smtClean="0">
                <a:latin typeface="Arial" panose="020B0604020202020204" pitchFamily="34" charset="0"/>
              </a:rPr>
              <a:pPr>
                <a:spcBef>
                  <a:spcPct val="0"/>
                </a:spcBef>
              </a:pPr>
              <a:t>27</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604D6688-CCC0-4CBE-912D-46E791CAE44C}"/>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6084" name="Rectangle 7">
            <a:extLst>
              <a:ext uri="{FF2B5EF4-FFF2-40B4-BE49-F238E27FC236}">
                <a16:creationId xmlns:a16="http://schemas.microsoft.com/office/drawing/2014/main" id="{DCFC2D2D-FB98-4B9C-BBBC-12D8EECDFEFD}"/>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CE8AB52-CB5C-4D8D-8D42-1EF86C20FAA4}" type="slidenum">
              <a:rPr lang="en-GB" altLang="en-US" sz="1700">
                <a:latin typeface="Comic Sans MS" panose="030F0702030302020204" pitchFamily="66" charset="0"/>
              </a:rPr>
              <a:pPr algn="r">
                <a:spcBef>
                  <a:spcPct val="0"/>
                </a:spcBef>
              </a:pPr>
              <a:t>27</a:t>
            </a:fld>
            <a:endParaRPr lang="en-GB" altLang="en-US" sz="1700">
              <a:latin typeface="Comic Sans MS" panose="030F0702030302020204" pitchFamily="66" charset="0"/>
            </a:endParaRPr>
          </a:p>
        </p:txBody>
      </p:sp>
      <p:sp>
        <p:nvSpPr>
          <p:cNvPr id="46085" name="Rectangle 2">
            <a:extLst>
              <a:ext uri="{FF2B5EF4-FFF2-40B4-BE49-F238E27FC236}">
                <a16:creationId xmlns:a16="http://schemas.microsoft.com/office/drawing/2014/main" id="{B361763C-FED3-4C33-9C02-A85A5E86C0F9}"/>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095527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Porter's Five Forces</a:t>
            </a:r>
            <a:r>
              <a:rPr lang="en-GB" sz="1200" b="0" i="0" kern="1200" dirty="0">
                <a:solidFill>
                  <a:schemeClr val="tx1"/>
                </a:solidFill>
                <a:effectLst/>
                <a:latin typeface="+mn-lt"/>
                <a:ea typeface="+mn-ea"/>
                <a:cs typeface="+mn-cs"/>
              </a:rPr>
              <a:t> is a framework for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a company's competitive environment. The number and power of a company's competitive rivals, potential new market entrants, suppliers, customers, and substitute products influence a company's profitability.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five forces are:</a:t>
            </a:r>
          </a:p>
          <a:p>
            <a:endParaRPr lang="en-GB" sz="1200" b="0" i="0" kern="1200" dirty="0">
              <a:solidFill>
                <a:schemeClr val="tx1"/>
              </a:solidFill>
              <a:effectLst/>
              <a:latin typeface="+mn-lt"/>
              <a:ea typeface="+mn-ea"/>
              <a:cs typeface="+mn-cs"/>
            </a:endParaRPr>
          </a:p>
          <a:p>
            <a:pPr marL="0" indent="0">
              <a:buNone/>
            </a:pPr>
            <a:r>
              <a:rPr lang="en-GB" sz="1200" b="1" i="0" kern="1200" dirty="0">
                <a:solidFill>
                  <a:schemeClr val="tx1"/>
                </a:solidFill>
                <a:effectLst/>
                <a:latin typeface="+mn-lt"/>
                <a:ea typeface="+mn-ea"/>
                <a:cs typeface="+mn-cs"/>
              </a:rPr>
              <a:t>1. Supplier power.</a:t>
            </a:r>
            <a:r>
              <a:rPr lang="en-GB" sz="1200" b="0" i="0" kern="1200" dirty="0">
                <a:solidFill>
                  <a:schemeClr val="tx1"/>
                </a:solidFill>
                <a:effectLst/>
                <a:latin typeface="+mn-lt"/>
                <a:ea typeface="+mn-ea"/>
                <a:cs typeface="+mn-cs"/>
              </a:rPr>
              <a:t> An assessment of how easy it is for suppliers to drive up prices. This is driven by the: number of suppliers of each essential input; uniqueness of their product or service; relative size and strength of the supplier; and cost of switching from one supplier to another.</a:t>
            </a:r>
          </a:p>
          <a:p>
            <a:pPr marL="228600" indent="-228600">
              <a:buAutoNum type="arabicPeriod"/>
            </a:pP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Buyer power. </a:t>
            </a:r>
            <a:r>
              <a:rPr lang="en-GB" sz="1200" b="0" i="0" kern="1200" dirty="0">
                <a:solidFill>
                  <a:schemeClr val="tx1"/>
                </a:solidFill>
                <a:effectLst/>
                <a:latin typeface="+mn-lt"/>
                <a:ea typeface="+mn-ea"/>
                <a:cs typeface="+mn-cs"/>
              </a:rPr>
              <a:t>An assessment of how easy it is for buyers to drive prices down. This is driven by the: number of buyers in the market; importance of each individual buyer to the organisation; and cost to the buyer of switching from one supplier to another. If a business has just a few powerful buyers, they are often able to dictate terms.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Competitive rivalry</a:t>
            </a:r>
            <a:r>
              <a:rPr lang="en-GB" sz="1200" b="0" i="0" kern="1200" dirty="0">
                <a:solidFill>
                  <a:schemeClr val="tx1"/>
                </a:solidFill>
                <a:effectLst/>
                <a:latin typeface="+mn-lt"/>
                <a:ea typeface="+mn-ea"/>
                <a:cs typeface="+mn-cs"/>
              </a:rPr>
              <a:t>. The main driver is the number and capability of competitors in the market. Many competitors, offering undifferentiated products and services, will reduce market attractiveness.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Threat of substitution. </a:t>
            </a:r>
            <a:r>
              <a:rPr lang="en-GB" sz="1200" b="0" i="0" kern="1200" dirty="0">
                <a:solidFill>
                  <a:schemeClr val="tx1"/>
                </a:solidFill>
                <a:effectLst/>
                <a:latin typeface="+mn-lt"/>
                <a:ea typeface="+mn-ea"/>
                <a:cs typeface="+mn-cs"/>
              </a:rPr>
              <a:t>Where close substitute products exist in a market, it increases the likelihood of customers switching to alternatives in response to price increases. This reduces both the power of suppliers and the attractiveness of the market.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Threat of new entry. </a:t>
            </a:r>
            <a:r>
              <a:rPr lang="en-GB" sz="1200" b="0" i="0" kern="1200" dirty="0">
                <a:solidFill>
                  <a:schemeClr val="tx1"/>
                </a:solidFill>
                <a:effectLst/>
                <a:latin typeface="+mn-lt"/>
                <a:ea typeface="+mn-ea"/>
                <a:cs typeface="+mn-cs"/>
              </a:rPr>
              <a:t>Profitable markets attract new entrants, which erodes profitability. Unless incumbents have strong and durable barriers to entry, for example, patents, economies of scale, capital requirements or government policies, then profitability will decline to a competitive rate.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Use this model where there are at least three competitors in the market</a:t>
            </a:r>
          </a:p>
          <a:p>
            <a:r>
              <a:rPr lang="en-GB" sz="1200" b="0" i="0" kern="1200" dirty="0">
                <a:solidFill>
                  <a:schemeClr val="tx1"/>
                </a:solidFill>
                <a:effectLst/>
                <a:latin typeface="+mn-lt"/>
                <a:ea typeface="+mn-ea"/>
                <a:cs typeface="+mn-cs"/>
              </a:rPr>
              <a:t>Consider the impact that government has or may have on the industry</a:t>
            </a:r>
          </a:p>
          <a:p>
            <a:r>
              <a:rPr lang="en-GB" sz="1200" b="0" i="0" kern="1200" dirty="0">
                <a:solidFill>
                  <a:schemeClr val="tx1"/>
                </a:solidFill>
                <a:effectLst/>
                <a:latin typeface="+mn-lt"/>
                <a:ea typeface="+mn-ea"/>
                <a:cs typeface="+mn-cs"/>
              </a:rPr>
              <a:t>Consider the industry lifecycle stage – earlier stages will be more turbulent</a:t>
            </a:r>
          </a:p>
          <a:p>
            <a:r>
              <a:rPr lang="en-GB" sz="1200" b="0" i="0" kern="1200" dirty="0">
                <a:solidFill>
                  <a:schemeClr val="tx1"/>
                </a:solidFill>
                <a:effectLst/>
                <a:latin typeface="+mn-lt"/>
                <a:ea typeface="+mn-ea"/>
                <a:cs typeface="+mn-cs"/>
              </a:rPr>
              <a:t>Consider the dynamic/changing characteristics of the industry</a:t>
            </a:r>
          </a:p>
          <a:p>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dirty="0">
                <a:hlinkClick r:id="rId3"/>
              </a:rPr>
              <a:t>https://www.cgma.org/resources/tools/essential-tools/porters-five-forces.html</a:t>
            </a:r>
            <a:endParaRPr lang="en-GB" dirty="0"/>
          </a:p>
          <a:p>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28</a:t>
            </a:fld>
            <a:endParaRPr lang="en-GB"/>
          </a:p>
        </p:txBody>
      </p:sp>
    </p:spTree>
    <p:extLst>
      <p:ext uri="{BB962C8B-B14F-4D97-AF65-F5344CB8AC3E}">
        <p14:creationId xmlns:p14="http://schemas.microsoft.com/office/powerpoint/2010/main" val="3097198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F9F4A83-4DCC-4650-BCBE-5A28EA39D6E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3425" indent="-282575">
              <a:spcBef>
                <a:spcPct val="30000"/>
              </a:spcBef>
              <a:defRPr sz="1200">
                <a:solidFill>
                  <a:schemeClr val="tx1"/>
                </a:solidFill>
                <a:latin typeface="Calibri" panose="020F0502020204030204" pitchFamily="34" charset="0"/>
              </a:defRPr>
            </a:lvl2pPr>
            <a:lvl3pPr marL="1130300" indent="-225425">
              <a:spcBef>
                <a:spcPct val="30000"/>
              </a:spcBef>
              <a:defRPr sz="1200">
                <a:solidFill>
                  <a:schemeClr val="tx1"/>
                </a:solidFill>
                <a:latin typeface="Calibri" panose="020F0502020204030204" pitchFamily="34" charset="0"/>
              </a:defRPr>
            </a:lvl3pPr>
            <a:lvl4pPr marL="1582738" indent="-225425">
              <a:spcBef>
                <a:spcPct val="30000"/>
              </a:spcBef>
              <a:defRPr sz="1200">
                <a:solidFill>
                  <a:schemeClr val="tx1"/>
                </a:solidFill>
                <a:latin typeface="Calibri" panose="020F0502020204030204" pitchFamily="34" charset="0"/>
              </a:defRPr>
            </a:lvl4pPr>
            <a:lvl5pPr marL="2035175" indent="-225425">
              <a:spcBef>
                <a:spcPct val="30000"/>
              </a:spcBef>
              <a:defRPr sz="1200">
                <a:solidFill>
                  <a:schemeClr val="tx1"/>
                </a:solidFill>
                <a:latin typeface="Calibri" panose="020F0502020204030204" pitchFamily="34" charset="0"/>
              </a:defRPr>
            </a:lvl5pPr>
            <a:lvl6pPr marL="2492375" indent="-225425" eaLnBrk="0" fontAlgn="base" hangingPunct="0">
              <a:spcBef>
                <a:spcPct val="30000"/>
              </a:spcBef>
              <a:spcAft>
                <a:spcPct val="0"/>
              </a:spcAft>
              <a:defRPr sz="1200">
                <a:solidFill>
                  <a:schemeClr val="tx1"/>
                </a:solidFill>
                <a:latin typeface="Calibri" panose="020F0502020204030204" pitchFamily="34" charset="0"/>
              </a:defRPr>
            </a:lvl6pPr>
            <a:lvl7pPr marL="2949575" indent="-225425" eaLnBrk="0" fontAlgn="base" hangingPunct="0">
              <a:spcBef>
                <a:spcPct val="30000"/>
              </a:spcBef>
              <a:spcAft>
                <a:spcPct val="0"/>
              </a:spcAft>
              <a:defRPr sz="1200">
                <a:solidFill>
                  <a:schemeClr val="tx1"/>
                </a:solidFill>
                <a:latin typeface="Calibri" panose="020F0502020204030204" pitchFamily="34" charset="0"/>
              </a:defRPr>
            </a:lvl7pPr>
            <a:lvl8pPr marL="3406775" indent="-225425" eaLnBrk="0" fontAlgn="base" hangingPunct="0">
              <a:spcBef>
                <a:spcPct val="30000"/>
              </a:spcBef>
              <a:spcAft>
                <a:spcPct val="0"/>
              </a:spcAft>
              <a:defRPr sz="1200">
                <a:solidFill>
                  <a:schemeClr val="tx1"/>
                </a:solidFill>
                <a:latin typeface="Calibri" panose="020F0502020204030204" pitchFamily="34" charset="0"/>
              </a:defRPr>
            </a:lvl8pPr>
            <a:lvl9pPr marL="3863975" indent="-225425"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AF9F57C-52B9-425A-B2C1-1EFA19090EC7}" type="slidenum">
              <a:rPr lang="en-US" altLang="en-US" smtClean="0">
                <a:latin typeface="Arial" panose="020B0604020202020204" pitchFamily="34" charset="0"/>
              </a:rPr>
              <a:pPr>
                <a:spcBef>
                  <a:spcPct val="0"/>
                </a:spcBef>
              </a:pPr>
              <a:t>29</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604D6688-CCC0-4CBE-912D-46E791CAE44C}"/>
              </a:ext>
            </a:extLst>
          </p:cNvPr>
          <p:cNvSpPr txBox="1">
            <a:spLocks noGrp="1" noChangeArrowheads="1"/>
          </p:cNvSpPr>
          <p:nvPr/>
        </p:nvSpPr>
        <p:spPr bwMode="auto">
          <a:xfrm>
            <a:off x="0" y="0"/>
            <a:ext cx="2944813"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6084" name="Rectangle 7">
            <a:extLst>
              <a:ext uri="{FF2B5EF4-FFF2-40B4-BE49-F238E27FC236}">
                <a16:creationId xmlns:a16="http://schemas.microsoft.com/office/drawing/2014/main" id="{DCFC2D2D-FB98-4B9C-BBBC-12D8EECDFEFD}"/>
              </a:ext>
            </a:extLst>
          </p:cNvPr>
          <p:cNvSpPr txBox="1">
            <a:spLocks noGrp="1" noChangeArrowheads="1"/>
          </p:cNvSpPr>
          <p:nvPr/>
        </p:nvSpPr>
        <p:spPr bwMode="auto">
          <a:xfrm>
            <a:off x="3852863" y="9431338"/>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49" tIns="47774" rIns="95549" bIns="47774"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BCE8AB52-CB5C-4D8D-8D42-1EF86C20FAA4}" type="slidenum">
              <a:rPr lang="en-GB" altLang="en-US" sz="1700">
                <a:latin typeface="Comic Sans MS" panose="030F0702030302020204" pitchFamily="66" charset="0"/>
              </a:rPr>
              <a:pPr algn="r">
                <a:spcBef>
                  <a:spcPct val="0"/>
                </a:spcBef>
              </a:pPr>
              <a:t>29</a:t>
            </a:fld>
            <a:endParaRPr lang="en-GB" altLang="en-US" sz="1700">
              <a:latin typeface="Comic Sans MS" panose="030F0702030302020204" pitchFamily="66" charset="0"/>
            </a:endParaRPr>
          </a:p>
        </p:txBody>
      </p:sp>
      <p:sp>
        <p:nvSpPr>
          <p:cNvPr id="46085" name="Rectangle 2">
            <a:extLst>
              <a:ext uri="{FF2B5EF4-FFF2-40B4-BE49-F238E27FC236}">
                <a16:creationId xmlns:a16="http://schemas.microsoft.com/office/drawing/2014/main" id="{B361763C-FED3-4C33-9C02-A85A5E86C0F9}"/>
              </a:ext>
            </a:extLst>
          </p:cNvPr>
          <p:cNvSpPr>
            <a:spLocks noGrp="1" noRot="1" noChangeAspect="1" noChangeArrowheads="1" noTextEdit="1"/>
          </p:cNvSpPr>
          <p:nvPr>
            <p:ph type="sldImg"/>
          </p:nvPr>
        </p:nvSpPr>
        <p:spPr bwMode="auto">
          <a:xfrm>
            <a:off x="92075" y="746125"/>
            <a:ext cx="6615113" cy="3721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146598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https://www.wordstream.com/blog/ws/2017/12/20/swot-analysis</a:t>
            </a:r>
            <a:endParaRPr lang="en-GB" dirty="0"/>
          </a:p>
          <a:p>
            <a:endParaRPr lang="en-GB" dirty="0"/>
          </a:p>
          <a:p>
            <a:r>
              <a:rPr lang="en-GB" sz="1200" b="0" i="0" kern="1200" dirty="0">
                <a:solidFill>
                  <a:schemeClr val="tx1"/>
                </a:solidFill>
                <a:effectLst/>
                <a:latin typeface="+mn-lt"/>
                <a:ea typeface="+mn-ea"/>
                <a:cs typeface="+mn-cs"/>
              </a:rPr>
              <a:t>Typically, Strengths and Weaknesses are considered internal factors, in that they are the result of organizational decisions under the control of your company or team. Whereas opportunities and threats are considered external. </a:t>
            </a:r>
            <a:endParaRPr lang="en-GB" dirty="0"/>
          </a:p>
        </p:txBody>
      </p:sp>
      <p:sp>
        <p:nvSpPr>
          <p:cNvPr id="4" name="Slide Number Placeholder 3"/>
          <p:cNvSpPr>
            <a:spLocks noGrp="1"/>
          </p:cNvSpPr>
          <p:nvPr>
            <p:ph type="sldNum" sz="quarter" idx="5"/>
          </p:nvPr>
        </p:nvSpPr>
        <p:spPr/>
        <p:txBody>
          <a:bodyPr/>
          <a:lstStyle/>
          <a:p>
            <a:fld id="{C9C92401-7D09-4E24-82C1-FE03CC317790}" type="slidenum">
              <a:rPr lang="en-GB" smtClean="0"/>
              <a:t>31</a:t>
            </a:fld>
            <a:endParaRPr lang="en-GB"/>
          </a:p>
        </p:txBody>
      </p:sp>
    </p:spTree>
    <p:extLst>
      <p:ext uri="{BB962C8B-B14F-4D97-AF65-F5344CB8AC3E}">
        <p14:creationId xmlns:p14="http://schemas.microsoft.com/office/powerpoint/2010/main" val="3290890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82A51-73A3-433F-A082-460541592E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9515D-32D1-45A9-A75B-F1E600824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F84C6E-C822-4E85-8295-DEC828BFE8A2}"/>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9B64E1DA-39F7-4961-8F9C-959C10E26B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215B9-5F73-4C9C-869E-BFBF7AB6A33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55540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BA8D-D51F-45E1-8FB6-8E58BE885D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38350C-1DF4-4C1B-BC05-387B385B89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5505CD-D0D6-4CF7-905B-D9026A55C3DD}"/>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4F5D5DB3-E76A-460A-8612-E80A04A6E3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84DDA-017F-4BC9-86DC-BE0117F8B747}"/>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2505842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1AEBC-572A-44A4-9BA8-A107E001C3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70710-E3B0-4217-86D6-706B3BD98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D79664-82CB-493B-9CED-F5BAFD7E790B}"/>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51A9E2AD-65EB-4ED7-A649-C87A53985A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1F3BA7-0FBE-47F4-8793-C231DBAD2CE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238625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D1930-C07B-4512-A484-F977C1998E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6ED4A3-CF0B-41A6-97CE-EDE2448CD9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D884FE-C6D0-4D67-AA26-1A3795F4D3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E78B3F-8AC2-4C1F-9094-4BC13F9F9ECC}"/>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6" name="Footer Placeholder 5">
            <a:extLst>
              <a:ext uri="{FF2B5EF4-FFF2-40B4-BE49-F238E27FC236}">
                <a16:creationId xmlns:a16="http://schemas.microsoft.com/office/drawing/2014/main" id="{5ABA85AA-CF89-45EF-B009-17822836D2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D814B-FA7E-4E48-B456-F59A4B2A3C68}"/>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187865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BD42-FEF0-496F-8B98-9AB5CE0C91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0207A0-7319-48D6-B686-57EBBDF28A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7298FC-F94C-45E5-BCEC-A95D277BA3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367424-E377-49A6-B90E-87723BB537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DF78B1-6CD8-46A2-B73C-58F19F8CDF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11A75-97EB-4C4E-90D6-FC4B044187D8}"/>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8" name="Footer Placeholder 7">
            <a:extLst>
              <a:ext uri="{FF2B5EF4-FFF2-40B4-BE49-F238E27FC236}">
                <a16:creationId xmlns:a16="http://schemas.microsoft.com/office/drawing/2014/main" id="{3B6B2715-5A3F-4A19-BF49-B7E0BC19F0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D67EF5-BCAB-4894-8705-C08A69E40446}"/>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3472098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30B9-FBB9-409F-8DCA-338276C0DF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CC51C3-F0A3-4A8F-A77F-F3F53A9EE191}"/>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4" name="Footer Placeholder 3">
            <a:extLst>
              <a:ext uri="{FF2B5EF4-FFF2-40B4-BE49-F238E27FC236}">
                <a16:creationId xmlns:a16="http://schemas.microsoft.com/office/drawing/2014/main" id="{949BAEF0-F85B-44AE-BE25-F6F975473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A397DE-10A7-4F1B-9EFE-4156C74A72FA}"/>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58462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53DDDB-1369-40B9-B42A-72AC260D97B0}"/>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3" name="Footer Placeholder 2">
            <a:extLst>
              <a:ext uri="{FF2B5EF4-FFF2-40B4-BE49-F238E27FC236}">
                <a16:creationId xmlns:a16="http://schemas.microsoft.com/office/drawing/2014/main" id="{35BBD0EB-FD4F-49FF-9F71-7B8F45AD8D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215C70-7FC8-41E5-889E-9946F5A53FE0}"/>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69006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D742F-2AC1-409F-8B0C-138B99C33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C49EB0-6137-4A12-B79D-E003BC8F3C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06FFA3-D1CA-4666-B73F-3F3013C798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7D7DD0-7554-4074-95F3-6C92C1832EBA}"/>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6" name="Footer Placeholder 5">
            <a:extLst>
              <a:ext uri="{FF2B5EF4-FFF2-40B4-BE49-F238E27FC236}">
                <a16:creationId xmlns:a16="http://schemas.microsoft.com/office/drawing/2014/main" id="{48F366CD-CE07-4C09-96AD-D3A2360558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E0C8DC-1C94-4BA6-8B7B-1EEDD5E10C03}"/>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417259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7BCA7-1FD4-4FED-8AD9-44CBB5A9C7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EA5869-34F4-4002-894D-E689B1D328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46B38E-D7A5-4CBC-8564-D7A58D75EA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DB7FCA-4BE3-456F-B03B-F678F3D6FE35}"/>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6" name="Footer Placeholder 5">
            <a:extLst>
              <a:ext uri="{FF2B5EF4-FFF2-40B4-BE49-F238E27FC236}">
                <a16:creationId xmlns:a16="http://schemas.microsoft.com/office/drawing/2014/main" id="{10ED7598-399A-4A49-AD56-8D4326649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4B0D40-E468-40A5-87FD-63AB6E0BED53}"/>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400095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7DAD5-28A1-4A9E-A06A-C7E3A1B06B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CAEAB4-23E9-49F6-8AFC-99CA44BB3F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38C8-62FB-4587-9A2A-EDB3515D8B64}"/>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A0953F0A-CE20-4808-8117-B62854DC0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C8F74-3386-46DB-B088-8D1BE5449437}"/>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349719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5B0EF4-D4D8-4E68-BF65-A12D5DBF3F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FE100D-02D9-4739-9B5B-6B4338BEDC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77198-99BC-4F18-84C2-0074BCDA49B3}"/>
              </a:ext>
            </a:extLst>
          </p:cNvPr>
          <p:cNvSpPr>
            <a:spLocks noGrp="1"/>
          </p:cNvSpPr>
          <p:nvPr>
            <p:ph type="dt" sz="half" idx="10"/>
          </p:nvPr>
        </p:nvSpPr>
        <p:spPr/>
        <p:txBody>
          <a:body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C4DD786A-2335-4F46-8C52-4F61E9B2F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7161A-812A-4E07-BB32-91AE2F0BBDA5}"/>
              </a:ext>
            </a:extLst>
          </p:cNvPr>
          <p:cNvSpPr>
            <a:spLocks noGrp="1"/>
          </p:cNvSpPr>
          <p:nvPr>
            <p:ph type="sldNum" sz="quarter" idx="12"/>
          </p:nvPr>
        </p:nvSpPr>
        <p:spPr/>
        <p:txBody>
          <a:bodyPr/>
          <a:lstStyle/>
          <a:p>
            <a:fld id="{03E06153-D090-422F-BBFC-46C959C110C8}" type="slidenum">
              <a:rPr lang="en-GB" smtClean="0"/>
              <a:t>‹#›</a:t>
            </a:fld>
            <a:endParaRPr lang="en-GB"/>
          </a:p>
        </p:txBody>
      </p:sp>
    </p:spTree>
    <p:extLst>
      <p:ext uri="{BB962C8B-B14F-4D97-AF65-F5344CB8AC3E}">
        <p14:creationId xmlns:p14="http://schemas.microsoft.com/office/powerpoint/2010/main" val="1025506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lnSpc>
                <a:spcPts val="3600"/>
              </a:lnSpc>
              <a:defRPr sz="4000" b="1"/>
            </a:lvl1pPr>
          </a:lstStyle>
          <a:p>
            <a:r>
              <a:rPr lang="en-US" dirty="0"/>
              <a:t>Click to edit Master title style</a:t>
            </a:r>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447800"/>
            <a:ext cx="9550400" cy="381000"/>
          </a:xfrm>
        </p:spPr>
        <p:txBody>
          <a:bodyPr/>
          <a:lstStyle>
            <a:lvl1pPr algn="ctr">
              <a:buNone/>
              <a:defRPr sz="28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345021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7341B2-9BAC-4AF5-A6A8-D386A2D436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3EA7BC-71D2-4DD2-A29B-9C147A9C0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958E38-7809-4619-B28B-248F5D97C2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E75C94-C655-4834-B7CD-760479754C71}" type="datetimeFigureOut">
              <a:rPr lang="en-GB" smtClean="0"/>
              <a:t>09/10/2025</a:t>
            </a:fld>
            <a:endParaRPr lang="en-GB"/>
          </a:p>
        </p:txBody>
      </p:sp>
      <p:sp>
        <p:nvSpPr>
          <p:cNvPr id="5" name="Footer Placeholder 4">
            <a:extLst>
              <a:ext uri="{FF2B5EF4-FFF2-40B4-BE49-F238E27FC236}">
                <a16:creationId xmlns:a16="http://schemas.microsoft.com/office/drawing/2014/main" id="{E7A1B1C8-5ED5-4295-B661-3CD871276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2BE7C7-42A7-4BDE-A130-2A2CC2AA07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E06153-D090-422F-BBFC-46C959C110C8}" type="slidenum">
              <a:rPr lang="en-GB" smtClean="0"/>
              <a:t>‹#›</a:t>
            </a:fld>
            <a:endParaRPr lang="en-GB"/>
          </a:p>
        </p:txBody>
      </p:sp>
    </p:spTree>
    <p:extLst>
      <p:ext uri="{BB962C8B-B14F-4D97-AF65-F5344CB8AC3E}">
        <p14:creationId xmlns:p14="http://schemas.microsoft.com/office/powerpoint/2010/main" val="871201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bbc.co.uk/news/articles/c89d54gv44q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6N7yc_mjdJQ?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2.xml"/><Relationship Id="rId1" Type="http://schemas.openxmlformats.org/officeDocument/2006/relationships/video" Target="https://www.youtube.com/embed/o7_0HKQLF2U?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34">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8FC57-D2C7-479A-9E5F-F4F60312F6FB}"/>
              </a:ext>
            </a:extLst>
          </p:cNvPr>
          <p:cNvSpPr>
            <a:spLocks noGrp="1"/>
          </p:cNvSpPr>
          <p:nvPr>
            <p:ph type="ctrTitle"/>
          </p:nvPr>
        </p:nvSpPr>
        <p:spPr>
          <a:xfrm>
            <a:off x="6387553" y="140745"/>
            <a:ext cx="5292420" cy="3932723"/>
          </a:xfrm>
        </p:spPr>
        <p:txBody>
          <a:bodyPr anchor="b">
            <a:normAutofit/>
          </a:bodyPr>
          <a:lstStyle/>
          <a:p>
            <a:pPr algn="l"/>
            <a:r>
              <a:rPr lang="en-GB" sz="7200" b="1" dirty="0">
                <a:solidFill>
                  <a:schemeClr val="bg1"/>
                </a:solidFill>
              </a:rPr>
              <a:t>BMBM4005</a:t>
            </a:r>
            <a:br>
              <a:rPr lang="en-GB" sz="7200" b="1" dirty="0">
                <a:solidFill>
                  <a:schemeClr val="bg1"/>
                </a:solidFill>
              </a:rPr>
            </a:br>
            <a:r>
              <a:rPr lang="en-GB" sz="7200" b="1" dirty="0">
                <a:solidFill>
                  <a:schemeClr val="bg1"/>
                </a:solidFill>
              </a:rPr>
              <a:t>Marketing Fundamentals</a:t>
            </a:r>
          </a:p>
        </p:txBody>
      </p:sp>
      <p:sp>
        <p:nvSpPr>
          <p:cNvPr id="3" name="Subtitle 2">
            <a:extLst>
              <a:ext uri="{FF2B5EF4-FFF2-40B4-BE49-F238E27FC236}">
                <a16:creationId xmlns:a16="http://schemas.microsoft.com/office/drawing/2014/main" id="{5BF23D60-C39F-4968-9F16-574644E6F77E}"/>
              </a:ext>
            </a:extLst>
          </p:cNvPr>
          <p:cNvSpPr>
            <a:spLocks noGrp="1"/>
          </p:cNvSpPr>
          <p:nvPr>
            <p:ph type="subTitle" idx="1"/>
          </p:nvPr>
        </p:nvSpPr>
        <p:spPr>
          <a:xfrm>
            <a:off x="6455944" y="4572001"/>
            <a:ext cx="5224029" cy="1346634"/>
          </a:xfrm>
        </p:spPr>
        <p:txBody>
          <a:bodyPr anchor="t">
            <a:normAutofit/>
          </a:bodyPr>
          <a:lstStyle/>
          <a:p>
            <a:pPr algn="l"/>
            <a:r>
              <a:rPr lang="en-GB" dirty="0">
                <a:solidFill>
                  <a:schemeClr val="bg1"/>
                </a:solidFill>
              </a:rPr>
              <a:t>Week 2 – The Marketing Audit</a:t>
            </a:r>
          </a:p>
          <a:p>
            <a:pPr algn="l"/>
            <a:endParaRPr lang="en-GB" dirty="0">
              <a:solidFill>
                <a:schemeClr val="bg1"/>
              </a:solidFill>
            </a:endParaRPr>
          </a:p>
          <a:p>
            <a:pPr algn="l"/>
            <a:r>
              <a:rPr lang="en-GB" dirty="0">
                <a:solidFill>
                  <a:schemeClr val="bg1"/>
                </a:solidFill>
              </a:rPr>
              <a:t>Gwyneth Jones</a:t>
            </a:r>
          </a:p>
        </p:txBody>
      </p:sp>
      <p:sp>
        <p:nvSpPr>
          <p:cNvPr id="1029" name="Freeform: Shape 136">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0" name="Freeform: Shape 138">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marketing">
            <a:extLst>
              <a:ext uri="{FF2B5EF4-FFF2-40B4-BE49-F238E27FC236}">
                <a16:creationId xmlns:a16="http://schemas.microsoft.com/office/drawing/2014/main" id="{1FBC515D-878C-4AEE-94D0-C9D7348B0C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93" t="19636" r="5717" b="15921"/>
          <a:stretch/>
        </p:blipFill>
        <p:spPr bwMode="auto">
          <a:xfrm>
            <a:off x="99390" y="735495"/>
            <a:ext cx="5706856" cy="2027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00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13D5-A96D-4E99-82C1-825CFA1C0662}"/>
              </a:ext>
            </a:extLst>
          </p:cNvPr>
          <p:cNvSpPr>
            <a:spLocks noGrp="1"/>
          </p:cNvSpPr>
          <p:nvPr>
            <p:ph type="title"/>
          </p:nvPr>
        </p:nvSpPr>
        <p:spPr/>
        <p:txBody>
          <a:bodyPr>
            <a:normAutofit/>
          </a:bodyPr>
          <a:lstStyle/>
          <a:p>
            <a:r>
              <a:rPr lang="en-GB" sz="6000" b="1" dirty="0"/>
              <a:t>Today’s session:</a:t>
            </a:r>
          </a:p>
        </p:txBody>
      </p:sp>
      <p:sp>
        <p:nvSpPr>
          <p:cNvPr id="3" name="Content Placeholder 2">
            <a:extLst>
              <a:ext uri="{FF2B5EF4-FFF2-40B4-BE49-F238E27FC236}">
                <a16:creationId xmlns:a16="http://schemas.microsoft.com/office/drawing/2014/main" id="{E2C1678F-695E-4F44-8041-D7AD639ADCF0}"/>
              </a:ext>
            </a:extLst>
          </p:cNvPr>
          <p:cNvSpPr>
            <a:spLocks noGrp="1"/>
          </p:cNvSpPr>
          <p:nvPr>
            <p:ph idx="1"/>
          </p:nvPr>
        </p:nvSpPr>
        <p:spPr>
          <a:xfrm>
            <a:off x="1676400" y="2141537"/>
            <a:ext cx="10515600" cy="4351338"/>
          </a:xfrm>
        </p:spPr>
        <p:txBody>
          <a:bodyPr>
            <a:normAutofit/>
          </a:bodyPr>
          <a:lstStyle/>
          <a:p>
            <a:r>
              <a:rPr lang="en-GB" sz="4800" dirty="0"/>
              <a:t>Marketing Planning</a:t>
            </a:r>
          </a:p>
          <a:p>
            <a:r>
              <a:rPr lang="en-GB" sz="4800" dirty="0"/>
              <a:t>The Marketing Audit</a:t>
            </a:r>
          </a:p>
          <a:p>
            <a:pPr lvl="1"/>
            <a:r>
              <a:rPr lang="en-GB" sz="4400" dirty="0"/>
              <a:t>Macro environment</a:t>
            </a:r>
          </a:p>
          <a:p>
            <a:pPr lvl="1"/>
            <a:r>
              <a:rPr lang="en-GB" sz="4400" dirty="0"/>
              <a:t>Micro environment</a:t>
            </a:r>
          </a:p>
          <a:p>
            <a:pPr lvl="1"/>
            <a:r>
              <a:rPr lang="en-GB" sz="4400" dirty="0"/>
              <a:t>Internal environment</a:t>
            </a:r>
          </a:p>
        </p:txBody>
      </p:sp>
    </p:spTree>
    <p:extLst>
      <p:ext uri="{BB962C8B-B14F-4D97-AF65-F5344CB8AC3E}">
        <p14:creationId xmlns:p14="http://schemas.microsoft.com/office/powerpoint/2010/main" val="2349375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71EB4-41F9-704C-F0A4-19DE06EE83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u="sng" kern="1200">
                <a:solidFill>
                  <a:srgbClr val="FFFFFF"/>
                </a:solidFill>
                <a:latin typeface="+mj-lt"/>
                <a:ea typeface="+mj-ea"/>
                <a:cs typeface="+mj-cs"/>
              </a:rPr>
              <a:t>Why is Planning Important?</a:t>
            </a:r>
          </a:p>
        </p:txBody>
      </p:sp>
      <p:pic>
        <p:nvPicPr>
          <p:cNvPr id="1026" name="Picture 2" descr="Planning - Self-Regulation for ...">
            <a:extLst>
              <a:ext uri="{FF2B5EF4-FFF2-40B4-BE49-F238E27FC236}">
                <a16:creationId xmlns:a16="http://schemas.microsoft.com/office/drawing/2014/main" id="{667A1F96-C927-E5B0-EA12-B265DC67F3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930364"/>
            <a:ext cx="6780700" cy="4994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066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96C43-6414-0487-D5C4-D8896C3C9A73}"/>
              </a:ext>
            </a:extLst>
          </p:cNvPr>
          <p:cNvSpPr>
            <a:spLocks noGrp="1"/>
          </p:cNvSpPr>
          <p:nvPr>
            <p:ph type="title"/>
          </p:nvPr>
        </p:nvSpPr>
        <p:spPr>
          <a:xfrm>
            <a:off x="838200" y="556995"/>
            <a:ext cx="10515600" cy="1133693"/>
          </a:xfrm>
        </p:spPr>
        <p:txBody>
          <a:bodyPr>
            <a:normAutofit/>
          </a:bodyPr>
          <a:lstStyle/>
          <a:p>
            <a:r>
              <a:rPr lang="en-GB" sz="5200" b="1" u="sng" dirty="0">
                <a:latin typeface="+mn-lt"/>
              </a:rPr>
              <a:t>The Planning Process</a:t>
            </a:r>
          </a:p>
        </p:txBody>
      </p:sp>
      <p:graphicFrame>
        <p:nvGraphicFramePr>
          <p:cNvPr id="5" name="Content Placeholder 2">
            <a:extLst>
              <a:ext uri="{FF2B5EF4-FFF2-40B4-BE49-F238E27FC236}">
                <a16:creationId xmlns:a16="http://schemas.microsoft.com/office/drawing/2014/main" id="{3EC50449-8351-8C8E-C3DB-ED059B79C653}"/>
              </a:ext>
            </a:extLst>
          </p:cNvPr>
          <p:cNvGraphicFramePr>
            <a:graphicFrameLocks noGrp="1"/>
          </p:cNvGraphicFramePr>
          <p:nvPr>
            <p:ph idx="1"/>
            <p:extLst>
              <p:ext uri="{D42A27DB-BD31-4B8C-83A1-F6EECF244321}">
                <p14:modId xmlns:p14="http://schemas.microsoft.com/office/powerpoint/2010/main" val="18907933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90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18F5-A01D-5AFD-28D7-1DE0E0D797A0}"/>
              </a:ext>
            </a:extLst>
          </p:cNvPr>
          <p:cNvSpPr>
            <a:spLocks noGrp="1"/>
          </p:cNvSpPr>
          <p:nvPr>
            <p:ph type="title"/>
          </p:nvPr>
        </p:nvSpPr>
        <p:spPr>
          <a:xfrm>
            <a:off x="838200" y="365126"/>
            <a:ext cx="10515600" cy="924660"/>
          </a:xfrm>
        </p:spPr>
        <p:txBody>
          <a:bodyPr/>
          <a:lstStyle/>
          <a:p>
            <a:r>
              <a:rPr lang="en-GB" b="1" dirty="0"/>
              <a:t>The Marketing Planning Process</a:t>
            </a:r>
          </a:p>
        </p:txBody>
      </p:sp>
      <p:pic>
        <p:nvPicPr>
          <p:cNvPr id="1026" name="Picture 2" descr="RevRoad + The SOSTAC Method - RevRoad">
            <a:extLst>
              <a:ext uri="{FF2B5EF4-FFF2-40B4-BE49-F238E27FC236}">
                <a16:creationId xmlns:a16="http://schemas.microsoft.com/office/drawing/2014/main" id="{DF4B87B5-B508-5F5C-6B1B-F9D42C2E275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0312" t="5393" r="10467" b="6009"/>
          <a:stretch>
            <a:fillRect/>
          </a:stretch>
        </p:blipFill>
        <p:spPr bwMode="auto">
          <a:xfrm>
            <a:off x="548640" y="1289787"/>
            <a:ext cx="11131660" cy="5191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17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703FF-3AA9-B2B9-180E-CDE7E6BD8578}"/>
              </a:ext>
            </a:extLst>
          </p:cNvPr>
          <p:cNvSpPr>
            <a:spLocks noGrp="1"/>
          </p:cNvSpPr>
          <p:nvPr>
            <p:ph type="title"/>
          </p:nvPr>
        </p:nvSpPr>
        <p:spPr>
          <a:xfrm>
            <a:off x="761800" y="269507"/>
            <a:ext cx="5334197" cy="1582816"/>
          </a:xfrm>
        </p:spPr>
        <p:txBody>
          <a:bodyPr anchor="ctr">
            <a:normAutofit/>
          </a:bodyPr>
          <a:lstStyle/>
          <a:p>
            <a:r>
              <a:rPr lang="en-GB" sz="4000" b="1" dirty="0"/>
              <a:t>The First Stage of Marketing Planning</a:t>
            </a:r>
          </a:p>
        </p:txBody>
      </p:sp>
      <p:sp>
        <p:nvSpPr>
          <p:cNvPr id="3" name="Content Placeholder 2">
            <a:extLst>
              <a:ext uri="{FF2B5EF4-FFF2-40B4-BE49-F238E27FC236}">
                <a16:creationId xmlns:a16="http://schemas.microsoft.com/office/drawing/2014/main" id="{30A7203B-05F2-0F7D-07DD-3001C7C61717}"/>
              </a:ext>
            </a:extLst>
          </p:cNvPr>
          <p:cNvSpPr>
            <a:spLocks noGrp="1"/>
          </p:cNvSpPr>
          <p:nvPr>
            <p:ph idx="1"/>
          </p:nvPr>
        </p:nvSpPr>
        <p:spPr>
          <a:xfrm>
            <a:off x="635268" y="1953928"/>
            <a:ext cx="5460730" cy="4286151"/>
          </a:xfrm>
        </p:spPr>
        <p:txBody>
          <a:bodyPr anchor="ctr">
            <a:noAutofit/>
          </a:bodyPr>
          <a:lstStyle/>
          <a:p>
            <a:r>
              <a:rPr lang="en-GB" dirty="0"/>
              <a:t>The marketing audit (situation analysis) is a detailed analysis of the environment in which the organisation operates. </a:t>
            </a:r>
          </a:p>
          <a:p>
            <a:endParaRPr lang="en-GB" dirty="0"/>
          </a:p>
          <a:p>
            <a:r>
              <a:rPr lang="en-GB" dirty="0"/>
              <a:t>This involves a systematic analysis of each element of the environment.</a:t>
            </a:r>
          </a:p>
          <a:p>
            <a:pPr marL="0" indent="0">
              <a:buNone/>
            </a:pPr>
            <a:r>
              <a:rPr lang="en-GB" dirty="0"/>
              <a:t> </a:t>
            </a:r>
          </a:p>
        </p:txBody>
      </p:sp>
      <p:pic>
        <p:nvPicPr>
          <p:cNvPr id="5" name="Picture 4" descr="Magnifying glass showing decling performance">
            <a:extLst>
              <a:ext uri="{FF2B5EF4-FFF2-40B4-BE49-F238E27FC236}">
                <a16:creationId xmlns:a16="http://schemas.microsoft.com/office/drawing/2014/main" id="{D040786E-F409-84F1-58B4-AE7F9BFDC605}"/>
              </a:ext>
            </a:extLst>
          </p:cNvPr>
          <p:cNvPicPr>
            <a:picLocks noChangeAspect="1"/>
          </p:cNvPicPr>
          <p:nvPr/>
        </p:nvPicPr>
        <p:blipFill rotWithShape="1">
          <a:blip r:embed="rId2"/>
          <a:srcRect l="8800" r="393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768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kern="1200" dirty="0">
                <a:solidFill>
                  <a:srgbClr val="FFFFFF"/>
                </a:solidFill>
                <a:latin typeface="+mj-lt"/>
                <a:ea typeface="+mj-ea"/>
                <a:cs typeface="+mj-cs"/>
              </a:rPr>
              <a:t>The macro, micro and internal marketing </a:t>
            </a:r>
            <a:r>
              <a:rPr lang="en-US" sz="3400" kern="1200" dirty="0">
                <a:solidFill>
                  <a:srgbClr val="FFFFFF"/>
                </a:solidFill>
                <a:latin typeface="+mj-lt"/>
                <a:ea typeface="+mj-ea"/>
                <a:cs typeface="+mj-cs"/>
              </a:rPr>
              <a:t>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The Business Environment can be evaluated externally and internally.</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marR="0" lvl="0" indent="0" algn="l" fontAlgn="auto">
              <a:spcBef>
                <a:spcPts val="0"/>
              </a:spcBef>
              <a:spcAft>
                <a:spcPts val="600"/>
              </a:spcAft>
              <a:buClrTx/>
              <a:buSzTx/>
              <a:buFontTx/>
              <a:buNone/>
              <a:tabLst/>
              <a:defRPr/>
            </a:pPr>
            <a:r>
              <a:rPr kumimoji="0" lang="en-US" sz="1100" b="0" i="0" u="none" strike="noStrike" kern="1200" cap="all" spc="0" normalizeH="0" baseline="0" noProof="0">
                <a:ln>
                  <a:noFill/>
                </a:ln>
                <a:solidFill>
                  <a:srgbClr val="FFFFFF"/>
                </a:solidFill>
                <a:effectLst/>
                <a:uLnTx/>
                <a:uFillTx/>
                <a:latin typeface="+mn-lt"/>
                <a:ea typeface="+mn-ea"/>
                <a:cs typeface="+mn-cs"/>
              </a:rPr>
              <a:t>Chartered Institute of Marketing 2020</a:t>
            </a: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2"/>
          <a:srcRect l="9289" t="30898" r="44142" b="20871"/>
          <a:stretch/>
        </p:blipFill>
        <p:spPr bwMode="auto">
          <a:xfrm>
            <a:off x="4502428" y="931338"/>
            <a:ext cx="7225748" cy="4995323"/>
          </a:xfrm>
          <a:prstGeom prst="rect">
            <a:avLst/>
          </a:prstGeom>
          <a:extLst>
            <a:ext uri="{53640926-AAD7-44D8-BBD7-CCE9431645EC}">
              <a14:shadowObscured xmlns:a14="http://schemas.microsoft.com/office/drawing/2010/main"/>
            </a:ext>
          </a:extLst>
        </p:spPr>
      </p:pic>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3A98EE3D-8CD1-4C3F-BD1C-C98C9596463C}" type="slidenum">
              <a:rPr kumimoji="0" lang="en-US" sz="1100" b="0" i="0" u="none" strike="noStrike" cap="none" spc="0" normalizeH="0" baseline="0" noProof="0">
                <a:ln>
                  <a:noFill/>
                </a:ln>
                <a:solidFill>
                  <a:schemeClr val="tx1">
                    <a:lumMod val="50000"/>
                    <a:lumOff val="50000"/>
                  </a:schemeClr>
                </a:solidFill>
                <a:effectLst/>
                <a:uLnTx/>
                <a:uFillTx/>
              </a:rPr>
              <a:pPr marR="0" lvl="0" indent="0" fontAlgn="auto">
                <a:spcBef>
                  <a:spcPts val="0"/>
                </a:spcBef>
                <a:spcAft>
                  <a:spcPts val="600"/>
                </a:spcAft>
                <a:buClrTx/>
                <a:buSzTx/>
                <a:buFontTx/>
                <a:buNone/>
                <a:tabLst/>
                <a:defRPr/>
              </a:pPr>
              <a:t>7</a:t>
            </a:fld>
            <a:endParaRPr kumimoji="0" lang="en-US" sz="1100" b="0" i="0" u="none" strike="noStrike" cap="none" spc="0" normalizeH="0" baseline="0" noProof="0">
              <a:ln>
                <a:noFill/>
              </a:ln>
              <a:solidFill>
                <a:schemeClr val="tx1">
                  <a:lumMod val="50000"/>
                  <a:lumOff val="50000"/>
                </a:schemeClr>
              </a:solidFill>
              <a:effectLst/>
              <a:uLnTx/>
              <a:uFillTx/>
            </a:endParaRPr>
          </a:p>
        </p:txBody>
      </p:sp>
    </p:spTree>
    <p:extLst>
      <p:ext uri="{BB962C8B-B14F-4D97-AF65-F5344CB8AC3E}">
        <p14:creationId xmlns:p14="http://schemas.microsoft.com/office/powerpoint/2010/main" val="321875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7DD77B92-CB36-4B20-A59A-59625E0F0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3CEF6284-B7B7-4F88-B78A-13BCBC4740CA}"/>
              </a:ext>
            </a:extLst>
          </p:cNvPr>
          <p:cNvSpPr>
            <a:spLocks noGrp="1" noChangeArrowheads="1"/>
          </p:cNvSpPr>
          <p:nvPr>
            <p:ph type="title"/>
          </p:nvPr>
        </p:nvSpPr>
        <p:spPr>
          <a:xfrm>
            <a:off x="645065" y="587830"/>
            <a:ext cx="3796306" cy="3566160"/>
          </a:xfrm>
        </p:spPr>
        <p:txBody>
          <a:bodyPr vert="horz" lIns="91440" tIns="45720" rIns="91440" bIns="45720" rtlCol="0" anchor="t">
            <a:normAutofit/>
          </a:bodyPr>
          <a:lstStyle/>
          <a:p>
            <a:r>
              <a:rPr lang="en-US" altLang="en-US" sz="4800" b="1" kern="1200" dirty="0">
                <a:solidFill>
                  <a:schemeClr val="tx1"/>
                </a:solidFill>
                <a:latin typeface="+mj-lt"/>
                <a:ea typeface="+mj-ea"/>
                <a:cs typeface="+mj-cs"/>
              </a:rPr>
              <a:t>The </a:t>
            </a:r>
            <a:r>
              <a:rPr lang="en-US" altLang="en-US" sz="4800" b="1" kern="1200" dirty="0" err="1">
                <a:solidFill>
                  <a:schemeClr val="tx1"/>
                </a:solidFill>
                <a:latin typeface="+mj-lt"/>
                <a:ea typeface="+mj-ea"/>
                <a:cs typeface="+mj-cs"/>
              </a:rPr>
              <a:t>Organisation’s</a:t>
            </a:r>
            <a:r>
              <a:rPr lang="en-US" altLang="en-US" sz="4800" b="1" kern="1200" dirty="0">
                <a:solidFill>
                  <a:schemeClr val="tx1"/>
                </a:solidFill>
                <a:latin typeface="+mj-lt"/>
                <a:ea typeface="+mj-ea"/>
                <a:cs typeface="+mj-cs"/>
              </a:rPr>
              <a:t> Environment – </a:t>
            </a:r>
            <a:r>
              <a:rPr lang="en-US" altLang="en-US" sz="2700" b="1" dirty="0"/>
              <a:t>S</a:t>
            </a:r>
            <a:r>
              <a:rPr lang="en-US" altLang="en-US" sz="2700" b="1" kern="1200" dirty="0">
                <a:solidFill>
                  <a:schemeClr val="tx1"/>
                </a:solidFill>
                <a:latin typeface="+mj-lt"/>
                <a:ea typeface="+mj-ea"/>
                <a:cs typeface="+mj-cs"/>
              </a:rPr>
              <a:t>equential analysis from outside in.</a:t>
            </a:r>
            <a:br>
              <a:rPr lang="en-US" altLang="en-US" sz="2700" b="1" kern="1200" dirty="0">
                <a:solidFill>
                  <a:schemeClr val="tx1"/>
                </a:solidFill>
                <a:latin typeface="+mj-lt"/>
                <a:ea typeface="+mj-ea"/>
                <a:cs typeface="+mj-cs"/>
              </a:rPr>
            </a:br>
            <a:endParaRPr lang="en-US" altLang="en-US" sz="2700" b="1" kern="1200" dirty="0">
              <a:solidFill>
                <a:schemeClr val="tx1"/>
              </a:solidFill>
              <a:latin typeface="+mj-lt"/>
              <a:ea typeface="+mj-ea"/>
              <a:cs typeface="+mj-cs"/>
            </a:endParaRPr>
          </a:p>
        </p:txBody>
      </p:sp>
      <p:grpSp>
        <p:nvGrpSpPr>
          <p:cNvPr id="13324" name="Group 133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325" name="Rectangle 133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6" name="Straight Connector 133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3328" name="Rectangle 133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Oval 3">
            <a:extLst>
              <a:ext uri="{FF2B5EF4-FFF2-40B4-BE49-F238E27FC236}">
                <a16:creationId xmlns:a16="http://schemas.microsoft.com/office/drawing/2014/main" id="{362B2007-3A32-4169-834B-7AEDC13DEB6D}"/>
              </a:ext>
            </a:extLst>
          </p:cNvPr>
          <p:cNvSpPr>
            <a:spLocks noChangeArrowheads="1"/>
          </p:cNvSpPr>
          <p:nvPr/>
        </p:nvSpPr>
        <p:spPr bwMode="auto">
          <a:xfrm>
            <a:off x="5420649" y="1014154"/>
            <a:ext cx="5941801" cy="4979322"/>
          </a:xfrm>
          <a:prstGeom prst="ellipse">
            <a:avLst/>
          </a:prstGeom>
          <a:solidFill>
            <a:schemeClr val="tx1"/>
          </a:solidFill>
          <a:ln>
            <a:noFill/>
          </a:ln>
          <a:extLst>
            <a:ext uri="{91240B29-F687-4F45-9708-019B960494DF}">
              <a14:hiddenLine xmlns:a14="http://schemas.microsoft.com/office/drawing/2010/main" w="38100">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dirty="0"/>
          </a:p>
        </p:txBody>
      </p:sp>
      <p:sp>
        <p:nvSpPr>
          <p:cNvPr id="11268" name="Oval 4">
            <a:extLst>
              <a:ext uri="{FF2B5EF4-FFF2-40B4-BE49-F238E27FC236}">
                <a16:creationId xmlns:a16="http://schemas.microsoft.com/office/drawing/2014/main" id="{C762A2C2-4F33-433F-AB6E-55C936683E95}"/>
              </a:ext>
            </a:extLst>
          </p:cNvPr>
          <p:cNvSpPr>
            <a:spLocks noChangeArrowheads="1"/>
          </p:cNvSpPr>
          <p:nvPr/>
        </p:nvSpPr>
        <p:spPr bwMode="auto">
          <a:xfrm>
            <a:off x="6366127" y="2102207"/>
            <a:ext cx="3516054" cy="3072412"/>
          </a:xfrm>
          <a:prstGeom prst="ellipse">
            <a:avLst/>
          </a:prstGeom>
          <a:solidFill>
            <a:schemeClr val="bg1"/>
          </a:solidFill>
          <a:ln w="38100">
            <a:solidFill>
              <a:srgbClr val="0033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GB" altLang="en-US" sz="1600"/>
          </a:p>
        </p:txBody>
      </p:sp>
      <p:sp>
        <p:nvSpPr>
          <p:cNvPr id="13317" name="Oval 5">
            <a:extLst>
              <a:ext uri="{FF2B5EF4-FFF2-40B4-BE49-F238E27FC236}">
                <a16:creationId xmlns:a16="http://schemas.microsoft.com/office/drawing/2014/main" id="{7B824B78-9E38-484F-A9DF-346AC66BC733}"/>
              </a:ext>
            </a:extLst>
          </p:cNvPr>
          <p:cNvSpPr>
            <a:spLocks noChangeArrowheads="1"/>
          </p:cNvSpPr>
          <p:nvPr/>
        </p:nvSpPr>
        <p:spPr bwMode="auto">
          <a:xfrm>
            <a:off x="7348156" y="3003027"/>
            <a:ext cx="1598617" cy="1433190"/>
          </a:xfrm>
          <a:prstGeom prst="ellipse">
            <a:avLst/>
          </a:prstGeom>
          <a:solidFill>
            <a:schemeClr val="bg2">
              <a:lumMod val="90000"/>
            </a:schemeClr>
          </a:solidFill>
          <a:ln w="381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GB" altLang="en-US" sz="1600"/>
          </a:p>
        </p:txBody>
      </p:sp>
      <p:sp>
        <p:nvSpPr>
          <p:cNvPr id="11270" name="Text Box 6">
            <a:extLst>
              <a:ext uri="{FF2B5EF4-FFF2-40B4-BE49-F238E27FC236}">
                <a16:creationId xmlns:a16="http://schemas.microsoft.com/office/drawing/2014/main" id="{7B3A180E-37D8-491B-8F49-BEC697847382}"/>
              </a:ext>
            </a:extLst>
          </p:cNvPr>
          <p:cNvSpPr txBox="1">
            <a:spLocks noChangeArrowheads="1"/>
          </p:cNvSpPr>
          <p:nvPr/>
        </p:nvSpPr>
        <p:spPr bwMode="auto">
          <a:xfrm>
            <a:off x="7197769" y="1228456"/>
            <a:ext cx="1875330"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kern="1200">
                <a:solidFill>
                  <a:schemeClr val="bg1"/>
                </a:solidFill>
                <a:latin typeface="Arial" panose="020B0604020202020204" pitchFamily="34" charset="0"/>
                <a:ea typeface="+mn-ea"/>
                <a:cs typeface="Arial" panose="020B0604020202020204" pitchFamily="34" charset="0"/>
              </a:rPr>
              <a:t>THE MACRO ENVIRONMENT</a:t>
            </a:r>
            <a:endParaRPr lang="en-GB" altLang="en-US" sz="1800">
              <a:solidFill>
                <a:schemeClr val="bg1"/>
              </a:solidFill>
            </a:endParaRPr>
          </a:p>
        </p:txBody>
      </p:sp>
      <p:sp>
        <p:nvSpPr>
          <p:cNvPr id="11271" name="Text Box 7">
            <a:extLst>
              <a:ext uri="{FF2B5EF4-FFF2-40B4-BE49-F238E27FC236}">
                <a16:creationId xmlns:a16="http://schemas.microsoft.com/office/drawing/2014/main" id="{5188A1DA-A15B-4DA1-8BA1-E1B33BAA4465}"/>
              </a:ext>
            </a:extLst>
          </p:cNvPr>
          <p:cNvSpPr txBox="1">
            <a:spLocks noChangeArrowheads="1"/>
          </p:cNvSpPr>
          <p:nvPr/>
        </p:nvSpPr>
        <p:spPr bwMode="auto">
          <a:xfrm>
            <a:off x="7236869" y="2216500"/>
            <a:ext cx="1873825"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kern="1200">
                <a:solidFill>
                  <a:schemeClr val="tx1"/>
                </a:solidFill>
                <a:latin typeface="Arial" panose="020B0604020202020204" pitchFamily="34" charset="0"/>
                <a:ea typeface="+mn-ea"/>
                <a:cs typeface="Arial" panose="020B0604020202020204" pitchFamily="34" charset="0"/>
              </a:rPr>
              <a:t>THE MICRO ENVIRONMENT</a:t>
            </a:r>
            <a:endParaRPr lang="en-GB" altLang="en-US" sz="1800"/>
          </a:p>
        </p:txBody>
      </p:sp>
      <p:sp>
        <p:nvSpPr>
          <p:cNvPr id="11272" name="Text Box 8">
            <a:extLst>
              <a:ext uri="{FF2B5EF4-FFF2-40B4-BE49-F238E27FC236}">
                <a16:creationId xmlns:a16="http://schemas.microsoft.com/office/drawing/2014/main" id="{F9233363-D4F4-4D43-9CC7-73E29D0220C5}"/>
              </a:ext>
            </a:extLst>
          </p:cNvPr>
          <p:cNvSpPr txBox="1">
            <a:spLocks noChangeArrowheads="1"/>
          </p:cNvSpPr>
          <p:nvPr/>
        </p:nvSpPr>
        <p:spPr bwMode="auto">
          <a:xfrm>
            <a:off x="7312063" y="3360948"/>
            <a:ext cx="1747500"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692" b="1" kern="1200">
                <a:solidFill>
                  <a:schemeClr val="tx1"/>
                </a:solidFill>
                <a:latin typeface="Arial" panose="020B0604020202020204" pitchFamily="34" charset="0"/>
                <a:ea typeface="+mn-ea"/>
                <a:cs typeface="Arial" panose="020B0604020202020204" pitchFamily="34" charset="0"/>
              </a:rPr>
              <a:t>The  Internal Environment</a:t>
            </a:r>
            <a:endParaRPr lang="en-GB" altLang="en-US" sz="1800" b="1"/>
          </a:p>
        </p:txBody>
      </p:sp>
      <p:sp>
        <p:nvSpPr>
          <p:cNvPr id="11273" name="Text Box 9">
            <a:extLst>
              <a:ext uri="{FF2B5EF4-FFF2-40B4-BE49-F238E27FC236}">
                <a16:creationId xmlns:a16="http://schemas.microsoft.com/office/drawing/2014/main" id="{5821E586-D2B9-473B-8921-09BEFE168091}"/>
              </a:ext>
            </a:extLst>
          </p:cNvPr>
          <p:cNvSpPr txBox="1">
            <a:spLocks noChangeArrowheads="1"/>
          </p:cNvSpPr>
          <p:nvPr/>
        </p:nvSpPr>
        <p:spPr bwMode="auto">
          <a:xfrm>
            <a:off x="6489445" y="3118824"/>
            <a:ext cx="95195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Suppliers</a:t>
            </a:r>
            <a:endParaRPr lang="en-GB" altLang="en-US" sz="1200"/>
          </a:p>
        </p:txBody>
      </p:sp>
      <p:sp>
        <p:nvSpPr>
          <p:cNvPr id="11274" name="Text Box 10">
            <a:extLst>
              <a:ext uri="{FF2B5EF4-FFF2-40B4-BE49-F238E27FC236}">
                <a16:creationId xmlns:a16="http://schemas.microsoft.com/office/drawing/2014/main" id="{459EF189-BDFB-4DEC-A51E-EBD6C42E3660}"/>
              </a:ext>
            </a:extLst>
          </p:cNvPr>
          <p:cNvSpPr txBox="1">
            <a:spLocks noChangeArrowheads="1"/>
          </p:cNvSpPr>
          <p:nvPr/>
        </p:nvSpPr>
        <p:spPr bwMode="auto">
          <a:xfrm>
            <a:off x="6314996" y="3819628"/>
            <a:ext cx="1332431"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Other stakeholders</a:t>
            </a:r>
            <a:endParaRPr lang="en-GB" altLang="en-US" sz="1200"/>
          </a:p>
        </p:txBody>
      </p:sp>
      <p:sp>
        <p:nvSpPr>
          <p:cNvPr id="11275" name="Text Box 11">
            <a:extLst>
              <a:ext uri="{FF2B5EF4-FFF2-40B4-BE49-F238E27FC236}">
                <a16:creationId xmlns:a16="http://schemas.microsoft.com/office/drawing/2014/main" id="{B6F8AE2B-8E8B-4763-B4CA-4483720E724B}"/>
              </a:ext>
            </a:extLst>
          </p:cNvPr>
          <p:cNvSpPr txBox="1">
            <a:spLocks noChangeArrowheads="1"/>
          </p:cNvSpPr>
          <p:nvPr/>
        </p:nvSpPr>
        <p:spPr bwMode="auto">
          <a:xfrm>
            <a:off x="7018807" y="4505394"/>
            <a:ext cx="1323408"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Intermediaries</a:t>
            </a:r>
            <a:endParaRPr lang="en-GB" altLang="en-US" sz="1200"/>
          </a:p>
        </p:txBody>
      </p:sp>
      <p:sp>
        <p:nvSpPr>
          <p:cNvPr id="11276" name="Text Box 12">
            <a:extLst>
              <a:ext uri="{FF2B5EF4-FFF2-40B4-BE49-F238E27FC236}">
                <a16:creationId xmlns:a16="http://schemas.microsoft.com/office/drawing/2014/main" id="{CEF5F0A4-D3B3-491B-9B27-B82DE8FA3D63}"/>
              </a:ext>
            </a:extLst>
          </p:cNvPr>
          <p:cNvSpPr txBox="1">
            <a:spLocks noChangeArrowheads="1"/>
          </p:cNvSpPr>
          <p:nvPr/>
        </p:nvSpPr>
        <p:spPr bwMode="auto">
          <a:xfrm>
            <a:off x="8343797" y="4404614"/>
            <a:ext cx="133243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Competitors</a:t>
            </a:r>
            <a:endParaRPr lang="en-GB" altLang="en-US" sz="1200"/>
          </a:p>
        </p:txBody>
      </p:sp>
      <p:sp>
        <p:nvSpPr>
          <p:cNvPr id="11277" name="Text Box 13">
            <a:extLst>
              <a:ext uri="{FF2B5EF4-FFF2-40B4-BE49-F238E27FC236}">
                <a16:creationId xmlns:a16="http://schemas.microsoft.com/office/drawing/2014/main" id="{46614945-41A2-4EB7-B07A-635F4CE6BD3D}"/>
              </a:ext>
            </a:extLst>
          </p:cNvPr>
          <p:cNvSpPr txBox="1">
            <a:spLocks noChangeArrowheads="1"/>
          </p:cNvSpPr>
          <p:nvPr/>
        </p:nvSpPr>
        <p:spPr bwMode="auto">
          <a:xfrm>
            <a:off x="8752773" y="3111306"/>
            <a:ext cx="1079781"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tx1"/>
                </a:solidFill>
                <a:latin typeface="Arial" panose="020B0604020202020204" pitchFamily="34" charset="0"/>
                <a:ea typeface="+mn-ea"/>
                <a:cs typeface="Arial" panose="020B0604020202020204" pitchFamily="34" charset="0"/>
              </a:rPr>
              <a:t>Customers</a:t>
            </a:r>
            <a:endParaRPr lang="en-GB" altLang="en-US" sz="1200"/>
          </a:p>
        </p:txBody>
      </p:sp>
      <p:sp>
        <p:nvSpPr>
          <p:cNvPr id="11278" name="Text Box 14">
            <a:extLst>
              <a:ext uri="{FF2B5EF4-FFF2-40B4-BE49-F238E27FC236}">
                <a16:creationId xmlns:a16="http://schemas.microsoft.com/office/drawing/2014/main" id="{7C43F24B-1CBA-4605-A79B-63F26609CCA6}"/>
              </a:ext>
            </a:extLst>
          </p:cNvPr>
          <p:cNvSpPr txBox="1">
            <a:spLocks noChangeArrowheads="1"/>
          </p:cNvSpPr>
          <p:nvPr/>
        </p:nvSpPr>
        <p:spPr bwMode="auto">
          <a:xfrm>
            <a:off x="5684872" y="2260113"/>
            <a:ext cx="1018122"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Political  forces</a:t>
            </a:r>
            <a:endParaRPr lang="en-GB" altLang="en-US" sz="1200">
              <a:solidFill>
                <a:schemeClr val="bg1"/>
              </a:solidFill>
            </a:endParaRPr>
          </a:p>
        </p:txBody>
      </p:sp>
      <p:sp>
        <p:nvSpPr>
          <p:cNvPr id="11279" name="Text Box 15">
            <a:extLst>
              <a:ext uri="{FF2B5EF4-FFF2-40B4-BE49-F238E27FC236}">
                <a16:creationId xmlns:a16="http://schemas.microsoft.com/office/drawing/2014/main" id="{2FEA7773-A9F1-40AE-B44B-C16AC2F0CADD}"/>
              </a:ext>
            </a:extLst>
          </p:cNvPr>
          <p:cNvSpPr txBox="1">
            <a:spLocks noChangeArrowheads="1"/>
          </p:cNvSpPr>
          <p:nvPr/>
        </p:nvSpPr>
        <p:spPr bwMode="auto">
          <a:xfrm>
            <a:off x="6193181" y="4703905"/>
            <a:ext cx="825627" cy="607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Social Cultural  forces</a:t>
            </a:r>
            <a:endParaRPr lang="en-GB" altLang="en-US" sz="1200">
              <a:solidFill>
                <a:schemeClr val="bg1"/>
              </a:solidFill>
            </a:endParaRPr>
          </a:p>
        </p:txBody>
      </p:sp>
      <p:sp>
        <p:nvSpPr>
          <p:cNvPr id="11280" name="Text Box 16">
            <a:extLst>
              <a:ext uri="{FF2B5EF4-FFF2-40B4-BE49-F238E27FC236}">
                <a16:creationId xmlns:a16="http://schemas.microsoft.com/office/drawing/2014/main" id="{901EE599-1938-4E04-83E3-452CF26B5EE9}"/>
              </a:ext>
            </a:extLst>
          </p:cNvPr>
          <p:cNvSpPr txBox="1">
            <a:spLocks noChangeArrowheads="1"/>
          </p:cNvSpPr>
          <p:nvPr/>
        </p:nvSpPr>
        <p:spPr bwMode="auto">
          <a:xfrm>
            <a:off x="9170849" y="4824215"/>
            <a:ext cx="1323408"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Technological forces</a:t>
            </a:r>
            <a:endParaRPr lang="en-GB" altLang="en-US" sz="1200">
              <a:solidFill>
                <a:schemeClr val="bg1"/>
              </a:solidFill>
            </a:endParaRPr>
          </a:p>
        </p:txBody>
      </p:sp>
      <p:sp>
        <p:nvSpPr>
          <p:cNvPr id="11281" name="Text Box 17">
            <a:extLst>
              <a:ext uri="{FF2B5EF4-FFF2-40B4-BE49-F238E27FC236}">
                <a16:creationId xmlns:a16="http://schemas.microsoft.com/office/drawing/2014/main" id="{E1EA41B3-4D97-4901-8014-EBE1A65F51DB}"/>
              </a:ext>
            </a:extLst>
          </p:cNvPr>
          <p:cNvSpPr txBox="1">
            <a:spLocks noChangeArrowheads="1"/>
          </p:cNvSpPr>
          <p:nvPr/>
        </p:nvSpPr>
        <p:spPr bwMode="auto">
          <a:xfrm>
            <a:off x="9892707" y="3503815"/>
            <a:ext cx="1336943"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Environmental forces</a:t>
            </a:r>
            <a:endParaRPr lang="en-GB" altLang="en-US" sz="1200">
              <a:solidFill>
                <a:schemeClr val="bg1"/>
              </a:solidFill>
            </a:endParaRPr>
          </a:p>
        </p:txBody>
      </p:sp>
      <p:sp>
        <p:nvSpPr>
          <p:cNvPr id="11282" name="Text Box 17">
            <a:extLst>
              <a:ext uri="{FF2B5EF4-FFF2-40B4-BE49-F238E27FC236}">
                <a16:creationId xmlns:a16="http://schemas.microsoft.com/office/drawing/2014/main" id="{9BF079AC-6927-4FDF-9AD7-83D7F7432B08}"/>
              </a:ext>
            </a:extLst>
          </p:cNvPr>
          <p:cNvSpPr txBox="1">
            <a:spLocks noChangeArrowheads="1"/>
          </p:cNvSpPr>
          <p:nvPr/>
        </p:nvSpPr>
        <p:spPr bwMode="auto">
          <a:xfrm>
            <a:off x="5415679" y="3735411"/>
            <a:ext cx="936912" cy="43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Economic forces</a:t>
            </a:r>
            <a:endParaRPr lang="en-GB" altLang="en-US" sz="1200">
              <a:solidFill>
                <a:schemeClr val="bg1"/>
              </a:solidFill>
            </a:endParaRPr>
          </a:p>
        </p:txBody>
      </p:sp>
      <p:sp>
        <p:nvSpPr>
          <p:cNvPr id="11283" name="Text Box 17">
            <a:extLst>
              <a:ext uri="{FF2B5EF4-FFF2-40B4-BE49-F238E27FC236}">
                <a16:creationId xmlns:a16="http://schemas.microsoft.com/office/drawing/2014/main" id="{CC84BD51-E37D-4498-B72A-B10A09251A04}"/>
              </a:ext>
            </a:extLst>
          </p:cNvPr>
          <p:cNvSpPr txBox="1">
            <a:spLocks noChangeArrowheads="1"/>
          </p:cNvSpPr>
          <p:nvPr/>
        </p:nvSpPr>
        <p:spPr bwMode="auto">
          <a:xfrm>
            <a:off x="9695702" y="2222516"/>
            <a:ext cx="1019626" cy="526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Legal</a:t>
            </a:r>
          </a:p>
          <a:p>
            <a:pPr algn="ctr" defTabSz="859536">
              <a:spcBef>
                <a:spcPct val="50000"/>
              </a:spcBef>
              <a:buNone/>
            </a:pPr>
            <a:r>
              <a:rPr lang="en-GB" altLang="en-US" sz="1128" kern="1200">
                <a:solidFill>
                  <a:schemeClr val="bg1"/>
                </a:solidFill>
                <a:latin typeface="Arial" panose="020B0604020202020204" pitchFamily="34" charset="0"/>
                <a:ea typeface="+mn-ea"/>
                <a:cs typeface="Arial" panose="020B0604020202020204" pitchFamily="34" charset="0"/>
              </a:rPr>
              <a:t> forces</a:t>
            </a:r>
            <a:endParaRPr lang="en-GB" altLang="en-US" sz="1200">
              <a:solidFill>
                <a:schemeClr val="bg1"/>
              </a:solidFill>
            </a:endParaRPr>
          </a:p>
        </p:txBody>
      </p:sp>
      <p:sp>
        <p:nvSpPr>
          <p:cNvPr id="11284" name="TextBox 19">
            <a:extLst>
              <a:ext uri="{FF2B5EF4-FFF2-40B4-BE49-F238E27FC236}">
                <a16:creationId xmlns:a16="http://schemas.microsoft.com/office/drawing/2014/main" id="{2247D6FB-028F-41FE-88F8-5E627280736A}"/>
              </a:ext>
            </a:extLst>
          </p:cNvPr>
          <p:cNvSpPr txBox="1">
            <a:spLocks noChangeArrowheads="1"/>
          </p:cNvSpPr>
          <p:nvPr/>
        </p:nvSpPr>
        <p:spPr bwMode="auto">
          <a:xfrm>
            <a:off x="9112437" y="3751955"/>
            <a:ext cx="613580" cy="265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859536">
              <a:spcBef>
                <a:spcPct val="0"/>
              </a:spcBef>
              <a:spcAft>
                <a:spcPts val="600"/>
              </a:spcAft>
              <a:buNone/>
            </a:pPr>
            <a:r>
              <a:rPr lang="en-GB" altLang="en-US" sz="1128" kern="1200">
                <a:solidFill>
                  <a:schemeClr val="tx1"/>
                </a:solidFill>
                <a:latin typeface="Arial" panose="020B0604020202020204" pitchFamily="34" charset="0"/>
                <a:ea typeface="+mn-ea"/>
                <a:cs typeface="Arial" panose="020B0604020202020204" pitchFamily="34" charset="0"/>
              </a:rPr>
              <a:t>Public</a:t>
            </a:r>
            <a:endParaRPr lang="en-GB" altLang="en-US" sz="120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4" name="Rectangle 368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8" name="Rectangle 368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80" name="Rectangle 368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Oval 368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Title 1">
            <a:extLst>
              <a:ext uri="{FF2B5EF4-FFF2-40B4-BE49-F238E27FC236}">
                <a16:creationId xmlns:a16="http://schemas.microsoft.com/office/drawing/2014/main" id="{A76F0EFA-7B6A-4D18-8FAE-BB6E69C801E3}"/>
              </a:ext>
            </a:extLst>
          </p:cNvPr>
          <p:cNvSpPr>
            <a:spLocks noGrp="1"/>
          </p:cNvSpPr>
          <p:nvPr>
            <p:ph type="title"/>
          </p:nvPr>
        </p:nvSpPr>
        <p:spPr>
          <a:xfrm>
            <a:off x="826396" y="586855"/>
            <a:ext cx="4230100" cy="3387497"/>
          </a:xfrm>
        </p:spPr>
        <p:txBody>
          <a:bodyPr anchor="b">
            <a:normAutofit/>
          </a:bodyPr>
          <a:lstStyle/>
          <a:p>
            <a:pPr algn="r"/>
            <a:r>
              <a:rPr lang="en-GB" altLang="en-US" sz="4000" b="1">
                <a:solidFill>
                  <a:srgbClr val="FFFFFF"/>
                </a:solidFill>
              </a:rPr>
              <a:t>The Macro Environment</a:t>
            </a:r>
          </a:p>
        </p:txBody>
      </p:sp>
      <p:sp>
        <p:nvSpPr>
          <p:cNvPr id="36867" name="Content Placeholder 2">
            <a:extLst>
              <a:ext uri="{FF2B5EF4-FFF2-40B4-BE49-F238E27FC236}">
                <a16:creationId xmlns:a16="http://schemas.microsoft.com/office/drawing/2014/main" id="{56B20CA8-19F8-437F-A097-CEC2FAB3AF92}"/>
              </a:ext>
            </a:extLst>
          </p:cNvPr>
          <p:cNvSpPr>
            <a:spLocks noGrp="1"/>
          </p:cNvSpPr>
          <p:nvPr>
            <p:ph idx="1"/>
          </p:nvPr>
        </p:nvSpPr>
        <p:spPr>
          <a:xfrm>
            <a:off x="5823284" y="649480"/>
            <a:ext cx="5542321" cy="5546047"/>
          </a:xfrm>
        </p:spPr>
        <p:txBody>
          <a:bodyPr anchor="ctr">
            <a:normAutofit/>
          </a:bodyPr>
          <a:lstStyle/>
          <a:p>
            <a:r>
              <a:rPr lang="en-GB" altLang="en-US" dirty="0"/>
              <a:t>The big picture</a:t>
            </a:r>
          </a:p>
          <a:p>
            <a:pPr marL="0" indent="0">
              <a:buNone/>
            </a:pPr>
            <a:endParaRPr lang="en-GB" altLang="en-US" dirty="0"/>
          </a:p>
          <a:p>
            <a:r>
              <a:rPr lang="en-GB" altLang="en-US" dirty="0"/>
              <a:t>What’s going on outside the organisation that could impact on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71181" y="97458"/>
            <a:ext cx="10521659" cy="1112217"/>
          </a:xfrm>
        </p:spPr>
        <p:txBody>
          <a:bodyPr>
            <a:normAutofit/>
          </a:bodyPr>
          <a:lstStyle/>
          <a:p>
            <a:r>
              <a:rPr lang="en-GB" b="1" dirty="0"/>
              <a:t>External Environment </a:t>
            </a:r>
          </a:p>
        </p:txBody>
      </p:sp>
      <p:sp>
        <p:nvSpPr>
          <p:cNvPr id="3" name="Text Placeholder 2"/>
          <p:cNvSpPr>
            <a:spLocks noGrp="1"/>
          </p:cNvSpPr>
          <p:nvPr>
            <p:ph idx="1"/>
          </p:nvPr>
        </p:nvSpPr>
        <p:spPr>
          <a:xfrm>
            <a:off x="1981200" y="1340769"/>
            <a:ext cx="8229600" cy="4786432"/>
          </a:xfrm>
        </p:spPr>
        <p:txBody>
          <a:bodyPr/>
          <a:lstStyle/>
          <a:p>
            <a:endParaRPr lang="en-GB" dirty="0"/>
          </a:p>
        </p:txBody>
      </p:sp>
      <p:sp>
        <p:nvSpPr>
          <p:cNvPr id="6" name="Slide Number Placeholder 5"/>
          <p:cNvSpPr>
            <a:spLocks noGrp="1"/>
          </p:cNvSpPr>
          <p:nvPr>
            <p:ph type="sldNum" sz="quarter" idx="12"/>
          </p:nvPr>
        </p:nvSpPr>
        <p:spPr/>
        <p:txBody>
          <a:bodyPr>
            <a:normAutofit/>
          </a:bodyPr>
          <a:lstStyle/>
          <a:p>
            <a:fld id="{7B914098-EA5F-4E0F-8262-B37EEDEAEE84}" type="slidenum">
              <a:rPr lang="en-GB" smtClean="0"/>
              <a:t>10</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670980" y="1188025"/>
            <a:ext cx="10621860" cy="5669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1692" y="97458"/>
            <a:ext cx="10841148" cy="1068778"/>
          </a:xfrm>
        </p:spPr>
        <p:txBody>
          <a:bodyPr>
            <a:normAutofit fontScale="90000"/>
          </a:bodyPr>
          <a:lstStyle/>
          <a:p>
            <a:r>
              <a:rPr lang="en-GB" b="1" dirty="0"/>
              <a:t>The Marketing Mix within the External Environment </a:t>
            </a:r>
          </a:p>
        </p:txBody>
      </p:sp>
      <p:sp>
        <p:nvSpPr>
          <p:cNvPr id="3" name="Text Placeholder 2"/>
          <p:cNvSpPr>
            <a:spLocks noGrp="1"/>
          </p:cNvSpPr>
          <p:nvPr>
            <p:ph idx="1"/>
          </p:nvPr>
        </p:nvSpPr>
        <p:spPr>
          <a:xfrm>
            <a:off x="1981200" y="1340769"/>
            <a:ext cx="8229600" cy="4786432"/>
          </a:xfrm>
        </p:spPr>
        <p:txBody>
          <a:bodyPr/>
          <a:lstStyle/>
          <a:p>
            <a:endParaRPr lang="en-GB" dirty="0"/>
          </a:p>
        </p:txBody>
      </p:sp>
      <p:sp>
        <p:nvSpPr>
          <p:cNvPr id="6" name="Slide Number Placeholder 5"/>
          <p:cNvSpPr>
            <a:spLocks noGrp="1"/>
          </p:cNvSpPr>
          <p:nvPr>
            <p:ph type="sldNum" sz="quarter" idx="12"/>
          </p:nvPr>
        </p:nvSpPr>
        <p:spPr/>
        <p:txBody>
          <a:bodyPr>
            <a:normAutofit/>
          </a:bodyPr>
          <a:lstStyle/>
          <a:p>
            <a:fld id="{7B914098-EA5F-4E0F-8262-B37EEDEAEE84}" type="slidenum">
              <a:rPr lang="en-GB" smtClean="0"/>
              <a:t>11</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903382" y="1261687"/>
            <a:ext cx="10486331" cy="561796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9290" y="2560160"/>
            <a:ext cx="3994513" cy="2809875"/>
          </a:xfrm>
          <a:prstGeom prst="rect">
            <a:avLst/>
          </a:prstGeom>
        </p:spPr>
      </p:pic>
    </p:spTree>
    <p:extLst>
      <p:ext uri="{BB962C8B-B14F-4D97-AF65-F5344CB8AC3E}">
        <p14:creationId xmlns:p14="http://schemas.microsoft.com/office/powerpoint/2010/main" val="492971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523AA-AAC7-9BBC-DDE0-E7895EABD56D}"/>
              </a:ext>
            </a:extLst>
          </p:cNvPr>
          <p:cNvSpPr>
            <a:spLocks noGrp="1"/>
          </p:cNvSpPr>
          <p:nvPr>
            <p:ph type="title"/>
          </p:nvPr>
        </p:nvSpPr>
        <p:spPr/>
        <p:txBody>
          <a:bodyPr/>
          <a:lstStyle/>
          <a:p>
            <a:r>
              <a:rPr lang="en-GB" b="1" dirty="0"/>
              <a:t>The Macro environment is analysed using PESTEL (Sometimes called PEST, STEP, STEEPLE)</a:t>
            </a:r>
          </a:p>
        </p:txBody>
      </p:sp>
      <p:pic>
        <p:nvPicPr>
          <p:cNvPr id="2050" name="Picture 2" descr="PESTEL – Nic">
            <a:extLst>
              <a:ext uri="{FF2B5EF4-FFF2-40B4-BE49-F238E27FC236}">
                <a16:creationId xmlns:a16="http://schemas.microsoft.com/office/drawing/2014/main" id="{2890268E-B3C5-884C-2F45-BC4246D906C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392" y="2277268"/>
            <a:ext cx="12143608" cy="4297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978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33754" y="504092"/>
            <a:ext cx="6405035" cy="726831"/>
          </a:xfrm>
        </p:spPr>
        <p:txBody>
          <a:bodyPr>
            <a:normAutofit/>
          </a:bodyPr>
          <a:lstStyle/>
          <a:p>
            <a:r>
              <a:rPr lang="en-GB" sz="4000" b="1" u="sng" dirty="0">
                <a:latin typeface="+mn-lt"/>
              </a:rPr>
              <a:t>POLITICAL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33754" y="1629508"/>
            <a:ext cx="6623538" cy="4724400"/>
          </a:xfrm>
        </p:spPr>
        <p:txBody>
          <a:bodyPr>
            <a:normAutofit/>
          </a:bodyPr>
          <a:lstStyle/>
          <a:p>
            <a:r>
              <a:rPr lang="en-GB" dirty="0"/>
              <a:t>Change of government</a:t>
            </a:r>
          </a:p>
          <a:p>
            <a:endParaRPr lang="en-GB" sz="200" dirty="0"/>
          </a:p>
          <a:p>
            <a:r>
              <a:rPr lang="en-GB" dirty="0"/>
              <a:t>Government policies</a:t>
            </a:r>
          </a:p>
          <a:p>
            <a:endParaRPr lang="en-GB" sz="200" dirty="0"/>
          </a:p>
          <a:p>
            <a:r>
              <a:rPr lang="en-GB" dirty="0"/>
              <a:t>Tax policy – corporate tax, minimum wage</a:t>
            </a:r>
          </a:p>
          <a:p>
            <a:endParaRPr lang="en-GB" sz="200" dirty="0"/>
          </a:p>
          <a:p>
            <a:r>
              <a:rPr lang="en-GB" dirty="0"/>
              <a:t>Environmental regulations </a:t>
            </a:r>
          </a:p>
          <a:p>
            <a:endParaRPr lang="en-GB" sz="200" dirty="0"/>
          </a:p>
          <a:p>
            <a:r>
              <a:rPr lang="en-GB" dirty="0"/>
              <a:t>Safety standards</a:t>
            </a:r>
          </a:p>
          <a:p>
            <a:endParaRPr lang="en-GB" sz="200" dirty="0"/>
          </a:p>
          <a:p>
            <a:r>
              <a:rPr lang="en-GB" dirty="0"/>
              <a:t>Trade restrictions and reform</a:t>
            </a:r>
          </a:p>
          <a:p>
            <a:endParaRPr lang="en-GB" sz="200" dirty="0"/>
          </a:p>
          <a:p>
            <a:r>
              <a:rPr lang="en-GB" dirty="0"/>
              <a:t>Tariffs</a:t>
            </a:r>
          </a:p>
          <a:p>
            <a:pPr marL="0" indent="0">
              <a:buNone/>
            </a:pPr>
            <a:endParaRPr lang="en-GB" sz="2000" dirty="0"/>
          </a:p>
          <a:p>
            <a:endParaRPr lang="en-GB" sz="2000" dirty="0"/>
          </a:p>
        </p:txBody>
      </p:sp>
      <p:pic>
        <p:nvPicPr>
          <p:cNvPr id="2050" name="Picture 2" descr="Free Westminster Big Ben photo and picture">
            <a:extLst>
              <a:ext uri="{FF2B5EF4-FFF2-40B4-BE49-F238E27FC236}">
                <a16:creationId xmlns:a16="http://schemas.microsoft.com/office/drawing/2014/main" id="{E225C746-3145-2BEE-291C-6DDFF5D41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3449" r="24509" b="-1"/>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641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574431" y="723899"/>
            <a:ext cx="6264358" cy="718040"/>
          </a:xfrm>
        </p:spPr>
        <p:txBody>
          <a:bodyPr>
            <a:normAutofit/>
          </a:bodyPr>
          <a:lstStyle/>
          <a:p>
            <a:r>
              <a:rPr lang="en-GB" sz="4000" b="1" u="sng" dirty="0">
                <a:latin typeface="+mn-lt"/>
              </a:rPr>
              <a:t>ECONOMIC</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574431" y="1781908"/>
            <a:ext cx="6264359" cy="4352193"/>
          </a:xfrm>
        </p:spPr>
        <p:txBody>
          <a:bodyPr>
            <a:normAutofit/>
          </a:bodyPr>
          <a:lstStyle/>
          <a:p>
            <a:r>
              <a:rPr lang="en-GB" dirty="0"/>
              <a:t>Economic growth/decline</a:t>
            </a:r>
          </a:p>
          <a:p>
            <a:endParaRPr lang="en-GB" sz="400" dirty="0"/>
          </a:p>
          <a:p>
            <a:r>
              <a:rPr lang="en-GB" dirty="0"/>
              <a:t>Interest, exchange rates, inflation</a:t>
            </a:r>
          </a:p>
          <a:p>
            <a:endParaRPr lang="en-GB" sz="400" dirty="0"/>
          </a:p>
          <a:p>
            <a:r>
              <a:rPr lang="en-GB" dirty="0"/>
              <a:t>Disposable Incomes</a:t>
            </a:r>
          </a:p>
          <a:p>
            <a:endParaRPr lang="en-GB" sz="400" dirty="0"/>
          </a:p>
          <a:p>
            <a:r>
              <a:rPr lang="en-GB" dirty="0"/>
              <a:t>Unemployment (local and national)</a:t>
            </a:r>
          </a:p>
          <a:p>
            <a:endParaRPr lang="en-GB" sz="400" dirty="0"/>
          </a:p>
          <a:p>
            <a:r>
              <a:rPr lang="en-GB" dirty="0"/>
              <a:t>Credit availability</a:t>
            </a:r>
          </a:p>
          <a:p>
            <a:endParaRPr lang="en-GB" sz="400" dirty="0"/>
          </a:p>
          <a:p>
            <a:r>
              <a:rPr lang="en-GB" dirty="0"/>
              <a:t>Cost of living</a:t>
            </a:r>
          </a:p>
        </p:txBody>
      </p:sp>
      <p:pic>
        <p:nvPicPr>
          <p:cNvPr id="3074" name="Picture 2" descr="Free Money Coins photo and picture">
            <a:extLst>
              <a:ext uri="{FF2B5EF4-FFF2-40B4-BE49-F238E27FC236}">
                <a16:creationId xmlns:a16="http://schemas.microsoft.com/office/drawing/2014/main" id="{1ED6E637-3860-99BD-1BCD-DD70FC8AC1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623" r="16783" b="-1"/>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44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80647" y="365125"/>
            <a:ext cx="10873153" cy="785817"/>
          </a:xfrm>
        </p:spPr>
        <p:txBody>
          <a:bodyPr>
            <a:normAutofit/>
          </a:bodyPr>
          <a:lstStyle/>
          <a:p>
            <a:r>
              <a:rPr lang="en-GB" sz="4000" b="1" u="sng" dirty="0">
                <a:latin typeface="+mn-lt"/>
              </a:rPr>
              <a:t>SOCIAL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0647" y="1383323"/>
            <a:ext cx="6471138" cy="4745766"/>
          </a:xfrm>
        </p:spPr>
        <p:txBody>
          <a:bodyPr>
            <a:normAutofit fontScale="92500" lnSpcReduction="10000"/>
          </a:bodyPr>
          <a:lstStyle/>
          <a:p>
            <a:r>
              <a:rPr lang="en-GB" dirty="0"/>
              <a:t>Cultural norms and expectations</a:t>
            </a:r>
          </a:p>
          <a:p>
            <a:endParaRPr lang="en-GB" sz="200" dirty="0"/>
          </a:p>
          <a:p>
            <a:r>
              <a:rPr lang="en-GB" dirty="0"/>
              <a:t>Health consciousness</a:t>
            </a:r>
          </a:p>
          <a:p>
            <a:endParaRPr lang="en-GB" sz="200" dirty="0"/>
          </a:p>
          <a:p>
            <a:r>
              <a:rPr lang="en-GB" dirty="0"/>
              <a:t>Population growth rates</a:t>
            </a:r>
          </a:p>
          <a:p>
            <a:endParaRPr lang="en-GB" sz="200" dirty="0"/>
          </a:p>
          <a:p>
            <a:r>
              <a:rPr lang="en-GB" dirty="0"/>
              <a:t>Age distribution</a:t>
            </a:r>
          </a:p>
          <a:p>
            <a:endParaRPr lang="en-GB" sz="200" dirty="0"/>
          </a:p>
          <a:p>
            <a:r>
              <a:rPr lang="en-GB" dirty="0"/>
              <a:t>Consumer preferences, lifestyles &amp; spending patterns</a:t>
            </a:r>
          </a:p>
          <a:p>
            <a:endParaRPr lang="en-GB" sz="200" dirty="0"/>
          </a:p>
          <a:p>
            <a:r>
              <a:rPr lang="en-GB" dirty="0"/>
              <a:t>Consumer attitudes and trends</a:t>
            </a:r>
          </a:p>
          <a:p>
            <a:endParaRPr lang="en-GB" sz="200" dirty="0"/>
          </a:p>
          <a:p>
            <a:r>
              <a:rPr lang="en-GB" dirty="0"/>
              <a:t>Increasing consumer awareness of ethical behaviour</a:t>
            </a:r>
          </a:p>
          <a:p>
            <a:endParaRPr lang="en-GB" sz="2000" b="1" dirty="0"/>
          </a:p>
        </p:txBody>
      </p:sp>
      <p:pic>
        <p:nvPicPr>
          <p:cNvPr id="4098" name="Picture 2" descr="Free People Walking photo and picture">
            <a:extLst>
              <a:ext uri="{FF2B5EF4-FFF2-40B4-BE49-F238E27FC236}">
                <a16:creationId xmlns:a16="http://schemas.microsoft.com/office/drawing/2014/main" id="{6D356235-6E5B-2B94-1280-D3E66293A2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3" r="15513" b="-2"/>
          <a:stretch>
            <a:fillRect/>
          </a:stretch>
        </p:blipFill>
        <p:spPr bwMode="auto">
          <a:xfrm>
            <a:off x="7069015" y="1150942"/>
            <a:ext cx="4894386" cy="4556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579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8923" y="339969"/>
            <a:ext cx="6369866" cy="867508"/>
          </a:xfrm>
        </p:spPr>
        <p:txBody>
          <a:bodyPr>
            <a:normAutofit/>
          </a:bodyPr>
          <a:lstStyle/>
          <a:p>
            <a:r>
              <a:rPr lang="en-GB" sz="4000" b="1" u="sng" dirty="0">
                <a:latin typeface="+mn-lt"/>
              </a:rPr>
              <a:t>TECHNOLOGICAL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68923" y="1547446"/>
            <a:ext cx="6369867" cy="4586655"/>
          </a:xfrm>
        </p:spPr>
        <p:txBody>
          <a:bodyPr>
            <a:normAutofit lnSpcReduction="10000"/>
          </a:bodyPr>
          <a:lstStyle/>
          <a:p>
            <a:r>
              <a:rPr lang="en-GB" dirty="0"/>
              <a:t>New technologies are continually emerging (for example, in the fields of robotics and artificial intelligence), and the rate of change itself is increasing.</a:t>
            </a:r>
          </a:p>
          <a:p>
            <a:pPr marL="0" indent="0">
              <a:buNone/>
            </a:pPr>
            <a:endParaRPr lang="en-GB" sz="400" dirty="0"/>
          </a:p>
          <a:p>
            <a:r>
              <a:rPr lang="en-GB" dirty="0"/>
              <a:t>New technologies – AI, automation,</a:t>
            </a:r>
          </a:p>
          <a:p>
            <a:pPr marL="0" indent="0">
              <a:buNone/>
            </a:pPr>
            <a:endParaRPr lang="en-GB" sz="400" dirty="0"/>
          </a:p>
          <a:p>
            <a:r>
              <a:rPr lang="en-GB" b="1" dirty="0"/>
              <a:t>Digital </a:t>
            </a:r>
            <a:r>
              <a:rPr lang="en-GB" dirty="0"/>
              <a:t>transformation, mobile technology</a:t>
            </a:r>
          </a:p>
          <a:p>
            <a:pPr marL="0" indent="0">
              <a:buNone/>
            </a:pPr>
            <a:endParaRPr lang="en-GB" dirty="0"/>
          </a:p>
          <a:p>
            <a:r>
              <a:rPr lang="en-GB" dirty="0"/>
              <a:t>How will this affect the organisation’s products or services? </a:t>
            </a:r>
          </a:p>
          <a:p>
            <a:pPr marL="0" indent="0">
              <a:buNone/>
            </a:pPr>
            <a:endParaRPr lang="en-GB" sz="1700" dirty="0"/>
          </a:p>
        </p:txBody>
      </p:sp>
      <p:pic>
        <p:nvPicPr>
          <p:cNvPr id="5122" name="Picture 2" descr="Free Hardware Technology photo and picture">
            <a:extLst>
              <a:ext uri="{FF2B5EF4-FFF2-40B4-BE49-F238E27FC236}">
                <a16:creationId xmlns:a16="http://schemas.microsoft.com/office/drawing/2014/main" id="{57680A87-8065-5259-0EBD-AB0E7F8F1F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309" r="20092"/>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04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656492" y="492369"/>
            <a:ext cx="6182297" cy="656493"/>
          </a:xfrm>
        </p:spPr>
        <p:txBody>
          <a:bodyPr>
            <a:normAutofit/>
          </a:bodyPr>
          <a:lstStyle/>
          <a:p>
            <a:r>
              <a:rPr lang="en-GB" sz="4000" b="1" u="sng" dirty="0">
                <a:latin typeface="+mn-lt"/>
              </a:rPr>
              <a:t>LEGAL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504091" y="1254369"/>
            <a:ext cx="6846277" cy="4958862"/>
          </a:xfrm>
        </p:spPr>
        <p:txBody>
          <a:bodyPr>
            <a:normAutofit lnSpcReduction="10000"/>
          </a:bodyPr>
          <a:lstStyle/>
          <a:p>
            <a:r>
              <a:rPr lang="en-GB" dirty="0"/>
              <a:t>Employment law</a:t>
            </a:r>
          </a:p>
          <a:p>
            <a:endParaRPr lang="en-GB" sz="700" dirty="0"/>
          </a:p>
          <a:p>
            <a:r>
              <a:rPr lang="en-GB" dirty="0"/>
              <a:t>Consumer protection law</a:t>
            </a:r>
          </a:p>
          <a:p>
            <a:endParaRPr lang="en-GB" sz="700" dirty="0"/>
          </a:p>
          <a:p>
            <a:r>
              <a:rPr lang="en-GB" dirty="0"/>
              <a:t>Health and safety regulations</a:t>
            </a:r>
          </a:p>
          <a:p>
            <a:endParaRPr lang="en-GB" sz="600" dirty="0"/>
          </a:p>
          <a:p>
            <a:r>
              <a:rPr lang="en-GB" dirty="0"/>
              <a:t>Product bans</a:t>
            </a:r>
          </a:p>
          <a:p>
            <a:endParaRPr lang="en-GB" sz="600" dirty="0"/>
          </a:p>
          <a:p>
            <a:r>
              <a:rPr lang="en-GB" dirty="0"/>
              <a:t>Advertising laws</a:t>
            </a:r>
          </a:p>
          <a:p>
            <a:pPr marL="0" indent="0">
              <a:buNone/>
            </a:pPr>
            <a:r>
              <a:rPr lang="en-GB" dirty="0"/>
              <a:t>____________________________________</a:t>
            </a:r>
          </a:p>
          <a:p>
            <a:r>
              <a:rPr lang="en-GB" dirty="0"/>
              <a:t>This week - </a:t>
            </a:r>
            <a:r>
              <a:rPr lang="en-GB" dirty="0">
                <a:hlinkClick r:id="rId2"/>
              </a:rPr>
              <a:t>'Buy one, get one free' deals for unhealthy food banned in supermarkets - BBC News</a:t>
            </a:r>
            <a:endParaRPr lang="en-GB" dirty="0"/>
          </a:p>
          <a:p>
            <a:endParaRPr lang="en-GB" sz="1400" b="1" dirty="0"/>
          </a:p>
        </p:txBody>
      </p:sp>
      <p:pic>
        <p:nvPicPr>
          <p:cNvPr id="6150" name="Picture 6" descr="Free Royal Courts Of Justice Law Courts photo and picture">
            <a:extLst>
              <a:ext uri="{FF2B5EF4-FFF2-40B4-BE49-F238E27FC236}">
                <a16:creationId xmlns:a16="http://schemas.microsoft.com/office/drawing/2014/main" id="{480B828C-1D4B-C594-F13F-6F35AB00E7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187" t="11965" r="28063"/>
          <a:stretch>
            <a:fillRect/>
          </a:stretch>
        </p:blipFill>
        <p:spPr bwMode="auto">
          <a:xfrm>
            <a:off x="8100646" y="410307"/>
            <a:ext cx="3810000" cy="603738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4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80646" y="351692"/>
            <a:ext cx="6358143" cy="1329477"/>
          </a:xfrm>
        </p:spPr>
        <p:txBody>
          <a:bodyPr>
            <a:normAutofit/>
          </a:bodyPr>
          <a:lstStyle/>
          <a:p>
            <a:r>
              <a:rPr lang="en-GB" sz="4000" b="1" u="sng" dirty="0">
                <a:latin typeface="+mn-lt"/>
              </a:rPr>
              <a:t>ENVIRONMENTAL</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0646" y="1681169"/>
            <a:ext cx="6358144" cy="4452932"/>
          </a:xfrm>
        </p:spPr>
        <p:txBody>
          <a:bodyPr>
            <a:normAutofit/>
          </a:bodyPr>
          <a:lstStyle/>
          <a:p>
            <a:r>
              <a:rPr lang="en-GB" dirty="0"/>
              <a:t>Global warming and the increased need to switch to sustainable resources.</a:t>
            </a:r>
          </a:p>
          <a:p>
            <a:endParaRPr lang="en-GB" sz="200" dirty="0"/>
          </a:p>
          <a:p>
            <a:r>
              <a:rPr lang="en-GB" dirty="0"/>
              <a:t>Ethical sourcing (both locally and nationally, including supply chain intelligence)</a:t>
            </a:r>
          </a:p>
          <a:p>
            <a:endParaRPr lang="en-GB" sz="200" dirty="0"/>
          </a:p>
          <a:p>
            <a:r>
              <a:rPr lang="en-GB" dirty="0"/>
              <a:t>Environmental regulations</a:t>
            </a:r>
          </a:p>
          <a:p>
            <a:endParaRPr lang="en-GB" sz="200" dirty="0"/>
          </a:p>
          <a:p>
            <a:r>
              <a:rPr lang="en-GB" dirty="0"/>
              <a:t>Resource scarcity</a:t>
            </a:r>
          </a:p>
          <a:p>
            <a:endParaRPr lang="en-GB" sz="200" dirty="0"/>
          </a:p>
          <a:p>
            <a:r>
              <a:rPr lang="en-GB" dirty="0"/>
              <a:t>Demand for green products</a:t>
            </a:r>
          </a:p>
          <a:p>
            <a:endParaRPr lang="en-GB" sz="2000" b="1" dirty="0"/>
          </a:p>
        </p:txBody>
      </p:sp>
      <p:pic>
        <p:nvPicPr>
          <p:cNvPr id="7170" name="Picture 2" descr="Free Lightbulb Windmill photo and picture">
            <a:extLst>
              <a:ext uri="{FF2B5EF4-FFF2-40B4-BE49-F238E27FC236}">
                <a16:creationId xmlns:a16="http://schemas.microsoft.com/office/drawing/2014/main" id="{F1E1193B-1608-392E-A7AF-9E6E84352E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489" r="3545" b="2"/>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10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CA307-A458-AA45-C880-EA4DE8D43AC2}"/>
              </a:ext>
            </a:extLst>
          </p:cNvPr>
          <p:cNvSpPr>
            <a:spLocks noGrp="1"/>
          </p:cNvSpPr>
          <p:nvPr>
            <p:ph type="title"/>
          </p:nvPr>
        </p:nvSpPr>
        <p:spPr/>
        <p:txBody>
          <a:bodyPr/>
          <a:lstStyle/>
          <a:p>
            <a:endParaRPr lang="en-GB"/>
          </a:p>
        </p:txBody>
      </p:sp>
      <p:pic>
        <p:nvPicPr>
          <p:cNvPr id="4" name="Online Media 3" title="PESTLE Analysis Explained | McDonald's Examples">
            <a:hlinkClick r:id="" action="ppaction://media"/>
            <a:extLst>
              <a:ext uri="{FF2B5EF4-FFF2-40B4-BE49-F238E27FC236}">
                <a16:creationId xmlns:a16="http://schemas.microsoft.com/office/drawing/2014/main" id="{51AB3C8B-F85F-4D15-4CE4-07812086C756}"/>
              </a:ext>
            </a:extLst>
          </p:cNvPr>
          <p:cNvPicPr>
            <a:picLocks noGrp="1" noRot="1" noChangeAspect="1"/>
          </p:cNvPicPr>
          <p:nvPr>
            <p:ph idx="1"/>
            <a:videoFile r:link="rId1"/>
          </p:nvPr>
        </p:nvPicPr>
        <p:blipFill>
          <a:blip r:embed="rId3"/>
          <a:stretch>
            <a:fillRect/>
          </a:stretch>
        </p:blipFill>
        <p:spPr>
          <a:xfrm>
            <a:off x="0" y="-3063"/>
            <a:ext cx="12142654" cy="6861063"/>
          </a:xfrm>
          <a:prstGeom prst="rect">
            <a:avLst/>
          </a:prstGeom>
        </p:spPr>
      </p:pic>
    </p:spTree>
    <p:extLst>
      <p:ext uri="{BB962C8B-B14F-4D97-AF65-F5344CB8AC3E}">
        <p14:creationId xmlns:p14="http://schemas.microsoft.com/office/powerpoint/2010/main" val="9683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60B42-79E6-5B60-5F5E-64D32E3F3165}"/>
              </a:ext>
            </a:extLst>
          </p:cNvPr>
          <p:cNvSpPr>
            <a:spLocks noGrp="1"/>
          </p:cNvSpPr>
          <p:nvPr>
            <p:ph type="title"/>
          </p:nvPr>
        </p:nvSpPr>
        <p:spPr>
          <a:xfrm>
            <a:off x="574432" y="1138266"/>
            <a:ext cx="5978767" cy="561980"/>
          </a:xfrm>
        </p:spPr>
        <p:txBody>
          <a:bodyPr anchor="t">
            <a:normAutofit/>
          </a:bodyPr>
          <a:lstStyle/>
          <a:p>
            <a:r>
              <a:rPr lang="en-GB" sz="3200" b="1" u="sng" dirty="0">
                <a:latin typeface="+mn-lt"/>
              </a:rPr>
              <a:t>TASK</a:t>
            </a:r>
          </a:p>
        </p:txBody>
      </p:sp>
      <p:cxnSp>
        <p:nvCxnSpPr>
          <p:cNvPr id="22" name="Straight Connector 2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C140E6-B3D5-21A7-EF7D-F00CCDE72284}"/>
              </a:ext>
            </a:extLst>
          </p:cNvPr>
          <p:cNvSpPr>
            <a:spLocks noGrp="1"/>
          </p:cNvSpPr>
          <p:nvPr>
            <p:ph idx="1"/>
          </p:nvPr>
        </p:nvSpPr>
        <p:spPr>
          <a:xfrm>
            <a:off x="574432" y="2016370"/>
            <a:ext cx="5978768" cy="4137742"/>
          </a:xfrm>
        </p:spPr>
        <p:txBody>
          <a:bodyPr>
            <a:noAutofit/>
          </a:bodyPr>
          <a:lstStyle/>
          <a:p>
            <a:r>
              <a:rPr lang="en-GB" b="1" dirty="0"/>
              <a:t>Work in groups of 3 – 4</a:t>
            </a:r>
          </a:p>
          <a:p>
            <a:endParaRPr lang="en-GB" b="1" dirty="0"/>
          </a:p>
          <a:p>
            <a:r>
              <a:rPr lang="en-GB" b="1" dirty="0"/>
              <a:t>Choose an industry sector.</a:t>
            </a:r>
          </a:p>
          <a:p>
            <a:endParaRPr lang="en-GB" b="1" dirty="0"/>
          </a:p>
          <a:p>
            <a:r>
              <a:rPr lang="en-GB" b="1" dirty="0"/>
              <a:t>Discuss PESTLE factors affecting that industry</a:t>
            </a:r>
          </a:p>
          <a:p>
            <a:endParaRPr lang="en-GB" b="1" dirty="0"/>
          </a:p>
          <a:p>
            <a:r>
              <a:rPr lang="en-GB" b="1" dirty="0"/>
              <a:t>List key factors under each of the PESTLE headings </a:t>
            </a:r>
          </a:p>
        </p:txBody>
      </p:sp>
      <p:sp>
        <p:nvSpPr>
          <p:cNvPr id="24" name="Rectangle 23">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ard Room">
            <a:extLst>
              <a:ext uri="{FF2B5EF4-FFF2-40B4-BE49-F238E27FC236}">
                <a16:creationId xmlns:a16="http://schemas.microsoft.com/office/drawing/2014/main" id="{57FBC45D-2513-EB34-C70D-6E8D3D8B6B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4191" y="1700246"/>
            <a:ext cx="3452192" cy="3452192"/>
          </a:xfrm>
          <a:prstGeom prst="rect">
            <a:avLst/>
          </a:prstGeom>
        </p:spPr>
      </p:pic>
    </p:spTree>
    <p:extLst>
      <p:ext uri="{BB962C8B-B14F-4D97-AF65-F5344CB8AC3E}">
        <p14:creationId xmlns:p14="http://schemas.microsoft.com/office/powerpoint/2010/main" val="2209401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r>
              <a:rPr lang="en-GB" sz="4800" b="1" dirty="0">
                <a:solidFill>
                  <a:schemeClr val="bg1"/>
                </a:solidFill>
                <a:latin typeface="+mn-lt"/>
              </a:rPr>
              <a:t>Conducting a PESTLE analysis</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810259" y="649480"/>
            <a:ext cx="6555347" cy="5546047"/>
          </a:xfrm>
        </p:spPr>
        <p:txBody>
          <a:bodyPr anchor="ctr">
            <a:normAutofit/>
          </a:bodyPr>
          <a:lstStyle/>
          <a:p>
            <a:r>
              <a:rPr lang="en-GB" dirty="0"/>
              <a:t>Identify the scope of the research</a:t>
            </a:r>
          </a:p>
          <a:p>
            <a:endParaRPr lang="en-GB" dirty="0"/>
          </a:p>
          <a:p>
            <a:r>
              <a:rPr lang="en-GB" dirty="0"/>
              <a:t>Decide how the information will be collected and by whom</a:t>
            </a:r>
          </a:p>
          <a:p>
            <a:endParaRPr lang="en-GB" dirty="0"/>
          </a:p>
          <a:p>
            <a:r>
              <a:rPr lang="en-GB" dirty="0"/>
              <a:t>Gather the information</a:t>
            </a:r>
          </a:p>
          <a:p>
            <a:endParaRPr lang="en-GB" dirty="0"/>
          </a:p>
          <a:p>
            <a:r>
              <a:rPr lang="en-GB" dirty="0"/>
              <a:t>Analyse the findings</a:t>
            </a:r>
          </a:p>
          <a:p>
            <a:endParaRPr lang="en-GB" dirty="0"/>
          </a:p>
          <a:p>
            <a:r>
              <a:rPr lang="en-GB" dirty="0"/>
              <a:t>Decide what actions need to be taken</a:t>
            </a:r>
            <a:endParaRPr lang="en-GB" sz="2000" dirty="0"/>
          </a:p>
        </p:txBody>
      </p:sp>
    </p:spTree>
    <p:extLst>
      <p:ext uri="{BB962C8B-B14F-4D97-AF65-F5344CB8AC3E}">
        <p14:creationId xmlns:p14="http://schemas.microsoft.com/office/powerpoint/2010/main" val="131185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E82EA-E37E-4DFD-8A5A-196EEEA13415}"/>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PESTLE: Advantages</a:t>
            </a:r>
          </a:p>
        </p:txBody>
      </p:sp>
      <p:sp>
        <p:nvSpPr>
          <p:cNvPr id="3" name="Content Placeholder 2">
            <a:extLst>
              <a:ext uri="{FF2B5EF4-FFF2-40B4-BE49-F238E27FC236}">
                <a16:creationId xmlns:a16="http://schemas.microsoft.com/office/drawing/2014/main" id="{6AF69230-270F-4DE8-9072-4DE50ECCE86A}"/>
              </a:ext>
            </a:extLst>
          </p:cNvPr>
          <p:cNvSpPr>
            <a:spLocks noGrp="1"/>
          </p:cNvSpPr>
          <p:nvPr>
            <p:ph idx="1"/>
          </p:nvPr>
        </p:nvSpPr>
        <p:spPr>
          <a:xfrm>
            <a:off x="4607169" y="586856"/>
            <a:ext cx="6758437" cy="5608672"/>
          </a:xfrm>
        </p:spPr>
        <p:txBody>
          <a:bodyPr anchor="ctr">
            <a:normAutofit/>
          </a:bodyPr>
          <a:lstStyle/>
          <a:p>
            <a:r>
              <a:rPr lang="en-GB" dirty="0"/>
              <a:t>Simple framework</a:t>
            </a:r>
          </a:p>
          <a:p>
            <a:endParaRPr lang="en-GB" sz="200" dirty="0"/>
          </a:p>
          <a:p>
            <a:r>
              <a:rPr lang="en-GB" dirty="0"/>
              <a:t>Helps understanding of the wider business environment.</a:t>
            </a:r>
          </a:p>
          <a:p>
            <a:endParaRPr lang="en-GB" sz="200" dirty="0"/>
          </a:p>
          <a:p>
            <a:r>
              <a:rPr lang="en-GB" dirty="0"/>
              <a:t>Encourages the development of strategic thinking</a:t>
            </a:r>
          </a:p>
          <a:p>
            <a:endParaRPr lang="en-GB" sz="200" dirty="0"/>
          </a:p>
          <a:p>
            <a:r>
              <a:rPr lang="en-GB" dirty="0"/>
              <a:t>Can enable an organisation to anticipate future business threats and take action to avoid or minimise their impact</a:t>
            </a:r>
          </a:p>
          <a:p>
            <a:endParaRPr lang="en-GB" sz="200" dirty="0"/>
          </a:p>
          <a:p>
            <a:r>
              <a:rPr lang="en-GB" dirty="0"/>
              <a:t>Can enable an organisation to spot business opportunities and exploit them fully</a:t>
            </a:r>
          </a:p>
          <a:p>
            <a:endParaRPr lang="en-GB" sz="2000" dirty="0"/>
          </a:p>
        </p:txBody>
      </p:sp>
    </p:spTree>
    <p:extLst>
      <p:ext uri="{BB962C8B-B14F-4D97-AF65-F5344CB8AC3E}">
        <p14:creationId xmlns:p14="http://schemas.microsoft.com/office/powerpoint/2010/main" val="316212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CEF70-D790-4A7C-A1B4-2BC100986EA9}"/>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PESTLE: Disadvantages</a:t>
            </a:r>
          </a:p>
        </p:txBody>
      </p:sp>
      <p:sp>
        <p:nvSpPr>
          <p:cNvPr id="3" name="Content Placeholder 2">
            <a:extLst>
              <a:ext uri="{FF2B5EF4-FFF2-40B4-BE49-F238E27FC236}">
                <a16:creationId xmlns:a16="http://schemas.microsoft.com/office/drawing/2014/main" id="{952B463B-AE41-41AE-A4D7-A9DC2C44DEDB}"/>
              </a:ext>
            </a:extLst>
          </p:cNvPr>
          <p:cNvSpPr>
            <a:spLocks noGrp="1"/>
          </p:cNvSpPr>
          <p:nvPr>
            <p:ph idx="1"/>
          </p:nvPr>
        </p:nvSpPr>
        <p:spPr>
          <a:xfrm>
            <a:off x="4810259" y="649480"/>
            <a:ext cx="6555347" cy="5546047"/>
          </a:xfrm>
        </p:spPr>
        <p:txBody>
          <a:bodyPr anchor="ctr">
            <a:normAutofit/>
          </a:bodyPr>
          <a:lstStyle/>
          <a:p>
            <a:r>
              <a:rPr lang="en-GB" sz="2600" dirty="0"/>
              <a:t>Can oversimplify the amount of data used for decisions</a:t>
            </a:r>
          </a:p>
          <a:p>
            <a:endParaRPr lang="en-GB" sz="200" dirty="0"/>
          </a:p>
          <a:p>
            <a:r>
              <a:rPr lang="en-GB" sz="2600" dirty="0"/>
              <a:t>The risk of capturing too much data may lead to ‘paralysis by analysis’</a:t>
            </a:r>
          </a:p>
          <a:p>
            <a:endParaRPr lang="en-GB" sz="200" dirty="0"/>
          </a:p>
          <a:p>
            <a:r>
              <a:rPr lang="en-GB" sz="2600" dirty="0"/>
              <a:t>The data used may be based on assumptions that later prove to be unfounded</a:t>
            </a:r>
          </a:p>
          <a:p>
            <a:endParaRPr lang="en-GB" sz="200" dirty="0"/>
          </a:p>
          <a:p>
            <a:r>
              <a:rPr lang="en-GB" sz="2600" dirty="0"/>
              <a:t>The pace of change makes it increasingly difficult to anticipate developments that may affect an organisation in the future</a:t>
            </a:r>
          </a:p>
          <a:p>
            <a:endParaRPr lang="en-GB" sz="200" dirty="0"/>
          </a:p>
          <a:p>
            <a:r>
              <a:rPr lang="en-GB" sz="2600" dirty="0"/>
              <a:t>To be effective, the process needs to be repeated on a regular basis</a:t>
            </a:r>
          </a:p>
          <a:p>
            <a:endParaRPr lang="en-GB" sz="2000" dirty="0"/>
          </a:p>
        </p:txBody>
      </p:sp>
    </p:spTree>
    <p:extLst>
      <p:ext uri="{BB962C8B-B14F-4D97-AF65-F5344CB8AC3E}">
        <p14:creationId xmlns:p14="http://schemas.microsoft.com/office/powerpoint/2010/main" val="139109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6" name="Rectangle 4301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8" name="Rectangle 430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0" name="Rectangle 430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2" name="Rectangle 430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24" name="Rectangle 430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026" name="Freeform: Shape 430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028" name="Rectangle 430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4">
            <a:extLst>
              <a:ext uri="{FF2B5EF4-FFF2-40B4-BE49-F238E27FC236}">
                <a16:creationId xmlns:a16="http://schemas.microsoft.com/office/drawing/2014/main" id="{3D430F87-2391-41D5-869E-5C18E68DBDC1}"/>
              </a:ext>
            </a:extLst>
          </p:cNvPr>
          <p:cNvSpPr>
            <a:spLocks noGrp="1" noChangeArrowheads="1"/>
          </p:cNvSpPr>
          <p:nvPr>
            <p:ph type="title"/>
          </p:nvPr>
        </p:nvSpPr>
        <p:spPr>
          <a:xfrm>
            <a:off x="466722" y="586855"/>
            <a:ext cx="3201366" cy="3387497"/>
          </a:xfrm>
        </p:spPr>
        <p:txBody>
          <a:bodyPr anchor="b">
            <a:normAutofit/>
          </a:bodyPr>
          <a:lstStyle/>
          <a:p>
            <a:pPr eaLnBrk="1" hangingPunct="1"/>
            <a:r>
              <a:rPr lang="en-GB" altLang="en-US" sz="4000" b="1" dirty="0">
                <a:solidFill>
                  <a:srgbClr val="FFFFFF"/>
                </a:solidFill>
                <a:latin typeface="+mn-lt"/>
              </a:rPr>
              <a:t>Need to Monitor External Opportunities and Threats</a:t>
            </a:r>
            <a:endParaRPr lang="en-GB" altLang="en-US" sz="4000" b="1" dirty="0">
              <a:solidFill>
                <a:srgbClr val="FFFFFF"/>
              </a:solidFill>
            </a:endParaRPr>
          </a:p>
        </p:txBody>
      </p:sp>
      <p:sp>
        <p:nvSpPr>
          <p:cNvPr id="43011" name="Rectangle 5">
            <a:extLst>
              <a:ext uri="{FF2B5EF4-FFF2-40B4-BE49-F238E27FC236}">
                <a16:creationId xmlns:a16="http://schemas.microsoft.com/office/drawing/2014/main" id="{7068F366-911B-43CE-964D-847ACF4EE7D9}"/>
              </a:ext>
            </a:extLst>
          </p:cNvPr>
          <p:cNvSpPr>
            <a:spLocks noGrp="1" noChangeArrowheads="1"/>
          </p:cNvSpPr>
          <p:nvPr>
            <p:ph type="body" idx="1"/>
          </p:nvPr>
        </p:nvSpPr>
        <p:spPr>
          <a:xfrm>
            <a:off x="4810259" y="649480"/>
            <a:ext cx="6555347" cy="5546047"/>
          </a:xfrm>
        </p:spPr>
        <p:txBody>
          <a:bodyPr anchor="ctr">
            <a:normAutofit/>
          </a:bodyPr>
          <a:lstStyle/>
          <a:p>
            <a:pPr eaLnBrk="1" hangingPunct="1"/>
            <a:r>
              <a:rPr lang="en-GB" altLang="en-US" dirty="0"/>
              <a:t>Analysis of the environment presents new opportunities and threats to the business: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Rectangle 1537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Rectangle 1537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6" name="Rectangle 1537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8" name="Oval 1537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62" name="Title 1">
            <a:extLst>
              <a:ext uri="{FF2B5EF4-FFF2-40B4-BE49-F238E27FC236}">
                <a16:creationId xmlns:a16="http://schemas.microsoft.com/office/drawing/2014/main" id="{645374F1-61CA-4EEE-8C88-0A96E6A3B123}"/>
              </a:ext>
            </a:extLst>
          </p:cNvPr>
          <p:cNvSpPr>
            <a:spLocks noGrp="1"/>
          </p:cNvSpPr>
          <p:nvPr>
            <p:ph type="title"/>
          </p:nvPr>
        </p:nvSpPr>
        <p:spPr>
          <a:xfrm>
            <a:off x="664143" y="586855"/>
            <a:ext cx="4392353" cy="3387497"/>
          </a:xfrm>
        </p:spPr>
        <p:txBody>
          <a:bodyPr anchor="b">
            <a:normAutofit/>
          </a:bodyPr>
          <a:lstStyle/>
          <a:p>
            <a:r>
              <a:rPr lang="en-GB" altLang="en-US" sz="6000" b="1" dirty="0">
                <a:solidFill>
                  <a:srgbClr val="FFFFFF"/>
                </a:solidFill>
                <a:latin typeface="+mn-lt"/>
              </a:rPr>
              <a:t>The Micro Environment </a:t>
            </a:r>
          </a:p>
        </p:txBody>
      </p:sp>
      <p:sp>
        <p:nvSpPr>
          <p:cNvPr id="15363" name="Content Placeholder 2">
            <a:extLst>
              <a:ext uri="{FF2B5EF4-FFF2-40B4-BE49-F238E27FC236}">
                <a16:creationId xmlns:a16="http://schemas.microsoft.com/office/drawing/2014/main" id="{BD63D8F5-6EB8-42A4-B461-4E54A47F1B0E}"/>
              </a:ext>
            </a:extLst>
          </p:cNvPr>
          <p:cNvSpPr>
            <a:spLocks noGrp="1"/>
          </p:cNvSpPr>
          <p:nvPr>
            <p:ph idx="1"/>
          </p:nvPr>
        </p:nvSpPr>
        <p:spPr>
          <a:xfrm>
            <a:off x="6503158" y="649480"/>
            <a:ext cx="4862447" cy="5546047"/>
          </a:xfrm>
        </p:spPr>
        <p:txBody>
          <a:bodyPr anchor="ctr">
            <a:normAutofit fontScale="92500" lnSpcReduction="10000"/>
          </a:bodyPr>
          <a:lstStyle/>
          <a:p>
            <a:r>
              <a:rPr lang="en-GB" altLang="en-US" sz="3800" dirty="0"/>
              <a:t>Refers to the </a:t>
            </a:r>
            <a:r>
              <a:rPr lang="en-GB" altLang="en-US" sz="3800" b="1" dirty="0"/>
              <a:t>immediate operational environment</a:t>
            </a:r>
          </a:p>
          <a:p>
            <a:r>
              <a:rPr lang="en-GB" altLang="en-US" sz="3800" dirty="0"/>
              <a:t>Includes all factors which impact directly on an organisation and its activities, in relation to the particular market in which it operates</a:t>
            </a:r>
          </a:p>
          <a:p>
            <a:pPr>
              <a:buFontTx/>
              <a:buNone/>
            </a:pPr>
            <a:endParaRPr lang="en-GB" altLang="en-US" sz="2000" dirty="0"/>
          </a:p>
          <a:p>
            <a:pPr>
              <a:buFontTx/>
              <a:buNone/>
            </a:pPr>
            <a:r>
              <a:rPr lang="en-GB" altLang="en-US" sz="2000" dirty="0"/>
              <a:t>								Source: CIM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FF9ED078-8AC1-42A2-BC45-B6783C4676F8}"/>
              </a:ext>
            </a:extLst>
          </p:cNvPr>
          <p:cNvSpPr>
            <a:spLocks noGrp="1" noChangeArrowheads="1"/>
          </p:cNvSpPr>
          <p:nvPr>
            <p:ph type="title"/>
          </p:nvPr>
        </p:nvSpPr>
        <p:spPr>
          <a:xfrm>
            <a:off x="51526" y="-122824"/>
            <a:ext cx="8640763" cy="646113"/>
          </a:xfrm>
        </p:spPr>
        <p:txBody>
          <a:bodyPr>
            <a:noAutofit/>
          </a:bodyPr>
          <a:lstStyle/>
          <a:p>
            <a:br>
              <a:rPr lang="en-US" altLang="en-US" sz="4200" dirty="0"/>
            </a:br>
            <a:r>
              <a:rPr lang="en-US" altLang="en-US" sz="4200" dirty="0"/>
              <a:t>The Company’s Microenvironment</a:t>
            </a:r>
          </a:p>
        </p:txBody>
      </p:sp>
      <p:sp>
        <p:nvSpPr>
          <p:cNvPr id="16387" name="Text Placeholder 4">
            <a:extLst>
              <a:ext uri="{FF2B5EF4-FFF2-40B4-BE49-F238E27FC236}">
                <a16:creationId xmlns:a16="http://schemas.microsoft.com/office/drawing/2014/main" id="{45612C7F-2809-4E83-8C12-A859B5754D0E}"/>
              </a:ext>
            </a:extLst>
          </p:cNvPr>
          <p:cNvSpPr>
            <a:spLocks noGrp="1"/>
          </p:cNvSpPr>
          <p:nvPr>
            <p:ph type="body" sz="quarter" idx="13"/>
          </p:nvPr>
        </p:nvSpPr>
        <p:spPr>
          <a:xfrm>
            <a:off x="-288007" y="663596"/>
            <a:ext cx="7162800" cy="468313"/>
          </a:xfrm>
        </p:spPr>
        <p:txBody>
          <a:bodyPr>
            <a:normAutofit lnSpcReduction="10000"/>
          </a:bodyPr>
          <a:lstStyle/>
          <a:p>
            <a:r>
              <a:rPr lang="en-US" altLang="en-US" dirty="0"/>
              <a:t>Actors in the Microenvironment</a:t>
            </a:r>
          </a:p>
          <a:p>
            <a:endParaRPr lang="en-US" altLang="en-US" dirty="0"/>
          </a:p>
        </p:txBody>
      </p:sp>
      <p:pic>
        <p:nvPicPr>
          <p:cNvPr id="16388" name="Picture 4">
            <a:extLst>
              <a:ext uri="{FF2B5EF4-FFF2-40B4-BE49-F238E27FC236}">
                <a16:creationId xmlns:a16="http://schemas.microsoft.com/office/drawing/2014/main" id="{E80725C8-9BDF-4F51-AA43-8AFFE8081DA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5396" y="981513"/>
            <a:ext cx="10655989" cy="549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3">
            <a:extLst>
              <a:ext uri="{FF2B5EF4-FFF2-40B4-BE49-F238E27FC236}">
                <a16:creationId xmlns:a16="http://schemas.microsoft.com/office/drawing/2014/main" id="{0D965161-11CC-4F1D-872F-A3920DE46C90}"/>
              </a:ext>
            </a:extLst>
          </p:cNvPr>
          <p:cNvSpPr>
            <a:spLocks noChangeArrowheads="1"/>
          </p:cNvSpPr>
          <p:nvPr/>
        </p:nvSpPr>
        <p:spPr bwMode="auto">
          <a:xfrm>
            <a:off x="102066" y="654071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Kotler and Armstrong (2014)</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6" name="Rectangle 450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Rectangle 450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2" name="Rectangle 450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74" name="Freeform: Shape 450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076" name="Rectangle 450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4">
            <a:extLst>
              <a:ext uri="{FF2B5EF4-FFF2-40B4-BE49-F238E27FC236}">
                <a16:creationId xmlns:a16="http://schemas.microsoft.com/office/drawing/2014/main" id="{AA7FD077-9E9F-46BB-A820-6690D2DA06F5}"/>
              </a:ext>
            </a:extLst>
          </p:cNvPr>
          <p:cNvSpPr>
            <a:spLocks noGrp="1" noChangeArrowheads="1"/>
          </p:cNvSpPr>
          <p:nvPr>
            <p:ph type="title"/>
          </p:nvPr>
        </p:nvSpPr>
        <p:spPr>
          <a:xfrm>
            <a:off x="336884" y="586855"/>
            <a:ext cx="3331204" cy="3387497"/>
          </a:xfrm>
        </p:spPr>
        <p:txBody>
          <a:bodyPr anchor="b">
            <a:normAutofit/>
          </a:bodyPr>
          <a:lstStyle/>
          <a:p>
            <a:pPr eaLnBrk="1" hangingPunct="1"/>
            <a:r>
              <a:rPr lang="en-GB" altLang="en-US" sz="4000" b="1" dirty="0">
                <a:solidFill>
                  <a:srgbClr val="FFFFFF"/>
                </a:solidFill>
                <a:latin typeface="+mn-lt"/>
              </a:rPr>
              <a:t>Competitor Analysis</a:t>
            </a:r>
            <a:endParaRPr lang="en-GB" altLang="en-US" sz="4000" b="1" dirty="0">
              <a:solidFill>
                <a:srgbClr val="FFFFFF"/>
              </a:solidFill>
            </a:endParaRPr>
          </a:p>
        </p:txBody>
      </p:sp>
      <p:sp>
        <p:nvSpPr>
          <p:cNvPr id="45059" name="Rectangle 5">
            <a:extLst>
              <a:ext uri="{FF2B5EF4-FFF2-40B4-BE49-F238E27FC236}">
                <a16:creationId xmlns:a16="http://schemas.microsoft.com/office/drawing/2014/main" id="{9867CA39-F742-4A72-8D26-B5202F043095}"/>
              </a:ext>
            </a:extLst>
          </p:cNvPr>
          <p:cNvSpPr>
            <a:spLocks noGrp="1" noChangeArrowheads="1"/>
          </p:cNvSpPr>
          <p:nvPr>
            <p:ph type="body" idx="1"/>
          </p:nvPr>
        </p:nvSpPr>
        <p:spPr>
          <a:xfrm>
            <a:off x="4374711" y="356136"/>
            <a:ext cx="7156354" cy="6121666"/>
          </a:xfrm>
        </p:spPr>
        <p:txBody>
          <a:bodyPr anchor="ctr">
            <a:normAutofit fontScale="85000" lnSpcReduction="20000"/>
          </a:bodyPr>
          <a:lstStyle/>
          <a:p>
            <a:pPr algn="just"/>
            <a:r>
              <a:rPr lang="en-GB" altLang="en-US" sz="4400" dirty="0"/>
              <a:t>What is their current strategy?</a:t>
            </a:r>
          </a:p>
          <a:p>
            <a:pPr algn="just"/>
            <a:endParaRPr lang="en-GB" altLang="en-US" sz="1200" dirty="0"/>
          </a:p>
          <a:p>
            <a:pPr algn="just"/>
            <a:r>
              <a:rPr lang="en-GB" altLang="en-US" sz="4400" dirty="0"/>
              <a:t>Where do they compete?</a:t>
            </a:r>
          </a:p>
          <a:p>
            <a:pPr algn="just"/>
            <a:endParaRPr lang="en-GB" altLang="en-US" sz="1200" dirty="0"/>
          </a:p>
          <a:p>
            <a:pPr algn="just"/>
            <a:r>
              <a:rPr lang="en-GB" altLang="en-US" sz="4400" dirty="0"/>
              <a:t>What is their response profile?</a:t>
            </a:r>
          </a:p>
          <a:p>
            <a:pPr algn="just"/>
            <a:endParaRPr lang="en-GB" altLang="en-US" sz="1300" dirty="0"/>
          </a:p>
          <a:p>
            <a:pPr lvl="1" algn="just"/>
            <a:r>
              <a:rPr lang="en-GB" altLang="en-US" sz="4000" dirty="0"/>
              <a:t>How will they respond to environmental changes? </a:t>
            </a:r>
          </a:p>
          <a:p>
            <a:pPr lvl="1" algn="just"/>
            <a:endParaRPr lang="en-GB" altLang="en-US" sz="1200" dirty="0"/>
          </a:p>
          <a:p>
            <a:pPr lvl="1" algn="just"/>
            <a:r>
              <a:rPr lang="en-GB" altLang="en-US" sz="4000" dirty="0"/>
              <a:t>What is their ability to respond to your actions?</a:t>
            </a:r>
          </a:p>
          <a:p>
            <a:pPr lvl="1" algn="just"/>
            <a:endParaRPr lang="en-GB" altLang="en-US" sz="1200" dirty="0"/>
          </a:p>
          <a:p>
            <a:pPr lvl="1" algn="just"/>
            <a:r>
              <a:rPr lang="en-GB" altLang="en-US" sz="4000" dirty="0"/>
              <a:t>What is the battleground you should fight them on?</a:t>
            </a:r>
          </a:p>
          <a:p>
            <a:pPr lvl="1" algn="just"/>
            <a:endParaRPr lang="en-GB" altLang="en-US" sz="1300" dirty="0"/>
          </a:p>
          <a:p>
            <a:pPr lvl="1" algn="just"/>
            <a:r>
              <a:rPr lang="en-GB" altLang="en-US" sz="4000" dirty="0"/>
              <a:t>Should you fight them at all?</a:t>
            </a:r>
          </a:p>
        </p:txBody>
      </p:sp>
    </p:spTree>
    <p:extLst>
      <p:ext uri="{BB962C8B-B14F-4D97-AF65-F5344CB8AC3E}">
        <p14:creationId xmlns:p14="http://schemas.microsoft.com/office/powerpoint/2010/main" val="40973963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5059">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5059">
                                            <p:txEl>
                                              <p:pRg st="8" end="8"/>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5059">
                                            <p:txEl>
                                              <p:pRg st="10" end="1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505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267128" y="81903"/>
            <a:ext cx="4119937" cy="6776097"/>
          </a:xfrm>
          <a:solidFill>
            <a:schemeClr val="accent1">
              <a:lumMod val="75000"/>
            </a:schemeClr>
          </a:solidFill>
        </p:spPr>
        <p:txBody>
          <a:bodyPr>
            <a:normAutofit/>
          </a:bodyPr>
          <a:lstStyle/>
          <a:p>
            <a:endParaRPr lang="en-GB" b="1" dirty="0">
              <a:solidFill>
                <a:schemeClr val="accent4">
                  <a:lumMod val="60000"/>
                  <a:lumOff val="40000"/>
                </a:schemeClr>
              </a:solidFill>
            </a:endParaRPr>
          </a:p>
          <a:p>
            <a:r>
              <a:rPr lang="en-GB" b="1" dirty="0">
                <a:solidFill>
                  <a:schemeClr val="accent4">
                    <a:lumMod val="60000"/>
                    <a:lumOff val="40000"/>
                  </a:schemeClr>
                </a:solidFill>
              </a:rPr>
              <a:t>Developed by Michael Porter of Harvard University</a:t>
            </a:r>
          </a:p>
          <a:p>
            <a:r>
              <a:rPr lang="en-GB" altLang="en-US" sz="2000" dirty="0">
                <a:solidFill>
                  <a:schemeClr val="bg1"/>
                </a:solidFill>
                <a:latin typeface="Calibri" panose="020F0502020204030204" pitchFamily="34" charset="0"/>
              </a:rPr>
              <a:t>Identifies the </a:t>
            </a:r>
            <a:r>
              <a:rPr lang="en-GB" altLang="en-US" sz="2000" b="1" i="1" dirty="0">
                <a:solidFill>
                  <a:schemeClr val="accent4">
                    <a:lumMod val="60000"/>
                    <a:lumOff val="40000"/>
                  </a:schemeClr>
                </a:solidFill>
                <a:latin typeface="Calibri" panose="020F0502020204030204" pitchFamily="34" charset="0"/>
              </a:rPr>
              <a:t>attractiveness</a:t>
            </a:r>
            <a:r>
              <a:rPr lang="en-GB" altLang="en-US" sz="2000" dirty="0">
                <a:solidFill>
                  <a:schemeClr val="bg1"/>
                </a:solidFill>
                <a:latin typeface="Calibri" panose="020F0502020204030204" pitchFamily="34" charset="0"/>
              </a:rPr>
              <a:t> of industries – which industries/markets to enter or leave.</a:t>
            </a:r>
          </a:p>
          <a:p>
            <a:r>
              <a:rPr lang="en-GB" altLang="en-US" sz="2000" dirty="0">
                <a:solidFill>
                  <a:schemeClr val="bg1"/>
                </a:solidFill>
                <a:latin typeface="Calibri" panose="020F0502020204030204" pitchFamily="34" charset="0"/>
              </a:rPr>
              <a:t>Identifies </a:t>
            </a:r>
            <a:r>
              <a:rPr lang="en-GB" altLang="en-US" sz="2000" b="1" i="1" dirty="0">
                <a:solidFill>
                  <a:schemeClr val="accent4">
                    <a:lumMod val="60000"/>
                    <a:lumOff val="40000"/>
                  </a:schemeClr>
                </a:solidFill>
                <a:latin typeface="Calibri" panose="020F0502020204030204" pitchFamily="34" charset="0"/>
              </a:rPr>
              <a:t>strategies to influence </a:t>
            </a:r>
            <a:r>
              <a:rPr lang="en-GB" altLang="en-US" sz="2000" dirty="0">
                <a:solidFill>
                  <a:schemeClr val="bg1"/>
                </a:solidFill>
                <a:latin typeface="Calibri" panose="020F0502020204030204" pitchFamily="34" charset="0"/>
              </a:rPr>
              <a:t>the impact of the forces, for example, building barriers to entry by becoming more vertically integrated.</a:t>
            </a:r>
          </a:p>
          <a:p>
            <a:r>
              <a:rPr lang="en-GB" altLang="en-US" sz="2000" dirty="0">
                <a:solidFill>
                  <a:schemeClr val="bg1"/>
                </a:solidFill>
                <a:latin typeface="Calibri" panose="020F0502020204030204" pitchFamily="34" charset="0"/>
              </a:rPr>
              <a:t>The forces may have a </a:t>
            </a:r>
            <a:r>
              <a:rPr lang="en-GB" altLang="en-US" sz="2000" b="1" i="1" dirty="0">
                <a:solidFill>
                  <a:schemeClr val="accent4">
                    <a:lumMod val="60000"/>
                    <a:lumOff val="40000"/>
                  </a:schemeClr>
                </a:solidFill>
                <a:latin typeface="Calibri" panose="020F0502020204030204" pitchFamily="34" charset="0"/>
              </a:rPr>
              <a:t>different impact on different organisations </a:t>
            </a:r>
            <a:r>
              <a:rPr lang="en-GB" altLang="en-US" sz="2000" dirty="0">
                <a:solidFill>
                  <a:schemeClr val="bg1"/>
                </a:solidFill>
                <a:latin typeface="Calibri" panose="020F0502020204030204" pitchFamily="34" charset="0"/>
              </a:rPr>
              <a:t>e.g. large firms can deal with barriers to entry more easily than small firms</a:t>
            </a:r>
            <a:r>
              <a:rPr lang="en-GB" altLang="en-US" sz="2000" dirty="0">
                <a:latin typeface="Calibri" panose="020F0502020204030204" pitchFamily="34" charset="0"/>
              </a:rPr>
              <a:t>.</a:t>
            </a:r>
            <a:endParaRPr lang="en-GB" sz="2000"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98" r="4025"/>
          <a:stretch/>
        </p:blipFill>
        <p:spPr bwMode="auto">
          <a:xfrm>
            <a:off x="4508508" y="47442"/>
            <a:ext cx="7416364" cy="649719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767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066" name="Rectangle 450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0" name="Rectangle 4506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2" name="Rectangle 4507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74" name="Freeform: Shape 450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076" name="Rectangle 4507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4">
            <a:extLst>
              <a:ext uri="{FF2B5EF4-FFF2-40B4-BE49-F238E27FC236}">
                <a16:creationId xmlns:a16="http://schemas.microsoft.com/office/drawing/2014/main" id="{AA7FD077-9E9F-46BB-A820-6690D2DA06F5}"/>
              </a:ext>
            </a:extLst>
          </p:cNvPr>
          <p:cNvSpPr>
            <a:spLocks noGrp="1" noChangeArrowheads="1"/>
          </p:cNvSpPr>
          <p:nvPr>
            <p:ph type="title"/>
          </p:nvPr>
        </p:nvSpPr>
        <p:spPr>
          <a:xfrm>
            <a:off x="336884" y="586855"/>
            <a:ext cx="3331204" cy="3387497"/>
          </a:xfrm>
        </p:spPr>
        <p:txBody>
          <a:bodyPr anchor="b">
            <a:normAutofit/>
          </a:bodyPr>
          <a:lstStyle/>
          <a:p>
            <a:pPr eaLnBrk="1" hangingPunct="1"/>
            <a:r>
              <a:rPr lang="en-GB" altLang="en-US" sz="4000" b="1" dirty="0">
                <a:solidFill>
                  <a:srgbClr val="FFFFFF"/>
                </a:solidFill>
                <a:latin typeface="+mn-lt"/>
              </a:rPr>
              <a:t>Customer Analysis</a:t>
            </a:r>
            <a:endParaRPr lang="en-GB" altLang="en-US" sz="4000" b="1" dirty="0">
              <a:solidFill>
                <a:srgbClr val="FFFFFF"/>
              </a:solidFill>
            </a:endParaRPr>
          </a:p>
        </p:txBody>
      </p:sp>
      <p:sp>
        <p:nvSpPr>
          <p:cNvPr id="45059" name="Rectangle 5">
            <a:extLst>
              <a:ext uri="{FF2B5EF4-FFF2-40B4-BE49-F238E27FC236}">
                <a16:creationId xmlns:a16="http://schemas.microsoft.com/office/drawing/2014/main" id="{9867CA39-F742-4A72-8D26-B5202F043095}"/>
              </a:ext>
            </a:extLst>
          </p:cNvPr>
          <p:cNvSpPr>
            <a:spLocks noGrp="1" noChangeArrowheads="1"/>
          </p:cNvSpPr>
          <p:nvPr>
            <p:ph type="body" idx="1"/>
          </p:nvPr>
        </p:nvSpPr>
        <p:spPr>
          <a:xfrm>
            <a:off x="4374711" y="356136"/>
            <a:ext cx="7156354" cy="6121666"/>
          </a:xfrm>
        </p:spPr>
        <p:txBody>
          <a:bodyPr anchor="ctr">
            <a:normAutofit fontScale="85000" lnSpcReduction="10000"/>
          </a:bodyPr>
          <a:lstStyle/>
          <a:p>
            <a:pPr marL="742950" indent="-742950">
              <a:spcAft>
                <a:spcPts val="600"/>
              </a:spcAft>
              <a:buFont typeface="+mj-lt"/>
              <a:buAutoNum type="arabicPeriod"/>
            </a:pPr>
            <a:r>
              <a:rPr lang="en-GB" altLang="en-US" sz="4400" dirty="0"/>
              <a:t>What are the customers needs?</a:t>
            </a:r>
          </a:p>
          <a:p>
            <a:pPr marL="742950" indent="-742950">
              <a:spcAft>
                <a:spcPts val="600"/>
              </a:spcAft>
              <a:buFont typeface="+mj-lt"/>
              <a:buAutoNum type="arabicPeriod"/>
            </a:pPr>
            <a:r>
              <a:rPr lang="en-GB" altLang="en-US" sz="4400" dirty="0"/>
              <a:t>Buying volumes and trends?</a:t>
            </a:r>
          </a:p>
          <a:p>
            <a:pPr marL="742950" indent="-742950">
              <a:spcAft>
                <a:spcPts val="600"/>
              </a:spcAft>
              <a:buFont typeface="+mj-lt"/>
              <a:buAutoNum type="arabicPeriod"/>
            </a:pPr>
            <a:r>
              <a:rPr lang="en-GB" altLang="en-US" sz="4400" dirty="0"/>
              <a:t>Why do they buy from you?</a:t>
            </a:r>
          </a:p>
          <a:p>
            <a:pPr marL="742950" indent="-742950">
              <a:spcAft>
                <a:spcPts val="600"/>
              </a:spcAft>
              <a:buFont typeface="+mj-lt"/>
              <a:buAutoNum type="arabicPeriod"/>
            </a:pPr>
            <a:r>
              <a:rPr lang="en-GB" altLang="en-US" sz="4400" dirty="0"/>
              <a:t>Where do they buy from you?</a:t>
            </a:r>
          </a:p>
          <a:p>
            <a:pPr marL="742950" indent="-742950">
              <a:spcAft>
                <a:spcPts val="600"/>
              </a:spcAft>
              <a:buFont typeface="+mj-lt"/>
              <a:buAutoNum type="arabicPeriod"/>
            </a:pPr>
            <a:r>
              <a:rPr lang="en-GB" altLang="en-US" sz="4400" dirty="0"/>
              <a:t>Why do customers you want not buy from you?</a:t>
            </a:r>
          </a:p>
          <a:p>
            <a:pPr marL="742950" indent="-742950">
              <a:spcAft>
                <a:spcPts val="600"/>
              </a:spcAft>
              <a:buFont typeface="+mj-lt"/>
              <a:buAutoNum type="arabicPeriod"/>
            </a:pPr>
            <a:r>
              <a:rPr lang="en-GB" altLang="en-US" sz="4400" dirty="0"/>
              <a:t>Who are your competitors; who succeeds in winning, developing and retaining customers?</a:t>
            </a:r>
          </a:p>
        </p:txBody>
      </p:sp>
    </p:spTree>
    <p:extLst>
      <p:ext uri="{BB962C8B-B14F-4D97-AF65-F5344CB8AC3E}">
        <p14:creationId xmlns:p14="http://schemas.microsoft.com/office/powerpoint/2010/main" val="24311319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FF0B6041-BFC7-AD57-C3BC-431FE4C2800F}"/>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Analysing the Internal Environment</a:t>
            </a: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endParaRPr lang="en-US" sz="1100">
              <a:solidFill>
                <a:srgbClr val="FFFFFF"/>
              </a:solidFill>
            </a:endParaRP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1704320" y="6455664"/>
            <a:ext cx="448056" cy="365125"/>
          </a:xfrm>
        </p:spPr>
        <p:txBody>
          <a:bodyPr>
            <a:normAutofit/>
          </a:bodyPr>
          <a:lstStyle/>
          <a:p>
            <a:pPr>
              <a:spcAft>
                <a:spcPts val="600"/>
              </a:spcAft>
            </a:pPr>
            <a:fld id="{3A98EE3D-8CD1-4C3F-BD1C-C98C9596463C}" type="slidenum">
              <a:rPr lang="en-US" sz="1100">
                <a:solidFill>
                  <a:schemeClr val="tx1">
                    <a:lumMod val="50000"/>
                    <a:lumOff val="50000"/>
                  </a:schemeClr>
                </a:solidFill>
              </a:rPr>
              <a:pPr>
                <a:spcAft>
                  <a:spcPts val="600"/>
                </a:spcAft>
              </a:pPr>
              <a:t>30</a:t>
            </a:fld>
            <a:endParaRPr lang="en-US" sz="1100">
              <a:solidFill>
                <a:schemeClr val="tx1">
                  <a:lumMod val="50000"/>
                  <a:lumOff val="50000"/>
                </a:schemeClr>
              </a:solidFill>
            </a:endParaRPr>
          </a:p>
        </p:txBody>
      </p:sp>
      <p:graphicFrame>
        <p:nvGraphicFramePr>
          <p:cNvPr id="12" name="Content Placeholder 7">
            <a:extLst>
              <a:ext uri="{FF2B5EF4-FFF2-40B4-BE49-F238E27FC236}">
                <a16:creationId xmlns:a16="http://schemas.microsoft.com/office/drawing/2014/main" id="{5CA80DC1-5FC8-9936-10EF-5C854576FCA6}"/>
              </a:ext>
            </a:extLst>
          </p:cNvPr>
          <p:cNvGraphicFramePr>
            <a:graphicFrameLocks noGrp="1"/>
          </p:cNvGraphicFramePr>
          <p:nvPr>
            <p:ph idx="1"/>
            <p:extLst>
              <p:ext uri="{D42A27DB-BD31-4B8C-83A1-F6EECF244321}">
                <p14:modId xmlns:p14="http://schemas.microsoft.com/office/powerpoint/2010/main" val="2708921999"/>
              </p:ext>
            </p:extLst>
          </p:nvPr>
        </p:nvGraphicFramePr>
        <p:xfrm>
          <a:off x="46037" y="1575459"/>
          <a:ext cx="12069446" cy="5245332"/>
        </p:xfrm>
        <a:graphic>
          <a:graphicData uri="http://schemas.openxmlformats.org/drawingml/2006/table">
            <a:tbl>
              <a:tblPr firstRow="1" bandRow="1">
                <a:tableStyleId>{5C22544A-7EE6-4342-B048-85BDC9FD1C3A}</a:tableStyleId>
              </a:tblPr>
              <a:tblGrid>
                <a:gridCol w="2398140">
                  <a:extLst>
                    <a:ext uri="{9D8B030D-6E8A-4147-A177-3AD203B41FA5}">
                      <a16:colId xmlns:a16="http://schemas.microsoft.com/office/drawing/2014/main" val="20000"/>
                    </a:ext>
                  </a:extLst>
                </a:gridCol>
                <a:gridCol w="9671306">
                  <a:extLst>
                    <a:ext uri="{9D8B030D-6E8A-4147-A177-3AD203B41FA5}">
                      <a16:colId xmlns:a16="http://schemas.microsoft.com/office/drawing/2014/main" val="20001"/>
                    </a:ext>
                  </a:extLst>
                </a:gridCol>
              </a:tblGrid>
              <a:tr h="689580">
                <a:tc>
                  <a:txBody>
                    <a:bodyPr/>
                    <a:lstStyle/>
                    <a:p>
                      <a:r>
                        <a:rPr lang="en-GB" sz="2400" b="1">
                          <a:solidFill>
                            <a:schemeClr val="tx1"/>
                          </a:solidFill>
                          <a:latin typeface="Arial" pitchFamily="34" charset="0"/>
                          <a:cs typeface="Arial" pitchFamily="34" charset="0"/>
                        </a:rPr>
                        <a:t>Element</a:t>
                      </a:r>
                    </a:p>
                  </a:txBody>
                  <a:tcPr marL="144209" marR="144209" marT="72063" marB="72063"/>
                </a:tc>
                <a:tc>
                  <a:txBody>
                    <a:bodyPr/>
                    <a:lstStyle/>
                    <a:p>
                      <a:r>
                        <a:rPr lang="en-GB" sz="2400">
                          <a:solidFill>
                            <a:schemeClr val="tx1"/>
                          </a:solidFill>
                          <a:latin typeface="Arial" pitchFamily="34" charset="0"/>
                          <a:cs typeface="Arial" pitchFamily="34" charset="0"/>
                        </a:rPr>
                        <a:t>Examples</a:t>
                      </a:r>
                    </a:p>
                  </a:txBody>
                  <a:tcPr marL="144209" marR="144209" marT="72063" marB="72063"/>
                </a:tc>
                <a:extLst>
                  <a:ext uri="{0D108BD9-81ED-4DB2-BD59-A6C34878D82A}">
                    <a16:rowId xmlns:a16="http://schemas.microsoft.com/office/drawing/2014/main" val="10000"/>
                  </a:ext>
                </a:extLst>
              </a:tr>
              <a:tr h="1138938">
                <a:tc>
                  <a:txBody>
                    <a:bodyPr/>
                    <a:lstStyle/>
                    <a:p>
                      <a:r>
                        <a:rPr lang="en-GB" sz="2400">
                          <a:latin typeface="Arial" pitchFamily="34" charset="0"/>
                          <a:cs typeface="Arial" pitchFamily="34" charset="0"/>
                        </a:rPr>
                        <a:t>Physical</a:t>
                      </a:r>
                      <a:r>
                        <a:rPr lang="en-GB" sz="2400" baseline="0">
                          <a:latin typeface="Arial" pitchFamily="34" charset="0"/>
                          <a:cs typeface="Arial" pitchFamily="34" charset="0"/>
                        </a:rPr>
                        <a:t> resources</a:t>
                      </a:r>
                      <a:endParaRPr lang="en-GB" sz="2400">
                        <a:latin typeface="Arial" pitchFamily="34" charset="0"/>
                        <a:cs typeface="Arial" pitchFamily="34" charset="0"/>
                      </a:endParaRPr>
                    </a:p>
                  </a:txBody>
                  <a:tcPr marL="144209" marR="144209" marT="72063" marB="72063"/>
                </a:tc>
                <a:tc>
                  <a:txBody>
                    <a:bodyPr/>
                    <a:lstStyle/>
                    <a:p>
                      <a:r>
                        <a:rPr lang="en-GB" sz="2400" dirty="0">
                          <a:latin typeface="Arial" pitchFamily="34" charset="0"/>
                          <a:cs typeface="Arial" pitchFamily="34" charset="0"/>
                        </a:rPr>
                        <a:t>List</a:t>
                      </a:r>
                      <a:r>
                        <a:rPr lang="en-GB" sz="2400" baseline="0" dirty="0">
                          <a:latin typeface="Arial" pitchFamily="34" charset="0"/>
                          <a:cs typeface="Arial" pitchFamily="34" charset="0"/>
                        </a:rPr>
                        <a:t> of fixed assets e.g. machinery, buildings and equipment and their age, condition, financial value</a:t>
                      </a:r>
                      <a:endParaRPr lang="en-GB" sz="2400" dirty="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1"/>
                  </a:ext>
                </a:extLst>
              </a:tr>
              <a:tr h="1138938">
                <a:tc>
                  <a:txBody>
                    <a:bodyPr/>
                    <a:lstStyle/>
                    <a:p>
                      <a:r>
                        <a:rPr lang="en-GB" sz="2400">
                          <a:latin typeface="Arial" pitchFamily="34" charset="0"/>
                          <a:cs typeface="Arial" pitchFamily="34" charset="0"/>
                        </a:rPr>
                        <a:t>Human resources</a:t>
                      </a:r>
                    </a:p>
                  </a:txBody>
                  <a:tcPr marL="144209" marR="144209" marT="72063" marB="72063"/>
                </a:tc>
                <a:tc>
                  <a:txBody>
                    <a:bodyPr/>
                    <a:lstStyle/>
                    <a:p>
                      <a:r>
                        <a:rPr lang="en-GB" sz="2400">
                          <a:latin typeface="Arial" pitchFamily="34" charset="0"/>
                          <a:cs typeface="Arial" pitchFamily="34" charset="0"/>
                        </a:rPr>
                        <a:t>Staff, their motivation,</a:t>
                      </a:r>
                      <a:r>
                        <a:rPr lang="en-GB" sz="2400" baseline="0">
                          <a:latin typeface="Arial" pitchFamily="34" charset="0"/>
                          <a:cs typeface="Arial" pitchFamily="34" charset="0"/>
                        </a:rPr>
                        <a:t> commitment, capabilities etc.</a:t>
                      </a:r>
                      <a:endParaRPr lang="en-GB" sz="240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2"/>
                  </a:ext>
                </a:extLst>
              </a:tr>
              <a:tr h="1138938">
                <a:tc>
                  <a:txBody>
                    <a:bodyPr/>
                    <a:lstStyle/>
                    <a:p>
                      <a:r>
                        <a:rPr lang="en-GB" sz="2400">
                          <a:latin typeface="Arial" pitchFamily="34" charset="0"/>
                          <a:cs typeface="Arial" pitchFamily="34" charset="0"/>
                        </a:rPr>
                        <a:t>Financial resources</a:t>
                      </a:r>
                    </a:p>
                  </a:txBody>
                  <a:tcPr marL="144209" marR="144209" marT="72063" marB="72063"/>
                </a:tc>
                <a:tc>
                  <a:txBody>
                    <a:bodyPr/>
                    <a:lstStyle/>
                    <a:p>
                      <a:r>
                        <a:rPr lang="en-GB" sz="2400">
                          <a:latin typeface="Arial" pitchFamily="34" charset="0"/>
                          <a:cs typeface="Arial" pitchFamily="34" charset="0"/>
                        </a:rPr>
                        <a:t>Sources</a:t>
                      </a:r>
                      <a:r>
                        <a:rPr lang="en-GB" sz="2400" baseline="0">
                          <a:latin typeface="Arial" pitchFamily="34" charset="0"/>
                          <a:cs typeface="Arial" pitchFamily="34" charset="0"/>
                        </a:rPr>
                        <a:t> of money e.g. equity or loan, funding sources</a:t>
                      </a:r>
                      <a:endParaRPr lang="en-GB" sz="240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3"/>
                  </a:ext>
                </a:extLst>
              </a:tr>
              <a:tr h="1138938">
                <a:tc>
                  <a:txBody>
                    <a:bodyPr/>
                    <a:lstStyle/>
                    <a:p>
                      <a:r>
                        <a:rPr lang="en-GB" sz="2400">
                          <a:latin typeface="Arial" pitchFamily="34" charset="0"/>
                          <a:cs typeface="Arial" pitchFamily="34" charset="0"/>
                        </a:rPr>
                        <a:t>Intangibles</a:t>
                      </a:r>
                    </a:p>
                  </a:txBody>
                  <a:tcPr marL="144209" marR="144209" marT="72063" marB="72063"/>
                </a:tc>
                <a:tc>
                  <a:txBody>
                    <a:bodyPr/>
                    <a:lstStyle/>
                    <a:p>
                      <a:r>
                        <a:rPr lang="en-GB" sz="2400" dirty="0">
                          <a:latin typeface="Arial" pitchFamily="34" charset="0"/>
                          <a:cs typeface="Arial" pitchFamily="34" charset="0"/>
                        </a:rPr>
                        <a:t>Brands, patents, reputation and relationships</a:t>
                      </a:r>
                      <a:r>
                        <a:rPr lang="en-GB" sz="2400" baseline="0" dirty="0">
                          <a:latin typeface="Arial" pitchFamily="34" charset="0"/>
                          <a:cs typeface="Arial" pitchFamily="34" charset="0"/>
                        </a:rPr>
                        <a:t> (e.g. with customers)</a:t>
                      </a:r>
                      <a:endParaRPr lang="en-GB" sz="2400" dirty="0">
                        <a:latin typeface="Arial" pitchFamily="34" charset="0"/>
                        <a:cs typeface="Arial" pitchFamily="34" charset="0"/>
                      </a:endParaRPr>
                    </a:p>
                  </a:txBody>
                  <a:tcPr marL="144209" marR="144209" marT="72063" marB="72063"/>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04955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WOT analysis">
            <a:extLst>
              <a:ext uri="{FF2B5EF4-FFF2-40B4-BE49-F238E27FC236}">
                <a16:creationId xmlns:a16="http://schemas.microsoft.com/office/drawing/2014/main" id="{A6C5CA4A-B7C9-484D-90F2-A794E59EEC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1381" y="10274"/>
            <a:ext cx="9969786" cy="6827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011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8B26-954F-C141-F949-F15CFEEF3F68}"/>
              </a:ext>
            </a:extLst>
          </p:cNvPr>
          <p:cNvSpPr>
            <a:spLocks noGrp="1"/>
          </p:cNvSpPr>
          <p:nvPr>
            <p:ph type="title"/>
          </p:nvPr>
        </p:nvSpPr>
        <p:spPr/>
        <p:txBody>
          <a:bodyPr/>
          <a:lstStyle/>
          <a:p>
            <a:endParaRPr lang="en-GB"/>
          </a:p>
        </p:txBody>
      </p:sp>
      <p:pic>
        <p:nvPicPr>
          <p:cNvPr id="5" name="Online Media 4" title="SWOT Analysis Explained and Linked to McDonald’s">
            <a:hlinkClick r:id="" action="ppaction://media"/>
            <a:extLst>
              <a:ext uri="{FF2B5EF4-FFF2-40B4-BE49-F238E27FC236}">
                <a16:creationId xmlns:a16="http://schemas.microsoft.com/office/drawing/2014/main" id="{33141254-089E-74A8-CC26-2FEBD318ABF4}"/>
              </a:ext>
            </a:extLst>
          </p:cNvPr>
          <p:cNvPicPr>
            <a:picLocks noGrp="1" noRot="1" noChangeAspect="1"/>
          </p:cNvPicPr>
          <p:nvPr>
            <p:ph idx="1"/>
            <a:videoFile r:link="rId1"/>
          </p:nvPr>
        </p:nvPicPr>
        <p:blipFill>
          <a:blip r:embed="rId3"/>
          <a:stretch>
            <a:fillRect/>
          </a:stretch>
        </p:blipFill>
        <p:spPr>
          <a:xfrm>
            <a:off x="78466" y="43914"/>
            <a:ext cx="12039740" cy="6802914"/>
          </a:xfrm>
          <a:prstGeom prst="rect">
            <a:avLst/>
          </a:prstGeom>
        </p:spPr>
      </p:pic>
      <p:sp>
        <p:nvSpPr>
          <p:cNvPr id="4" name="Text Placeholder 3">
            <a:extLst>
              <a:ext uri="{FF2B5EF4-FFF2-40B4-BE49-F238E27FC236}">
                <a16:creationId xmlns:a16="http://schemas.microsoft.com/office/drawing/2014/main" id="{AE6D98F1-7697-B555-ADEF-4ADC8A0D7243}"/>
              </a:ext>
            </a:extLst>
          </p:cNvPr>
          <p:cNvSpPr>
            <a:spLocks noGrp="1"/>
          </p:cNvSpPr>
          <p:nvPr>
            <p:ph type="body" sz="quarter" idx="13"/>
          </p:nvPr>
        </p:nvSpPr>
        <p:spPr/>
        <p:txBody>
          <a:bodyPr>
            <a:normAutofit fontScale="85000" lnSpcReduction="20000"/>
          </a:bodyPr>
          <a:lstStyle/>
          <a:p>
            <a:endParaRPr lang="en-GB" dirty="0"/>
          </a:p>
        </p:txBody>
      </p:sp>
    </p:spTree>
    <p:extLst>
      <p:ext uri="{BB962C8B-B14F-4D97-AF65-F5344CB8AC3E}">
        <p14:creationId xmlns:p14="http://schemas.microsoft.com/office/powerpoint/2010/main" val="286813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1454</Words>
  <Application>Microsoft Office PowerPoint</Application>
  <PresentationFormat>Widescreen</PresentationFormat>
  <Paragraphs>265</Paragraphs>
  <Slides>32</Slides>
  <Notes>10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ヒラギノ角ゴ Pro W3</vt:lpstr>
      <vt:lpstr>Arial</vt:lpstr>
      <vt:lpstr>Calibri</vt:lpstr>
      <vt:lpstr>Calibri Light</vt:lpstr>
      <vt:lpstr>Comic Sans MS</vt:lpstr>
      <vt:lpstr>Franklin Gothic Book</vt:lpstr>
      <vt:lpstr>Office Theme</vt:lpstr>
      <vt:lpstr>BMBM4005 Marketing Fundamentals</vt:lpstr>
      <vt:lpstr>Today’s session:</vt:lpstr>
      <vt:lpstr>Why is Planning Important?</vt:lpstr>
      <vt:lpstr>The Planning Process</vt:lpstr>
      <vt:lpstr>The Marketing Planning Process</vt:lpstr>
      <vt:lpstr>The First Stage of Marketing Planning</vt:lpstr>
      <vt:lpstr>The macro, micro and internal marketing  environment</vt:lpstr>
      <vt:lpstr>The Organisation’s Environment – Sequential analysis from outside in. </vt:lpstr>
      <vt:lpstr>The Macro Environment</vt:lpstr>
      <vt:lpstr>External Environment </vt:lpstr>
      <vt:lpstr>The Marketing Mix within the External Environment </vt:lpstr>
      <vt:lpstr>The Macro environment is analysed using PESTEL (Sometimes called PEST, STEP, STEEPLE)</vt:lpstr>
      <vt:lpstr>POLITICAL</vt:lpstr>
      <vt:lpstr>ECONOMIC</vt:lpstr>
      <vt:lpstr>SOCIAL</vt:lpstr>
      <vt:lpstr>TECHNOLOGICAL</vt:lpstr>
      <vt:lpstr>LEGAL</vt:lpstr>
      <vt:lpstr>ENVIRONMENTAL</vt:lpstr>
      <vt:lpstr>PowerPoint Presentation</vt:lpstr>
      <vt:lpstr>TASK</vt:lpstr>
      <vt:lpstr>Conducting a PESTLE analysis</vt:lpstr>
      <vt:lpstr>PESTLE: Advantages</vt:lpstr>
      <vt:lpstr>PESTLE: Disadvantages</vt:lpstr>
      <vt:lpstr>Need to Monitor External Opportunities and Threats</vt:lpstr>
      <vt:lpstr>The Micro Environment </vt:lpstr>
      <vt:lpstr> The Company’s Microenvironment</vt:lpstr>
      <vt:lpstr>Competitor Analysis</vt:lpstr>
      <vt:lpstr>Porter’s five forces</vt:lpstr>
      <vt:lpstr>Customer Analysis</vt:lpstr>
      <vt:lpstr>Analysing the Internal Environment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dc:title>
  <dc:creator>Rachel Cook</dc:creator>
  <cp:lastModifiedBy>Gwyneth Jones</cp:lastModifiedBy>
  <cp:revision>59</cp:revision>
  <dcterms:created xsi:type="dcterms:W3CDTF">2020-02-13T09:43:19Z</dcterms:created>
  <dcterms:modified xsi:type="dcterms:W3CDTF">2025-10-09T23:52:43Z</dcterms:modified>
</cp:coreProperties>
</file>