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8"/>
  </p:notesMasterIdLst>
  <p:sldIdLst>
    <p:sldId id="285" r:id="rId2"/>
    <p:sldId id="257" r:id="rId3"/>
    <p:sldId id="286" r:id="rId4"/>
    <p:sldId id="464" r:id="rId5"/>
    <p:sldId id="465" r:id="rId6"/>
    <p:sldId id="468" r:id="rId7"/>
    <p:sldId id="472" r:id="rId8"/>
    <p:sldId id="265" r:id="rId9"/>
    <p:sldId id="466" r:id="rId10"/>
    <p:sldId id="467" r:id="rId11"/>
    <p:sldId id="469" r:id="rId12"/>
    <p:sldId id="470" r:id="rId13"/>
    <p:sldId id="473" r:id="rId14"/>
    <p:sldId id="483" r:id="rId15"/>
    <p:sldId id="434" r:id="rId16"/>
    <p:sldId id="479" r:id="rId17"/>
    <p:sldId id="480" r:id="rId18"/>
    <p:sldId id="481" r:id="rId19"/>
    <p:sldId id="471" r:id="rId20"/>
    <p:sldId id="462" r:id="rId21"/>
    <p:sldId id="486" r:id="rId22"/>
    <p:sldId id="488" r:id="rId23"/>
    <p:sldId id="489" r:id="rId24"/>
    <p:sldId id="1155" r:id="rId25"/>
    <p:sldId id="438" r:id="rId26"/>
    <p:sldId id="443" r:id="rId27"/>
    <p:sldId id="474" r:id="rId28"/>
    <p:sldId id="439" r:id="rId29"/>
    <p:sldId id="441" r:id="rId30"/>
    <p:sldId id="442" r:id="rId31"/>
    <p:sldId id="444" r:id="rId32"/>
    <p:sldId id="484" r:id="rId33"/>
    <p:sldId id="490" r:id="rId34"/>
    <p:sldId id="256" r:id="rId35"/>
    <p:sldId id="1153" r:id="rId36"/>
    <p:sldId id="1154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8D49"/>
    <a:srgbClr val="008000"/>
    <a:srgbClr val="0000FF"/>
    <a:srgbClr val="FF0000"/>
    <a:srgbClr val="2A936D"/>
    <a:srgbClr val="971918"/>
    <a:srgbClr val="660066"/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55"/>
    <p:restoredTop sz="86423"/>
  </p:normalViewPr>
  <p:slideViewPr>
    <p:cSldViewPr snapToGrid="0">
      <p:cViewPr varScale="1">
        <p:scale>
          <a:sx n="97" d="100"/>
          <a:sy n="97" d="100"/>
        </p:scale>
        <p:origin x="1448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16.xml"/><Relationship Id="rId1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26BFB-DD4B-664C-8977-E312EA09982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51A358-98CC-2944-AA91-67B53E054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54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2485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2C919-5151-CB44-A103-790BA163EF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83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079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2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952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685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497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7949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3154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5074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608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072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9429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542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3810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7360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8909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104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931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600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1A358-98CC-2944-AA91-67B53E05439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619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AA5FF-7F72-4B22-26F5-EC296EC3B7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2E0C1B-E5A0-94FA-59A2-74D64B070A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BAC90-BB71-3F23-41A4-AE45236D1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1E8A3-E8CE-1041-BC1D-8BD4A9B17964}" type="datetime1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AE66E-5E96-A8B1-B3DD-D87E6A62C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6AE35-A239-D8FC-3AD6-2B9964C28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317349"/>
      </p:ext>
    </p:extLst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A5153-BA33-6BB5-DF22-4E0F595E2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3A763-63B5-44BD-BF0B-DAA933FDE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778F7-3B15-5EC7-3A82-9DEBD45C3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58255-B7D4-B94E-9A38-D8424B63CE40}" type="datetime1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5060D-23F7-0C02-DB1B-01F409D92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4E25E-2686-716D-AF1C-9764221BD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850766"/>
      </p:ext>
    </p:extLst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450B5-C2B6-4CC1-B1CA-9F9682FBA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B0B8D-C397-399C-9431-A55CD9B679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A5652-DC92-24A0-9616-BFAF0A1AE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61E86-8E8C-7740-B755-42741815E794}" type="datetime1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273B7-4364-6DDC-4297-9D006E56E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E4268-36BD-09CF-D00D-A289D59CD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60088"/>
      </p:ext>
    </p:extLst>
  </p:cSld>
  <p:clrMapOvr>
    <a:masterClrMapping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220C7-04D9-B6E1-D1B7-680A66FB6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EFC8A-CE76-2996-1DAF-587BC9B7AD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BC690-C997-45D1-14A4-7AD5DA7508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68C45-5554-9FB1-49C7-23F2D0F72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1D62-A2D1-8441-94EF-64488F55DA6A}" type="datetime1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11F2D-8321-5AC1-4F87-83FA96568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B9365C-4957-4FD5-C46A-4C332CBE8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746937"/>
      </p:ext>
    </p:extLst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CAEB9-5F9F-8832-1725-7E09477FA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B74C56-017F-FBF2-5253-19A00882E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88997F-BE4C-090D-C179-5D3B84B0F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9DD16C-E376-FDB3-14DC-512D9F4D15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CD8C73-309A-B77C-E3BD-83C4B3ED46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66E2CC-F649-F5A1-4AA5-CDC281495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A55B8-8544-1C40-83C2-90B2436096AD}" type="datetime1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340914-378F-B75F-C5E6-C96D9D822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652172-A199-EC77-E2F6-F7B300D2E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744767"/>
      </p:ext>
    </p:extLst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203A8-0D2B-ED7F-83FA-E8E8E0369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6A28D0-EE33-EED2-19D5-2313E3E7B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BF7A0-3F8C-8349-9D28-4E537BD7592D}" type="datetime1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8C83AD-7607-DDFA-CD26-11DDA57B1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674F6-E5D5-DC9A-3775-278933830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92967"/>
      </p:ext>
    </p:extLst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B2C426-1EB3-1B2C-4058-E90E7DC20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AEB9-1C8F-C84B-873A-848EB2249A1F}" type="datetime1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2765F0-25CD-355D-DA41-59E1CDFF6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C0F6C-4955-8EAE-8D9B-DF20540DD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09550"/>
      </p:ext>
    </p:extLst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14A99-8BEC-C050-6CD7-9E97F74B3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06176-BC3F-5969-0370-B472D3C39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926E69-E6BC-5976-5B07-F757B425B7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75B825-D9E6-00E9-3077-C681FE519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3F88-7817-5049-956D-A603109C68C7}" type="datetime1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CDC60-1F05-3B24-755F-25FA6B183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9DBF6A-B3C8-2A52-DBE4-5A444D56B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9341"/>
      </p:ext>
    </p:extLst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AC736-A63F-39F2-F0DE-0DD3131C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AD3F87-C5CD-7B9E-3899-C482419517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604F7A-436A-9B24-2F34-CED38EE847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419B30-CFFA-6BFE-0CA3-62CCEBC5B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47B7-6183-B846-A2A0-DFEE95A6E154}" type="datetime1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5B1688-B4AE-2A10-5C2C-9D1C31815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308A0E-E03A-6657-0E24-A1361EFC6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06010"/>
      </p:ext>
    </p:extLst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D343A-1773-84C2-3FA4-50805DBC6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0BD89-1718-3C0D-DA53-F18DA24D33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AFD81-7AA5-64C8-D883-078096C6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7A07C-D9A3-8F4D-95C1-F121A006620A}" type="datetime1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1F615-18F1-A01A-15CA-5B5D57821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E1C80-070A-96D8-A91C-069CC1DF7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54116"/>
      </p:ext>
    </p:extLst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7E8C2E-F851-610C-E452-55BF6D3399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579837-9666-D5E0-038E-899813E02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51C38-79D9-D08D-841A-88B76077A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4633-02A0-964D-BD97-E0E7A1A84244}" type="datetime1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C2762-73C1-CE4B-725D-813ACE8DB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C9848-0690-4572-A229-D169E426B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31054"/>
      </p:ext>
    </p:extLst>
  </p:cSld>
  <p:clrMapOvr>
    <a:masterClrMapping/>
  </p:clrMapOvr>
  <p:transition spd="slow">
    <p:fade thruBlk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116631-7AC0-D249-A7A8-7B3A21337507}" type="datetime1">
              <a:rPr lang="en-GB" smtClean="0"/>
              <a:t>24/05/2023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88527966"/>
      </p:ext>
    </p:extLst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FE4B88-BEFE-0117-F612-27DA8BAD8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6FFA64-E631-6674-46D4-F2595FAB8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61CE4-CBCF-BFB3-8B97-6A231A1E7F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9D709-8A6F-6849-B8CA-193A032C19CD}" type="datetime1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228BE-57BE-1068-09AB-810A8C71AF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8F31F-9EB4-DEA1-AEE7-4EE17150C6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2FB5E-5DB9-974D-9E11-62D4474C6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40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fade thruBlk="1"/>
  </p:transition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mit.edu/2017/explained-neural-networks-deep-learning-0414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loud.google.com/blog/topics/healthcare-life-sciences/sharing-google-med-palm-2-medical-large-language-mode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nterestingengineering.com/innovation/google-deepmind-medpalm-language-model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azon.co.uk/AI-Revolution-Medicine-GPT-4-Beyond/dp/0138200130" TargetMode="External"/><Relationship Id="rId3" Type="http://schemas.openxmlformats.org/officeDocument/2006/relationships/image" Target="../media/image32.jpeg"/><Relationship Id="rId7" Type="http://schemas.openxmlformats.org/officeDocument/2006/relationships/hyperlink" Target="https://open.substack.com/pub/erictopol/p/the-gpt-x-revolution-in-medicine?r=1yxexe&amp;utm_campaign=post&amp;utm_medium=web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hyperlink" Target="https://ai.facebook.com/blog/large-language-model-llama-meta-ai/" TargetMode="External"/><Relationship Id="rId4" Type="http://schemas.openxmlformats.org/officeDocument/2006/relationships/hyperlink" Target="https://ai.facebook.com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0" y="0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40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36755" y="222393"/>
            <a:ext cx="4581230" cy="33855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BMD7004</a:t>
            </a:r>
          </a:p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An overview of</a:t>
            </a:r>
          </a:p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statistics and</a:t>
            </a:r>
          </a:p>
          <a:p>
            <a: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analytics</a:t>
            </a:r>
            <a:br>
              <a:rPr lang="en-GB" sz="44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44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sz="2800" b="1" dirty="0">
                <a:solidFill>
                  <a:srgbClr val="FF0000"/>
                </a:solidFill>
              </a:rPr>
              <a:t>Dr Ed Conley BSc PhD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DB70987-7318-A9DD-62ED-F26BEC211F6B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8C6FFA-5D3A-5467-86A8-5EEB6734085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376"/>
          <a:stretch/>
        </p:blipFill>
        <p:spPr>
          <a:xfrm>
            <a:off x="0" y="0"/>
            <a:ext cx="12192000" cy="69704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5D5BE8-7FFF-8949-9779-ABFC7201E08F}"/>
              </a:ext>
            </a:extLst>
          </p:cNvPr>
          <p:cNvSpPr txBox="1"/>
          <p:nvPr/>
        </p:nvSpPr>
        <p:spPr>
          <a:xfrm>
            <a:off x="605790" y="2846070"/>
            <a:ext cx="565783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Machine Learning, </a:t>
            </a:r>
          </a:p>
          <a:p>
            <a:r>
              <a:rPr lang="en-GB" sz="5400" b="1" dirty="0"/>
              <a:t>Language Models</a:t>
            </a:r>
            <a:br>
              <a:rPr lang="en-GB" sz="5400" b="1" dirty="0"/>
            </a:br>
            <a:r>
              <a:rPr lang="en-GB" sz="5400" b="1" dirty="0"/>
              <a:t>+ Applications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EA4E6C-A16F-6348-07B3-4CD1B88CC76C}"/>
              </a:ext>
            </a:extLst>
          </p:cNvPr>
          <p:cNvSpPr txBox="1"/>
          <p:nvPr/>
        </p:nvSpPr>
        <p:spPr>
          <a:xfrm>
            <a:off x="634701" y="2022438"/>
            <a:ext cx="59489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BMDS7004 Data Analytics</a:t>
            </a:r>
            <a:br>
              <a:rPr lang="en-GB" sz="2800" b="1" dirty="0">
                <a:solidFill>
                  <a:srgbClr val="FF0000"/>
                </a:solidFill>
              </a:rPr>
            </a:br>
            <a:r>
              <a:rPr lang="en-GB" sz="2800" b="1" dirty="0">
                <a:solidFill>
                  <a:srgbClr val="FF0000"/>
                </a:solidFill>
              </a:rPr>
              <a:t>25 May 2023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CF736B-DAFC-2FCC-0F88-97235AC7BD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151184"/>
      </p:ext>
    </p:extLst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032D9A-F17A-CB9D-D2B7-E4A6CBEE3C90}"/>
              </a:ext>
            </a:extLst>
          </p:cNvPr>
          <p:cNvSpPr txBox="1"/>
          <p:nvPr/>
        </p:nvSpPr>
        <p:spPr>
          <a:xfrm>
            <a:off x="4207547" y="563347"/>
            <a:ext cx="3949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Learning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48DEFB-A4B3-1F76-B6DE-F551779E0349}"/>
              </a:ext>
            </a:extLst>
          </p:cNvPr>
          <p:cNvSpPr txBox="1"/>
          <p:nvPr/>
        </p:nvSpPr>
        <p:spPr>
          <a:xfrm>
            <a:off x="733859" y="1474732"/>
            <a:ext cx="10906539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l" rtl="0" eaLnBrk="1" latinLnBrk="0" hangingPunct="1"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 – Distinguish key machine learning concepts </a:t>
            </a:r>
            <a:b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600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***its emphasised that this is not learn and recall material, all emphasis is on understanding. Ellie’s content describes visualisation concepts and use. </a:t>
            </a:r>
            <a:br>
              <a:rPr lang="en-GB" sz="1600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32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 –</a:t>
            </a:r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Understand principles of </a:t>
            </a:r>
            <a:r>
              <a:rPr lang="en-GB" sz="32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machine learning </a:t>
            </a:r>
            <a:endParaRPr lang="en-GB" sz="32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…Understand some fundamentals about the toolbox of methods available - knowing where to look for answers/steps. See how some major milestones have recently been achieved.</a:t>
            </a:r>
            <a:b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GB" sz="18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 – To conceptualise a range of health and care scenarios where machine learning could be applied.</a:t>
            </a:r>
            <a:b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algn="l" rtl="0" eaLnBrk="1" latinLnBrk="0" hangingPunct="1"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GB" sz="2800" b="1" kern="1200" dirty="0">
                <a:solidFill>
                  <a:srgbClr val="242424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4 – Recognise mis-applications of machine learning</a:t>
            </a:r>
            <a:endParaRPr lang="en-GB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B5C5EF-C23B-7A17-DD5E-950A8D6D99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33728"/>
      </p:ext>
    </p:extLst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6FABF1-AF33-69CA-F386-2616286FD3DD}"/>
              </a:ext>
            </a:extLst>
          </p:cNvPr>
          <p:cNvSpPr txBox="1"/>
          <p:nvPr/>
        </p:nvSpPr>
        <p:spPr>
          <a:xfrm>
            <a:off x="2278505" y="240544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Re-clarification</a:t>
            </a:r>
          </a:p>
          <a:p>
            <a:pPr algn="ctr"/>
            <a:r>
              <a:rPr lang="en-GB" sz="2400" b="1" dirty="0">
                <a:latin typeface="Söhne"/>
              </a:rPr>
              <a:t>Aiming at simple definitions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EDC213-F06F-B30F-7724-E00E6167268B}"/>
              </a:ext>
            </a:extLst>
          </p:cNvPr>
          <p:cNvSpPr txBox="1"/>
          <p:nvPr/>
        </p:nvSpPr>
        <p:spPr>
          <a:xfrm>
            <a:off x="434715" y="1858778"/>
            <a:ext cx="5516380" cy="39703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Artificial intelligence (AI)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 teaches machines to do things that </a:t>
            </a:r>
            <a:r>
              <a:rPr lang="en-GB" sz="2800" b="0" i="0" u="sng" dirty="0">
                <a:solidFill>
                  <a:srgbClr val="374151"/>
                </a:solidFill>
                <a:effectLst/>
                <a:latin typeface="Söhne"/>
              </a:rPr>
              <a:t>usually require human intelligence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, such as thinking, problem-solving, learning, and decision-making. Some might say it is like giving a computer a brain, so it can do things on its own without us having to tell it exactly what to do every single time.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112B44-0413-4619-FFF7-6D4A42F6369D}"/>
              </a:ext>
            </a:extLst>
          </p:cNvPr>
          <p:cNvSpPr txBox="1"/>
          <p:nvPr/>
        </p:nvSpPr>
        <p:spPr>
          <a:xfrm>
            <a:off x="6310859" y="1861278"/>
            <a:ext cx="5593830" cy="39703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Machine Learning (ML) 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is a type of AI that helps computers </a:t>
            </a:r>
            <a:r>
              <a:rPr lang="en-GB" sz="2800" b="0" i="0" u="sng" dirty="0">
                <a:solidFill>
                  <a:srgbClr val="374151"/>
                </a:solidFill>
                <a:effectLst/>
                <a:latin typeface="Söhne"/>
              </a:rPr>
              <a:t>learn from data and improve over time without being explicitly programmed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. It's like giving a computer the ability to learn from experience and get better at a task, like how humans learn from mistakes and get better at things with practice.</a:t>
            </a:r>
            <a:endParaRPr lang="en-GB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967D5F9-9EC3-CDE7-C746-1B6D334BE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F94310-E861-5661-9022-662FEDFEC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83BD88-75BA-DDBD-6EF7-560A7D7052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944936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6FABF1-AF33-69CA-F386-2616286FD3DD}"/>
              </a:ext>
            </a:extLst>
          </p:cNvPr>
          <p:cNvSpPr txBox="1"/>
          <p:nvPr/>
        </p:nvSpPr>
        <p:spPr>
          <a:xfrm>
            <a:off x="2278505" y="240544"/>
            <a:ext cx="82691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Reminder of distinctions</a:t>
            </a:r>
          </a:p>
          <a:p>
            <a:pPr algn="ctr"/>
            <a:r>
              <a:rPr lang="en-GB" sz="2400" b="1" dirty="0">
                <a:latin typeface="Söhne"/>
              </a:rPr>
              <a:t>Aiming at simple definitions</a:t>
            </a:r>
            <a:endParaRPr lang="en-GB" sz="2400" b="1" i="0" dirty="0">
              <a:effectLst/>
              <a:latin typeface="Söhn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EDC213-F06F-B30F-7724-E00E6167268B}"/>
              </a:ext>
            </a:extLst>
          </p:cNvPr>
          <p:cNvSpPr txBox="1"/>
          <p:nvPr/>
        </p:nvSpPr>
        <p:spPr>
          <a:xfrm>
            <a:off x="434715" y="1858778"/>
            <a:ext cx="5516380" cy="440120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Neural Networks (NN)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 are </a:t>
            </a:r>
            <a:r>
              <a:rPr lang="en-GB" sz="2800" b="0" i="0" dirty="0">
                <a:effectLst/>
                <a:latin typeface="Söhne"/>
              </a:rPr>
              <a:t>a way of designing AI that's </a:t>
            </a:r>
            <a:r>
              <a:rPr lang="en-GB" sz="2800" b="0" i="0" u="sng" dirty="0">
                <a:effectLst/>
                <a:latin typeface="Söhne"/>
              </a:rPr>
              <a:t>inspired by how our own brains work</a:t>
            </a:r>
            <a:r>
              <a:rPr lang="en-GB" sz="2800" b="0" i="0" dirty="0">
                <a:effectLst/>
                <a:latin typeface="Söhne"/>
              </a:rPr>
              <a:t>. They're made up of layers of interconnected nodes, kind of like how our brain is made up of interconnected neurons. By processing information through these layers, </a:t>
            </a:r>
            <a:r>
              <a:rPr lang="en-GB" sz="2800" b="0" i="0" u="sng" dirty="0">
                <a:effectLst/>
                <a:latin typeface="Söhne"/>
              </a:rPr>
              <a:t>the network can learn </a:t>
            </a:r>
            <a:r>
              <a:rPr lang="en-GB" sz="2800" b="0" i="0" dirty="0">
                <a:effectLst/>
                <a:latin typeface="Söhne"/>
              </a:rPr>
              <a:t>to recognize patterns, make decisions, and solve problems. 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112B44-0413-4619-FFF7-6D4A42F6369D}"/>
              </a:ext>
            </a:extLst>
          </p:cNvPr>
          <p:cNvSpPr txBox="1"/>
          <p:nvPr/>
        </p:nvSpPr>
        <p:spPr>
          <a:xfrm>
            <a:off x="6310859" y="1861278"/>
            <a:ext cx="5593830" cy="440120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Deep Learning (DL) </a:t>
            </a:r>
            <a:r>
              <a:rPr lang="en-GB" sz="2800" b="0" i="0" dirty="0">
                <a:effectLst/>
                <a:latin typeface="Söhne"/>
              </a:rPr>
              <a:t>is a type of ML that uses </a:t>
            </a:r>
            <a:r>
              <a:rPr lang="en-GB" sz="2800" b="0" i="0" u="sng" dirty="0">
                <a:effectLst/>
                <a:latin typeface="Söhne"/>
              </a:rPr>
              <a:t>very large neural networks </a:t>
            </a:r>
            <a:r>
              <a:rPr lang="en-GB" sz="2800" b="0" i="0" dirty="0">
                <a:effectLst/>
                <a:latin typeface="Söhne"/>
              </a:rPr>
              <a:t>with many layers to learn from data and solve complex problems. It's like stacking many simple machines on top of each other, and </a:t>
            </a:r>
            <a:r>
              <a:rPr lang="en-GB" sz="2800" b="0" i="0" u="sng" dirty="0">
                <a:effectLst/>
                <a:latin typeface="Söhne"/>
              </a:rPr>
              <a:t>teaching them to work together to solve a big problems </a:t>
            </a:r>
            <a:r>
              <a:rPr lang="en-GB" sz="2800" b="0" i="0" dirty="0">
                <a:effectLst/>
                <a:latin typeface="Söhne"/>
              </a:rPr>
              <a:t>like like image recognition, understanding speech, chess</a:t>
            </a:r>
            <a:r>
              <a:rPr lang="en-GB" sz="2800" dirty="0">
                <a:latin typeface="Söhne"/>
              </a:rPr>
              <a:t> and assisting diagnostic procedures.</a:t>
            </a:r>
            <a:endParaRPr lang="en-GB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B0F897F-9809-CAC5-E77B-102E45B19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B7AC0B-2F37-ECBE-7CAD-E15C6AE5D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567683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F135CEE-8DF6-9EC6-BEEA-3C5D5B7AE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01900" y="8358"/>
            <a:ext cx="9575800" cy="684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E56218-4959-0DBC-0944-CEA432B139B4}"/>
              </a:ext>
            </a:extLst>
          </p:cNvPr>
          <p:cNvSpPr txBox="1"/>
          <p:nvPr/>
        </p:nvSpPr>
        <p:spPr>
          <a:xfrm>
            <a:off x="152400" y="114300"/>
            <a:ext cx="241765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Impacts of</a:t>
            </a:r>
          </a:p>
          <a:p>
            <a:r>
              <a:rPr lang="en-GB" sz="4000" b="1" dirty="0">
                <a:solidFill>
                  <a:srgbClr val="FF0000"/>
                </a:solidFill>
              </a:rPr>
              <a:t>Machine</a:t>
            </a:r>
          </a:p>
          <a:p>
            <a:r>
              <a:rPr lang="en-GB" sz="4000" b="1" dirty="0">
                <a:solidFill>
                  <a:srgbClr val="FF0000"/>
                </a:solidFill>
              </a:rPr>
              <a:t>Learning</a:t>
            </a:r>
            <a:endParaRPr lang="en-GB" sz="5400" b="1" dirty="0">
              <a:solidFill>
                <a:srgbClr val="FF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885929-50E1-E0F1-C241-0985E284B63E}"/>
              </a:ext>
            </a:extLst>
          </p:cNvPr>
          <p:cNvSpPr txBox="1"/>
          <p:nvPr/>
        </p:nvSpPr>
        <p:spPr>
          <a:xfrm>
            <a:off x="9791700" y="4419600"/>
            <a:ext cx="2070100" cy="203132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See BMDS7004 Supplement </a:t>
            </a:r>
            <a:r>
              <a:rPr lang="en-GB" b="1" dirty="0"/>
              <a:t>- Fifty examples of how machine learning has been useful in health and care</a:t>
            </a:r>
            <a:br>
              <a:rPr lang="en-GB" b="1" dirty="0"/>
            </a:br>
            <a:r>
              <a:rPr lang="en-GB" b="1" dirty="0">
                <a:solidFill>
                  <a:srgbClr val="FF0000"/>
                </a:solidFill>
              </a:rPr>
              <a:t>(next slide)</a:t>
            </a:r>
          </a:p>
        </p:txBody>
      </p:sp>
    </p:spTree>
    <p:extLst>
      <p:ext uri="{BB962C8B-B14F-4D97-AF65-F5344CB8AC3E}">
        <p14:creationId xmlns:p14="http://schemas.microsoft.com/office/powerpoint/2010/main" val="3510065548"/>
      </p:ext>
    </p:extLst>
  </p:cSld>
  <p:clrMapOvr>
    <a:masterClrMapping/>
  </p:clrMapOvr>
  <p:transition spd="slow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2590A78-E5F6-D523-A845-2C15732B353B}"/>
              </a:ext>
            </a:extLst>
          </p:cNvPr>
          <p:cNvSpPr txBox="1"/>
          <p:nvPr/>
        </p:nvSpPr>
        <p:spPr>
          <a:xfrm>
            <a:off x="2946400" y="329168"/>
            <a:ext cx="609600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Impacts of Machine Learning</a:t>
            </a:r>
            <a:endParaRPr lang="en-GB" sz="3200" dirty="0">
              <a:solidFill>
                <a:srgbClr val="000000"/>
              </a:solidFill>
              <a:latin typeface="Söhne"/>
            </a:endParaRPr>
          </a:p>
          <a:p>
            <a:pPr algn="ctr"/>
            <a:r>
              <a:rPr lang="en-GB" sz="1800" b="1" i="0" dirty="0">
                <a:solidFill>
                  <a:srgbClr val="000000"/>
                </a:solidFill>
                <a:effectLst/>
                <a:latin typeface="Söhne"/>
              </a:rPr>
              <a:t>See BMDS7004 </a:t>
            </a:r>
            <a:r>
              <a:rPr lang="en-GB" sz="1800" b="1" u="sng" dirty="0">
                <a:solidFill>
                  <a:srgbClr val="000000"/>
                </a:solidFill>
                <a:effectLst/>
                <a:latin typeface="Söhne"/>
              </a:rPr>
              <a:t>Supplements Provided</a:t>
            </a:r>
            <a:endParaRPr lang="en-GB" sz="1400" b="0" u="sng" dirty="0">
              <a:solidFill>
                <a:srgbClr val="000000"/>
              </a:solidFill>
              <a:effectLst/>
              <a:latin typeface="Söhn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C77573-6300-5E85-C869-20B0924B2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0" y="1569822"/>
            <a:ext cx="3499699" cy="49325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A7EFA6-0DB1-ADAE-BB99-9CA41A856A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8877" y="1473200"/>
            <a:ext cx="3505923" cy="50927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8F0E70-20EF-3CDA-7B91-3F3C3E904AAA}"/>
              </a:ext>
            </a:extLst>
          </p:cNvPr>
          <p:cNvSpPr txBox="1"/>
          <p:nvPr/>
        </p:nvSpPr>
        <p:spPr>
          <a:xfrm>
            <a:off x="673100" y="1498600"/>
            <a:ext cx="196803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“Fifty examples of </a:t>
            </a:r>
          </a:p>
          <a:p>
            <a:r>
              <a:rPr lang="en-GB" b="1" dirty="0"/>
              <a:t>how machine </a:t>
            </a:r>
          </a:p>
          <a:p>
            <a:r>
              <a:rPr lang="en-GB" b="1" dirty="0"/>
              <a:t>learning has been </a:t>
            </a:r>
          </a:p>
          <a:p>
            <a:r>
              <a:rPr lang="en-GB" b="1" dirty="0"/>
              <a:t>useful in health </a:t>
            </a:r>
          </a:p>
          <a:p>
            <a:r>
              <a:rPr lang="en-GB" b="1" dirty="0"/>
              <a:t>and care”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3D07AA-5257-E233-D4F2-BF1BC75EEC7C}"/>
              </a:ext>
            </a:extLst>
          </p:cNvPr>
          <p:cNvSpPr txBox="1"/>
          <p:nvPr/>
        </p:nvSpPr>
        <p:spPr>
          <a:xfrm>
            <a:off x="6997700" y="1397000"/>
            <a:ext cx="11689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“Machine </a:t>
            </a:r>
          </a:p>
          <a:p>
            <a:r>
              <a:rPr lang="en-GB" b="1" dirty="0"/>
              <a:t>Learning</a:t>
            </a:r>
          </a:p>
          <a:p>
            <a:r>
              <a:rPr lang="en-GB" b="1" dirty="0"/>
              <a:t>in Emoji”</a:t>
            </a:r>
          </a:p>
        </p:txBody>
      </p:sp>
    </p:spTree>
    <p:extLst>
      <p:ext uri="{BB962C8B-B14F-4D97-AF65-F5344CB8AC3E}">
        <p14:creationId xmlns:p14="http://schemas.microsoft.com/office/powerpoint/2010/main" val="1215498042"/>
      </p:ext>
    </p:extLst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6ABB83-DF3A-ABD5-223F-D08387D7354D}"/>
              </a:ext>
            </a:extLst>
          </p:cNvPr>
          <p:cNvSpPr txBox="1"/>
          <p:nvPr/>
        </p:nvSpPr>
        <p:spPr>
          <a:xfrm>
            <a:off x="414481" y="303109"/>
            <a:ext cx="11044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Machine learning methods</a:t>
            </a:r>
            <a:endParaRPr lang="en-GB" sz="3600" dirty="0">
              <a:solidFill>
                <a:srgbClr val="000000"/>
              </a:solidFill>
              <a:latin typeface="Söhne"/>
            </a:endParaRPr>
          </a:p>
          <a:p>
            <a:pPr algn="ctr"/>
            <a:r>
              <a:rPr lang="en-GB" sz="2800" b="1" i="0" dirty="0">
                <a:solidFill>
                  <a:srgbClr val="000000"/>
                </a:solidFill>
                <a:effectLst/>
                <a:latin typeface="Söhne"/>
              </a:rPr>
              <a:t>some critical features in ML modelling</a:t>
            </a:r>
            <a:endParaRPr lang="en-GB" sz="2000" b="0" i="0" dirty="0">
              <a:solidFill>
                <a:srgbClr val="000000"/>
              </a:solidFill>
              <a:effectLst/>
              <a:latin typeface="Söhn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C0F545-78AE-0186-2F52-F13911596A0D}"/>
              </a:ext>
            </a:extLst>
          </p:cNvPr>
          <p:cNvSpPr txBox="1"/>
          <p:nvPr/>
        </p:nvSpPr>
        <p:spPr>
          <a:xfrm>
            <a:off x="304800" y="1448827"/>
            <a:ext cx="7124700" cy="5032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br>
              <a:rPr lang="en-GB" sz="1200" b="1" i="0" dirty="0">
                <a:solidFill>
                  <a:srgbClr val="FF0000"/>
                </a:solidFill>
                <a:effectLst/>
                <a:latin typeface="Söhne"/>
              </a:rPr>
            </a:br>
            <a:r>
              <a:rPr lang="en-GB" sz="2400" b="1" i="0" dirty="0">
                <a:effectLst/>
                <a:latin typeface="Söhne"/>
              </a:rPr>
              <a:t>ML develops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algorithms (models) </a:t>
            </a:r>
            <a:r>
              <a:rPr lang="en-GB" sz="2400" b="1" i="0" dirty="0">
                <a:effectLst/>
                <a:latin typeface="Söhne"/>
              </a:rPr>
              <a:t>that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learn</a:t>
            </a:r>
            <a:r>
              <a:rPr lang="en-GB" sz="2400" b="1" i="0" dirty="0">
                <a:effectLst/>
                <a:latin typeface="Söhne"/>
              </a:rPr>
              <a:t> from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historical datasets </a:t>
            </a:r>
            <a:r>
              <a:rPr lang="en-GB" sz="2400" b="1" i="0" dirty="0">
                <a:effectLst/>
                <a:latin typeface="Söhne"/>
              </a:rPr>
              <a:t>and make future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predictions or decisions </a:t>
            </a:r>
            <a:r>
              <a:rPr lang="en-GB" sz="2400" b="1" i="0" dirty="0">
                <a:effectLst/>
                <a:latin typeface="Söhne"/>
              </a:rPr>
              <a:t>on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new (unseen) datasets</a:t>
            </a:r>
            <a:endParaRPr lang="en-GB" sz="2400" b="1" i="0" dirty="0">
              <a:effectLst/>
              <a:latin typeface="Söhne"/>
            </a:endParaRPr>
          </a:p>
          <a:p>
            <a:pPr algn="l"/>
            <a:endParaRPr lang="en-GB" sz="105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/>
            <a:r>
              <a:rPr lang="en-GB" b="1" dirty="0">
                <a:solidFill>
                  <a:srgbClr val="FF0000"/>
                </a:solidFill>
                <a:latin typeface="Söhne"/>
              </a:rPr>
              <a:t>S</a:t>
            </a:r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upervised learning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models are trained on labelled </a:t>
            </a:r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data, where the correct outcomes </a:t>
            </a:r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are known</a:t>
            </a:r>
            <a:endParaRPr lang="en-GB" dirty="0">
              <a:solidFill>
                <a:srgbClr val="000000"/>
              </a:solidFill>
              <a:latin typeface="Söhne"/>
            </a:endParaRPr>
          </a:p>
          <a:p>
            <a:pPr algn="l"/>
            <a:r>
              <a:rPr lang="en-GB" sz="900" b="0" i="0" dirty="0">
                <a:solidFill>
                  <a:srgbClr val="000000"/>
                </a:solidFill>
                <a:effectLst/>
                <a:latin typeface="Söhne"/>
              </a:rPr>
              <a:t> </a:t>
            </a:r>
          </a:p>
          <a:p>
            <a:pPr algn="l"/>
            <a:r>
              <a:rPr lang="en-GB" b="1" dirty="0">
                <a:solidFill>
                  <a:srgbClr val="FF0000"/>
                </a:solidFill>
                <a:latin typeface="Söhne"/>
              </a:rPr>
              <a:t>U</a:t>
            </a:r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nsupervised learning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models are trained on unlabelled data, </a:t>
            </a:r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where the outcomes are unknown</a:t>
            </a:r>
            <a:endParaRPr lang="en-GB" dirty="0">
              <a:solidFill>
                <a:srgbClr val="000000"/>
              </a:solidFill>
              <a:latin typeface="Söhne"/>
            </a:endParaRPr>
          </a:p>
          <a:p>
            <a:pPr algn="l"/>
            <a:r>
              <a:rPr lang="en-GB" sz="900" b="0" i="0" dirty="0">
                <a:solidFill>
                  <a:srgbClr val="000000"/>
                </a:solidFill>
                <a:effectLst/>
                <a:latin typeface="Söhne"/>
              </a:rPr>
              <a:t> </a:t>
            </a:r>
          </a:p>
          <a:p>
            <a:pPr algn="l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Reinforcement learning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models learn by interacting with an </a:t>
            </a:r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environment and receiving feedback in </a:t>
            </a:r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the form of rewards or penalties</a:t>
            </a:r>
          </a:p>
          <a:p>
            <a:endParaRPr lang="en-GB" sz="105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EDA8E54-B06B-328C-7EF6-AC7F229E6C68}"/>
              </a:ext>
            </a:extLst>
          </p:cNvPr>
          <p:cNvGrpSpPr/>
          <p:nvPr/>
        </p:nvGrpSpPr>
        <p:grpSpPr>
          <a:xfrm>
            <a:off x="4292600" y="2857500"/>
            <a:ext cx="7620000" cy="3810000"/>
            <a:chOff x="4292600" y="2857500"/>
            <a:chExt cx="7620000" cy="3810000"/>
          </a:xfrm>
        </p:grpSpPr>
        <p:pic>
          <p:nvPicPr>
            <p:cNvPr id="2050" name="Picture 2" descr="Supervised Machine learning">
              <a:extLst>
                <a:ext uri="{FF2B5EF4-FFF2-40B4-BE49-F238E27FC236}">
                  <a16:creationId xmlns:a16="http://schemas.microsoft.com/office/drawing/2014/main" id="{039DBF44-6592-FECE-BECD-D589B96544E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2600" y="2857500"/>
              <a:ext cx="7620000" cy="381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A5D58CA-88EE-5BC2-6E9E-B6045E7282D4}"/>
                </a:ext>
              </a:extLst>
            </p:cNvPr>
            <p:cNvSpPr txBox="1"/>
            <p:nvPr/>
          </p:nvSpPr>
          <p:spPr>
            <a:xfrm>
              <a:off x="4889500" y="5029200"/>
              <a:ext cx="78258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971918"/>
                  </a:solidFill>
                </a:rPr>
                <a:t>Labels</a:t>
              </a: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D7948780-8FF2-9E5D-8C41-2B4D59B520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109093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151488"/>
      </p:ext>
    </p:extLst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94F0BC7-734A-9B85-6177-9667A4CD1E1A}"/>
              </a:ext>
            </a:extLst>
          </p:cNvPr>
          <p:cNvSpPr txBox="1"/>
          <p:nvPr/>
        </p:nvSpPr>
        <p:spPr>
          <a:xfrm>
            <a:off x="6629400" y="2533739"/>
            <a:ext cx="5118100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Accuracy v epoch plot</a:t>
            </a:r>
          </a:p>
          <a:p>
            <a:r>
              <a:rPr lang="en-GB" sz="2400" dirty="0">
                <a:solidFill>
                  <a:srgbClr val="000000"/>
                </a:solidFill>
                <a:latin typeface="Söhne"/>
              </a:rPr>
              <a:t>measure the p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ercentage of correct predictions made by the model…</a:t>
            </a:r>
          </a:p>
          <a:p>
            <a:endParaRPr lang="en-GB" sz="2400" dirty="0">
              <a:solidFill>
                <a:srgbClr val="000000"/>
              </a:solidFill>
              <a:latin typeface="Söhne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How accuracy increases over sequential epochs (complete pass-throughs of the entire training dataset).</a:t>
            </a:r>
          </a:p>
          <a:p>
            <a:endParaRPr lang="en-GB" sz="2400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sz="2400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sz="2400" dirty="0">
              <a:solidFill>
                <a:srgbClr val="000000"/>
              </a:solidFill>
              <a:latin typeface="Söhne"/>
            </a:endParaRPr>
          </a:p>
          <a:p>
            <a:endParaRPr lang="en-GB" sz="2400" dirty="0">
              <a:solidFill>
                <a:srgbClr val="000000"/>
              </a:solidFill>
              <a:latin typeface="Söhne"/>
            </a:endParaRPr>
          </a:p>
          <a:p>
            <a:pPr algn="l"/>
            <a:endParaRPr lang="en-GB" sz="1100" b="0" i="0" dirty="0">
              <a:solidFill>
                <a:srgbClr val="000000"/>
              </a:solidFill>
              <a:effectLst/>
              <a:latin typeface="Söhn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65E9A-2C84-8250-E8D6-9330E2A24EAF}"/>
              </a:ext>
            </a:extLst>
          </p:cNvPr>
          <p:cNvSpPr txBox="1"/>
          <p:nvPr/>
        </p:nvSpPr>
        <p:spPr>
          <a:xfrm>
            <a:off x="2540000" y="230485"/>
            <a:ext cx="7391400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Machine learning metrics</a:t>
            </a:r>
          </a:p>
          <a:p>
            <a:pPr algn="ctr"/>
            <a:r>
              <a:rPr lang="en-GB" sz="2800" b="1" i="1" dirty="0"/>
              <a:t>or</a:t>
            </a:r>
          </a:p>
          <a:p>
            <a:pPr algn="ctr"/>
            <a:r>
              <a:rPr lang="en-GB" sz="2800" b="1" dirty="0">
                <a:solidFill>
                  <a:srgbClr val="000000"/>
                </a:solidFill>
                <a:latin typeface="Söhne"/>
              </a:rPr>
              <a:t>“How do you know if it’s a good model?”</a:t>
            </a:r>
          </a:p>
        </p:txBody>
      </p:sp>
      <p:pic>
        <p:nvPicPr>
          <p:cNvPr id="1026" name="Picture 2" descr="PyTorch Accuracy Curve">
            <a:extLst>
              <a:ext uri="{FF2B5EF4-FFF2-40B4-BE49-F238E27FC236}">
                <a16:creationId xmlns:a16="http://schemas.microsoft.com/office/drawing/2014/main" id="{D256D34E-B14E-10F9-E144-2C16FB668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4799" y="2057400"/>
            <a:ext cx="6341787" cy="435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70FA0B1-C741-DB36-E6A5-D2BDCBEC8C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82589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577056"/>
      </p:ext>
    </p:extLst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recision-Recall Curve in Python Tutorial | DataCamp">
            <a:extLst>
              <a:ext uri="{FF2B5EF4-FFF2-40B4-BE49-F238E27FC236}">
                <a16:creationId xmlns:a16="http://schemas.microsoft.com/office/drawing/2014/main" id="{0A6F6D4C-B63C-1C50-866D-E86EDB310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3321" y="2298700"/>
            <a:ext cx="7044267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4F0BC7-734A-9B85-6177-9667A4CD1E1A}"/>
              </a:ext>
            </a:extLst>
          </p:cNvPr>
          <p:cNvSpPr txBox="1"/>
          <p:nvPr/>
        </p:nvSpPr>
        <p:spPr>
          <a:xfrm>
            <a:off x="5803900" y="254000"/>
            <a:ext cx="5981700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dirty="0">
                <a:solidFill>
                  <a:schemeClr val="bg1">
                    <a:lumMod val="85000"/>
                  </a:schemeClr>
                </a:solidFill>
                <a:effectLst/>
                <a:latin typeface="Söhne"/>
              </a:rPr>
              <a:t>Accuracy</a:t>
            </a:r>
          </a:p>
          <a:p>
            <a:r>
              <a:rPr lang="en-GB" sz="2400" dirty="0">
                <a:solidFill>
                  <a:schemeClr val="bg1">
                    <a:lumMod val="85000"/>
                  </a:schemeClr>
                </a:solidFill>
                <a:latin typeface="Söhne"/>
              </a:rPr>
              <a:t>p</a:t>
            </a:r>
            <a:r>
              <a:rPr lang="en-GB" sz="2400" b="0" i="0" dirty="0">
                <a:solidFill>
                  <a:schemeClr val="bg1">
                    <a:lumMod val="85000"/>
                  </a:schemeClr>
                </a:solidFill>
                <a:effectLst/>
                <a:latin typeface="Söhne"/>
              </a:rPr>
              <a:t>ercentage of correct predictions made by the model</a:t>
            </a:r>
            <a:endParaRPr lang="en-GB" sz="2400" dirty="0">
              <a:solidFill>
                <a:schemeClr val="bg1">
                  <a:lumMod val="85000"/>
                </a:schemeClr>
              </a:solidFill>
              <a:latin typeface="Söhne"/>
            </a:endParaRPr>
          </a:p>
          <a:p>
            <a:pPr algn="l"/>
            <a:endParaRPr lang="en-GB" sz="11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Precision-(Recall) Plot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measures the proportion of true positives out 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</a:b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of all predicted </a:t>
            </a:r>
            <a:r>
              <a:rPr lang="en-GB" sz="2400" dirty="0">
                <a:solidFill>
                  <a:srgbClr val="000000"/>
                </a:solidFill>
                <a:latin typeface="Söhne"/>
              </a:rPr>
              <a:t>(or actual)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Söhne"/>
              </a:rPr>
              <a:t>positives</a:t>
            </a:r>
          </a:p>
          <a:p>
            <a:pPr algn="l"/>
            <a:endParaRPr lang="en-GB" sz="2400" dirty="0">
              <a:solidFill>
                <a:srgbClr val="000000"/>
              </a:solidFill>
              <a:latin typeface="Söhne"/>
            </a:endParaRPr>
          </a:p>
          <a:p>
            <a:pPr algn="l"/>
            <a:r>
              <a:rPr lang="en-GB" b="1" i="1" dirty="0">
                <a:solidFill>
                  <a:srgbClr val="FF0000"/>
                </a:solidFill>
                <a:effectLst/>
                <a:latin typeface="Söhne"/>
              </a:rPr>
              <a:t>Recall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- e.g. how good it is at spotting real positives - a recall of 67% detecting spam emails, means that 67% of the actual spam emails present in the dataset.</a:t>
            </a:r>
            <a:endParaRPr lang="en-GB" sz="2400" b="0" i="0" dirty="0">
              <a:solidFill>
                <a:srgbClr val="000000"/>
              </a:solidFill>
              <a:effectLst/>
              <a:latin typeface="Söhne"/>
            </a:endParaRPr>
          </a:p>
          <a:p>
            <a:pPr algn="l"/>
            <a:endParaRPr lang="en-GB" b="0" i="0" dirty="0">
              <a:solidFill>
                <a:schemeClr val="bg1">
                  <a:lumMod val="85000"/>
                </a:schemeClr>
              </a:solidFill>
              <a:effectLst/>
              <a:latin typeface="Söhne"/>
            </a:endParaRPr>
          </a:p>
          <a:p>
            <a:pPr algn="l"/>
            <a:br>
              <a:rPr lang="en-GB" b="0" i="0" dirty="0">
                <a:solidFill>
                  <a:schemeClr val="bg1">
                    <a:lumMod val="85000"/>
                  </a:schemeClr>
                </a:solidFill>
                <a:effectLst/>
                <a:latin typeface="Söhne"/>
              </a:rPr>
            </a:br>
            <a:endParaRPr lang="en-GB" b="0" i="0" dirty="0">
              <a:solidFill>
                <a:schemeClr val="bg1">
                  <a:lumMod val="85000"/>
                </a:schemeClr>
              </a:solidFill>
              <a:effectLst/>
              <a:latin typeface="Söhn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65E9A-2C84-8250-E8D6-9330E2A24EAF}"/>
              </a:ext>
            </a:extLst>
          </p:cNvPr>
          <p:cNvSpPr txBox="1"/>
          <p:nvPr/>
        </p:nvSpPr>
        <p:spPr>
          <a:xfrm>
            <a:off x="0" y="90785"/>
            <a:ext cx="609600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Machine learning metrics</a:t>
            </a:r>
          </a:p>
          <a:p>
            <a:pPr algn="ctr"/>
            <a:r>
              <a:rPr lang="en-GB" sz="2800" b="1" i="1" dirty="0"/>
              <a:t>or</a:t>
            </a:r>
          </a:p>
          <a:p>
            <a:pPr algn="ctr"/>
            <a:r>
              <a:rPr lang="en-GB" sz="2800" b="1" dirty="0">
                <a:solidFill>
                  <a:srgbClr val="000000"/>
                </a:solidFill>
                <a:latin typeface="Söhne"/>
              </a:rPr>
              <a:t>“How do you know if </a:t>
            </a:r>
            <a:br>
              <a:rPr lang="en-GB" sz="2800" b="1" dirty="0">
                <a:solidFill>
                  <a:srgbClr val="000000"/>
                </a:solidFill>
                <a:latin typeface="Söhne"/>
              </a:rPr>
            </a:br>
            <a:r>
              <a:rPr lang="en-GB" sz="2800" b="1" dirty="0">
                <a:solidFill>
                  <a:srgbClr val="000000"/>
                </a:solidFill>
                <a:latin typeface="Söhne"/>
              </a:rPr>
              <a:t>it’s a good model?”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9A9B7E-D861-6C62-7710-920BBAB06616}"/>
              </a:ext>
            </a:extLst>
          </p:cNvPr>
          <p:cNvSpPr txBox="1"/>
          <p:nvPr/>
        </p:nvSpPr>
        <p:spPr>
          <a:xfrm>
            <a:off x="330200" y="1930400"/>
            <a:ext cx="337925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Set a Very High Threshold</a:t>
            </a:r>
          </a:p>
          <a:p>
            <a:r>
              <a:rPr lang="en-GB" b="1" dirty="0">
                <a:solidFill>
                  <a:srgbClr val="FF0000"/>
                </a:solidFill>
              </a:rPr>
              <a:t>for Very High Precision prediction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ECBDD0-EFBE-BE85-F2D3-AA5C6C2F1223}"/>
              </a:ext>
            </a:extLst>
          </p:cNvPr>
          <p:cNvSpPr txBox="1"/>
          <p:nvPr/>
        </p:nvSpPr>
        <p:spPr>
          <a:xfrm>
            <a:off x="5321300" y="4572000"/>
            <a:ext cx="379315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Set a Low Threshold for Low Precision</a:t>
            </a:r>
          </a:p>
          <a:p>
            <a:r>
              <a:rPr lang="en-GB" b="1" dirty="0">
                <a:solidFill>
                  <a:srgbClr val="FF0000"/>
                </a:solidFill>
              </a:rPr>
              <a:t>with high recall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B67159-8AE8-CA3C-320F-43BDFC5FCBAA}"/>
              </a:ext>
            </a:extLst>
          </p:cNvPr>
          <p:cNvSpPr txBox="1"/>
          <p:nvPr/>
        </p:nvSpPr>
        <p:spPr>
          <a:xfrm>
            <a:off x="3581400" y="5823634"/>
            <a:ext cx="2586542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Set a Very Low Threshold</a:t>
            </a:r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with very High Recall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AB1771-5AB3-2135-F293-1E5A1DFFE77D}"/>
              </a:ext>
            </a:extLst>
          </p:cNvPr>
          <p:cNvSpPr/>
          <p:nvPr/>
        </p:nvSpPr>
        <p:spPr>
          <a:xfrm>
            <a:off x="5740400" y="2921000"/>
            <a:ext cx="6007100" cy="104140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8A9061-BFDF-C892-DF6B-BDA66B1072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875248"/>
      </p:ext>
    </p:extLst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20F0DD8-A0E7-2C98-FDD8-441D4A7C2DC1}"/>
              </a:ext>
            </a:extLst>
          </p:cNvPr>
          <p:cNvSpPr txBox="1"/>
          <p:nvPr/>
        </p:nvSpPr>
        <p:spPr>
          <a:xfrm>
            <a:off x="2392681" y="114300"/>
            <a:ext cx="7183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Unsupervised learning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48B28DD-3DD3-2E81-1537-7D8F55BEE7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9800" y="1066800"/>
            <a:ext cx="10336696" cy="3467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70A7BEF-3441-80B0-0EEF-A59327260096}"/>
              </a:ext>
            </a:extLst>
          </p:cNvPr>
          <p:cNvSpPr txBox="1"/>
          <p:nvPr/>
        </p:nvSpPr>
        <p:spPr>
          <a:xfrm>
            <a:off x="1930400" y="4660900"/>
            <a:ext cx="2032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Unlabelled data</a:t>
            </a:r>
          </a:p>
          <a:p>
            <a:pPr algn="ctr"/>
            <a:r>
              <a:rPr lang="en-GB" b="1" dirty="0"/>
              <a:t>Unknown structure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419758-BA0C-FF30-A1C5-234B6AAA37C9}"/>
              </a:ext>
            </a:extLst>
          </p:cNvPr>
          <p:cNvSpPr txBox="1"/>
          <p:nvPr/>
        </p:nvSpPr>
        <p:spPr>
          <a:xfrm>
            <a:off x="5185057" y="4622800"/>
            <a:ext cx="32952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Explore the structure of the data</a:t>
            </a:r>
          </a:p>
          <a:p>
            <a:pPr algn="ctr"/>
            <a:r>
              <a:rPr lang="en-GB" b="1" dirty="0"/>
              <a:t>Extract meaningful information</a:t>
            </a:r>
          </a:p>
          <a:p>
            <a:pPr algn="ctr"/>
            <a:r>
              <a:rPr lang="en-GB" b="1" dirty="0"/>
              <a:t>No predetermined classes set</a:t>
            </a:r>
          </a:p>
          <a:p>
            <a:pPr algn="ctr"/>
            <a:r>
              <a:rPr lang="en-GB" b="1" dirty="0"/>
              <a:t>No rewards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198103-ECEC-13EF-E6EA-CD2DBFF58EA9}"/>
              </a:ext>
            </a:extLst>
          </p:cNvPr>
          <p:cNvSpPr txBox="1"/>
          <p:nvPr/>
        </p:nvSpPr>
        <p:spPr>
          <a:xfrm>
            <a:off x="8930751" y="4597400"/>
            <a:ext cx="1137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Clustering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FE0C08-1205-8587-9163-39648C27C79D}"/>
              </a:ext>
            </a:extLst>
          </p:cNvPr>
          <p:cNvSpPr txBox="1"/>
          <p:nvPr/>
        </p:nvSpPr>
        <p:spPr>
          <a:xfrm>
            <a:off x="8638536" y="4889500"/>
            <a:ext cx="19255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i="1" dirty="0"/>
              <a:t>e.g. the k-means </a:t>
            </a:r>
          </a:p>
          <a:p>
            <a:pPr algn="ctr"/>
            <a:r>
              <a:rPr lang="en-GB" i="1" dirty="0"/>
              <a:t>unsupervised </a:t>
            </a:r>
          </a:p>
          <a:p>
            <a:pPr algn="ctr"/>
            <a:r>
              <a:rPr lang="en-GB" i="1" dirty="0"/>
              <a:t>learning algorithm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228AC61-F68B-C793-489E-9FC867718B0C}"/>
              </a:ext>
            </a:extLst>
          </p:cNvPr>
          <p:cNvSpPr/>
          <p:nvPr/>
        </p:nvSpPr>
        <p:spPr>
          <a:xfrm>
            <a:off x="8369300" y="1549400"/>
            <a:ext cx="2540000" cy="8890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31378B0-FADB-3144-566F-828934EAE41A}"/>
              </a:ext>
            </a:extLst>
          </p:cNvPr>
          <p:cNvSpPr/>
          <p:nvPr/>
        </p:nvSpPr>
        <p:spPr>
          <a:xfrm>
            <a:off x="8559800" y="2362200"/>
            <a:ext cx="2019300" cy="8255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8D935B-9330-C6DB-0DB0-B146B33C5DAC}"/>
              </a:ext>
            </a:extLst>
          </p:cNvPr>
          <p:cNvSpPr/>
          <p:nvPr/>
        </p:nvSpPr>
        <p:spPr>
          <a:xfrm>
            <a:off x="8305800" y="3149600"/>
            <a:ext cx="1854200" cy="8890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E8A87AC-8542-853E-3B2E-A4737AA5CD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359315"/>
      </p:ext>
    </p:extLst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CB5D9B7-0C55-EEDC-BF4A-989D60BC93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59200" y="876300"/>
            <a:ext cx="4724400" cy="33885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8E201D-81FE-A1F7-B0FE-6197715658FB}"/>
              </a:ext>
            </a:extLst>
          </p:cNvPr>
          <p:cNvSpPr txBox="1"/>
          <p:nvPr/>
        </p:nvSpPr>
        <p:spPr>
          <a:xfrm>
            <a:off x="2392681" y="114300"/>
            <a:ext cx="7183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Reinforcement learning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6BCCF4-CDA2-EAA3-DDFF-DEE9CFDBF3E1}"/>
              </a:ext>
            </a:extLst>
          </p:cNvPr>
          <p:cNvSpPr txBox="1"/>
          <p:nvPr/>
        </p:nvSpPr>
        <p:spPr>
          <a:xfrm>
            <a:off x="1102078" y="4432300"/>
            <a:ext cx="104198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Enables an algorithm to modify in an interactive environment</a:t>
            </a:r>
          </a:p>
          <a:p>
            <a:pPr algn="ctr"/>
            <a:r>
              <a:rPr lang="en-GB" sz="2400" b="1" dirty="0"/>
              <a:t>“Trial and error”</a:t>
            </a:r>
          </a:p>
          <a:p>
            <a:pPr algn="ctr"/>
            <a:r>
              <a:rPr lang="en-GB" sz="2400" b="1" dirty="0"/>
              <a:t>“Uses feedback from its own actions and experience”</a:t>
            </a:r>
          </a:p>
          <a:p>
            <a:pPr algn="ctr"/>
            <a:r>
              <a:rPr lang="en-GB" sz="2400" b="1" dirty="0"/>
              <a:t>“Uses rewards and punishments as signals for positive and negative behaviours”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58AE52-66EE-DC3C-DC07-4068CF46F5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251874"/>
      </p:ext>
    </p:extLst>
  </p:cSld>
  <p:clrMapOvr>
    <a:masterClrMapping/>
  </p:clrMapOvr>
  <p:transition spd="slow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3D36027-AB49-7278-18F9-D7CE56DBF634}"/>
              </a:ext>
            </a:extLst>
          </p:cNvPr>
          <p:cNvSpPr txBox="1"/>
          <p:nvPr/>
        </p:nvSpPr>
        <p:spPr>
          <a:xfrm>
            <a:off x="2672081" y="139700"/>
            <a:ext cx="71831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Supervised learning</a:t>
            </a:r>
          </a:p>
          <a:p>
            <a:pPr algn="ctr"/>
            <a:r>
              <a:rPr lang="en-GB" sz="2800" b="1" dirty="0"/>
              <a:t>examples with </a:t>
            </a:r>
            <a:r>
              <a:rPr lang="en-GB" sz="2800" b="1" dirty="0">
                <a:solidFill>
                  <a:srgbClr val="FF0000"/>
                </a:solidFill>
              </a:rPr>
              <a:t>discrete</a:t>
            </a:r>
            <a:r>
              <a:rPr lang="en-GB" sz="2800" b="1" dirty="0"/>
              <a:t> target variables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372975-6C41-D79B-F710-10AA47518B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37744" y="1422400"/>
            <a:ext cx="8022250" cy="2667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67C659-A846-0179-B3F4-197A5136CACE}"/>
              </a:ext>
            </a:extLst>
          </p:cNvPr>
          <p:cNvSpPr txBox="1"/>
          <p:nvPr/>
        </p:nvSpPr>
        <p:spPr>
          <a:xfrm>
            <a:off x="5068378" y="5124450"/>
            <a:ext cx="335777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/>
              <a:t>Regression Classifiers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68C5F8-32DC-D4A4-8E9C-6B4186475179}"/>
              </a:ext>
            </a:extLst>
          </p:cNvPr>
          <p:cNvSpPr txBox="1"/>
          <p:nvPr/>
        </p:nvSpPr>
        <p:spPr>
          <a:xfrm>
            <a:off x="4064000" y="5816600"/>
            <a:ext cx="536653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/>
              <a:t>Support Vector Machine Classifiers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F53677-7D69-C7E0-6FEF-5C7269615F00}"/>
              </a:ext>
            </a:extLst>
          </p:cNvPr>
          <p:cNvSpPr txBox="1"/>
          <p:nvPr/>
        </p:nvSpPr>
        <p:spPr>
          <a:xfrm>
            <a:off x="4879384" y="4419600"/>
            <a:ext cx="373576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/>
              <a:t>Decision Tree Classifiers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CFE8D3-F2B1-E6D1-EC06-344F00839AC8}"/>
              </a:ext>
            </a:extLst>
          </p:cNvPr>
          <p:cNvSpPr txBox="1"/>
          <p:nvPr/>
        </p:nvSpPr>
        <p:spPr>
          <a:xfrm>
            <a:off x="10121900" y="1435100"/>
            <a:ext cx="1917700" cy="267765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100" b="1" dirty="0">
                <a:solidFill>
                  <a:srgbClr val="FF0000"/>
                </a:solidFill>
              </a:rPr>
              <a:t>Continuous</a:t>
            </a:r>
            <a:r>
              <a:rPr lang="en-GB" sz="2100" dirty="0"/>
              <a:t> target variable classifier examples include linear regression &amp; support vector regression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304319-5C7A-A09E-76CA-D7098E4BDB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077098"/>
      </p:ext>
    </p:extLst>
  </p:cSld>
  <p:clrMapOvr>
    <a:masterClrMapping/>
  </p:clrMapOvr>
  <p:transition spd="slow"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xample decision trees">
            <a:extLst>
              <a:ext uri="{FF2B5EF4-FFF2-40B4-BE49-F238E27FC236}">
                <a16:creationId xmlns:a16="http://schemas.microsoft.com/office/drawing/2014/main" id="{61AB3148-A9D6-628F-7621-895D9B6113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colorTemperature colorTemp="3033"/>
                    </a14:imgEffect>
                    <a14:imgEffect>
                      <a14:saturation sat="180000"/>
                    </a14:imgEffect>
                    <a14:imgEffect>
                      <a14:brightnessContrast bright="22000" contrast="-2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642" t="16812" r="1830"/>
          <a:stretch/>
        </p:blipFill>
        <p:spPr bwMode="auto">
          <a:xfrm>
            <a:off x="5671929" y="2000233"/>
            <a:ext cx="6387748" cy="416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C0359C-7C94-F517-77E7-6B0EDD824BA3}"/>
              </a:ext>
            </a:extLst>
          </p:cNvPr>
          <p:cNvSpPr txBox="1"/>
          <p:nvPr/>
        </p:nvSpPr>
        <p:spPr>
          <a:xfrm>
            <a:off x="613186" y="193482"/>
            <a:ext cx="11578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Decision trees</a:t>
            </a:r>
          </a:p>
          <a:p>
            <a:pPr algn="ctr"/>
            <a:r>
              <a:rPr lang="en-GB" sz="2400" b="1" dirty="0"/>
              <a:t>A supervised flowchart-like model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94D135-5B59-47C7-99C7-F3DF442973FF}"/>
              </a:ext>
            </a:extLst>
          </p:cNvPr>
          <p:cNvSpPr txBox="1"/>
          <p:nvPr/>
        </p:nvSpPr>
        <p:spPr>
          <a:xfrm>
            <a:off x="145773" y="1302633"/>
            <a:ext cx="6838123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Makes </a:t>
            </a:r>
            <a:r>
              <a:rPr lang="en-GB" sz="2400" b="1" dirty="0">
                <a:solidFill>
                  <a:srgbClr val="FF0000"/>
                </a:solidFill>
              </a:rPr>
              <a:t>decisions or predictions </a:t>
            </a:r>
            <a:r>
              <a:rPr lang="en-GB" sz="2400" b="1" dirty="0"/>
              <a:t>following </a:t>
            </a:r>
            <a:br>
              <a:rPr lang="en-GB" sz="2400" b="1" dirty="0"/>
            </a:br>
            <a:r>
              <a:rPr lang="en-GB" sz="2400" b="1" dirty="0"/>
              <a:t>a series of binary splits on the input features </a:t>
            </a:r>
          </a:p>
          <a:p>
            <a:endParaRPr lang="en-GB" sz="1050" b="1" dirty="0"/>
          </a:p>
          <a:p>
            <a:r>
              <a:rPr lang="en-GB" sz="2400" b="1" dirty="0"/>
              <a:t>Can be used for both </a:t>
            </a:r>
            <a:r>
              <a:rPr lang="en-GB" sz="2400" b="1" dirty="0">
                <a:solidFill>
                  <a:srgbClr val="FF0000"/>
                </a:solidFill>
              </a:rPr>
              <a:t>classification </a:t>
            </a:r>
            <a:br>
              <a:rPr lang="en-GB" sz="2400" b="1" dirty="0">
                <a:solidFill>
                  <a:srgbClr val="FF0000"/>
                </a:solidFill>
              </a:rPr>
            </a:br>
            <a:r>
              <a:rPr lang="en-GB" sz="2400" b="1" dirty="0"/>
              <a:t>and</a:t>
            </a:r>
            <a:r>
              <a:rPr lang="en-GB" sz="2400" b="1" dirty="0">
                <a:solidFill>
                  <a:srgbClr val="FF0000"/>
                </a:solidFill>
              </a:rPr>
              <a:t> regression </a:t>
            </a:r>
            <a:r>
              <a:rPr lang="en-GB" sz="2400" b="1" dirty="0"/>
              <a:t>(predict a value </a:t>
            </a:r>
            <a:br>
              <a:rPr lang="en-GB" sz="2400" b="1" dirty="0"/>
            </a:br>
            <a:r>
              <a:rPr lang="en-GB" sz="2400" b="1" dirty="0"/>
              <a:t>as a dependent variable)</a:t>
            </a:r>
          </a:p>
          <a:p>
            <a:endParaRPr lang="en-GB" sz="105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92CF7A-627F-C313-35A1-5A707952330F}"/>
              </a:ext>
            </a:extLst>
          </p:cNvPr>
          <p:cNvSpPr txBox="1"/>
          <p:nvPr/>
        </p:nvSpPr>
        <p:spPr>
          <a:xfrm>
            <a:off x="152398" y="3310875"/>
            <a:ext cx="6838123" cy="2439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50" b="1" dirty="0"/>
          </a:p>
          <a:p>
            <a:r>
              <a:rPr lang="en-GB" sz="2400" b="1" dirty="0"/>
              <a:t>Tree structure consists of </a:t>
            </a:r>
            <a:r>
              <a:rPr lang="en-GB" sz="2400" b="1" dirty="0">
                <a:solidFill>
                  <a:srgbClr val="FF0000"/>
                </a:solidFill>
              </a:rPr>
              <a:t>nodes</a:t>
            </a:r>
            <a:r>
              <a:rPr lang="en-GB" sz="2400" b="1" dirty="0"/>
              <a:t> and </a:t>
            </a:r>
            <a:br>
              <a:rPr lang="en-GB" sz="2400" b="1" dirty="0"/>
            </a:br>
            <a:r>
              <a:rPr lang="en-GB" sz="2400" b="1" dirty="0">
                <a:solidFill>
                  <a:srgbClr val="FF0000"/>
                </a:solidFill>
              </a:rPr>
              <a:t>branches </a:t>
            </a:r>
            <a:r>
              <a:rPr lang="en-GB" sz="2400" b="1" dirty="0"/>
              <a:t>each internal node represents </a:t>
            </a:r>
            <a:br>
              <a:rPr lang="en-GB" sz="2400" b="1" dirty="0"/>
            </a:br>
            <a:r>
              <a:rPr lang="en-GB" sz="2400" b="1" dirty="0"/>
              <a:t>a feature or attribute</a:t>
            </a:r>
          </a:p>
          <a:p>
            <a:endParaRPr lang="en-GB" sz="1100" b="1" dirty="0"/>
          </a:p>
          <a:p>
            <a:r>
              <a:rPr lang="en-GB" sz="2400" b="1" dirty="0"/>
              <a:t>Each </a:t>
            </a:r>
            <a:r>
              <a:rPr lang="en-GB" sz="2400" b="1" dirty="0">
                <a:solidFill>
                  <a:srgbClr val="FF0000"/>
                </a:solidFill>
              </a:rPr>
              <a:t>leaf node represents a class label</a:t>
            </a:r>
            <a:r>
              <a:rPr lang="en-GB" sz="2400" b="1" dirty="0"/>
              <a:t> </a:t>
            </a:r>
            <a:br>
              <a:rPr lang="en-GB" sz="2400" b="1" dirty="0"/>
            </a:br>
            <a:r>
              <a:rPr lang="en-GB" sz="2400" b="1" dirty="0"/>
              <a:t>or a </a:t>
            </a:r>
            <a:r>
              <a:rPr lang="en-GB" sz="2400" b="1" dirty="0">
                <a:solidFill>
                  <a:srgbClr val="FF0000"/>
                </a:solidFill>
              </a:rPr>
              <a:t>predicted value</a:t>
            </a:r>
            <a:r>
              <a:rPr lang="en-GB" sz="2400" b="1" dirty="0"/>
              <a:t>. </a:t>
            </a:r>
          </a:p>
          <a:p>
            <a:endParaRPr lang="en-GB" sz="11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C60AE2-B3D4-3ED8-2124-5F7A3B52DA29}"/>
              </a:ext>
            </a:extLst>
          </p:cNvPr>
          <p:cNvSpPr txBox="1"/>
          <p:nvPr/>
        </p:nvSpPr>
        <p:spPr>
          <a:xfrm>
            <a:off x="185529" y="5371050"/>
            <a:ext cx="6838123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b="1" dirty="0"/>
          </a:p>
          <a:p>
            <a:r>
              <a:rPr lang="en-GB" sz="2400" b="1" dirty="0">
                <a:solidFill>
                  <a:srgbClr val="FF0000"/>
                </a:solidFill>
              </a:rPr>
              <a:t>Decision-making </a:t>
            </a:r>
            <a:r>
              <a:rPr lang="en-GB" sz="2400" b="1" dirty="0"/>
              <a:t>involves evaluating feature conditions at each node and moving down </a:t>
            </a:r>
            <a:br>
              <a:rPr lang="en-GB" sz="2400" b="1" dirty="0"/>
            </a:br>
            <a:r>
              <a:rPr lang="en-GB" sz="2400" b="1" dirty="0"/>
              <a:t>the tree </a:t>
            </a:r>
            <a:r>
              <a:rPr lang="en-GB" sz="2400" b="1" dirty="0">
                <a:solidFill>
                  <a:srgbClr val="FF0000"/>
                </a:solidFill>
              </a:rPr>
              <a:t>until a leaf node is reached</a:t>
            </a:r>
            <a:r>
              <a:rPr lang="en-GB" sz="2400" b="1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457894-A63E-8AD9-99C8-09F79DC78B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77269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359C-7C94-F517-77E7-6B0EDD824BA3}"/>
              </a:ext>
            </a:extLst>
          </p:cNvPr>
          <p:cNvSpPr txBox="1"/>
          <p:nvPr/>
        </p:nvSpPr>
        <p:spPr>
          <a:xfrm>
            <a:off x="613186" y="193482"/>
            <a:ext cx="11578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Random Forests</a:t>
            </a:r>
          </a:p>
          <a:p>
            <a:pPr algn="ctr"/>
            <a:r>
              <a:rPr lang="en-GB" sz="2400" b="1" dirty="0"/>
              <a:t>Combines Multiple Decision Trees to Make Predictions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94D135-5B59-47C7-99C7-F3DF442973FF}"/>
              </a:ext>
            </a:extLst>
          </p:cNvPr>
          <p:cNvSpPr txBox="1"/>
          <p:nvPr/>
        </p:nvSpPr>
        <p:spPr>
          <a:xfrm>
            <a:off x="437321" y="1607434"/>
            <a:ext cx="54864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Makes a "</a:t>
            </a:r>
            <a:r>
              <a:rPr lang="en-GB" sz="2400" b="1" dirty="0">
                <a:solidFill>
                  <a:srgbClr val="FF0000"/>
                </a:solidFill>
              </a:rPr>
              <a:t>forest</a:t>
            </a:r>
            <a:r>
              <a:rPr lang="en-GB" sz="2400" dirty="0"/>
              <a:t>" of decision trees with each tree built on a random subset of the training data and a random subset of the input features. </a:t>
            </a:r>
          </a:p>
        </p:txBody>
      </p:sp>
      <p:pic>
        <p:nvPicPr>
          <p:cNvPr id="1030" name="Picture 6" descr="Random Forest Algorithms - Comprehensive Guide With Examples">
            <a:extLst>
              <a:ext uri="{FF2B5EF4-FFF2-40B4-BE49-F238E27FC236}">
                <a16:creationId xmlns:a16="http://schemas.microsoft.com/office/drawing/2014/main" id="{1FA03F49-2DB9-0B27-6246-66D6B241C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15269" y="1312516"/>
            <a:ext cx="5509592" cy="459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06360C-44DF-C3EE-4EC0-F459C24C12E7}"/>
              </a:ext>
            </a:extLst>
          </p:cNvPr>
          <p:cNvSpPr txBox="1"/>
          <p:nvPr/>
        </p:nvSpPr>
        <p:spPr>
          <a:xfrm>
            <a:off x="6811617" y="5918609"/>
            <a:ext cx="42141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/>
              <a:t>Random forests are robust, are scalable </a:t>
            </a:r>
            <a:br>
              <a:rPr lang="en-GB" sz="1800" b="1" dirty="0"/>
            </a:br>
            <a:r>
              <a:rPr lang="en-GB" sz="1800" b="1" dirty="0"/>
              <a:t>and can handle high-dimensional data.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A5C9A3-600C-2F7B-4C18-BAEA8CBF0877}"/>
              </a:ext>
            </a:extLst>
          </p:cNvPr>
          <p:cNvSpPr txBox="1"/>
          <p:nvPr/>
        </p:nvSpPr>
        <p:spPr>
          <a:xfrm>
            <a:off x="9687339" y="5499652"/>
            <a:ext cx="1610954" cy="307777"/>
          </a:xfrm>
          <a:prstGeom prst="rect">
            <a:avLst/>
          </a:prstGeom>
          <a:solidFill>
            <a:srgbClr val="2A936D"/>
          </a:solidFill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Predict its an apple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E5B1AB-6933-F24F-8988-7DA082F13C92}"/>
              </a:ext>
            </a:extLst>
          </p:cNvPr>
          <p:cNvSpPr txBox="1"/>
          <p:nvPr/>
        </p:nvSpPr>
        <p:spPr>
          <a:xfrm>
            <a:off x="470451" y="5046373"/>
            <a:ext cx="54864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forest </a:t>
            </a:r>
            <a:r>
              <a:rPr lang="en-GB" sz="2400" b="1" dirty="0">
                <a:solidFill>
                  <a:srgbClr val="FF0000"/>
                </a:solidFill>
              </a:rPr>
              <a:t>combines the predictions from all individual trees </a:t>
            </a:r>
            <a:r>
              <a:rPr lang="en-GB" sz="2400" dirty="0"/>
              <a:t>and outputs the </a:t>
            </a:r>
            <a:r>
              <a:rPr lang="en-GB" sz="2400" b="1" dirty="0">
                <a:solidFill>
                  <a:srgbClr val="FF0000"/>
                </a:solidFill>
              </a:rPr>
              <a:t>majority vote </a:t>
            </a:r>
            <a:r>
              <a:rPr lang="en-GB" sz="2400" dirty="0"/>
              <a:t>(for classification) or the average (for regression). 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BFB4C0-C048-54BD-8A4B-321AC937048E}"/>
              </a:ext>
            </a:extLst>
          </p:cNvPr>
          <p:cNvSpPr txBox="1"/>
          <p:nvPr/>
        </p:nvSpPr>
        <p:spPr>
          <a:xfrm>
            <a:off x="437321" y="3272403"/>
            <a:ext cx="54864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During training, each tree in the forest is </a:t>
            </a:r>
            <a:r>
              <a:rPr lang="en-GB" sz="2400" b="1" dirty="0">
                <a:solidFill>
                  <a:srgbClr val="FF0000"/>
                </a:solidFill>
              </a:rPr>
              <a:t>trained independently on different subsets of the data</a:t>
            </a:r>
            <a:r>
              <a:rPr lang="en-GB" sz="2400" dirty="0"/>
              <a:t>, which is known as bagging (bootstrap aggregating).</a:t>
            </a:r>
          </a:p>
        </p:txBody>
      </p:sp>
    </p:spTree>
    <p:extLst>
      <p:ext uri="{BB962C8B-B14F-4D97-AF65-F5344CB8AC3E}">
        <p14:creationId xmlns:p14="http://schemas.microsoft.com/office/powerpoint/2010/main" val="2828322621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359C-7C94-F517-77E7-6B0EDD824BA3}"/>
              </a:ext>
            </a:extLst>
          </p:cNvPr>
          <p:cNvSpPr txBox="1"/>
          <p:nvPr/>
        </p:nvSpPr>
        <p:spPr>
          <a:xfrm>
            <a:off x="3644349" y="193482"/>
            <a:ext cx="59502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dirty="0">
                <a:solidFill>
                  <a:srgbClr val="FF0000"/>
                </a:solidFill>
              </a:rPr>
              <a:t>k</a:t>
            </a:r>
            <a:r>
              <a:rPr lang="en-GB" sz="3200" b="1" dirty="0">
                <a:solidFill>
                  <a:srgbClr val="FF0000"/>
                </a:solidFill>
              </a:rPr>
              <a:t>-Means Clustering Algorithms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CF64B91-CCB6-BEB5-11D7-017627F414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4361" y="794855"/>
            <a:ext cx="5511800" cy="593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697B91-33C9-7531-1334-C887670DD0D8}"/>
              </a:ext>
            </a:extLst>
          </p:cNvPr>
          <p:cNvSpPr txBox="1"/>
          <p:nvPr/>
        </p:nvSpPr>
        <p:spPr>
          <a:xfrm>
            <a:off x="410817" y="1166191"/>
            <a:ext cx="57646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FF0000"/>
                </a:solidFill>
              </a:rPr>
              <a:t>K</a:t>
            </a:r>
            <a:r>
              <a:rPr lang="en-GB" sz="2400" b="1" dirty="0">
                <a:solidFill>
                  <a:srgbClr val="FF0000"/>
                </a:solidFill>
              </a:rPr>
              <a:t>-means clustering </a:t>
            </a:r>
            <a:r>
              <a:rPr lang="en-GB" sz="2400" dirty="0"/>
              <a:t>is an iterative algorithm that partitions a dataset into a number (k) of distinct clusters based on their similarity. </a:t>
            </a:r>
          </a:p>
          <a:p>
            <a:endParaRPr lang="en-GB" sz="2400" dirty="0"/>
          </a:p>
          <a:p>
            <a:r>
              <a:rPr lang="en-GB" sz="2400" dirty="0"/>
              <a:t>It starts by randomly initializing k cluster </a:t>
            </a:r>
            <a:r>
              <a:rPr lang="en-GB" sz="2400" b="1" dirty="0">
                <a:solidFill>
                  <a:srgbClr val="FF0000"/>
                </a:solidFill>
              </a:rPr>
              <a:t>centroids</a:t>
            </a:r>
            <a:r>
              <a:rPr lang="en-GB" sz="2400" dirty="0"/>
              <a:t> and then assigns each (next) data point to the nearest centroid.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C5E0DC-DEE4-7297-7EE0-606711AF84D9}"/>
              </a:ext>
            </a:extLst>
          </p:cNvPr>
          <p:cNvSpPr txBox="1"/>
          <p:nvPr/>
        </p:nvSpPr>
        <p:spPr>
          <a:xfrm>
            <a:off x="6997148" y="1444486"/>
            <a:ext cx="1397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Red centroid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E0862-E2E1-EDE0-9B94-4BA83FF37397}"/>
              </a:ext>
            </a:extLst>
          </p:cNvPr>
          <p:cNvSpPr txBox="1"/>
          <p:nvPr/>
        </p:nvSpPr>
        <p:spPr>
          <a:xfrm>
            <a:off x="9455425" y="5493025"/>
            <a:ext cx="1613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8000"/>
                </a:solidFill>
              </a:rPr>
              <a:t>Green centroid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955289-6F5A-D59C-FDCB-87513F1C3638}"/>
              </a:ext>
            </a:extLst>
          </p:cNvPr>
          <p:cNvSpPr txBox="1"/>
          <p:nvPr/>
        </p:nvSpPr>
        <p:spPr>
          <a:xfrm>
            <a:off x="9037982" y="2319129"/>
            <a:ext cx="1457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Blue centroid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BEC447-C6B9-7AD0-88B0-0DBB3B3C68A2}"/>
              </a:ext>
            </a:extLst>
          </p:cNvPr>
          <p:cNvSpPr txBox="1"/>
          <p:nvPr/>
        </p:nvSpPr>
        <p:spPr>
          <a:xfrm>
            <a:off x="417443" y="4194312"/>
            <a:ext cx="57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each iteration, the centroids are updated by </a:t>
            </a:r>
            <a:r>
              <a:rPr lang="en-GB" sz="2400" b="1" dirty="0">
                <a:solidFill>
                  <a:srgbClr val="FF0000"/>
                </a:solidFill>
              </a:rPr>
              <a:t>computing the mean </a:t>
            </a:r>
            <a:r>
              <a:rPr lang="en-GB" sz="2400" dirty="0"/>
              <a:t>of the data points assigned to each cluster so far. The process continues until convergence (=clusters with minimized within-cluster sum of squares).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A7BD87-E9F5-0147-E590-26BECE2A34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982991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359C-7C94-F517-77E7-6B0EDD824BA3}"/>
              </a:ext>
            </a:extLst>
          </p:cNvPr>
          <p:cNvSpPr txBox="1"/>
          <p:nvPr/>
        </p:nvSpPr>
        <p:spPr>
          <a:xfrm>
            <a:off x="2517914" y="112059"/>
            <a:ext cx="758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Natural language processing</a:t>
            </a:r>
            <a:r>
              <a:rPr lang="en-GB" sz="3600" b="1" dirty="0">
                <a:solidFill>
                  <a:srgbClr val="FF0000"/>
                </a:solidFill>
                <a:latin typeface="Söhne"/>
              </a:rPr>
              <a:t> </a:t>
            </a:r>
            <a:r>
              <a:rPr lang="en-GB" sz="3600" b="1" dirty="0">
                <a:solidFill>
                  <a:srgbClr val="FF0000"/>
                </a:solidFill>
              </a:rPr>
              <a:t>(NLP)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3696D7-9F8A-3C59-2ED7-17052BBC9297}"/>
              </a:ext>
            </a:extLst>
          </p:cNvPr>
          <p:cNvSpPr txBox="1"/>
          <p:nvPr/>
        </p:nvSpPr>
        <p:spPr>
          <a:xfrm>
            <a:off x="119268" y="2858944"/>
            <a:ext cx="5274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Various NLP techniques (part-of-speech tagging, named entity recognition, and syntactic parsing) are applied to </a:t>
            </a:r>
            <a:r>
              <a:rPr lang="en-GB" sz="2400" b="1" dirty="0">
                <a:solidFill>
                  <a:srgbClr val="FF0000"/>
                </a:solidFill>
              </a:rPr>
              <a:t>extract linguistic features </a:t>
            </a:r>
            <a:r>
              <a:rPr lang="en-GB" sz="2400" dirty="0"/>
              <a:t>and structures.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8FF5EC-366D-1C6F-E7D6-E9C41342C08D}"/>
              </a:ext>
            </a:extLst>
          </p:cNvPr>
          <p:cNvSpPr txBox="1"/>
          <p:nvPr/>
        </p:nvSpPr>
        <p:spPr>
          <a:xfrm>
            <a:off x="7868478" y="5540922"/>
            <a:ext cx="402866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FF0000"/>
                </a:solidFill>
              </a:rPr>
              <a:t>Outputs</a:t>
            </a:r>
            <a:r>
              <a:rPr lang="en-GB" sz="2000" dirty="0"/>
              <a:t> are postprocessed and interpreted to provide meaningful results i.e. </a:t>
            </a:r>
            <a:r>
              <a:rPr lang="en-GB" sz="2000" b="1" dirty="0">
                <a:solidFill>
                  <a:srgbClr val="FF0000"/>
                </a:solidFill>
              </a:rPr>
              <a:t>human-like responses.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7756B54F-86BE-8907-24E2-77A62F3988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41900" y="1177787"/>
            <a:ext cx="6493623" cy="414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Up Arrow 7">
            <a:extLst>
              <a:ext uri="{FF2B5EF4-FFF2-40B4-BE49-F238E27FC236}">
                <a16:creationId xmlns:a16="http://schemas.microsoft.com/office/drawing/2014/main" id="{012D634B-4F4B-2B1A-74A9-FD7BB982D32B}"/>
              </a:ext>
            </a:extLst>
          </p:cNvPr>
          <p:cNvSpPr/>
          <p:nvPr/>
        </p:nvSpPr>
        <p:spPr>
          <a:xfrm>
            <a:off x="11099800" y="2578100"/>
            <a:ext cx="698500" cy="2908300"/>
          </a:xfrm>
          <a:prstGeom prst="upArrow">
            <a:avLst/>
          </a:prstGeom>
          <a:solidFill>
            <a:srgbClr val="F28D4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F790C3-5479-2DC9-0FDB-E2B62EA1530C}"/>
              </a:ext>
            </a:extLst>
          </p:cNvPr>
          <p:cNvSpPr txBox="1"/>
          <p:nvPr/>
        </p:nvSpPr>
        <p:spPr>
          <a:xfrm>
            <a:off x="112643" y="987287"/>
            <a:ext cx="5274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NLP is a field of AI focusing on </a:t>
            </a:r>
            <a:r>
              <a:rPr lang="en-GB" sz="2400" b="1" dirty="0">
                <a:solidFill>
                  <a:srgbClr val="FF0000"/>
                </a:solidFill>
              </a:rPr>
              <a:t>computed human language</a:t>
            </a:r>
            <a:r>
              <a:rPr lang="en-GB" sz="2400" dirty="0"/>
              <a:t>. Raw text data is pre-processed by tokenizing, removing </a:t>
            </a:r>
            <a:r>
              <a:rPr lang="en-GB" sz="2400" dirty="0" err="1"/>
              <a:t>stopwords</a:t>
            </a:r>
            <a:r>
              <a:rPr lang="en-GB" sz="2400" dirty="0"/>
              <a:t>, and normalizing the text.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115CB4-23B6-D601-05CF-50D9A3DD16A3}"/>
              </a:ext>
            </a:extLst>
          </p:cNvPr>
          <p:cNvSpPr txBox="1"/>
          <p:nvPr/>
        </p:nvSpPr>
        <p:spPr>
          <a:xfrm>
            <a:off x="125895" y="4670964"/>
            <a:ext cx="52743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Machine learning models (like recurrent </a:t>
            </a:r>
            <a:r>
              <a:rPr lang="en-GB" sz="2400" b="1" dirty="0">
                <a:solidFill>
                  <a:srgbClr val="FF0000"/>
                </a:solidFill>
              </a:rPr>
              <a:t>neural networks or transformers are trained on labelled data </a:t>
            </a:r>
            <a:r>
              <a:rPr lang="en-GB" sz="2400" dirty="0"/>
              <a:t>to perform tasks such as sentiment analysis, text classification, or answering questions.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DAD63B-67EB-C910-0610-F6F78D958AC7}"/>
              </a:ext>
            </a:extLst>
          </p:cNvPr>
          <p:cNvSpPr txBox="1"/>
          <p:nvPr/>
        </p:nvSpPr>
        <p:spPr>
          <a:xfrm>
            <a:off x="1762539" y="-135172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F80B32-7AFC-DB09-DFD9-937DCFAC25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05963"/>
            <a:ext cx="8102600" cy="6152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035572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359C-7C94-F517-77E7-6B0EDD824BA3}"/>
              </a:ext>
            </a:extLst>
          </p:cNvPr>
          <p:cNvSpPr txBox="1"/>
          <p:nvPr/>
        </p:nvSpPr>
        <p:spPr>
          <a:xfrm>
            <a:off x="359186" y="137160"/>
            <a:ext cx="115788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A Word about the Ethics of AI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F8133C-067C-623F-5E9D-EAFF2BE6F742}"/>
              </a:ext>
            </a:extLst>
          </p:cNvPr>
          <p:cNvSpPr txBox="1"/>
          <p:nvPr/>
        </p:nvSpPr>
        <p:spPr>
          <a:xfrm>
            <a:off x="241300" y="1024741"/>
            <a:ext cx="73152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Moral principles and guidelines </a:t>
            </a:r>
            <a:r>
              <a:rPr lang="en-GB" sz="2400" b="0" i="0" dirty="0">
                <a:effectLst/>
                <a:latin typeface="Söhne"/>
              </a:rPr>
              <a:t>should govern the development, deployment</a:t>
            </a:r>
            <a:r>
              <a:rPr lang="en-GB" sz="2400" dirty="0">
                <a:latin typeface="Söhne"/>
              </a:rPr>
              <a:t>, </a:t>
            </a:r>
            <a:r>
              <a:rPr lang="en-GB" sz="2400" b="0" i="0" dirty="0">
                <a:effectLst/>
                <a:latin typeface="Söhne"/>
              </a:rPr>
              <a:t>use of AI systems</a:t>
            </a:r>
          </a:p>
          <a:p>
            <a:pPr algn="l"/>
            <a:endParaRPr lang="en-GB" sz="1200" dirty="0">
              <a:latin typeface="Söhne"/>
            </a:endParaRPr>
          </a:p>
        </p:txBody>
      </p:sp>
      <p:pic>
        <p:nvPicPr>
          <p:cNvPr id="5122" name="Picture 2" descr="AI: Can artificial intelligence ever be ethical or moral? | World Economic  Forum">
            <a:extLst>
              <a:ext uri="{FF2B5EF4-FFF2-40B4-BE49-F238E27FC236}">
                <a16:creationId xmlns:a16="http://schemas.microsoft.com/office/drawing/2014/main" id="{FBC0E5FC-C423-CA86-D774-41B3C10E8E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23000" y="1714500"/>
            <a:ext cx="5822950" cy="418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CF6401-F2AF-B7EC-E6A8-F3D3A3DE961E}"/>
              </a:ext>
            </a:extLst>
          </p:cNvPr>
          <p:cNvSpPr txBox="1"/>
          <p:nvPr/>
        </p:nvSpPr>
        <p:spPr>
          <a:xfrm>
            <a:off x="228600" y="5507335"/>
            <a:ext cx="8153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Söhne"/>
              </a:rPr>
              <a:t>Also </a:t>
            </a:r>
            <a:r>
              <a:rPr lang="en-GB" sz="2400" b="1" dirty="0">
                <a:solidFill>
                  <a:srgbClr val="FF0000"/>
                </a:solidFill>
                <a:latin typeface="Söhne"/>
              </a:rPr>
              <a:t>address key issues </a:t>
            </a:r>
            <a:r>
              <a:rPr lang="en-GB" sz="2400" dirty="0">
                <a:latin typeface="Söhne"/>
              </a:rPr>
              <a:t>such as algorithmic bias, data privacy, ethical decision-making, responsible AI governance, and the potential impact of AI on employment and social structures.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3A6383-D9AD-7125-E3D7-05ED8BD6BE5F}"/>
              </a:ext>
            </a:extLst>
          </p:cNvPr>
          <p:cNvSpPr txBox="1"/>
          <p:nvPr/>
        </p:nvSpPr>
        <p:spPr>
          <a:xfrm>
            <a:off x="221421" y="1879505"/>
            <a:ext cx="7315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0" i="0" dirty="0">
                <a:effectLst/>
                <a:latin typeface="Söhne"/>
              </a:rPr>
              <a:t>Consider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potential</a:t>
            </a:r>
            <a:r>
              <a:rPr lang="en-GB" sz="2400" b="0" i="0" dirty="0">
                <a:effectLst/>
                <a:latin typeface="Söhne"/>
              </a:rPr>
              <a:t>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societal impacts</a:t>
            </a:r>
            <a:r>
              <a:rPr lang="en-GB" sz="2400" b="0" i="0" dirty="0">
                <a:effectLst/>
                <a:latin typeface="Söhne"/>
              </a:rPr>
              <a:t>, </a:t>
            </a:r>
            <a:br>
              <a:rPr lang="en-GB" sz="2400" b="0" i="0" dirty="0">
                <a:effectLst/>
                <a:latin typeface="Söhne"/>
              </a:rPr>
            </a:br>
            <a:r>
              <a:rPr lang="en-GB" sz="2400" b="0" i="0" dirty="0">
                <a:effectLst/>
                <a:latin typeface="Söhne"/>
              </a:rPr>
              <a:t>fairness, transparency, accountability, </a:t>
            </a:r>
            <a:br>
              <a:rPr lang="en-GB" sz="2400" b="0" i="0" dirty="0">
                <a:effectLst/>
                <a:latin typeface="Söhne"/>
              </a:rPr>
            </a:br>
            <a:r>
              <a:rPr lang="en-GB" sz="2400" b="0" i="0" dirty="0">
                <a:effectLst/>
                <a:latin typeface="Söhne"/>
              </a:rPr>
              <a:t>privacy, and bias associated with AI </a:t>
            </a:r>
            <a:br>
              <a:rPr lang="en-GB" sz="2400" b="0" i="0" dirty="0">
                <a:effectLst/>
                <a:latin typeface="Söhne"/>
              </a:rPr>
            </a:br>
            <a:r>
              <a:rPr lang="en-GB" sz="2400" b="0" i="0" dirty="0">
                <a:effectLst/>
                <a:latin typeface="Söhne"/>
              </a:rPr>
              <a:t>technologies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41ECF2-AD52-45E4-324C-8BC164B85A1F}"/>
              </a:ext>
            </a:extLst>
          </p:cNvPr>
          <p:cNvSpPr txBox="1"/>
          <p:nvPr/>
        </p:nvSpPr>
        <p:spPr>
          <a:xfrm>
            <a:off x="228049" y="3483166"/>
            <a:ext cx="7315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0" i="0" dirty="0">
                <a:effectLst/>
                <a:latin typeface="Söhne"/>
              </a:rPr>
              <a:t>Aim to ensure AI systems are designed </a:t>
            </a:r>
            <a:br>
              <a:rPr lang="en-GB" sz="2400" b="0" i="0" dirty="0">
                <a:effectLst/>
                <a:latin typeface="Söhne"/>
              </a:rPr>
            </a:br>
            <a:r>
              <a:rPr lang="en-GB" sz="2400" b="0" i="0" dirty="0">
                <a:effectLst/>
                <a:latin typeface="Söhne"/>
              </a:rPr>
              <a:t>and used in a manner that 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respects human </a:t>
            </a:r>
            <a:b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</a:br>
            <a:r>
              <a:rPr lang="en-GB" sz="2400" b="1" i="0" dirty="0">
                <a:solidFill>
                  <a:srgbClr val="FF0000"/>
                </a:solidFill>
                <a:effectLst/>
                <a:latin typeface="Söhne"/>
              </a:rPr>
              <a:t>values</a:t>
            </a:r>
            <a:r>
              <a:rPr lang="en-GB" sz="2400" b="0" i="0" dirty="0">
                <a:effectLst/>
                <a:latin typeface="Söhne"/>
              </a:rPr>
              <a:t>, promotes the well-being of individuals </a:t>
            </a:r>
            <a:br>
              <a:rPr lang="en-GB" sz="2400" b="0" i="0" dirty="0">
                <a:effectLst/>
                <a:latin typeface="Söhne"/>
              </a:rPr>
            </a:br>
            <a:r>
              <a:rPr lang="en-GB" sz="2400" b="0" i="0" dirty="0">
                <a:effectLst/>
                <a:latin typeface="Söhne"/>
              </a:rPr>
              <a:t>and communities, and avoids harm or </a:t>
            </a:r>
            <a:br>
              <a:rPr lang="en-GB" sz="2400" b="0" i="0" dirty="0">
                <a:effectLst/>
                <a:latin typeface="Söhne"/>
              </a:rPr>
            </a:br>
            <a:r>
              <a:rPr lang="en-GB" sz="2400" b="0" i="0" dirty="0">
                <a:effectLst/>
                <a:latin typeface="Söhne"/>
              </a:rPr>
              <a:t>discriminatory outcomes.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B623CA-DD1A-F293-AF98-AFEBE3A1A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772038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C8E201D-81FE-A1F7-B0FE-6197715658FB}"/>
              </a:ext>
            </a:extLst>
          </p:cNvPr>
          <p:cNvSpPr txBox="1"/>
          <p:nvPr/>
        </p:nvSpPr>
        <p:spPr>
          <a:xfrm>
            <a:off x="2392681" y="114300"/>
            <a:ext cx="7183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Summary of Methods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0D72A9C-CDA4-1DF8-84D2-5A337485A9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768606"/>
              </p:ext>
            </p:extLst>
          </p:nvPr>
        </p:nvGraphicFramePr>
        <p:xfrm>
          <a:off x="482600" y="821266"/>
          <a:ext cx="11506200" cy="5513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>
                  <a:extLst>
                    <a:ext uri="{9D8B030D-6E8A-4147-A177-3AD203B41FA5}">
                      <a16:colId xmlns:a16="http://schemas.microsoft.com/office/drawing/2014/main" val="3355425421"/>
                    </a:ext>
                  </a:extLst>
                </a:gridCol>
                <a:gridCol w="4356100">
                  <a:extLst>
                    <a:ext uri="{9D8B030D-6E8A-4147-A177-3AD203B41FA5}">
                      <a16:colId xmlns:a16="http://schemas.microsoft.com/office/drawing/2014/main" val="2455825028"/>
                    </a:ext>
                  </a:extLst>
                </a:gridCol>
                <a:gridCol w="4978400">
                  <a:extLst>
                    <a:ext uri="{9D8B030D-6E8A-4147-A177-3AD203B41FA5}">
                      <a16:colId xmlns:a16="http://schemas.microsoft.com/office/drawing/2014/main" val="1904567386"/>
                    </a:ext>
                  </a:extLst>
                </a:gridCol>
              </a:tblGrid>
              <a:tr h="558873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Unsupervised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Supervised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600477"/>
                  </a:ext>
                </a:extLst>
              </a:tr>
              <a:tr h="2302861">
                <a:tc>
                  <a:txBody>
                    <a:bodyPr/>
                    <a:lstStyle/>
                    <a:p>
                      <a:r>
                        <a:rPr lang="en-GB" sz="3200" b="1" dirty="0"/>
                        <a:t>Continuous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</a:rPr>
                        <a:t>Clustering &amp; Dimensionality</a:t>
                      </a:r>
                    </a:p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</a:rPr>
                        <a:t>Reduction</a:t>
                      </a:r>
                    </a:p>
                    <a:p>
                      <a:r>
                        <a:rPr lang="en-GB" sz="2800" b="1" dirty="0"/>
                        <a:t>   - LDA</a:t>
                      </a:r>
                    </a:p>
                    <a:p>
                      <a:r>
                        <a:rPr lang="en-GB" sz="2800" b="1" dirty="0"/>
                        <a:t>   - PCA</a:t>
                      </a:r>
                    </a:p>
                    <a:p>
                      <a:r>
                        <a:rPr lang="en-GB" sz="2800" b="1" dirty="0"/>
                        <a:t>   - </a:t>
                      </a:r>
                      <a:r>
                        <a:rPr lang="en-GB" sz="2800" b="1" u="sng" dirty="0"/>
                        <a:t>K-Mean</a:t>
                      </a:r>
                      <a:r>
                        <a:rPr lang="en-GB" sz="2800" b="1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</a:rPr>
                        <a:t>Regression</a:t>
                      </a:r>
                    </a:p>
                    <a:p>
                      <a:r>
                        <a:rPr lang="en-GB" sz="2800" b="1" dirty="0"/>
                        <a:t>      - Linear</a:t>
                      </a:r>
                    </a:p>
                    <a:p>
                      <a:r>
                        <a:rPr lang="en-GB" sz="2800" b="1" dirty="0"/>
                        <a:t>      - Polynomial</a:t>
                      </a:r>
                    </a:p>
                    <a:p>
                      <a:r>
                        <a:rPr lang="en-GB" sz="2800" b="1" u="sng" dirty="0">
                          <a:solidFill>
                            <a:srgbClr val="FF0000"/>
                          </a:solidFill>
                        </a:rPr>
                        <a:t>Decision Trees</a:t>
                      </a:r>
                      <a:br>
                        <a:rPr lang="en-GB" sz="2800" b="1" u="sng" dirty="0"/>
                      </a:br>
                      <a:r>
                        <a:rPr lang="en-GB" sz="2800" b="1" u="sng" dirty="0">
                          <a:solidFill>
                            <a:srgbClr val="FF0000"/>
                          </a:solidFill>
                        </a:rPr>
                        <a:t>Random Forests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5401604"/>
                  </a:ext>
                </a:extLst>
              </a:tr>
              <a:tr h="2618281">
                <a:tc>
                  <a:txBody>
                    <a:bodyPr/>
                    <a:lstStyle/>
                    <a:p>
                      <a:r>
                        <a:rPr lang="en-GB" sz="3200" b="1" dirty="0"/>
                        <a:t>Categorical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solidFill>
                            <a:srgbClr val="FF0000"/>
                          </a:solidFill>
                        </a:rPr>
                        <a:t>Association Analysis</a:t>
                      </a:r>
                      <a:br>
                        <a:rPr lang="en-GB" sz="2800" b="1" dirty="0"/>
                      </a:br>
                      <a:r>
                        <a:rPr lang="en-GB" sz="2800" b="1" dirty="0"/>
                        <a:t>    - Apriori</a:t>
                      </a:r>
                    </a:p>
                    <a:p>
                      <a:r>
                        <a:rPr lang="en-GB" sz="2800" b="1" dirty="0"/>
                        <a:t>    - FP-Growth</a:t>
                      </a:r>
                    </a:p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</a:rPr>
                        <a:t>Hidden Markov 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</a:rPr>
                        <a:t>Classification</a:t>
                      </a:r>
                      <a:br>
                        <a:rPr lang="en-GB" sz="2800" b="1" dirty="0"/>
                      </a:br>
                      <a:r>
                        <a:rPr lang="en-GB" sz="2800" b="1" dirty="0"/>
                        <a:t>   - KNN</a:t>
                      </a:r>
                    </a:p>
                    <a:p>
                      <a:r>
                        <a:rPr lang="en-GB" sz="2800" b="1" dirty="0"/>
                        <a:t>   - </a:t>
                      </a:r>
                      <a:r>
                        <a:rPr lang="en-GB" sz="2800" b="1" u="sng" dirty="0"/>
                        <a:t>Trees</a:t>
                      </a:r>
                      <a:r>
                        <a:rPr lang="en-GB" sz="2800" b="1" dirty="0"/>
                        <a:t> / RF</a:t>
                      </a:r>
                      <a:br>
                        <a:rPr lang="en-GB" sz="2800" b="1" dirty="0"/>
                      </a:br>
                      <a:r>
                        <a:rPr lang="en-GB" sz="2800" b="1" dirty="0"/>
                        <a:t>   - Logistic Regression</a:t>
                      </a:r>
                      <a:br>
                        <a:rPr lang="en-GB" sz="2800" b="1" dirty="0"/>
                      </a:br>
                      <a:r>
                        <a:rPr lang="en-GB" sz="2800" b="1" dirty="0"/>
                        <a:t>   - Naïve Bayes</a:t>
                      </a:r>
                      <a:br>
                        <a:rPr lang="en-GB" sz="2800" b="1" dirty="0"/>
                      </a:br>
                      <a:r>
                        <a:rPr lang="en-GB" sz="2800" b="1" dirty="0"/>
                        <a:t>   - </a:t>
                      </a:r>
                      <a:r>
                        <a:rPr lang="en-GB" sz="2800" b="1" u="sng" dirty="0"/>
                        <a:t>Support Vector Machines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81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3679814"/>
      </p:ext>
    </p:extLst>
  </p:cSld>
  <p:clrMapOvr>
    <a:masterClrMapping/>
  </p:clrMapOvr>
  <p:transition spd="slow"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E4E9350-6FDF-8D6D-5181-A19050734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3618" y="1204687"/>
            <a:ext cx="4848728" cy="1418148"/>
          </a:xfrm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Detection of diabetic retinopathy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Google’s DL algorithm on retinal images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Outperformed ophthalmologists</a:t>
            </a:r>
            <a:endParaRPr lang="en-GB" sz="5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1A9DFC-BF1B-1273-9734-58B95572AC5C}"/>
              </a:ext>
            </a:extLst>
          </p:cNvPr>
          <p:cNvSpPr txBox="1"/>
          <p:nvPr/>
        </p:nvSpPr>
        <p:spPr>
          <a:xfrm>
            <a:off x="-152399" y="3637190"/>
            <a:ext cx="41728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Early detection of breast cancer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mammogram analysis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Similar performance to radiologists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E56E02-9925-F83C-C580-D8A1874CE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056" y="1306286"/>
            <a:ext cx="2161430" cy="22420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E7651E-39E1-3D3D-0BB5-868DECA13AB1}"/>
              </a:ext>
            </a:extLst>
          </p:cNvPr>
          <p:cNvSpPr txBox="1"/>
          <p:nvPr/>
        </p:nvSpPr>
        <p:spPr>
          <a:xfrm>
            <a:off x="8345715" y="2828835"/>
            <a:ext cx="37301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Brain tumour segmentation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DL segmentation</a:t>
            </a:r>
            <a:r>
              <a:rPr lang="en-GB" dirty="0">
                <a:solidFill>
                  <a:srgbClr val="374151"/>
                </a:solidFill>
                <a:latin typeface="Söhne"/>
              </a:rPr>
              <a:t> of </a:t>
            </a:r>
            <a:br>
              <a:rPr lang="en-GB" dirty="0">
                <a:solidFill>
                  <a:srgbClr val="374151"/>
                </a:solidFill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MRI images for exact location 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for treatment planning.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6C15AE-C761-7F2F-0C0F-E9754A9E5452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6303" y="4659314"/>
            <a:ext cx="3019697" cy="20414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DE1AFD7-B008-9A2A-49F3-45D603E77872}"/>
              </a:ext>
            </a:extLst>
          </p:cNvPr>
          <p:cNvSpPr txBox="1"/>
          <p:nvPr/>
        </p:nvSpPr>
        <p:spPr>
          <a:xfrm>
            <a:off x="430835" y="5204349"/>
            <a:ext cx="308162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Diagnosis of skin cancer 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Similar performance to dermatologists</a:t>
            </a:r>
            <a:endParaRPr lang="en-GB" dirty="0"/>
          </a:p>
        </p:txBody>
      </p:sp>
      <p:pic>
        <p:nvPicPr>
          <p:cNvPr id="1026" name="Picture 2" descr="Diabetic Retinopathy: Practice Essentials, Pathophysiology, Etiology">
            <a:extLst>
              <a:ext uri="{FF2B5EF4-FFF2-40B4-BE49-F238E27FC236}">
                <a16:creationId xmlns:a16="http://schemas.microsoft.com/office/drawing/2014/main" id="{53D1B125-074F-B2F9-3901-27C05A611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1954" y="2537586"/>
            <a:ext cx="2328091" cy="178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FC6C3D0-EEAF-4B83-B02B-3920C00928F8}"/>
              </a:ext>
            </a:extLst>
          </p:cNvPr>
          <p:cNvSpPr txBox="1"/>
          <p:nvPr/>
        </p:nvSpPr>
        <p:spPr>
          <a:xfrm>
            <a:off x="1918494" y="0"/>
            <a:ext cx="81010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Söhne"/>
                <a:ea typeface="+mj-ea"/>
                <a:cs typeface="+mj-cs"/>
              </a:rPr>
              <a:t>Deep Learning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E00276-0B91-BC47-1F52-A373E8E77F68}"/>
              </a:ext>
            </a:extLst>
          </p:cNvPr>
          <p:cNvSpPr txBox="1"/>
          <p:nvPr/>
        </p:nvSpPr>
        <p:spPr>
          <a:xfrm>
            <a:off x="1916907" y="667142"/>
            <a:ext cx="8358186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Söhne"/>
                <a:ea typeface="+mj-ea"/>
                <a:cs typeface="+mj-cs"/>
              </a:rPr>
              <a:t>REMINDER OF NOTABLE SUCCESSES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1028" name="Picture 4" descr="Heart Failure Prediction Dataset | Kaggle">
            <a:extLst>
              <a:ext uri="{FF2B5EF4-FFF2-40B4-BE49-F238E27FC236}">
                <a16:creationId xmlns:a16="http://schemas.microsoft.com/office/drawing/2014/main" id="{6A63C124-8A09-7C18-095C-BF14D695B5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910286" y="4350349"/>
            <a:ext cx="2146073" cy="233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E1487BC-8CC1-6F07-0541-E1D862D1BF53}"/>
              </a:ext>
            </a:extLst>
          </p:cNvPr>
          <p:cNvSpPr txBox="1"/>
          <p:nvPr/>
        </p:nvSpPr>
        <p:spPr>
          <a:xfrm>
            <a:off x="14425235" y="2853996"/>
            <a:ext cx="201945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Prediction of heart disease: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(Nottingham) risk of heart disease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up to 10 years in advance.</a:t>
            </a:r>
          </a:p>
        </p:txBody>
      </p:sp>
      <p:pic>
        <p:nvPicPr>
          <p:cNvPr id="1030" name="Picture 6" descr="Brain Tumor Segmentation | Papers With Code">
            <a:extLst>
              <a:ext uri="{FF2B5EF4-FFF2-40B4-BE49-F238E27FC236}">
                <a16:creationId xmlns:a16="http://schemas.microsoft.com/office/drawing/2014/main" id="{404552ED-3A7C-9489-9C56-61BCFD7E4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03607" y="391885"/>
            <a:ext cx="2394857" cy="239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68DB097-7775-2236-CA46-40C52BC2172E}"/>
              </a:ext>
            </a:extLst>
          </p:cNvPr>
          <p:cNvSpPr txBox="1"/>
          <p:nvPr/>
        </p:nvSpPr>
        <p:spPr>
          <a:xfrm>
            <a:off x="10264264" y="4819720"/>
            <a:ext cx="19277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FF0000"/>
                </a:solidFill>
                <a:effectLst/>
                <a:latin typeface="Söhne"/>
              </a:rPr>
              <a:t>Prediction of heart disease 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Up to 10 years in advance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8AB4B-7D81-7543-7928-90DFF0AD1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2FB5E-5DB9-974D-9E11-62D4474C6E9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27343"/>
      </p:ext>
    </p:extLst>
  </p:cSld>
  <p:clrMapOvr>
    <a:masterClrMapping/>
  </p:clrMapOvr>
  <p:transition spd="slow"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4790C61-007D-9505-4938-45509E00162E}"/>
              </a:ext>
            </a:extLst>
          </p:cNvPr>
          <p:cNvSpPr txBox="1"/>
          <p:nvPr/>
        </p:nvSpPr>
        <p:spPr>
          <a:xfrm>
            <a:off x="1232452" y="265043"/>
            <a:ext cx="93825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Ordinary machine learning v </a:t>
            </a:r>
            <a:r>
              <a:rPr lang="en-GB" sz="36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Söhne"/>
              </a:rPr>
              <a:t>deep learning </a:t>
            </a:r>
            <a:endParaRPr lang="en-GB" b="1" i="0" dirty="0">
              <a:solidFill>
                <a:srgbClr val="FF0000"/>
              </a:solidFill>
              <a:effectLst/>
              <a:highlight>
                <a:srgbClr val="FFFF00"/>
              </a:highlight>
              <a:latin typeface="Söhne"/>
            </a:endParaRPr>
          </a:p>
          <a:p>
            <a:pPr algn="ctr"/>
            <a: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  <a:t>fundamental differences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34EA4B58-7F31-4CC9-364C-508CE04AD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201994"/>
              </p:ext>
            </p:extLst>
          </p:nvPr>
        </p:nvGraphicFramePr>
        <p:xfrm>
          <a:off x="556592" y="1554553"/>
          <a:ext cx="11131826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454">
                  <a:extLst>
                    <a:ext uri="{9D8B030D-6E8A-4147-A177-3AD203B41FA5}">
                      <a16:colId xmlns:a16="http://schemas.microsoft.com/office/drawing/2014/main" val="1987779186"/>
                    </a:ext>
                  </a:extLst>
                </a:gridCol>
                <a:gridCol w="4577763">
                  <a:extLst>
                    <a:ext uri="{9D8B030D-6E8A-4147-A177-3AD203B41FA5}">
                      <a16:colId xmlns:a16="http://schemas.microsoft.com/office/drawing/2014/main" val="3646801387"/>
                    </a:ext>
                  </a:extLst>
                </a:gridCol>
                <a:gridCol w="3710609">
                  <a:extLst>
                    <a:ext uri="{9D8B030D-6E8A-4147-A177-3AD203B41FA5}">
                      <a16:colId xmlns:a16="http://schemas.microsoft.com/office/drawing/2014/main" val="21193801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Traditional Machine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Deep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9086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Representation of data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Manual extraction of features; requires domain expertise; time=consuming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Automatically learn hierarchies from raw input; Artificial neural networks can have multiple layers learning abstract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548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Architecture and complexity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dirty="0"/>
                        <a:t>Simpler models, such as decision trees, support vector machines (SVMs), or random forests. </a:t>
                      </a:r>
                      <a:br>
                        <a:rPr lang="en-GB" sz="2400" b="0" dirty="0"/>
                      </a:br>
                      <a:r>
                        <a:rPr lang="en-GB" sz="2400" b="0" dirty="0"/>
                        <a:t>Fixed number of features or parameters. Often plateaus in performance.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Complex neural network architectures; numerous layers and millions (or even billions) of trainable parameters: models to learn intricate patterns</a:t>
                      </a:r>
                      <a:endParaRPr lang="en-GB" sz="2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161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5247253"/>
      </p:ext>
    </p:extLst>
  </p:cSld>
  <p:clrMapOvr>
    <a:masterClrMapping/>
  </p:clrMapOvr>
  <p:transition spd="slow">
    <p:fade thruBlk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4790C61-007D-9505-4938-45509E00162E}"/>
              </a:ext>
            </a:extLst>
          </p:cNvPr>
          <p:cNvSpPr txBox="1"/>
          <p:nvPr/>
        </p:nvSpPr>
        <p:spPr>
          <a:xfrm>
            <a:off x="1232452" y="265043"/>
            <a:ext cx="93825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Ordinary machine learning v deep learning </a:t>
            </a:r>
            <a:endParaRPr lang="en-GB" b="1" i="0" dirty="0">
              <a:solidFill>
                <a:srgbClr val="FF0000"/>
              </a:solidFill>
              <a:effectLst/>
              <a:latin typeface="Söhne"/>
            </a:endParaRPr>
          </a:p>
          <a:p>
            <a:pPr algn="ctr"/>
            <a: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  <a:t>fundamental differences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34EA4B58-7F31-4CC9-364C-508CE04AD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9649603"/>
              </p:ext>
            </p:extLst>
          </p:nvPr>
        </p:nvGraphicFramePr>
        <p:xfrm>
          <a:off x="556592" y="1554553"/>
          <a:ext cx="1113182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3112">
                  <a:extLst>
                    <a:ext uri="{9D8B030D-6E8A-4147-A177-3AD203B41FA5}">
                      <a16:colId xmlns:a16="http://schemas.microsoft.com/office/drawing/2014/main" val="1987779186"/>
                    </a:ext>
                  </a:extLst>
                </a:gridCol>
                <a:gridCol w="3829879">
                  <a:extLst>
                    <a:ext uri="{9D8B030D-6E8A-4147-A177-3AD203B41FA5}">
                      <a16:colId xmlns:a16="http://schemas.microsoft.com/office/drawing/2014/main" val="3646801387"/>
                    </a:ext>
                  </a:extLst>
                </a:gridCol>
                <a:gridCol w="5088835">
                  <a:extLst>
                    <a:ext uri="{9D8B030D-6E8A-4147-A177-3AD203B41FA5}">
                      <a16:colId xmlns:a16="http://schemas.microsoft.com/office/drawing/2014/main" val="21193801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Traditional Machine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Deep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9086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Amount of data required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May work well with smaller datasets, as they rely on a smaller set of manually crafted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Needs large amounts of labelled training data to achieve optimal performance; vast number of parameters can generalize large datasets</a:t>
                      </a:r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548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Computational resources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Generally less resource-demanding and can be trained on standard CPUs.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Computationally intensive; require powerful hardware, such as graphics processing units (GPUs) or specialized hardware like tensor processing units (TPUs), to train and make predictions efficiently</a:t>
                      </a:r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161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799812"/>
      </p:ext>
    </p:extLst>
  </p:cSld>
  <p:clrMapOvr>
    <a:masterClrMapping/>
  </p:clrMapOvr>
  <p:transition spd="slow">
    <p:fade thruBlk="1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35028C2-C4B8-21FC-FD82-D3573C1BDBB2}"/>
              </a:ext>
            </a:extLst>
          </p:cNvPr>
          <p:cNvSpPr txBox="1"/>
          <p:nvPr/>
        </p:nvSpPr>
        <p:spPr>
          <a:xfrm>
            <a:off x="1152939" y="384312"/>
            <a:ext cx="93825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Ordinary Machine Learning v </a:t>
            </a:r>
            <a:r>
              <a:rPr lang="en-GB" sz="3600" b="1" i="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Söhne"/>
              </a:rPr>
              <a:t>Deep Learning </a:t>
            </a:r>
            <a:endParaRPr lang="en-GB" b="1" i="0" dirty="0">
              <a:solidFill>
                <a:srgbClr val="FF0000"/>
              </a:solidFill>
              <a:effectLst/>
              <a:highlight>
                <a:srgbClr val="FFFF00"/>
              </a:highlight>
              <a:latin typeface="Söhne"/>
            </a:endParaRPr>
          </a:p>
          <a:p>
            <a:pPr algn="ctr"/>
            <a: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  <a:t>“Horses for Courses”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3B0CA-AD08-78DA-56DD-54150EA766F5}"/>
              </a:ext>
            </a:extLst>
          </p:cNvPr>
          <p:cNvSpPr txBox="1"/>
          <p:nvPr/>
        </p:nvSpPr>
        <p:spPr>
          <a:xfrm>
            <a:off x="596348" y="7487479"/>
            <a:ext cx="74344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sz="2400" b="1" dirty="0">
              <a:solidFill>
                <a:srgbClr val="374151"/>
              </a:solidFill>
              <a:latin typeface="Söhne"/>
            </a:endParaRPr>
          </a:p>
          <a:p>
            <a:pPr algn="l"/>
            <a:endParaRPr lang="en-GB" sz="2400" b="1" dirty="0">
              <a:solidFill>
                <a:srgbClr val="374151"/>
              </a:solidFill>
              <a:latin typeface="Söhne"/>
            </a:endParaRPr>
          </a:p>
          <a:p>
            <a:pPr algn="l"/>
            <a:endParaRPr lang="en-GB" sz="2400" b="1" dirty="0">
              <a:solidFill>
                <a:srgbClr val="374151"/>
              </a:solidFill>
              <a:latin typeface="Söhne"/>
            </a:endParaRPr>
          </a:p>
          <a:p>
            <a:pPr algn="l"/>
            <a:endParaRPr lang="en-GB" sz="2400" b="1" dirty="0">
              <a:solidFill>
                <a:srgbClr val="374151"/>
              </a:solidFill>
              <a:latin typeface="Söhne"/>
            </a:endParaRPr>
          </a:p>
          <a:p>
            <a:pPr algn="l"/>
            <a:endParaRPr lang="en-GB" sz="2400" b="1" dirty="0">
              <a:solidFill>
                <a:srgbClr val="374151"/>
              </a:solidFill>
              <a:latin typeface="Söhne"/>
            </a:endParaRP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49E1E69-0E76-497B-7A2D-C6394D2C7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129947"/>
              </p:ext>
            </p:extLst>
          </p:nvPr>
        </p:nvGraphicFramePr>
        <p:xfrm>
          <a:off x="251791" y="1726830"/>
          <a:ext cx="11648661" cy="46209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9896">
                  <a:extLst>
                    <a:ext uri="{9D8B030D-6E8A-4147-A177-3AD203B41FA5}">
                      <a16:colId xmlns:a16="http://schemas.microsoft.com/office/drawing/2014/main" val="3646801387"/>
                    </a:ext>
                  </a:extLst>
                </a:gridCol>
                <a:gridCol w="6188765">
                  <a:extLst>
                    <a:ext uri="{9D8B030D-6E8A-4147-A177-3AD203B41FA5}">
                      <a16:colId xmlns:a16="http://schemas.microsoft.com/office/drawing/2014/main" val="2119380126"/>
                    </a:ext>
                  </a:extLst>
                </a:gridCol>
              </a:tblGrid>
              <a:tr h="4407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Traditional Machine Learning 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Deep Learning Best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908646"/>
                  </a:ext>
                </a:extLst>
              </a:tr>
              <a:tr h="1145959">
                <a:tc>
                  <a:txBody>
                    <a:bodyPr/>
                    <a:lstStyle/>
                    <a:p>
                      <a:pPr algn="l"/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Where interpretability is crucial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In areas such as computer vision, natural language processing, speech recognition</a:t>
                      </a:r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548429"/>
                  </a:ext>
                </a:extLst>
              </a:tr>
              <a:tr h="1145959">
                <a:tc>
                  <a:txBody>
                    <a:bodyPr/>
                    <a:lstStyle/>
                    <a:p>
                      <a:pPr algn="l"/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Where “explainability” is crucial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Where large amounts of raw data can be leveraged to discover complex patterns and representations</a:t>
                      </a:r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161758"/>
                  </a:ext>
                </a:extLst>
              </a:tr>
              <a:tr h="11459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Where the dataset is relatively small </a:t>
                      </a:r>
                    </a:p>
                    <a:p>
                      <a:pPr algn="l"/>
                      <a:endParaRPr lang="en-GB" sz="2400" b="1" i="0" dirty="0">
                        <a:solidFill>
                          <a:srgbClr val="374151"/>
                        </a:solidFill>
                        <a:effectLst/>
                        <a:latin typeface="Söhne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Remarkable success in certain domains, it is not always the best choice for every problem</a:t>
                      </a:r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163921"/>
                  </a:ext>
                </a:extLst>
              </a:tr>
              <a:tr h="68312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solidFill>
                            <a:srgbClr val="374151"/>
                          </a:solidFill>
                          <a:effectLst/>
                          <a:latin typeface="Söhne"/>
                        </a:rPr>
                        <a:t>Where features are well-understood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937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1897984"/>
      </p:ext>
    </p:extLst>
  </p:cSld>
  <p:clrMapOvr>
    <a:masterClrMapping/>
  </p:clrMapOvr>
  <p:transition spd="slow">
    <p:fade thruBlk="1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A3BB479-D7A5-1DA2-143F-B5FAA7DA59D6}"/>
              </a:ext>
            </a:extLst>
          </p:cNvPr>
          <p:cNvSpPr txBox="1"/>
          <p:nvPr/>
        </p:nvSpPr>
        <p:spPr>
          <a:xfrm>
            <a:off x="4598504" y="2716696"/>
            <a:ext cx="31004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Short Break</a:t>
            </a:r>
          </a:p>
        </p:txBody>
      </p:sp>
    </p:spTree>
    <p:extLst>
      <p:ext uri="{BB962C8B-B14F-4D97-AF65-F5344CB8AC3E}">
        <p14:creationId xmlns:p14="http://schemas.microsoft.com/office/powerpoint/2010/main" val="729095086"/>
      </p:ext>
    </p:extLst>
  </p:cSld>
  <p:clrMapOvr>
    <a:masterClrMapping/>
  </p:clrMapOvr>
  <p:transition spd="slow">
    <p:fade thruBlk="1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9DAA6B5-8340-CC20-D682-42CFC1718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86435" y="1123592"/>
            <a:ext cx="7086503" cy="514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75E4B4-554D-6EBC-5911-F0DC80EE25E2}"/>
              </a:ext>
            </a:extLst>
          </p:cNvPr>
          <p:cNvSpPr txBox="1"/>
          <p:nvPr/>
        </p:nvSpPr>
        <p:spPr>
          <a:xfrm>
            <a:off x="461068" y="1064670"/>
            <a:ext cx="466814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AI systems as </a:t>
            </a:r>
            <a:r>
              <a:rPr lang="en-GB" sz="2000" b="1" i="0" dirty="0">
                <a:solidFill>
                  <a:srgbClr val="050505"/>
                </a:solidFill>
                <a:effectLst/>
                <a:latin typeface="MessinaSans"/>
              </a:rPr>
              <a:t>massive </a:t>
            </a:r>
            <a:r>
              <a:rPr lang="en-GB" sz="2000" b="1" i="0" u="none" strike="noStrike" dirty="0">
                <a:solidFill>
                  <a:srgbClr val="050505"/>
                </a:solidFill>
                <a:effectLst/>
                <a:latin typeface="MessinaSans"/>
                <a:hlinkClick r:id="rId3"/>
              </a:rPr>
              <a:t>neural networks</a:t>
            </a:r>
            <a:r>
              <a:rPr lang="en-GB" sz="2000" b="1" i="0" dirty="0">
                <a:solidFill>
                  <a:srgbClr val="050505"/>
                </a:solidFill>
                <a:effectLst/>
                <a:latin typeface="MessinaSans"/>
              </a:rPr>
              <a:t> </a:t>
            </a:r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designed to process and understand human language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Use deep learning algorithms to analyse and learn patterns from vast amounts of text data applications in language translation, chatbots, poetry, text summarization, and “stylised content” creation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i="0" dirty="0" err="1">
                <a:solidFill>
                  <a:srgbClr val="374151"/>
                </a:solidFill>
                <a:effectLst/>
                <a:latin typeface="Söhne"/>
              </a:rPr>
              <a:t>OpenAI's</a:t>
            </a:r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 GPT-3, Google's BERT, and Facebook's </a:t>
            </a:r>
            <a:r>
              <a:rPr lang="en-GB" sz="2000" b="1" i="0" dirty="0" err="1">
                <a:solidFill>
                  <a:srgbClr val="374151"/>
                </a:solidFill>
                <a:effectLst/>
                <a:latin typeface="Söhne"/>
              </a:rPr>
              <a:t>RoBERTa</a:t>
            </a:r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 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Ability to generate human-like language - potential to revolutionize how humans interact with technology</a:t>
            </a:r>
          </a:p>
          <a:p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459CD7-45C4-743A-8DD7-A0FB073499F6}"/>
              </a:ext>
            </a:extLst>
          </p:cNvPr>
          <p:cNvSpPr txBox="1"/>
          <p:nvPr/>
        </p:nvSpPr>
        <p:spPr>
          <a:xfrm>
            <a:off x="1855304" y="189524"/>
            <a:ext cx="803158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i="0" dirty="0">
                <a:solidFill>
                  <a:srgbClr val="FF0000"/>
                </a:solidFill>
                <a:effectLst/>
                <a:latin typeface="Söhne"/>
              </a:rPr>
              <a:t>Large Language Models (LLMs)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8172CD2-56C1-8F13-2DDE-665BCCDAB6B7}"/>
              </a:ext>
            </a:extLst>
          </p:cNvPr>
          <p:cNvSpPr/>
          <p:nvPr/>
        </p:nvSpPr>
        <p:spPr>
          <a:xfrm>
            <a:off x="9001125" y="1566858"/>
            <a:ext cx="1757363" cy="37624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ED4A2A3-5813-45F3-41CC-242BA7CC7D34}"/>
              </a:ext>
            </a:extLst>
          </p:cNvPr>
          <p:cNvSpPr/>
          <p:nvPr/>
        </p:nvSpPr>
        <p:spPr>
          <a:xfrm>
            <a:off x="6286500" y="5219702"/>
            <a:ext cx="895350" cy="36671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005A60-1C71-E09A-B392-C88C6A20ED88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81251" y="6247257"/>
            <a:ext cx="1325691" cy="43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570207"/>
      </p:ext>
    </p:extLst>
  </p:cSld>
  <p:clrMapOvr>
    <a:masterClrMapping/>
  </p:clrMapOvr>
  <p:transition spd="slow">
    <p:fade thruBlk="1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9753B655-0A87-F97D-F5CB-05F866FD9F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0625"/>
          <a:stretch/>
        </p:blipFill>
        <p:spPr bwMode="auto">
          <a:xfrm>
            <a:off x="0" y="785814"/>
            <a:ext cx="12192000" cy="612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C9199F-5547-AD4F-60F1-08E01ECAE644}"/>
              </a:ext>
            </a:extLst>
          </p:cNvPr>
          <p:cNvSpPr txBox="1"/>
          <p:nvPr/>
        </p:nvSpPr>
        <p:spPr>
          <a:xfrm>
            <a:off x="2914650" y="217064"/>
            <a:ext cx="68769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  <a:latin typeface="Söhne"/>
              </a:rPr>
              <a:t>“The Cambrian Expansion of LLM”</a:t>
            </a:r>
            <a:endParaRPr lang="en-GB" sz="3600" b="1" i="0" dirty="0">
              <a:solidFill>
                <a:srgbClr val="FF0000"/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588271704"/>
      </p:ext>
    </p:extLst>
  </p:cSld>
  <p:clrMapOvr>
    <a:masterClrMapping/>
  </p:clrMapOvr>
  <p:transition spd="slow">
    <p:fade thruBlk="1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E7B899-43D8-330F-88B2-C9720E6011D2}"/>
              </a:ext>
            </a:extLst>
          </p:cNvPr>
          <p:cNvSpPr txBox="1"/>
          <p:nvPr/>
        </p:nvSpPr>
        <p:spPr>
          <a:xfrm>
            <a:off x="406400" y="1219200"/>
            <a:ext cx="115189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000" b="1" kern="100" dirty="0">
                <a:solidFill>
                  <a:srgbClr val="FF00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 neutral reflections </a:t>
            </a:r>
            <a:br>
              <a:rPr lang="en-GB" sz="2000" b="1" kern="1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1" kern="10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ChatGPT</a:t>
            </a: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has passed all three parts of the US medical licensing exam. </a:t>
            </a:r>
            <a:endParaRPr lang="en-GB" sz="2000" b="1" kern="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>
              <a:spcBef>
                <a:spcPts val="0"/>
              </a:spcBef>
              <a:spcAft>
                <a:spcPts val="0"/>
              </a:spcAft>
            </a:pP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Current developments </a:t>
            </a:r>
            <a:r>
              <a:rPr lang="en-GB" sz="2000" b="1" kern="100" dirty="0">
                <a:solidFill>
                  <a:srgbClr val="37415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</a:t>
            </a: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clinical documentation, symptom checking and medical chatbots. </a:t>
            </a: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>
              <a:spcBef>
                <a:spcPts val="0"/>
              </a:spcBef>
              <a:spcAft>
                <a:spcPts val="0"/>
              </a:spcAft>
            </a:pP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Some </a:t>
            </a:r>
            <a:r>
              <a:rPr lang="en-GB" sz="2000" b="1" u="sng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limitations are purposeful</a:t>
            </a: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– formal referencing of information (disabled to access scientific literature; no formal responsibility for fact-checking). </a:t>
            </a: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R="0">
              <a:spcBef>
                <a:spcPts val="0"/>
              </a:spcBef>
              <a:spcAft>
                <a:spcPts val="0"/>
              </a:spcAft>
            </a:pP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kern="10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MedPaLM</a:t>
            </a: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is a model being developed specifically for healthcare-related questions. </a:t>
            </a:r>
            <a:b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Link 1</a:t>
            </a:r>
            <a:r>
              <a:rPr lang="en-GB" sz="2000" b="1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Link 2</a:t>
            </a: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 </a:t>
            </a: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000" b="1" kern="100" dirty="0">
              <a:solidFill>
                <a:srgbClr val="37415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 potentially help healthcare personnel shortages. </a:t>
            </a: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000" b="1" kern="100" dirty="0">
              <a:solidFill>
                <a:srgbClr val="37415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 will significantly impact diagnostics, drug design, treatment planning, radiology, pathology, and oncology. </a:t>
            </a:r>
            <a:endParaRPr lang="en-GB" sz="20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F52A0A-7A0F-1FE0-3009-11C3CDD3E3B7}"/>
              </a:ext>
            </a:extLst>
          </p:cNvPr>
          <p:cNvSpPr txBox="1"/>
          <p:nvPr/>
        </p:nvSpPr>
        <p:spPr>
          <a:xfrm>
            <a:off x="2247900" y="336034"/>
            <a:ext cx="8001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kern="100" dirty="0">
                <a:solidFill>
                  <a:srgbClr val="FF00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LLMS in Medicine</a:t>
            </a:r>
            <a:br>
              <a:rPr lang="en-GB" sz="2800" b="1" kern="100" dirty="0">
                <a:solidFill>
                  <a:srgbClr val="FF00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kern="100" dirty="0">
                <a:effectLst/>
                <a:highlight>
                  <a:srgbClr val="FFFF00"/>
                </a:highlight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OBSERVATIONS</a:t>
            </a:r>
            <a:endParaRPr lang="en-GB" sz="28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946162983"/>
      </p:ext>
    </p:extLst>
  </p:cSld>
  <p:clrMapOvr>
    <a:masterClrMapping/>
  </p:clrMapOvr>
  <p:transition spd="slow">
    <p:fade thruBlk="1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75E4B4-554D-6EBC-5911-F0DC80EE25E2}"/>
              </a:ext>
            </a:extLst>
          </p:cNvPr>
          <p:cNvSpPr txBox="1"/>
          <p:nvPr/>
        </p:nvSpPr>
        <p:spPr>
          <a:xfrm>
            <a:off x="179686" y="1179979"/>
            <a:ext cx="4978101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Models are trained on massive datasets of text, such as books, articles, and web pages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Use deep learning algorithms, such as neural networks, to analyse the text and learn patterns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dirty="0">
                <a:solidFill>
                  <a:srgbClr val="374151"/>
                </a:solidFill>
                <a:latin typeface="Söhne"/>
              </a:rPr>
              <a:t>T</a:t>
            </a:r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he models learn to identify relationships between words, sentences, and even paragraphs, and use this knowledge to generate new text. (“p of next word”)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Mostly unsupervised (not told what to learn).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000" b="1" i="0" dirty="0">
                <a:solidFill>
                  <a:srgbClr val="374151"/>
                </a:solidFill>
                <a:effectLst/>
                <a:latin typeface="Söhne"/>
              </a:rPr>
              <a:t>Training weeks or even months, and specialized hardware, graphics processing units (GPUs)</a:t>
            </a:r>
          </a:p>
          <a:p>
            <a:pPr algn="l"/>
            <a:endParaRPr lang="en-GB" sz="2000" b="1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DE3E01-124D-5EF1-ECAB-5EC2582494DC}"/>
              </a:ext>
            </a:extLst>
          </p:cNvPr>
          <p:cNvSpPr txBox="1"/>
          <p:nvPr/>
        </p:nvSpPr>
        <p:spPr>
          <a:xfrm>
            <a:off x="3136105" y="386835"/>
            <a:ext cx="610076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i="0" dirty="0">
                <a:solidFill>
                  <a:srgbClr val="FF0000"/>
                </a:solidFill>
                <a:effectLst/>
                <a:latin typeface="Söhne"/>
              </a:rPr>
              <a:t>How LLMs Work</a:t>
            </a:r>
          </a:p>
        </p:txBody>
      </p:sp>
      <p:pic>
        <p:nvPicPr>
          <p:cNvPr id="3074" name="Picture 2" descr="Figure explaining the purpose and application of a foundation model">
            <a:extLst>
              <a:ext uri="{FF2B5EF4-FFF2-40B4-BE49-F238E27FC236}">
                <a16:creationId xmlns:a16="http://schemas.microsoft.com/office/drawing/2014/main" id="{F6488BA8-96CE-A201-11FF-43B2307E99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03838" y="1414271"/>
            <a:ext cx="6888162" cy="474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CE824F-9EF6-9D36-FA2D-91DDD4C4D93A}"/>
              </a:ext>
            </a:extLst>
          </p:cNvPr>
          <p:cNvSpPr txBox="1"/>
          <p:nvPr/>
        </p:nvSpPr>
        <p:spPr>
          <a:xfrm>
            <a:off x="10497952" y="6167435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7F34E9-675E-11A8-0F8A-331D8CB84391}"/>
              </a:ext>
            </a:extLst>
          </p:cNvPr>
          <p:cNvSpPr txBox="1"/>
          <p:nvPr/>
        </p:nvSpPr>
        <p:spPr>
          <a:xfrm>
            <a:off x="10528433" y="6460092"/>
            <a:ext cx="82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Poems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8EDCB9-03F4-D43B-0BCE-EC4CAF7556E1}"/>
              </a:ext>
            </a:extLst>
          </p:cNvPr>
          <p:cNvSpPr txBox="1"/>
          <p:nvPr/>
        </p:nvSpPr>
        <p:spPr>
          <a:xfrm>
            <a:off x="11309483" y="6167435"/>
            <a:ext cx="839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Stories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0BDCA5-104A-53BC-46ED-A1BE51BC931B}"/>
              </a:ext>
            </a:extLst>
          </p:cNvPr>
          <p:cNvSpPr txBox="1"/>
          <p:nvPr/>
        </p:nvSpPr>
        <p:spPr>
          <a:xfrm>
            <a:off x="11326988" y="6460092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Designs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FC0687-F4BE-582B-437A-9CE8ADCCA2FD}"/>
              </a:ext>
            </a:extLst>
          </p:cNvPr>
          <p:cNvSpPr txBox="1"/>
          <p:nvPr/>
        </p:nvSpPr>
        <p:spPr>
          <a:xfrm>
            <a:off x="9578789" y="6191248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Blogs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8E5FF5-BC78-3978-7038-BA3EC7FCC2E3}"/>
              </a:ext>
            </a:extLst>
          </p:cNvPr>
          <p:cNvSpPr txBox="1"/>
          <p:nvPr/>
        </p:nvSpPr>
        <p:spPr>
          <a:xfrm>
            <a:off x="9502589" y="6460093"/>
            <a:ext cx="1169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Marketing</a:t>
            </a:r>
          </a:p>
        </p:txBody>
      </p:sp>
    </p:spTree>
    <p:extLst>
      <p:ext uri="{BB962C8B-B14F-4D97-AF65-F5344CB8AC3E}">
        <p14:creationId xmlns:p14="http://schemas.microsoft.com/office/powerpoint/2010/main" val="836310916"/>
      </p:ext>
    </p:extLst>
  </p:cSld>
  <p:clrMapOvr>
    <a:masterClrMapping/>
  </p:clrMapOvr>
  <p:transition spd="slow">
    <p:fade thruBlk="1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75E4B4-554D-6EBC-5911-F0DC80EE25E2}"/>
              </a:ext>
            </a:extLst>
          </p:cNvPr>
          <p:cNvSpPr txBox="1"/>
          <p:nvPr/>
        </p:nvSpPr>
        <p:spPr>
          <a:xfrm>
            <a:off x="308274" y="1122828"/>
            <a:ext cx="55924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Ability to generate human-like language</a:t>
            </a:r>
            <a:b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</a:br>
            <a:endParaRPr lang="en-GB" sz="24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400" b="1" dirty="0">
                <a:solidFill>
                  <a:srgbClr val="374151"/>
                </a:solidFill>
                <a:latin typeface="Söhne"/>
              </a:rPr>
              <a:t>T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hey can continuously learn from vast amounts of data spotting trends and patterns</a:t>
            </a:r>
          </a:p>
          <a:p>
            <a:pPr algn="l"/>
            <a:endParaRPr lang="en-GB" sz="2400" b="1" dirty="0">
              <a:solidFill>
                <a:srgbClr val="374151"/>
              </a:solidFill>
              <a:latin typeface="Söhne"/>
            </a:endParaRPr>
          </a:p>
          <a:p>
            <a:pPr algn="l"/>
            <a:r>
              <a:rPr lang="en-GB" sz="2400" b="1" dirty="0">
                <a:solidFill>
                  <a:srgbClr val="374151"/>
                </a:solidFill>
                <a:latin typeface="Söhne"/>
              </a:rPr>
              <a:t>C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an automate tasks that previously required human intervention (content creation)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400" b="1" dirty="0">
                <a:solidFill>
                  <a:srgbClr val="374151"/>
                </a:solidFill>
                <a:latin typeface="Söhne"/>
              </a:rPr>
              <a:t>S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ave time and money by automating repetitive tasks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400" b="1" dirty="0">
                <a:solidFill>
                  <a:srgbClr val="374151"/>
                </a:solidFill>
                <a:latin typeface="Söhne"/>
              </a:rPr>
              <a:t>P</a:t>
            </a:r>
            <a:r>
              <a:rPr lang="en-GB" sz="2400" b="1" i="0" dirty="0">
                <a:solidFill>
                  <a:srgbClr val="374151"/>
                </a:solidFill>
                <a:effectLst/>
                <a:latin typeface="Söhne"/>
              </a:rPr>
              <a:t>otential for improving accessibility e.g. visually impaired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FD821B-E1D4-D939-8609-27C165827BE4}"/>
              </a:ext>
            </a:extLst>
          </p:cNvPr>
          <p:cNvSpPr txBox="1"/>
          <p:nvPr/>
        </p:nvSpPr>
        <p:spPr>
          <a:xfrm>
            <a:off x="2411014" y="358259"/>
            <a:ext cx="787598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  <a:latin typeface="Söhne"/>
              </a:rPr>
              <a:t>Advantages &amp; Disadvantages of LLM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05AFDE2-6EBE-CF05-7110-015C8B391086}"/>
              </a:ext>
            </a:extLst>
          </p:cNvPr>
          <p:cNvGrpSpPr/>
          <p:nvPr/>
        </p:nvGrpSpPr>
        <p:grpSpPr>
          <a:xfrm>
            <a:off x="6772275" y="1471613"/>
            <a:ext cx="4972050" cy="5086350"/>
            <a:chOff x="6572250" y="1257300"/>
            <a:chExt cx="4972050" cy="5086350"/>
          </a:xfrm>
        </p:grpSpPr>
        <p:pic>
          <p:nvPicPr>
            <p:cNvPr id="4098" name="Picture 2" descr="Machine Learning Pros and cons">
              <a:extLst>
                <a:ext uri="{FF2B5EF4-FFF2-40B4-BE49-F238E27FC236}">
                  <a16:creationId xmlns:a16="http://schemas.microsoft.com/office/drawing/2014/main" id="{2E5F20EE-2B7A-07A9-7938-72771BF8F96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6572250" y="1257300"/>
              <a:ext cx="4972050" cy="5086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74E3617-C8EE-1B35-79F1-A3A640C81E4B}"/>
                </a:ext>
              </a:extLst>
            </p:cNvPr>
            <p:cNvSpPr txBox="1"/>
            <p:nvPr/>
          </p:nvSpPr>
          <p:spPr>
            <a:xfrm>
              <a:off x="8158162" y="3543300"/>
              <a:ext cx="17430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solidFill>
                    <a:srgbClr val="FF0000"/>
                  </a:solidFill>
                </a:rPr>
                <a:t>Disadvantages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25963282"/>
      </p:ext>
    </p:extLst>
  </p:cSld>
  <p:clrMapOvr>
    <a:masterClrMapping/>
  </p:clrMapOvr>
  <p:transition spd="slow">
    <p:fade thruBlk="1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75E4B4-554D-6EBC-5911-F0DC80EE25E2}"/>
              </a:ext>
            </a:extLst>
          </p:cNvPr>
          <p:cNvSpPr txBox="1"/>
          <p:nvPr/>
        </p:nvSpPr>
        <p:spPr>
          <a:xfrm>
            <a:off x="236836" y="1351429"/>
            <a:ext cx="546387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rgbClr val="374151"/>
                </a:solidFill>
                <a:latin typeface="Söhne"/>
              </a:rPr>
              <a:t>Need to reduce a</a:t>
            </a:r>
            <a: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  <a:t>mount of energy and resources required to train them.</a:t>
            </a:r>
            <a:b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</a:br>
            <a:endParaRPr lang="en-GB" sz="28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800" b="1" dirty="0">
                <a:solidFill>
                  <a:srgbClr val="374151"/>
                </a:solidFill>
                <a:latin typeface="Söhne"/>
              </a:rPr>
              <a:t>Need to stop </a:t>
            </a:r>
            <a: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  <a:t>perpetuating bias and misinformation (train on non-biased diverse and representative datasets).</a:t>
            </a:r>
          </a:p>
          <a:p>
            <a:pPr algn="l"/>
            <a:endParaRPr lang="en-GB" sz="2800" b="1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GB" sz="2800" b="1" dirty="0">
                <a:solidFill>
                  <a:srgbClr val="374151"/>
                </a:solidFill>
                <a:latin typeface="Söhne"/>
              </a:rPr>
              <a:t>N</a:t>
            </a:r>
            <a:r>
              <a:rPr lang="en-GB" sz="2800" b="1" i="0" dirty="0">
                <a:solidFill>
                  <a:srgbClr val="374151"/>
                </a:solidFill>
                <a:effectLst/>
                <a:latin typeface="Söhne"/>
              </a:rPr>
              <a:t>eed more efficient and accurate models for advancing AI in the coming years.</a:t>
            </a:r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E9AE88-FE4D-AC12-3479-4C32875CCDC0}"/>
              </a:ext>
            </a:extLst>
          </p:cNvPr>
          <p:cNvSpPr txBox="1"/>
          <p:nvPr/>
        </p:nvSpPr>
        <p:spPr>
          <a:xfrm>
            <a:off x="2447305" y="458064"/>
            <a:ext cx="74437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0" dirty="0">
                <a:solidFill>
                  <a:srgbClr val="FF0000"/>
                </a:solidFill>
                <a:effectLst/>
                <a:latin typeface="Söhne"/>
              </a:rPr>
              <a:t>The Future of Large Language Models</a:t>
            </a:r>
          </a:p>
        </p:txBody>
      </p:sp>
      <p:pic>
        <p:nvPicPr>
          <p:cNvPr id="5122" name="Picture 2" descr="Partnering people with large language models to find and fix bugs in NLP  systems - Microsoft Research">
            <a:extLst>
              <a:ext uri="{FF2B5EF4-FFF2-40B4-BE49-F238E27FC236}">
                <a16:creationId xmlns:a16="http://schemas.microsoft.com/office/drawing/2014/main" id="{6CBABFDB-BA82-F324-25F6-7BC4AA4B9D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72188" y="1122774"/>
            <a:ext cx="6011863" cy="53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704184"/>
      </p:ext>
    </p:extLst>
  </p:cSld>
  <p:clrMapOvr>
    <a:masterClrMapping/>
  </p:clrMapOvr>
  <p:transition spd="slow">
    <p:fade thruBlk="1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E9AE88-FE4D-AC12-3479-4C32875CCDC0}"/>
              </a:ext>
            </a:extLst>
          </p:cNvPr>
          <p:cNvSpPr txBox="1"/>
          <p:nvPr/>
        </p:nvSpPr>
        <p:spPr>
          <a:xfrm>
            <a:off x="2328863" y="243960"/>
            <a:ext cx="744378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FF0000"/>
                </a:solidFill>
                <a:effectLst/>
                <a:latin typeface="Söhne"/>
              </a:rPr>
              <a:t>Recent LLM news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5DC04C55-16BC-7E43-FF0C-3112D58BE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63069" y="2375796"/>
            <a:ext cx="4686300" cy="345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E13D34-94AE-67A4-622B-6812CE3EBD51}"/>
              </a:ext>
            </a:extLst>
          </p:cNvPr>
          <p:cNvSpPr txBox="1"/>
          <p:nvPr/>
        </p:nvSpPr>
        <p:spPr>
          <a:xfrm>
            <a:off x="7782133" y="1481599"/>
            <a:ext cx="42219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u="sng" dirty="0">
                <a:solidFill>
                  <a:srgbClr val="0E5EF1"/>
                </a:solidFill>
                <a:effectLst/>
                <a:latin typeface="-apple-system"/>
                <a:hlinkClick r:id="rId4"/>
              </a:rPr>
              <a:t>Meta AI</a:t>
            </a:r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 recently released a new </a:t>
            </a:r>
          </a:p>
          <a:p>
            <a:pPr algn="ctr"/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large language model called Language </a:t>
            </a:r>
          </a:p>
          <a:p>
            <a:pPr algn="ctr"/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Large Models Meta AI (</a:t>
            </a:r>
            <a:r>
              <a:rPr lang="en-GB" b="0" i="0" u="sng" dirty="0">
                <a:solidFill>
                  <a:srgbClr val="0E5EF1"/>
                </a:solidFill>
                <a:effectLst/>
                <a:latin typeface="-apple-system"/>
                <a:hlinkClick r:id="rId5"/>
              </a:rPr>
              <a:t>LLaMA</a:t>
            </a:r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) 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71DC81A-7526-6886-25C5-251E0661487F}"/>
              </a:ext>
            </a:extLst>
          </p:cNvPr>
          <p:cNvSpPr/>
          <p:nvPr/>
        </p:nvSpPr>
        <p:spPr>
          <a:xfrm>
            <a:off x="8767970" y="4603062"/>
            <a:ext cx="385762" cy="28575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6DA828E-BA16-16F7-BF14-B1018F79AB30}"/>
              </a:ext>
            </a:extLst>
          </p:cNvPr>
          <p:cNvSpPr/>
          <p:nvPr/>
        </p:nvSpPr>
        <p:spPr>
          <a:xfrm>
            <a:off x="8563183" y="2869511"/>
            <a:ext cx="561974" cy="30479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A0359C-FE80-B98F-B585-E7433A77C4FF}"/>
              </a:ext>
            </a:extLst>
          </p:cNvPr>
          <p:cNvSpPr txBox="1"/>
          <p:nvPr/>
        </p:nvSpPr>
        <p:spPr>
          <a:xfrm>
            <a:off x="8603663" y="5689980"/>
            <a:ext cx="25360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latinLnBrk="0"/>
            <a:r>
              <a:rPr lang="en-GB" b="1" i="0" dirty="0">
                <a:solidFill>
                  <a:srgbClr val="000000"/>
                </a:solidFill>
                <a:effectLst/>
                <a:latin typeface="Fira Sans" panose="020F0502020204030204" pitchFamily="34" charset="0"/>
              </a:rPr>
              <a:t>10x Fewer Parameters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039866-E50B-E0E5-DE31-F7A1BEA29F6F}"/>
              </a:ext>
            </a:extLst>
          </p:cNvPr>
          <p:cNvSpPr txBox="1"/>
          <p:nvPr/>
        </p:nvSpPr>
        <p:spPr>
          <a:xfrm>
            <a:off x="371475" y="1304718"/>
            <a:ext cx="257050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GPT-4 multimodal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generates content from both image and text prompts.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GPT-3.5 limited to c.3,000-word responses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while GPT-4 responses &gt;25,000 words</a:t>
            </a: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GPT won’t answer sensitive questions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like how to make a bomb. </a:t>
            </a: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A827D0-56C1-5F33-1E07-B356B4B75F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8736" y="1645203"/>
            <a:ext cx="4435133" cy="28340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10BDAEC-2BEB-1EC0-6386-51C2DF9F7C05}"/>
              </a:ext>
            </a:extLst>
          </p:cNvPr>
          <p:cNvSpPr/>
          <p:nvPr/>
        </p:nvSpPr>
        <p:spPr>
          <a:xfrm>
            <a:off x="291548" y="1073427"/>
            <a:ext cx="7275443" cy="5102087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4D8DBE-AD1C-BBDA-D589-3BFAD868FADA}"/>
              </a:ext>
            </a:extLst>
          </p:cNvPr>
          <p:cNvSpPr txBox="1"/>
          <p:nvPr/>
        </p:nvSpPr>
        <p:spPr>
          <a:xfrm>
            <a:off x="1643270" y="882135"/>
            <a:ext cx="470151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GPT-4 launched 14 March 2023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25AA6C-A06A-18CC-083A-BBB1623328DD}"/>
              </a:ext>
            </a:extLst>
          </p:cNvPr>
          <p:cNvSpPr txBox="1"/>
          <p:nvPr/>
        </p:nvSpPr>
        <p:spPr>
          <a:xfrm>
            <a:off x="3048001" y="4664764"/>
            <a:ext cx="43069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advanced reasoning capabilities</a:t>
            </a:r>
          </a:p>
          <a:p>
            <a:r>
              <a:rPr lang="en-GB" dirty="0"/>
              <a:t>Uniform Bar Exam: GPT3 10</a:t>
            </a:r>
            <a:r>
              <a:rPr lang="en-GB" baseline="30000" dirty="0"/>
              <a:t>th pc </a:t>
            </a:r>
            <a:r>
              <a:rPr lang="en-GB" dirty="0"/>
              <a:t>GPT4 90</a:t>
            </a:r>
            <a:r>
              <a:rPr lang="en-GB" baseline="30000" dirty="0"/>
              <a:t>th pc</a:t>
            </a:r>
            <a:r>
              <a:rPr lang="en-GB" dirty="0"/>
              <a:t>) </a:t>
            </a:r>
          </a:p>
          <a:p>
            <a:r>
              <a:rPr lang="en-GB" dirty="0"/>
              <a:t>Disallowed content requests</a:t>
            </a:r>
          </a:p>
          <a:p>
            <a:r>
              <a:rPr lang="en-GB" dirty="0"/>
              <a:t>App integration e.g. Duolingo with GPT4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22E866-76D9-3AE4-0FA7-2A4DCCA4426D}"/>
              </a:ext>
            </a:extLst>
          </p:cNvPr>
          <p:cNvSpPr txBox="1"/>
          <p:nvPr/>
        </p:nvSpPr>
        <p:spPr>
          <a:xfrm>
            <a:off x="5491002" y="2385391"/>
            <a:ext cx="16470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&lt;&lt;100 trillion</a:t>
            </a:r>
          </a:p>
          <a:p>
            <a:pPr algn="ctr"/>
            <a:r>
              <a:rPr lang="en-GB" dirty="0"/>
              <a:t>nodes is </a:t>
            </a:r>
          </a:p>
          <a:p>
            <a:pPr algn="ctr"/>
            <a:r>
              <a:rPr lang="en-GB" dirty="0"/>
              <a:t>speculative and</a:t>
            </a:r>
          </a:p>
          <a:p>
            <a:pPr algn="ctr"/>
            <a:r>
              <a:rPr lang="en-GB" dirty="0"/>
              <a:t>plain wrong&gt;&gt;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80EDE9-82E4-0E57-1E1C-092680C15DA6}"/>
              </a:ext>
            </a:extLst>
          </p:cNvPr>
          <p:cNvSpPr txBox="1"/>
          <p:nvPr/>
        </p:nvSpPr>
        <p:spPr>
          <a:xfrm>
            <a:off x="238538" y="6396335"/>
            <a:ext cx="9183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hlinkClick r:id="rId7"/>
              </a:rPr>
              <a:t>Click here for a link to the book review on The AI Revolution in Medicine - GPT-4 and Beyond</a:t>
            </a:r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043CA7-2A3F-72DE-D734-FA95D13A50CF}"/>
              </a:ext>
            </a:extLst>
          </p:cNvPr>
          <p:cNvSpPr txBox="1"/>
          <p:nvPr/>
        </p:nvSpPr>
        <p:spPr>
          <a:xfrm>
            <a:off x="9409043" y="6400800"/>
            <a:ext cx="1534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>
                <a:hlinkClick r:id="rId8"/>
              </a:rPr>
              <a:t>Amazon.co.uk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72476113"/>
      </p:ext>
    </p:extLst>
  </p:cSld>
  <p:clrMapOvr>
    <a:masterClrMapping/>
  </p:clrMapOvr>
  <p:transition spd="slow">
    <p:fade thruBlk="1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F9B3DDE-68B9-65C2-EA2C-19E79ECED80B}"/>
              </a:ext>
            </a:extLst>
          </p:cNvPr>
          <p:cNvSpPr txBox="1"/>
          <p:nvPr/>
        </p:nvSpPr>
        <p:spPr>
          <a:xfrm>
            <a:off x="2665002" y="106018"/>
            <a:ext cx="6928948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Large Language Models 2023</a:t>
            </a:r>
          </a:p>
          <a:p>
            <a:pPr algn="ctr"/>
            <a:r>
              <a:rPr lang="en-GB" sz="3200" b="1" dirty="0"/>
              <a:t>“Two Deeper Dives”</a:t>
            </a:r>
            <a:endParaRPr lang="en-GB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D80ABF-95C3-7C65-2211-8A5EF7C622F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74297" y="1470991"/>
            <a:ext cx="5443991" cy="4187687"/>
          </a:xfrm>
          <a:prstGeom prst="rect">
            <a:avLst/>
          </a:prstGeom>
          <a:ln w="28575">
            <a:solidFill>
              <a:schemeClr val="bg1">
                <a:lumMod val="65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309A6E-41E0-FEE4-E06E-8B5B420DD8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617" y="1462707"/>
            <a:ext cx="5515114" cy="4845327"/>
          </a:xfrm>
          <a:prstGeom prst="rect">
            <a:avLst/>
          </a:prstGeom>
          <a:ln w="28575">
            <a:solidFill>
              <a:schemeClr val="bg1">
                <a:lumMod val="6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8096141"/>
      </p:ext>
    </p:extLst>
  </p:cSld>
  <p:clrMapOvr>
    <a:masterClrMapping/>
  </p:clrMapOvr>
  <p:transition spd="slow">
    <p:fade thruBlk="1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35D3844-00B0-0376-4624-12788D5322AF}"/>
              </a:ext>
            </a:extLst>
          </p:cNvPr>
          <p:cNvSpPr txBox="1"/>
          <p:nvPr/>
        </p:nvSpPr>
        <p:spPr>
          <a:xfrm>
            <a:off x="2258865" y="2173357"/>
            <a:ext cx="794236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TO FINISH</a:t>
            </a:r>
            <a:br>
              <a:rPr lang="en-GB" sz="4800" dirty="0"/>
            </a:br>
            <a:r>
              <a:rPr lang="en-GB" sz="4800" dirty="0"/>
              <a:t>Just three slides for awareness </a:t>
            </a:r>
          </a:p>
          <a:p>
            <a:pPr algn="ctr"/>
            <a:r>
              <a:rPr lang="en-GB" sz="4800" dirty="0"/>
              <a:t>slides on use of large-scale </a:t>
            </a:r>
          </a:p>
          <a:p>
            <a:pPr algn="ctr"/>
            <a:r>
              <a:rPr lang="en-GB" sz="4800" b="1" dirty="0">
                <a:solidFill>
                  <a:srgbClr val="FF0000"/>
                </a:solidFill>
              </a:rPr>
              <a:t>Research Infrastructures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7275AF-184B-79FB-C567-8184B53E3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49802"/>
      </p:ext>
    </p:extLst>
  </p:cSld>
  <p:clrMapOvr>
    <a:masterClrMapping/>
  </p:clrMapOvr>
  <p:transition spd="slow">
    <p:fade thruBlk="1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7B91A64-D47E-BAA4-8D25-D502C1383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662820" cy="65598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8DB685-6F07-B461-2E5D-6606FA751145}"/>
              </a:ext>
            </a:extLst>
          </p:cNvPr>
          <p:cNvSpPr txBox="1"/>
          <p:nvPr/>
        </p:nvSpPr>
        <p:spPr>
          <a:xfrm>
            <a:off x="1537252" y="795130"/>
            <a:ext cx="15199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(TRE)</a:t>
            </a:r>
          </a:p>
        </p:txBody>
      </p:sp>
    </p:spTree>
    <p:extLst>
      <p:ext uri="{BB962C8B-B14F-4D97-AF65-F5344CB8AC3E}">
        <p14:creationId xmlns:p14="http://schemas.microsoft.com/office/powerpoint/2010/main" val="589714805"/>
      </p:ext>
    </p:extLst>
  </p:cSld>
  <p:clrMapOvr>
    <a:masterClrMapping/>
  </p:clrMapOvr>
  <p:transition spd="slow">
    <p:fade thruBlk="1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FA5A97-0E0A-594C-BD48-752691403AF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126138" y="6499006"/>
            <a:ext cx="4969862" cy="149080"/>
          </a:xfrm>
        </p:spPr>
        <p:txBody>
          <a:bodyPr/>
          <a:lstStyle/>
          <a:p>
            <a:r>
              <a:rPr lang="en-GB"/>
              <a:t>Footer goes here (Insert &gt; Header &amp; Footer to edit)</a:t>
            </a:r>
          </a:p>
        </p:txBody>
      </p:sp>
      <p:pic>
        <p:nvPicPr>
          <p:cNvPr id="4" name="Picture 3" descr="A picture containing indoor, sky, screenshot&#10;&#10;Description generated with high confidence">
            <a:extLst>
              <a:ext uri="{FF2B5EF4-FFF2-40B4-BE49-F238E27FC236}">
                <a16:creationId xmlns:a16="http://schemas.microsoft.com/office/drawing/2014/main" id="{AEE26888-A586-0C41-A2D5-DF04D717D7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860" y="1512108"/>
            <a:ext cx="10832524" cy="521881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C75F3EF-0C13-7B4C-AFE5-DB926CDCF49F}"/>
              </a:ext>
            </a:extLst>
          </p:cNvPr>
          <p:cNvSpPr/>
          <p:nvPr/>
        </p:nvSpPr>
        <p:spPr>
          <a:xfrm>
            <a:off x="609600" y="1620982"/>
            <a:ext cx="914400" cy="33250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SOURCES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ACDC9BE-18EE-C540-863B-0BF54F723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4" y="530410"/>
            <a:ext cx="10180710" cy="605836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  <a:latin typeface="+mn-lt"/>
              </a:rPr>
              <a:t>Architecture Supporting Information Governance</a:t>
            </a:r>
            <a:br>
              <a:rPr lang="en-GB" sz="3200" b="1" dirty="0">
                <a:solidFill>
                  <a:srgbClr val="FF0000"/>
                </a:solidFill>
                <a:latin typeface="+mn-lt"/>
              </a:rPr>
            </a:br>
            <a:r>
              <a:rPr lang="en-GB" sz="2400" b="1" dirty="0">
                <a:latin typeface="+mn-lt"/>
              </a:rPr>
              <a:t>National-Scale TRE Designs for Data Analytics </a:t>
            </a:r>
            <a:endParaRPr lang="en-GB" sz="3200" b="1" dirty="0">
              <a:latin typeface="+mn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72D825-D2DA-0549-A0FC-9EFE9DCA6E80}"/>
              </a:ext>
            </a:extLst>
          </p:cNvPr>
          <p:cNvSpPr/>
          <p:nvPr/>
        </p:nvSpPr>
        <p:spPr>
          <a:xfrm>
            <a:off x="748145" y="2078181"/>
            <a:ext cx="665019" cy="221673"/>
          </a:xfrm>
          <a:prstGeom prst="rect">
            <a:avLst/>
          </a:prstGeom>
          <a:solidFill>
            <a:srgbClr val="6295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TRUSTS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643403-48A5-4F42-8986-F7ED65498F29}"/>
              </a:ext>
            </a:extLst>
          </p:cNvPr>
          <p:cNvSpPr/>
          <p:nvPr/>
        </p:nvSpPr>
        <p:spPr>
          <a:xfrm>
            <a:off x="554182" y="4378036"/>
            <a:ext cx="942109" cy="1330037"/>
          </a:xfrm>
          <a:prstGeom prst="rect">
            <a:avLst/>
          </a:prstGeom>
          <a:solidFill>
            <a:srgbClr val="6295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100" b="1" dirty="0">
                <a:solidFill>
                  <a:schemeClr val="bg1"/>
                </a:solidFill>
              </a:rPr>
              <a:t>NIHR</a:t>
            </a:r>
            <a:br>
              <a:rPr lang="en-GB" sz="1400" b="1" dirty="0">
                <a:solidFill>
                  <a:schemeClr val="bg1"/>
                </a:solidFill>
              </a:rPr>
            </a:br>
            <a:r>
              <a:rPr lang="en-GB" sz="1100" b="1" dirty="0">
                <a:solidFill>
                  <a:schemeClr val="bg1"/>
                </a:solidFill>
              </a:rPr>
              <a:t>BIORESOURCE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0F9EA2-82B6-FA47-88A9-4F6FD05E099A}"/>
              </a:ext>
            </a:extLst>
          </p:cNvPr>
          <p:cNvSpPr/>
          <p:nvPr/>
        </p:nvSpPr>
        <p:spPr>
          <a:xfrm>
            <a:off x="1662545" y="1385455"/>
            <a:ext cx="526473" cy="1454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err="1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E93C8B7-47FA-2740-9DFC-F4B900474ED9}"/>
              </a:ext>
            </a:extLst>
          </p:cNvPr>
          <p:cNvSpPr/>
          <p:nvPr/>
        </p:nvSpPr>
        <p:spPr>
          <a:xfrm>
            <a:off x="1620982" y="5015346"/>
            <a:ext cx="526473" cy="1454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err="1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816EE4-27E1-544B-84BC-365F78C68928}"/>
              </a:ext>
            </a:extLst>
          </p:cNvPr>
          <p:cNvSpPr/>
          <p:nvPr/>
        </p:nvSpPr>
        <p:spPr>
          <a:xfrm>
            <a:off x="1521823" y="2873829"/>
            <a:ext cx="842554" cy="43760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INGEST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FD570C-B033-1145-A8AE-82039A18A6F8}"/>
              </a:ext>
            </a:extLst>
          </p:cNvPr>
          <p:cNvSpPr/>
          <p:nvPr/>
        </p:nvSpPr>
        <p:spPr>
          <a:xfrm>
            <a:off x="1495697" y="4611189"/>
            <a:ext cx="875212" cy="43107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INGEST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B9C164E-B75A-9B48-B71B-370BC879B2DC}"/>
              </a:ext>
            </a:extLst>
          </p:cNvPr>
          <p:cNvSpPr/>
          <p:nvPr/>
        </p:nvSpPr>
        <p:spPr>
          <a:xfrm>
            <a:off x="5730949" y="3561906"/>
            <a:ext cx="212652" cy="62732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err="1">
              <a:solidFill>
                <a:schemeClr val="bg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E5BAD8-F1DF-9343-8E75-9B4BBAC03BFE}"/>
              </a:ext>
            </a:extLst>
          </p:cNvPr>
          <p:cNvSpPr/>
          <p:nvPr/>
        </p:nvSpPr>
        <p:spPr>
          <a:xfrm>
            <a:off x="5263117" y="3678865"/>
            <a:ext cx="829340" cy="34024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600" b="1" dirty="0" err="1">
                <a:solidFill>
                  <a:schemeClr val="bg1"/>
                </a:solidFill>
              </a:rPr>
              <a:t>MERGE</a:t>
            </a:r>
            <a:endParaRPr lang="en-GB" sz="1400" b="1" dirty="0" err="1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C4A000B-CD55-EE41-A8E6-3FD3667E504D}"/>
              </a:ext>
            </a:extLst>
          </p:cNvPr>
          <p:cNvSpPr/>
          <p:nvPr/>
        </p:nvSpPr>
        <p:spPr>
          <a:xfrm>
            <a:off x="7676707" y="3391786"/>
            <a:ext cx="457200" cy="9675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err="1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A7520E-D0EA-8A40-98AE-44F59EFFEF6A}"/>
              </a:ext>
            </a:extLst>
          </p:cNvPr>
          <p:cNvSpPr/>
          <p:nvPr/>
        </p:nvSpPr>
        <p:spPr>
          <a:xfrm>
            <a:off x="7262037" y="3030279"/>
            <a:ext cx="854150" cy="11802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100" b="1" dirty="0" err="1">
                <a:solidFill>
                  <a:schemeClr val="bg1"/>
                </a:solidFill>
              </a:rPr>
              <a:t>COHORT</a:t>
            </a:r>
            <a:br>
              <a:rPr lang="en-GB" sz="1100" b="1" dirty="0" err="1">
                <a:solidFill>
                  <a:schemeClr val="bg1"/>
                </a:solidFill>
              </a:rPr>
            </a:br>
            <a:r>
              <a:rPr lang="en-GB" sz="1100" b="1" dirty="0" err="1">
                <a:solidFill>
                  <a:schemeClr val="bg1"/>
                </a:solidFill>
              </a:rPr>
              <a:t>SELECTION</a:t>
            </a:r>
            <a:br>
              <a:rPr lang="en-GB" sz="1100" b="1" dirty="0" err="1">
                <a:solidFill>
                  <a:schemeClr val="bg1"/>
                </a:solidFill>
              </a:rPr>
            </a:br>
            <a:r>
              <a:rPr lang="en-GB" sz="1100" b="1" dirty="0" err="1">
                <a:solidFill>
                  <a:schemeClr val="bg1"/>
                </a:solidFill>
              </a:rPr>
              <a:t>+</a:t>
            </a:r>
            <a:br>
              <a:rPr lang="en-GB" sz="1100" b="1" dirty="0" err="1">
                <a:solidFill>
                  <a:schemeClr val="bg1"/>
                </a:solidFill>
              </a:rPr>
            </a:br>
            <a:r>
              <a:rPr lang="en-GB" sz="1100" b="1" dirty="0" err="1">
                <a:solidFill>
                  <a:schemeClr val="bg1"/>
                </a:solidFill>
              </a:rPr>
              <a:t>METADATA LINK TO</a:t>
            </a:r>
            <a:br>
              <a:rPr lang="en-GB" sz="1100" b="1" dirty="0" err="1">
                <a:solidFill>
                  <a:schemeClr val="bg1"/>
                </a:solidFill>
              </a:rPr>
            </a:br>
            <a:r>
              <a:rPr lang="en-GB" sz="1100" b="1" dirty="0" err="1">
                <a:solidFill>
                  <a:schemeClr val="bg1"/>
                </a:solidFill>
              </a:rPr>
              <a:t>GENOMICS</a:t>
            </a:r>
            <a:endParaRPr lang="en-GB" sz="1050" b="1" dirty="0" err="1">
              <a:solidFill>
                <a:schemeClr val="bg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84D8796-7C33-1441-B1DE-3240F51AE57F}"/>
              </a:ext>
            </a:extLst>
          </p:cNvPr>
          <p:cNvSpPr/>
          <p:nvPr/>
        </p:nvSpPr>
        <p:spPr>
          <a:xfrm>
            <a:off x="3086986" y="1534633"/>
            <a:ext cx="4408967" cy="21973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DATA PROCESSING PIPELINE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FE64E22-D40C-BA47-A62F-8309A1D38E96}"/>
              </a:ext>
            </a:extLst>
          </p:cNvPr>
          <p:cNvSpPr/>
          <p:nvPr/>
        </p:nvSpPr>
        <p:spPr>
          <a:xfrm>
            <a:off x="9484242" y="1382233"/>
            <a:ext cx="1020725" cy="8825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err="1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F99EA5E-F1B4-7D49-89FD-4CAE59B2F13E}"/>
              </a:ext>
            </a:extLst>
          </p:cNvPr>
          <p:cNvSpPr/>
          <p:nvPr/>
        </p:nvSpPr>
        <p:spPr>
          <a:xfrm>
            <a:off x="8828567" y="2193850"/>
            <a:ext cx="2250560" cy="50681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DATA REQUEST SERVICE</a:t>
            </a:r>
            <a:br>
              <a:rPr lang="en-GB" sz="1400" b="1" dirty="0">
                <a:solidFill>
                  <a:schemeClr val="bg1"/>
                </a:solidFill>
              </a:rPr>
            </a:br>
            <a:r>
              <a:rPr lang="en-GB" sz="1100" b="1" dirty="0">
                <a:solidFill>
                  <a:schemeClr val="bg1"/>
                </a:solidFill>
              </a:rPr>
              <a:t>ACCESS FOR RESEARCH PURPOSE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C29B6E2B-D88C-7E42-8C79-D70C7E297035}"/>
              </a:ext>
            </a:extLst>
          </p:cNvPr>
          <p:cNvSpPr/>
          <p:nvPr/>
        </p:nvSpPr>
        <p:spPr>
          <a:xfrm>
            <a:off x="7857460" y="6103088"/>
            <a:ext cx="2254103" cy="648586"/>
          </a:xfrm>
          <a:prstGeom prst="roundRect">
            <a:avLst>
              <a:gd name="adj" fmla="val 26101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Genomics data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D06D99-E351-C1F1-0DEF-66805C797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278" y="5773621"/>
            <a:ext cx="1855304" cy="1084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195516"/>
      </p:ext>
    </p:extLst>
  </p:cSld>
  <p:clrMapOvr>
    <a:masterClrMapping/>
  </p:clrMapOvr>
  <p:transition spd="slow">
    <p:fade thruBlk="1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5FF05F1B-FC15-7140-8B6B-036242F34F0B}"/>
              </a:ext>
            </a:extLst>
          </p:cNvPr>
          <p:cNvGrpSpPr/>
          <p:nvPr/>
        </p:nvGrpSpPr>
        <p:grpSpPr>
          <a:xfrm>
            <a:off x="464161" y="0"/>
            <a:ext cx="10763229" cy="6652341"/>
            <a:chOff x="-655745" y="-299798"/>
            <a:chExt cx="10721593" cy="665234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1FF266D-73EF-1A4D-9536-8EB856187A95}"/>
                </a:ext>
              </a:extLst>
            </p:cNvPr>
            <p:cNvSpPr txBox="1"/>
            <p:nvPr/>
          </p:nvSpPr>
          <p:spPr>
            <a:xfrm>
              <a:off x="1847039" y="6044766"/>
              <a:ext cx="615017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latin typeface="Arial Narrow" panose="020B0604020202020204" pitchFamily="34" charset="0"/>
                  <a:cs typeface="Arial Narrow" panose="020B0604020202020204" pitchFamily="34" charset="0"/>
                </a:rPr>
                <a:t>With acknowledgements to Paul Avillach (Harvard) and John Mattison (Kaiser Permanente) </a:t>
              </a:r>
              <a:endParaRPr lang="en-US" sz="1400" dirty="0">
                <a:latin typeface="Arial Narrow" panose="020B0604020202020204" pitchFamily="34" charset="0"/>
                <a:cs typeface="Arial Narrow" panose="020B0604020202020204" pitchFamily="34" charset="0"/>
              </a:endParaRPr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16A34FD-AA9B-C147-9E50-E34558AE8A71}"/>
                </a:ext>
              </a:extLst>
            </p:cNvPr>
            <p:cNvGrpSpPr/>
            <p:nvPr/>
          </p:nvGrpSpPr>
          <p:grpSpPr>
            <a:xfrm>
              <a:off x="-655745" y="643614"/>
              <a:ext cx="10721593" cy="5244662"/>
              <a:chOff x="-655745" y="643614"/>
              <a:chExt cx="10721593" cy="5244662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6F2459AD-335A-1244-BA0D-9A822C1BD5D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hq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43000"/>
                        </a14:imgEffect>
                        <a14:imgEffect>
                          <a14:colorTemperature colorTemp="5489"/>
                        </a14:imgEffect>
                        <a14:imgEffect>
                          <a14:saturation sat="300000"/>
                        </a14:imgEffect>
                        <a14:imgEffect>
                          <a14:brightnessContrast contrast="-5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-655745" y="643614"/>
                <a:ext cx="9870187" cy="5244662"/>
              </a:xfrm>
              <a:prstGeom prst="rect">
                <a:avLst/>
              </a:prstGeom>
            </p:spPr>
          </p:pic>
          <p:sp>
            <p:nvSpPr>
              <p:cNvPr id="11" name="Freeform 10">
                <a:extLst>
                  <a:ext uri="{FF2B5EF4-FFF2-40B4-BE49-F238E27FC236}">
                    <a16:creationId xmlns:a16="http://schemas.microsoft.com/office/drawing/2014/main" id="{C0628E0C-A82A-E34D-87A5-3B5198175EA8}"/>
                  </a:ext>
                </a:extLst>
              </p:cNvPr>
              <p:cNvSpPr/>
              <p:nvPr/>
            </p:nvSpPr>
            <p:spPr>
              <a:xfrm rot="203168">
                <a:off x="7485615" y="2203957"/>
                <a:ext cx="2580233" cy="3394841"/>
              </a:xfrm>
              <a:custGeom>
                <a:avLst/>
                <a:gdLst>
                  <a:gd name="connsiteX0" fmla="*/ 493987 w 3930869"/>
                  <a:gd name="connsiteY0" fmla="*/ 252248 h 3394841"/>
                  <a:gd name="connsiteX1" fmla="*/ 0 w 3930869"/>
                  <a:gd name="connsiteY1" fmla="*/ 3394841 h 3394841"/>
                  <a:gd name="connsiteX2" fmla="*/ 3899338 w 3930869"/>
                  <a:gd name="connsiteY2" fmla="*/ 3394841 h 3394841"/>
                  <a:gd name="connsiteX3" fmla="*/ 3930869 w 3930869"/>
                  <a:gd name="connsiteY3" fmla="*/ 0 h 3394841"/>
                  <a:gd name="connsiteX4" fmla="*/ 493987 w 3930869"/>
                  <a:gd name="connsiteY4" fmla="*/ 252248 h 33948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930869" h="3394841">
                    <a:moveTo>
                      <a:pt x="493987" y="252248"/>
                    </a:moveTo>
                    <a:lnTo>
                      <a:pt x="0" y="3394841"/>
                    </a:lnTo>
                    <a:lnTo>
                      <a:pt x="3899338" y="3394841"/>
                    </a:lnTo>
                    <a:lnTo>
                      <a:pt x="3930869" y="0"/>
                    </a:lnTo>
                    <a:lnTo>
                      <a:pt x="493987" y="25224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b="1" dirty="0">
                  <a:latin typeface="Arial Narrow" panose="020B0604020202020204" pitchFamily="34" charset="0"/>
                  <a:cs typeface="Arial Narrow" panose="020B0604020202020204" pitchFamily="34" charset="0"/>
                </a:endParaRPr>
              </a:p>
            </p:txBody>
          </p:sp>
        </p:grp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566E639-5061-8F4D-89D7-7C09386AB092}"/>
                </a:ext>
              </a:extLst>
            </p:cNvPr>
            <p:cNvSpPr/>
            <p:nvPr/>
          </p:nvSpPr>
          <p:spPr>
            <a:xfrm>
              <a:off x="7439754" y="4589482"/>
              <a:ext cx="567559" cy="72503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>
                <a:latin typeface="Arial Narrow" panose="020B0604020202020204" pitchFamily="34" charset="0"/>
                <a:cs typeface="Arial Narrow" panose="020B060402020202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05FEABA-E526-9E4B-8654-79AD9F0980A5}"/>
                </a:ext>
              </a:extLst>
            </p:cNvPr>
            <p:cNvSpPr txBox="1"/>
            <p:nvPr/>
          </p:nvSpPr>
          <p:spPr>
            <a:xfrm>
              <a:off x="1090573" y="-299798"/>
              <a:ext cx="807194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rgbClr val="FF0000"/>
                  </a:solidFill>
                  <a:latin typeface="Arial Narrow" panose="020B0604020202020204" pitchFamily="34" charset="0"/>
                  <a:cs typeface="Arial Narrow" panose="020B0604020202020204" pitchFamily="34" charset="0"/>
                </a:rPr>
                <a:t>The Future – The  Linked Panarome</a:t>
              </a:r>
            </a:p>
            <a:p>
              <a:pPr algn="ctr"/>
              <a:r>
                <a:rPr lang="en-GB" sz="2400" b="1" dirty="0">
                  <a:latin typeface="Arial Narrow" panose="020B0604020202020204" pitchFamily="34" charset="0"/>
                  <a:cs typeface="Arial Narrow" panose="020B0604020202020204" pitchFamily="34" charset="0"/>
                </a:rPr>
                <a:t>“A Data Analysis Grand Challenge”</a:t>
              </a:r>
              <a:endParaRPr lang="en-US" sz="2400" b="1" dirty="0">
                <a:latin typeface="Arial Narrow" panose="020B0604020202020204" pitchFamily="34" charset="0"/>
                <a:cs typeface="Arial Narrow" panose="020B0604020202020204" pitchFamily="34" charset="0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57DE4306-34C3-4749-9899-64B6E990C10B}"/>
              </a:ext>
            </a:extLst>
          </p:cNvPr>
          <p:cNvSpPr txBox="1"/>
          <p:nvPr/>
        </p:nvSpPr>
        <p:spPr>
          <a:xfrm>
            <a:off x="8926779" y="2829091"/>
            <a:ext cx="1637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Treatments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3BAA94-B437-7F48-B008-99B0FC12292F}"/>
              </a:ext>
            </a:extLst>
          </p:cNvPr>
          <p:cNvSpPr txBox="1"/>
          <p:nvPr/>
        </p:nvSpPr>
        <p:spPr>
          <a:xfrm>
            <a:off x="8983221" y="2498201"/>
            <a:ext cx="1226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Consent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39917AF-73CC-A64B-8257-91AA36AD578F}"/>
              </a:ext>
            </a:extLst>
          </p:cNvPr>
          <p:cNvSpPr txBox="1"/>
          <p:nvPr/>
        </p:nvSpPr>
        <p:spPr>
          <a:xfrm>
            <a:off x="8888018" y="3198168"/>
            <a:ext cx="150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Exposome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9FB9F7F-0732-CC48-A6EC-645558401AB4}"/>
              </a:ext>
            </a:extLst>
          </p:cNvPr>
          <p:cNvSpPr txBox="1"/>
          <p:nvPr/>
        </p:nvSpPr>
        <p:spPr>
          <a:xfrm>
            <a:off x="8819074" y="3562398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Endotypes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E641284-7176-A34A-BC62-F93C29FE64B4}"/>
              </a:ext>
            </a:extLst>
          </p:cNvPr>
          <p:cNvSpPr txBox="1"/>
          <p:nvPr/>
        </p:nvSpPr>
        <p:spPr>
          <a:xfrm>
            <a:off x="8739866" y="3906491"/>
            <a:ext cx="111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PROMs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2858924-3F77-5640-8C08-CFA24887FD47}"/>
              </a:ext>
            </a:extLst>
          </p:cNvPr>
          <p:cNvSpPr txBox="1"/>
          <p:nvPr/>
        </p:nvSpPr>
        <p:spPr>
          <a:xfrm>
            <a:off x="8597293" y="4877014"/>
            <a:ext cx="1404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Phenome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4D4D10F-3166-1242-AC0D-5718A7CC7C87}"/>
              </a:ext>
            </a:extLst>
          </p:cNvPr>
          <p:cNvSpPr txBox="1"/>
          <p:nvPr/>
        </p:nvSpPr>
        <p:spPr>
          <a:xfrm>
            <a:off x="8714421" y="4249957"/>
            <a:ext cx="2361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Geno/expression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F725A4-95E8-CE49-B793-3FDC69387EC1}"/>
              </a:ext>
            </a:extLst>
          </p:cNvPr>
          <p:cNvSpPr txBox="1"/>
          <p:nvPr/>
        </p:nvSpPr>
        <p:spPr>
          <a:xfrm>
            <a:off x="8685859" y="4544835"/>
            <a:ext cx="1213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Registry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36F9D3A-C712-0241-92E4-EE6F6E114072}"/>
              </a:ext>
            </a:extLst>
          </p:cNvPr>
          <p:cNvSpPr txBox="1"/>
          <p:nvPr/>
        </p:nvSpPr>
        <p:spPr>
          <a:xfrm>
            <a:off x="8591099" y="5223829"/>
            <a:ext cx="16328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Biomarkers</a:t>
            </a:r>
          </a:p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etc.</a:t>
            </a:r>
            <a:endParaRPr lang="en-US" sz="24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Up Arrow 24">
            <a:extLst>
              <a:ext uri="{FF2B5EF4-FFF2-40B4-BE49-F238E27FC236}">
                <a16:creationId xmlns:a16="http://schemas.microsoft.com/office/drawing/2014/main" id="{EB388A68-60BB-3E4A-AAE7-556DBE59D6EE}"/>
              </a:ext>
            </a:extLst>
          </p:cNvPr>
          <p:cNvSpPr/>
          <p:nvPr/>
        </p:nvSpPr>
        <p:spPr>
          <a:xfrm>
            <a:off x="8875980" y="1861258"/>
            <a:ext cx="1886694" cy="588348"/>
          </a:xfrm>
          <a:prstGeom prst="upArrow">
            <a:avLst>
              <a:gd name="adj1" fmla="val 8942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/>
              <a:t>Privacy-enhancing technologies, secure</a:t>
            </a:r>
          </a:p>
          <a:p>
            <a:pPr algn="ctr"/>
            <a:endParaRPr lang="en-US" sz="11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E2AB825-ECFD-1B49-9C37-E69DA2649FF3}"/>
              </a:ext>
            </a:extLst>
          </p:cNvPr>
          <p:cNvSpPr txBox="1"/>
          <p:nvPr/>
        </p:nvSpPr>
        <p:spPr>
          <a:xfrm>
            <a:off x="9082459" y="1244981"/>
            <a:ext cx="1553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latin typeface="Lucida Calligraphy" panose="03010101010101010101" pitchFamily="66" charset="77"/>
                <a:cs typeface="Apple Chancery" panose="03020702040506060504" pitchFamily="66" charset="-79"/>
              </a:rPr>
              <a:t>Y=f(X)</a:t>
            </a:r>
            <a:endParaRPr lang="en-US" sz="3200" b="1" dirty="0">
              <a:solidFill>
                <a:srgbClr val="0070C0"/>
              </a:solidFill>
              <a:latin typeface="Lucida Calligraphy" panose="03010101010101010101" pitchFamily="66" charset="77"/>
              <a:cs typeface="Apple Chancery" panose="03020702040506060504" pitchFamily="66" charset="-79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3F73E3-9CC3-C140-146A-9F89804CEC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263584"/>
      </p:ext>
    </p:extLst>
  </p:cSld>
  <p:clrMapOvr>
    <a:masterClrMapping/>
  </p:clrMapOvr>
  <p:transition spd="slow">
    <p:fade thruBlk="1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8376</TotalTime>
  <Words>2433</Words>
  <Application>Microsoft Macintosh PowerPoint</Application>
  <PresentationFormat>Widescreen</PresentationFormat>
  <Paragraphs>330</Paragraphs>
  <Slides>36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8" baseType="lpstr">
      <vt:lpstr>-apple-system</vt:lpstr>
      <vt:lpstr>Arial</vt:lpstr>
      <vt:lpstr>Arial</vt:lpstr>
      <vt:lpstr>Arial Narrow</vt:lpstr>
      <vt:lpstr>Calibri</vt:lpstr>
      <vt:lpstr>Calibri Light</vt:lpstr>
      <vt:lpstr>Fira Sans</vt:lpstr>
      <vt:lpstr>Lucida Calligraphy</vt:lpstr>
      <vt:lpstr>MessinaSans</vt:lpstr>
      <vt:lpstr>Segoe UI</vt:lpstr>
      <vt:lpstr>Söhne</vt:lpstr>
      <vt:lpstr>Office Theme</vt:lpstr>
      <vt:lpstr>The Digital Professional for Health and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Detection of diabetic retinopathy Google’s DL algorithm on retinal images Outperformed ophthalmologists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Architecture Supporting Information Governance National-Scale TRE Designs for Data Analytics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Edward Conley</dc:creator>
  <cp:lastModifiedBy>Edward Conley</cp:lastModifiedBy>
  <cp:revision>38</cp:revision>
  <cp:lastPrinted>2023-04-25T00:43:37Z</cp:lastPrinted>
  <dcterms:created xsi:type="dcterms:W3CDTF">2023-03-12T03:12:25Z</dcterms:created>
  <dcterms:modified xsi:type="dcterms:W3CDTF">2023-05-24T11:09:04Z</dcterms:modified>
</cp:coreProperties>
</file>