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16D9F66E-5EB9-4882-86FB-DCBF35E3C3E4}" styleName="Medium Style 4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3772" autoAdjust="0"/>
    <p:restoredTop sz="94660"/>
  </p:normalViewPr>
  <p:slideViewPr>
    <p:cSldViewPr snapToGrid="0">
      <p:cViewPr varScale="1">
        <p:scale>
          <a:sx n="63" d="100"/>
          <a:sy n="63" d="100"/>
        </p:scale>
        <p:origin x="468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6D81E1-18AC-46CC-92AB-3784D54DB776}" type="datetimeFigureOut">
              <a:rPr lang="en-US" smtClean="0"/>
              <a:t>10/18/2026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160091-49AB-4055-B833-144664CFCE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7378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6D81E1-18AC-46CC-92AB-3784D54DB776}" type="datetimeFigureOut">
              <a:rPr lang="en-US" smtClean="0"/>
              <a:t>10/18/2026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160091-49AB-4055-B833-144664CFCE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47000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6D81E1-18AC-46CC-92AB-3784D54DB776}" type="datetimeFigureOut">
              <a:rPr lang="en-US" smtClean="0"/>
              <a:t>10/18/2026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160091-49AB-4055-B833-144664CFCE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75042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6D81E1-18AC-46CC-92AB-3784D54DB776}" type="datetimeFigureOut">
              <a:rPr lang="en-US" smtClean="0"/>
              <a:t>10/18/2026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160091-49AB-4055-B833-144664CFCE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41482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6D81E1-18AC-46CC-92AB-3784D54DB776}" type="datetimeFigureOut">
              <a:rPr lang="en-US" smtClean="0"/>
              <a:t>10/18/2026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160091-49AB-4055-B833-144664CFCE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0708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6D81E1-18AC-46CC-92AB-3784D54DB776}" type="datetimeFigureOut">
              <a:rPr lang="en-US" smtClean="0"/>
              <a:t>10/18/2026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160091-49AB-4055-B833-144664CFCE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1788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6D81E1-18AC-46CC-92AB-3784D54DB776}" type="datetimeFigureOut">
              <a:rPr lang="en-US" smtClean="0"/>
              <a:t>10/18/2026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160091-49AB-4055-B833-144664CFCE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8704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6D81E1-18AC-46CC-92AB-3784D54DB776}" type="datetimeFigureOut">
              <a:rPr lang="en-US" smtClean="0"/>
              <a:t>10/18/2026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160091-49AB-4055-B833-144664CFCE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78368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6D81E1-18AC-46CC-92AB-3784D54DB776}" type="datetimeFigureOut">
              <a:rPr lang="en-US" smtClean="0"/>
              <a:t>10/18/2026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160091-49AB-4055-B833-144664CFCE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35315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6D81E1-18AC-46CC-92AB-3784D54DB776}" type="datetimeFigureOut">
              <a:rPr lang="en-US" smtClean="0"/>
              <a:t>10/18/2026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160091-49AB-4055-B833-144664CFCE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74622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6D81E1-18AC-46CC-92AB-3784D54DB776}" type="datetimeFigureOut">
              <a:rPr lang="en-US" smtClean="0"/>
              <a:t>10/18/2026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160091-49AB-4055-B833-144664CFCE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25258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6D81E1-18AC-46CC-92AB-3784D54DB776}" type="datetimeFigureOut">
              <a:rPr lang="en-US" smtClean="0"/>
              <a:t>10/18/2026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160091-49AB-4055-B833-144664CFCE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5249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killsforcare.org.uk/Adult-Social-Care-Workforce-Data/workforceintelligence/resources/Reports/National/The-state-of-the-adult-social-care-sector-and-workforce-in-England-2025.pdf" TargetMode="External"/><Relationship Id="rId2" Type="http://schemas.openxmlformats.org/officeDocument/2006/relationships/hyperlink" Target="https://support-for-social-workers.education.gov.uk/develop-social-work-practice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vercida.com/uk/jobs/social-worker-adults-team-sanctuary-personnel-limited-wokingha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83176" y="1122363"/>
            <a:ext cx="6322423" cy="2387600"/>
          </a:xfrm>
          <a:solidFill>
            <a:schemeClr val="accent2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A Personal SWOT Analysis for a Social Worker Role in UK Adult Social Care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83177" y="3602038"/>
            <a:ext cx="6322422" cy="2311082"/>
          </a:xfrm>
          <a:solidFill>
            <a:schemeClr val="accent2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Module: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Professional Development within Health and Social Care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Module code</a:t>
            </a:r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: LCHS 4009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Student name : Syed Faisal Nadeem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Student ID:2313914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93280" y="1220425"/>
            <a:ext cx="4834482" cy="48320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763188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2761" y="1"/>
            <a:ext cx="11749635" cy="1100516"/>
          </a:xfrm>
          <a:solidFill>
            <a:schemeClr val="accent4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Chosen career and live job advert</a:t>
            </a:r>
            <a:b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My chosen career: Social Worker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22852" y="1825625"/>
            <a:ext cx="7169544" cy="3469186"/>
          </a:xfrm>
          <a:solidFill>
            <a:schemeClr val="accent4">
              <a:lumMod val="20000"/>
              <a:lumOff val="80000"/>
            </a:schemeClr>
          </a:solidFill>
        </p:spPr>
        <p:txBody>
          <a:bodyPr>
            <a:normAutofit lnSpcReduction="10000"/>
          </a:bodyPr>
          <a:lstStyle/>
          <a:p>
            <a:pPr algn="just"/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I want to be a Social Worker in adult social care in the UK, helping adults to live safely and independently.</a:t>
            </a:r>
          </a:p>
          <a:p>
            <a:pPr algn="just"/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Live advert: Social Worker, Adults Team, Wokingham. Locum, £38 per hour, posted 24/07/2026, closing 05/12/2026 (</a:t>
            </a:r>
            <a:r>
              <a:rPr 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Vercida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, 2026).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https://www.vercida.com/uk/jobs/social-worker-adults-team-sanctuary-personnel-limited-wokingham</a:t>
            </a: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Role covers: learning disability, physical disability, long term conditions, young </a:t>
            </a:r>
            <a:r>
              <a:rPr 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carers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and older people (</a:t>
            </a:r>
            <a:r>
              <a:rPr 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Vercida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, 2026).</a:t>
            </a:r>
          </a:p>
          <a:p>
            <a:pPr algn="just"/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Must have 3+ years adult social care experience, qualified social worker, S42 safeguarding enquiries, </a:t>
            </a:r>
            <a:r>
              <a:rPr 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carers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assessments, experience of working with dementia, substance misuse, homelessness, hoarding and be a car driver (</a:t>
            </a:r>
            <a:r>
              <a:rPr 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Vercida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2026).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2760" y="1505119"/>
            <a:ext cx="4224043" cy="5195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383063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916" y="57629"/>
            <a:ext cx="11882479" cy="452170"/>
          </a:xfrm>
        </p:spPr>
        <p:txBody>
          <a:bodyPr>
            <a:normAutofit/>
          </a:bodyPr>
          <a:lstStyle/>
          <a:p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Personal SWOT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210393" y="817296"/>
            <a:ext cx="5518768" cy="2800767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just"/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Strengths</a:t>
            </a:r>
          </a:p>
          <a:p>
            <a:pPr algn="just"/>
            <a:endParaRPr lang="en-US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Professional written communication: Structured reports using evidence and Harvard referencing, links to support plans and legal compliance in role (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Vercida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, 2026).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The connection to coordinating with other professionals (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Vercida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, 2026) is related to teamwork and communication.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Evaluating sources: supports risk management and safeguarding decisions (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Vercida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2026).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6603101" y="833480"/>
            <a:ext cx="5122258" cy="206210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just"/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Weaknesses</a:t>
            </a:r>
          </a:p>
          <a:p>
            <a:pPr algn="just"/>
            <a:endParaRPr lang="en-US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 Not qualified as a registered social worker (3+ years' experience) yet (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Vercida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, 2026).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My understanding of S42 enquiries, 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carers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assessments, dementia, substance misuse, homelessness and hoarding have been theoretical to date (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Vercida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, 2026).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299405" y="4143122"/>
            <a:ext cx="5680609" cy="2308324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just"/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Opportunities</a:t>
            </a:r>
          </a:p>
          <a:p>
            <a:pPr algn="just"/>
            <a:endParaRPr lang="en-US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Adult social care has 1.71 million filled posts, up 2.2% on 2023/24 (Skills for Care, 2025).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By 2040, the population aged 65+, as a proportion of the total population, is expected to rise by 27% (Skills for Care, 2025), which will put pressure on the need.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Broad and flexible experience (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Vercida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, 2026) via six areas of specialism and locum or part-time support.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6764942" y="4143122"/>
            <a:ext cx="5227453" cy="2062103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just"/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Threats</a:t>
            </a:r>
          </a:p>
          <a:p>
            <a:pPr algn="just"/>
            <a:endParaRPr lang="en-US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The experience of applicants already established in the field: 3+ years experience (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Vercida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, 2026).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Skills for Care (2025) highlights that recruitment and retention pressures are found throughout the sector.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A practical need: car and community visits, (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Vercida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, 2026).</a:t>
            </a:r>
          </a:p>
        </p:txBody>
      </p:sp>
      <p:sp>
        <p:nvSpPr>
          <p:cNvPr id="11" name="Right Arrow 10"/>
          <p:cNvSpPr/>
          <p:nvPr/>
        </p:nvSpPr>
        <p:spPr>
          <a:xfrm>
            <a:off x="5980014" y="1893536"/>
            <a:ext cx="485522" cy="331774"/>
          </a:xfrm>
          <a:prstGeom prst="righ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ight Arrow 11"/>
          <p:cNvSpPr/>
          <p:nvPr/>
        </p:nvSpPr>
        <p:spPr>
          <a:xfrm>
            <a:off x="6166131" y="4911865"/>
            <a:ext cx="436970" cy="315590"/>
          </a:xfrm>
          <a:prstGeom prst="righ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072827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457" y="81905"/>
            <a:ext cx="12003860" cy="452170"/>
          </a:xfrm>
        </p:spPr>
        <p:txBody>
          <a:bodyPr>
            <a:normAutofit/>
          </a:bodyPr>
          <a:lstStyle/>
          <a:p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Using strengths to overcome weaknesses and </a:t>
            </a:r>
            <a:r>
              <a:rPr 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minimise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 threats</a:t>
            </a:r>
          </a:p>
        </p:txBody>
      </p:sp>
      <p:graphicFrame>
        <p:nvGraphicFramePr>
          <p:cNvPr id="7" name="Content Placeholder 6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59629009"/>
              </p:ext>
            </p:extLst>
          </p:nvPr>
        </p:nvGraphicFramePr>
        <p:xfrm>
          <a:off x="1933302" y="962951"/>
          <a:ext cx="9775872" cy="5699105"/>
        </p:xfrm>
        <a:graphic>
          <a:graphicData uri="http://schemas.openxmlformats.org/drawingml/2006/table">
            <a:tbl>
              <a:tblPr>
                <a:tableStyleId>{16D9F66E-5EB9-4882-86FB-DCBF35E3C3E4}</a:tableStyleId>
              </a:tblPr>
              <a:tblGrid>
                <a:gridCol w="325862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25862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25862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39861">
                <a:tc>
                  <a:txBody>
                    <a:bodyPr/>
                    <a:lstStyle/>
                    <a:p>
                      <a:pPr algn="just"/>
                      <a:r>
                        <a:rPr lang="en-US" sz="16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Weakness or threat</a:t>
                      </a:r>
                    </a:p>
                  </a:txBody>
                  <a:tcPr marL="66944" marR="66944" marT="33472" marB="33472" anchor="ctr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6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Strength I will use</a:t>
                      </a:r>
                    </a:p>
                  </a:txBody>
                  <a:tcPr marL="66944" marR="66944" marT="33472" marB="33472" anchor="ctr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6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Planned action</a:t>
                      </a:r>
                    </a:p>
                  </a:txBody>
                  <a:tcPr marL="66944" marR="66944" marT="33472" marB="33472" anchor="ctr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406474">
                <a:tc>
                  <a:txBody>
                    <a:bodyPr/>
                    <a:lstStyle/>
                    <a:p>
                      <a:pPr algn="just"/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No qualification or experience yet (</a:t>
                      </a:r>
                      <a:r>
                        <a:rPr lang="en-US" sz="16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Vercida</a:t>
                      </a:r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, 2026)</a:t>
                      </a:r>
                    </a:p>
                  </a:txBody>
                  <a:tcPr marL="66944" marR="66944" marT="33472" marB="33472" anchor="ctr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Critical thinking and evidence-based writing</a:t>
                      </a:r>
                    </a:p>
                  </a:txBody>
                  <a:tcPr marL="66944" marR="66944" marT="33472" marB="33472" anchor="ctr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6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 will complete my degree and register, then seek a supervised role. I will study safeguarding and carers’ assessment practice so my knowledge is ready to apply.</a:t>
                      </a:r>
                    </a:p>
                  </a:txBody>
                  <a:tcPr marL="66944" marR="66944" marT="33472" marB="33472"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139821">
                <a:tc>
                  <a:txBody>
                    <a:bodyPr/>
                    <a:lstStyle/>
                    <a:p>
                      <a:pPr algn="just"/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Theoretical knowledge of S42, dementia, substance misuse, homelessness and hoarding (</a:t>
                      </a:r>
                      <a:r>
                        <a:rPr lang="en-US" sz="16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Vercida</a:t>
                      </a:r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, 2026)</a:t>
                      </a:r>
                    </a:p>
                  </a:txBody>
                  <a:tcPr marL="66944" marR="66944" marT="33472" marB="33472" anchor="ctr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Teamwork and communication</a:t>
                      </a:r>
                    </a:p>
                  </a:txBody>
                  <a:tcPr marL="66944" marR="66944" marT="33472" marB="33472" anchor="ctr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 will seek supervision, shadow experienced colleagues and work with other professionals to build practical knowledge.</a:t>
                      </a:r>
                    </a:p>
                  </a:txBody>
                  <a:tcPr marL="66944" marR="66944" marT="33472" marB="33472"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939781">
                <a:tc>
                  <a:txBody>
                    <a:bodyPr/>
                    <a:lstStyle/>
                    <a:p>
                      <a:pPr algn="just"/>
                      <a:r>
                        <a:rPr lang="en-US" sz="16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Sector pressure and retention risk (Skills for Care, 2025)</a:t>
                      </a:r>
                    </a:p>
                  </a:txBody>
                  <a:tcPr marL="66944" marR="66944" marT="33472" marB="33472" anchor="ctr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Reflective, </a:t>
                      </a:r>
                      <a:r>
                        <a:rPr lang="en-US" sz="16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organised</a:t>
                      </a:r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approach</a:t>
                      </a:r>
                    </a:p>
                  </a:txBody>
                  <a:tcPr marL="66944" marR="66944" marT="33472" marB="33472" anchor="ctr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Registered social workers must renew annually and record at least two pieces of CPD, including one peer reflection (Department for Education, 2025). I will use this to build skills and protect my wellbeing.</a:t>
                      </a:r>
                    </a:p>
                  </a:txBody>
                  <a:tcPr marL="66944" marR="66944" marT="33472" marB="33472" anchor="ctr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873168">
                <a:tc>
                  <a:txBody>
                    <a:bodyPr/>
                    <a:lstStyle/>
                    <a:p>
                      <a:pPr algn="just"/>
                      <a:r>
                        <a:rPr lang="en-US" sz="16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Competition for experienced roles (Vercida, 2026)</a:t>
                      </a:r>
                    </a:p>
                  </a:txBody>
                  <a:tcPr marL="66944" marR="66944" marT="33472" marB="33472" anchor="ctr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Professional communication</a:t>
                      </a:r>
                    </a:p>
                  </a:txBody>
                  <a:tcPr marL="66944" marR="66944" marT="33472" marB="33472" anchor="ctr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 will build a portfolio of recorded CPD and reflective evidence to show readiness.</a:t>
                      </a:r>
                    </a:p>
                  </a:txBody>
                  <a:tcPr marL="66944" marR="66944" marT="33472" marB="33472" anchor="ctr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9" name="Right Arrow 8"/>
          <p:cNvSpPr/>
          <p:nvPr/>
        </p:nvSpPr>
        <p:spPr>
          <a:xfrm>
            <a:off x="357051" y="1933303"/>
            <a:ext cx="1271452" cy="322217"/>
          </a:xfrm>
          <a:prstGeom prst="rightArrow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ight Arrow 9"/>
          <p:cNvSpPr/>
          <p:nvPr/>
        </p:nvSpPr>
        <p:spPr>
          <a:xfrm>
            <a:off x="383177" y="3166992"/>
            <a:ext cx="1245326" cy="339634"/>
          </a:xfrm>
          <a:prstGeom prst="rightArrow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ight Arrow 10"/>
          <p:cNvSpPr/>
          <p:nvPr/>
        </p:nvSpPr>
        <p:spPr>
          <a:xfrm>
            <a:off x="383177" y="4659086"/>
            <a:ext cx="1245326" cy="313508"/>
          </a:xfrm>
          <a:prstGeom prst="rightArrow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ight Arrow 11"/>
          <p:cNvSpPr/>
          <p:nvPr/>
        </p:nvSpPr>
        <p:spPr>
          <a:xfrm>
            <a:off x="383177" y="6139543"/>
            <a:ext cx="1245326" cy="313508"/>
          </a:xfrm>
          <a:prstGeom prst="rightArrow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591400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8009" y="73812"/>
            <a:ext cx="11995768" cy="516908"/>
          </a:xfrm>
          <a:solidFill>
            <a:schemeClr val="accent5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Using opportunities with my strengths, action plan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30240" y="1549418"/>
            <a:ext cx="5625737" cy="4755588"/>
          </a:xfrm>
          <a:solidFill>
            <a:schemeClr val="accent5">
              <a:lumMod val="20000"/>
              <a:lumOff val="80000"/>
            </a:schemeClr>
          </a:solidFill>
        </p:spPr>
        <p:txBody>
          <a:bodyPr>
            <a:noAutofit/>
          </a:bodyPr>
          <a:lstStyle/>
          <a:p>
            <a:pPr marL="0" indent="0" algn="just">
              <a:buNone/>
            </a:pPr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How I will use each opportunity with my strengths</a:t>
            </a:r>
          </a:p>
          <a:p>
            <a:pPr algn="just"/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Growing demand (Skills for Care, 2025) and critical thinking: I will aim to work in adult social care and will prepare to work in this area by studying the law and safeguarding.</a:t>
            </a:r>
          </a:p>
          <a:p>
            <a:pPr algn="just"/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Six specialisms (</a:t>
            </a:r>
            <a:r>
              <a:rPr 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Vercida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, 2026) plus teamwork: I will work in teams of multi agencies and acquire wide experience.</a:t>
            </a:r>
          </a:p>
          <a:p>
            <a:pPr algn="just"/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Flexible roles to gain experience and CPD (</a:t>
            </a:r>
            <a:r>
              <a:rPr 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Vercida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, 2026) and </a:t>
            </a:r>
            <a:r>
              <a:rPr 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organisation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: Locum and part-time roles (Department for Education, 2025).</a:t>
            </a:r>
          </a:p>
          <a:p>
            <a:pPr marL="0" indent="0" algn="just">
              <a:buNone/>
            </a:pPr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Action plan: </a:t>
            </a:r>
          </a:p>
          <a:p>
            <a:pPr algn="just"/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Now, create a Knowledge Building Plan. Then qualify, register and assume a supervised position. Next gain 3+ years experience in different adult specialisms, and update annual CPD.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6601" y="940526"/>
            <a:ext cx="3444474" cy="5138057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1254034" y="6444343"/>
            <a:ext cx="2926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Vecteezy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, 2026</a:t>
            </a:r>
            <a:r>
              <a:rPr lang="en-US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90126770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7971" y="121286"/>
            <a:ext cx="11867606" cy="566691"/>
          </a:xfrm>
          <a:solidFill>
            <a:schemeClr val="accent1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4063" y="1076687"/>
            <a:ext cx="11501846" cy="2833461"/>
          </a:xfrm>
        </p:spPr>
        <p:txBody>
          <a:bodyPr>
            <a:normAutofit fontScale="85000" lnSpcReduction="10000"/>
          </a:bodyPr>
          <a:lstStyle/>
          <a:p>
            <a:pPr algn="just">
              <a:lnSpc>
                <a:spcPct val="150000"/>
              </a:lnSpc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Department for Education (2025) </a:t>
            </a:r>
            <a:r>
              <a:rPr lang="en-US" sz="1800" i="1" dirty="0">
                <a:latin typeface="Arial" panose="020B0604020202020204" pitchFamily="34" charset="0"/>
                <a:cs typeface="Arial" panose="020B0604020202020204" pitchFamily="34" charset="0"/>
              </a:rPr>
              <a:t>Continuous professional development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https://support-for-social-workers.education.gov.uk/develop-social-work-practice</a:t>
            </a: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Skills for Care (2025) </a:t>
            </a:r>
            <a:r>
              <a:rPr lang="en-US" sz="1800" i="1" dirty="0">
                <a:latin typeface="Arial" panose="020B0604020202020204" pitchFamily="34" charset="0"/>
                <a:cs typeface="Arial" panose="020B0604020202020204" pitchFamily="34" charset="0"/>
              </a:rPr>
              <a:t>The state of the adult social care sector and workforce in England 2025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https://www.skillsforcare.org.uk/Adult-Social-Care-Workforce-Data/workforceintelligence/resources/Reports/National/The-state-of-the-adult-social-care-sector-and-workforce-in-England-2025.pdf</a:t>
            </a: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Vercida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(2026) </a:t>
            </a:r>
            <a:r>
              <a:rPr lang="en-US" sz="1800" i="1" dirty="0">
                <a:latin typeface="Arial" panose="020B0604020202020204" pitchFamily="34" charset="0"/>
                <a:cs typeface="Arial" panose="020B0604020202020204" pitchFamily="34" charset="0"/>
              </a:rPr>
              <a:t>Social Worker – Adults Team, Sanctuary Personnel Limited, Wokingham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https://www.vercida.com/uk/jobs/social-worker-adults-team-sanctuary-personnel-limited-wokingham</a:t>
            </a: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172413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60</TotalTime>
  <Words>852</Words>
  <Application>Microsoft Office PowerPoint</Application>
  <PresentationFormat>Widescreen</PresentationFormat>
  <Paragraphs>59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Calibri</vt:lpstr>
      <vt:lpstr>Calibri Light</vt:lpstr>
      <vt:lpstr>Office Theme</vt:lpstr>
      <vt:lpstr>A Personal SWOT Analysis for a Social Worker Role in UK Adult Social Care</vt:lpstr>
      <vt:lpstr>Chosen career and live job advert My chosen career: Social Worker</vt:lpstr>
      <vt:lpstr>Personal SWOT</vt:lpstr>
      <vt:lpstr>Using strengths to overcome weaknesses and minimise threats</vt:lpstr>
      <vt:lpstr>Using opportunities with my strengths, action plan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Zuhra Asghar</dc:creator>
  <cp:lastModifiedBy>Syed Nadeem (2313914)</cp:lastModifiedBy>
  <cp:revision>7</cp:revision>
  <dcterms:created xsi:type="dcterms:W3CDTF">2026-10-08T19:17:06Z</dcterms:created>
  <dcterms:modified xsi:type="dcterms:W3CDTF">2026-10-18T10:57:26Z</dcterms:modified>
</cp:coreProperties>
</file>