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5"/>
  </p:notesMasterIdLst>
  <p:handoutMasterIdLst>
    <p:handoutMasterId r:id="rId26"/>
  </p:handoutMasterIdLst>
  <p:sldIdLst>
    <p:sldId id="1204" r:id="rId2"/>
    <p:sldId id="995" r:id="rId3"/>
    <p:sldId id="1218" r:id="rId4"/>
    <p:sldId id="1018" r:id="rId5"/>
    <p:sldId id="966" r:id="rId6"/>
    <p:sldId id="1214" r:id="rId7"/>
    <p:sldId id="1215" r:id="rId8"/>
    <p:sldId id="1216" r:id="rId9"/>
    <p:sldId id="1219" r:id="rId10"/>
    <p:sldId id="1213" r:id="rId11"/>
    <p:sldId id="1212" r:id="rId12"/>
    <p:sldId id="1033" r:id="rId13"/>
    <p:sldId id="1011" r:id="rId14"/>
    <p:sldId id="999" r:id="rId15"/>
    <p:sldId id="1208" r:id="rId16"/>
    <p:sldId id="1022" r:id="rId17"/>
    <p:sldId id="939" r:id="rId18"/>
    <p:sldId id="1222" r:id="rId19"/>
    <p:sldId id="1223" r:id="rId20"/>
    <p:sldId id="1076" r:id="rId21"/>
    <p:sldId id="1007" r:id="rId22"/>
    <p:sldId id="1193" r:id="rId23"/>
    <p:sldId id="1220" r:id="rId24"/>
  </p:sldIdLst>
  <p:sldSz cx="9144000" cy="6858000" type="screen4x3"/>
  <p:notesSz cx="9939338" cy="68072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an-Hendrik May" initials="JM" lastIdx="1" clrIdx="0">
    <p:extLst>
      <p:ext uri="{19B8F6BF-5375-455C-9EA6-DF929625EA0E}">
        <p15:presenceInfo xmlns:p15="http://schemas.microsoft.com/office/powerpoint/2012/main" userId="S-1-5-21-2078795561-4233005657-3261906462-390806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80808"/>
    <a:srgbClr val="2D6CB9"/>
    <a:srgbClr val="265C9E"/>
    <a:srgbClr val="6C9AD8"/>
    <a:srgbClr val="BDDBF3"/>
    <a:srgbClr val="841016"/>
    <a:srgbClr val="9DABBB"/>
    <a:srgbClr val="9BA6B4"/>
    <a:srgbClr val="E6E6E6"/>
    <a:srgbClr val="ADDBF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63E9DAF-BF87-495A-99A7-7F6A9D16008C}" v="72" dt="2024-01-28T20:17:21.52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312" autoAdjust="0"/>
    <p:restoredTop sz="94660"/>
  </p:normalViewPr>
  <p:slideViewPr>
    <p:cSldViewPr>
      <p:cViewPr varScale="1">
        <p:scale>
          <a:sx n="106" d="100"/>
          <a:sy n="106" d="100"/>
        </p:scale>
        <p:origin x="844" y="84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33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commentAuthors" Target="commentAuthors.xml"/><Relationship Id="rId30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sa Flatley" userId="0242edfc-aa31-435e-a161-b1e1fa7a13bd" providerId="ADAL" clId="{F63E9DAF-BF87-495A-99A7-7F6A9D16008C}"/>
    <pc:docChg chg="undo redo custSel addSld delSld modSld sldOrd">
      <pc:chgData name="Alissa Flatley" userId="0242edfc-aa31-435e-a161-b1e1fa7a13bd" providerId="ADAL" clId="{F63E9DAF-BF87-495A-99A7-7F6A9D16008C}" dt="2024-01-28T20:13:03.020" v="668" actId="20577"/>
      <pc:docMkLst>
        <pc:docMk/>
      </pc:docMkLst>
      <pc:sldChg chg="modSp mod modShow">
        <pc:chgData name="Alissa Flatley" userId="0242edfc-aa31-435e-a161-b1e1fa7a13bd" providerId="ADAL" clId="{F63E9DAF-BF87-495A-99A7-7F6A9D16008C}" dt="2024-01-28T20:12:51.508" v="666" actId="20577"/>
        <pc:sldMkLst>
          <pc:docMk/>
          <pc:sldMk cId="3284521796" sldId="939"/>
        </pc:sldMkLst>
        <pc:spChg chg="mod">
          <ac:chgData name="Alissa Flatley" userId="0242edfc-aa31-435e-a161-b1e1fa7a13bd" providerId="ADAL" clId="{F63E9DAF-BF87-495A-99A7-7F6A9D16008C}" dt="2024-01-28T20:12:51.508" v="666" actId="20577"/>
          <ac:spMkLst>
            <pc:docMk/>
            <pc:sldMk cId="3284521796" sldId="939"/>
            <ac:spMk id="7" creationId="{9AE7F767-B86A-40DB-ADF9-30E5B940F857}"/>
          </ac:spMkLst>
        </pc:spChg>
      </pc:sldChg>
      <pc:sldChg chg="mod ord modShow">
        <pc:chgData name="Alissa Flatley" userId="0242edfc-aa31-435e-a161-b1e1fa7a13bd" providerId="ADAL" clId="{F63E9DAF-BF87-495A-99A7-7F6A9D16008C}" dt="2024-01-28T19:42:53.366" v="315"/>
        <pc:sldMkLst>
          <pc:docMk/>
          <pc:sldMk cId="716613691" sldId="966"/>
        </pc:sldMkLst>
      </pc:sldChg>
      <pc:sldChg chg="addSp delSp modSp mod delAnim">
        <pc:chgData name="Alissa Flatley" userId="0242edfc-aa31-435e-a161-b1e1fa7a13bd" providerId="ADAL" clId="{F63E9DAF-BF87-495A-99A7-7F6A9D16008C}" dt="2024-01-28T19:44:50.917" v="333" actId="404"/>
        <pc:sldMkLst>
          <pc:docMk/>
          <pc:sldMk cId="1943765525" sldId="995"/>
        </pc:sldMkLst>
        <pc:spChg chg="del">
          <ac:chgData name="Alissa Flatley" userId="0242edfc-aa31-435e-a161-b1e1fa7a13bd" providerId="ADAL" clId="{F63E9DAF-BF87-495A-99A7-7F6A9D16008C}" dt="2024-01-24T11:22:04.690" v="15" actId="478"/>
          <ac:spMkLst>
            <pc:docMk/>
            <pc:sldMk cId="1943765525" sldId="995"/>
            <ac:spMk id="3" creationId="{7BF2B5A0-C2F9-4F14-B4EA-5CB5EFF5AED6}"/>
          </ac:spMkLst>
        </pc:spChg>
        <pc:spChg chg="add del mod">
          <ac:chgData name="Alissa Flatley" userId="0242edfc-aa31-435e-a161-b1e1fa7a13bd" providerId="ADAL" clId="{F63E9DAF-BF87-495A-99A7-7F6A9D16008C}" dt="2024-01-24T11:22:01.306" v="14" actId="478"/>
          <ac:spMkLst>
            <pc:docMk/>
            <pc:sldMk cId="1943765525" sldId="995"/>
            <ac:spMk id="4" creationId="{00000000-0000-0000-0000-000000000000}"/>
          </ac:spMkLst>
        </pc:spChg>
        <pc:spChg chg="mod">
          <ac:chgData name="Alissa Flatley" userId="0242edfc-aa31-435e-a161-b1e1fa7a13bd" providerId="ADAL" clId="{F63E9DAF-BF87-495A-99A7-7F6A9D16008C}" dt="2024-01-24T11:34:54.329" v="294" actId="20577"/>
          <ac:spMkLst>
            <pc:docMk/>
            <pc:sldMk cId="1943765525" sldId="995"/>
            <ac:spMk id="5" creationId="{31BBA9B1-DAB9-4DD8-91D1-9CBB75E1D952}"/>
          </ac:spMkLst>
        </pc:spChg>
        <pc:spChg chg="del">
          <ac:chgData name="Alissa Flatley" userId="0242edfc-aa31-435e-a161-b1e1fa7a13bd" providerId="ADAL" clId="{F63E9DAF-BF87-495A-99A7-7F6A9D16008C}" dt="2024-01-28T19:44:36.660" v="331" actId="478"/>
          <ac:spMkLst>
            <pc:docMk/>
            <pc:sldMk cId="1943765525" sldId="995"/>
            <ac:spMk id="8" creationId="{00000000-0000-0000-0000-000000000000}"/>
          </ac:spMkLst>
        </pc:spChg>
        <pc:spChg chg="add del mod">
          <ac:chgData name="Alissa Flatley" userId="0242edfc-aa31-435e-a161-b1e1fa7a13bd" providerId="ADAL" clId="{F63E9DAF-BF87-495A-99A7-7F6A9D16008C}" dt="2024-01-24T11:28:13.638" v="174" actId="478"/>
          <ac:spMkLst>
            <pc:docMk/>
            <pc:sldMk cId="1943765525" sldId="995"/>
            <ac:spMk id="13" creationId="{5328A2A9-62AB-9503-2CF0-FC50FC15E85D}"/>
          </ac:spMkLst>
        </pc:spChg>
        <pc:spChg chg="del mod">
          <ac:chgData name="Alissa Flatley" userId="0242edfc-aa31-435e-a161-b1e1fa7a13bd" providerId="ADAL" clId="{F63E9DAF-BF87-495A-99A7-7F6A9D16008C}" dt="2024-01-24T11:34:29.505" v="274" actId="478"/>
          <ac:spMkLst>
            <pc:docMk/>
            <pc:sldMk cId="1943765525" sldId="995"/>
            <ac:spMk id="16" creationId="{04CA7618-C776-4642-9E7B-97BAABDFD4ED}"/>
          </ac:spMkLst>
        </pc:spChg>
        <pc:spChg chg="add del mod">
          <ac:chgData name="Alissa Flatley" userId="0242edfc-aa31-435e-a161-b1e1fa7a13bd" providerId="ADAL" clId="{F63E9DAF-BF87-495A-99A7-7F6A9D16008C}" dt="2024-01-24T11:26:44.686" v="144" actId="478"/>
          <ac:spMkLst>
            <pc:docMk/>
            <pc:sldMk cId="1943765525" sldId="995"/>
            <ac:spMk id="18" creationId="{EE797992-E35E-48A7-990D-6A04F43AE6A3}"/>
          </ac:spMkLst>
        </pc:spChg>
        <pc:spChg chg="add del mod">
          <ac:chgData name="Alissa Flatley" userId="0242edfc-aa31-435e-a161-b1e1fa7a13bd" providerId="ADAL" clId="{F63E9DAF-BF87-495A-99A7-7F6A9D16008C}" dt="2024-01-24T11:26:33.058" v="140" actId="478"/>
          <ac:spMkLst>
            <pc:docMk/>
            <pc:sldMk cId="1943765525" sldId="995"/>
            <ac:spMk id="20" creationId="{0A868ABD-6371-AAD5-48BF-E0197407BAE2}"/>
          </ac:spMkLst>
        </pc:spChg>
        <pc:spChg chg="add del mod">
          <ac:chgData name="Alissa Flatley" userId="0242edfc-aa31-435e-a161-b1e1fa7a13bd" providerId="ADAL" clId="{F63E9DAF-BF87-495A-99A7-7F6A9D16008C}" dt="2024-01-24T11:34:32.158" v="276" actId="478"/>
          <ac:spMkLst>
            <pc:docMk/>
            <pc:sldMk cId="1943765525" sldId="995"/>
            <ac:spMk id="23" creationId="{4EE5C034-3314-44AF-D8E3-A168C5D3BCAB}"/>
          </ac:spMkLst>
        </pc:spChg>
        <pc:spChg chg="add del mod">
          <ac:chgData name="Alissa Flatley" userId="0242edfc-aa31-435e-a161-b1e1fa7a13bd" providerId="ADAL" clId="{F63E9DAF-BF87-495A-99A7-7F6A9D16008C}" dt="2024-01-24T11:28:26.081" v="191" actId="478"/>
          <ac:spMkLst>
            <pc:docMk/>
            <pc:sldMk cId="1943765525" sldId="995"/>
            <ac:spMk id="25" creationId="{25E6BB67-7E47-E943-4CD6-9F82BCD735E9}"/>
          </ac:spMkLst>
        </pc:spChg>
        <pc:spChg chg="add del mod">
          <ac:chgData name="Alissa Flatley" userId="0242edfc-aa31-435e-a161-b1e1fa7a13bd" providerId="ADAL" clId="{F63E9DAF-BF87-495A-99A7-7F6A9D16008C}" dt="2024-01-24T11:34:33.693" v="277" actId="478"/>
          <ac:spMkLst>
            <pc:docMk/>
            <pc:sldMk cId="1943765525" sldId="995"/>
            <ac:spMk id="28" creationId="{5F54E018-9F13-7838-7835-A11FCA47486A}"/>
          </ac:spMkLst>
        </pc:spChg>
        <pc:spChg chg="add del mod">
          <ac:chgData name="Alissa Flatley" userId="0242edfc-aa31-435e-a161-b1e1fa7a13bd" providerId="ADAL" clId="{F63E9DAF-BF87-495A-99A7-7F6A9D16008C}" dt="2024-01-24T11:34:30.930" v="275" actId="478"/>
          <ac:spMkLst>
            <pc:docMk/>
            <pc:sldMk cId="1943765525" sldId="995"/>
            <ac:spMk id="34" creationId="{8BDE5B92-5AF0-17F7-6C7B-2E1B8B030D18}"/>
          </ac:spMkLst>
        </pc:spChg>
        <pc:spChg chg="add mod">
          <ac:chgData name="Alissa Flatley" userId="0242edfc-aa31-435e-a161-b1e1fa7a13bd" providerId="ADAL" clId="{F63E9DAF-BF87-495A-99A7-7F6A9D16008C}" dt="2024-01-28T19:44:50.917" v="333" actId="404"/>
          <ac:spMkLst>
            <pc:docMk/>
            <pc:sldMk cId="1943765525" sldId="995"/>
            <ac:spMk id="52" creationId="{CFFD991E-4E2B-1587-F1FC-C7F6026AD534}"/>
          </ac:spMkLst>
        </pc:spChg>
        <pc:spChg chg="add mod">
          <ac:chgData name="Alissa Flatley" userId="0242edfc-aa31-435e-a161-b1e1fa7a13bd" providerId="ADAL" clId="{F63E9DAF-BF87-495A-99A7-7F6A9D16008C}" dt="2024-01-28T19:44:33.150" v="330" actId="1076"/>
          <ac:spMkLst>
            <pc:docMk/>
            <pc:sldMk cId="1943765525" sldId="995"/>
            <ac:spMk id="54" creationId="{2F5F5722-EF81-448E-75A0-25D791FE7E24}"/>
          </ac:spMkLst>
        </pc:spChg>
        <pc:grpChg chg="del mod">
          <ac:chgData name="Alissa Flatley" userId="0242edfc-aa31-435e-a161-b1e1fa7a13bd" providerId="ADAL" clId="{F63E9DAF-BF87-495A-99A7-7F6A9D16008C}" dt="2024-01-24T11:24:22.964" v="77" actId="478"/>
          <ac:grpSpMkLst>
            <pc:docMk/>
            <pc:sldMk cId="1943765525" sldId="995"/>
            <ac:grpSpMk id="2" creationId="{00000000-0000-0000-0000-000000000000}"/>
          </ac:grpSpMkLst>
        </pc:grpChg>
        <pc:grpChg chg="del">
          <ac:chgData name="Alissa Flatley" userId="0242edfc-aa31-435e-a161-b1e1fa7a13bd" providerId="ADAL" clId="{F63E9DAF-BF87-495A-99A7-7F6A9D16008C}" dt="2024-01-24T11:21:40.664" v="4" actId="478"/>
          <ac:grpSpMkLst>
            <pc:docMk/>
            <pc:sldMk cId="1943765525" sldId="995"/>
            <ac:grpSpMk id="11" creationId="{00000000-0000-0000-0000-000000000000}"/>
          </ac:grpSpMkLst>
        </pc:grpChg>
        <pc:grpChg chg="del">
          <ac:chgData name="Alissa Flatley" userId="0242edfc-aa31-435e-a161-b1e1fa7a13bd" providerId="ADAL" clId="{F63E9DAF-BF87-495A-99A7-7F6A9D16008C}" dt="2024-01-24T11:21:42.442" v="5" actId="478"/>
          <ac:grpSpMkLst>
            <pc:docMk/>
            <pc:sldMk cId="1943765525" sldId="995"/>
            <ac:grpSpMk id="12" creationId="{00000000-0000-0000-0000-000000000000}"/>
          </ac:grpSpMkLst>
        </pc:grpChg>
        <pc:grpChg chg="del">
          <ac:chgData name="Alissa Flatley" userId="0242edfc-aa31-435e-a161-b1e1fa7a13bd" providerId="ADAL" clId="{F63E9DAF-BF87-495A-99A7-7F6A9D16008C}" dt="2024-01-24T11:21:44.007" v="6" actId="478"/>
          <ac:grpSpMkLst>
            <pc:docMk/>
            <pc:sldMk cId="1943765525" sldId="995"/>
            <ac:grpSpMk id="14" creationId="{00000000-0000-0000-0000-000000000000}"/>
          </ac:grpSpMkLst>
        </pc:grpChg>
        <pc:grpChg chg="del">
          <ac:chgData name="Alissa Flatley" userId="0242edfc-aa31-435e-a161-b1e1fa7a13bd" providerId="ADAL" clId="{F63E9DAF-BF87-495A-99A7-7F6A9D16008C}" dt="2024-01-24T11:21:45.747" v="7" actId="478"/>
          <ac:grpSpMkLst>
            <pc:docMk/>
            <pc:sldMk cId="1943765525" sldId="995"/>
            <ac:grpSpMk id="15" creationId="{00000000-0000-0000-0000-000000000000}"/>
          </ac:grpSpMkLst>
        </pc:grpChg>
        <pc:picChg chg="del">
          <ac:chgData name="Alissa Flatley" userId="0242edfc-aa31-435e-a161-b1e1fa7a13bd" providerId="ADAL" clId="{F63E9DAF-BF87-495A-99A7-7F6A9D16008C}" dt="2024-01-24T11:21:31.607" v="3" actId="478"/>
          <ac:picMkLst>
            <pc:docMk/>
            <pc:sldMk cId="1943765525" sldId="995"/>
            <ac:picMk id="21" creationId="{E9A019F6-6674-4DE4-88D7-3355B07E9BC8}"/>
          </ac:picMkLst>
        </pc:picChg>
        <pc:picChg chg="add mod modCrop">
          <ac:chgData name="Alissa Flatley" userId="0242edfc-aa31-435e-a161-b1e1fa7a13bd" providerId="ADAL" clId="{F63E9DAF-BF87-495A-99A7-7F6A9D16008C}" dt="2024-01-24T11:34:40.991" v="280" actId="14100"/>
          <ac:picMkLst>
            <pc:docMk/>
            <pc:sldMk cId="1943765525" sldId="995"/>
            <ac:picMk id="47" creationId="{81338B86-94CA-2A38-4ED4-A64B6F8FE8E1}"/>
          </ac:picMkLst>
        </pc:picChg>
        <pc:picChg chg="add del mod">
          <ac:chgData name="Alissa Flatley" userId="0242edfc-aa31-435e-a161-b1e1fa7a13bd" providerId="ADAL" clId="{F63E9DAF-BF87-495A-99A7-7F6A9D16008C}" dt="2024-01-24T11:26:30.603" v="139" actId="478"/>
          <ac:picMkLst>
            <pc:docMk/>
            <pc:sldMk cId="1943765525" sldId="995"/>
            <ac:picMk id="1026" creationId="{47061683-3039-0F0E-03A8-E9CD21B63F14}"/>
          </ac:picMkLst>
        </pc:picChg>
        <pc:picChg chg="add del mod">
          <ac:chgData name="Alissa Flatley" userId="0242edfc-aa31-435e-a161-b1e1fa7a13bd" providerId="ADAL" clId="{F63E9DAF-BF87-495A-99A7-7F6A9D16008C}" dt="2024-01-24T11:28:10.684" v="173" actId="478"/>
          <ac:picMkLst>
            <pc:docMk/>
            <pc:sldMk cId="1943765525" sldId="995"/>
            <ac:picMk id="1028" creationId="{2E4F4FCC-F71C-E299-0830-35E9F7F3BC45}"/>
          </ac:picMkLst>
        </pc:picChg>
        <pc:picChg chg="add del mod">
          <ac:chgData name="Alissa Flatley" userId="0242edfc-aa31-435e-a161-b1e1fa7a13bd" providerId="ADAL" clId="{F63E9DAF-BF87-495A-99A7-7F6A9D16008C}" dt="2024-01-24T11:33:53.240" v="262" actId="478"/>
          <ac:picMkLst>
            <pc:docMk/>
            <pc:sldMk cId="1943765525" sldId="995"/>
            <ac:picMk id="1030" creationId="{610674B7-274A-5280-0355-99B089910F2A}"/>
          </ac:picMkLst>
        </pc:picChg>
      </pc:sldChg>
      <pc:sldChg chg="modSp mod">
        <pc:chgData name="Alissa Flatley" userId="0242edfc-aa31-435e-a161-b1e1fa7a13bd" providerId="ADAL" clId="{F63E9DAF-BF87-495A-99A7-7F6A9D16008C}" dt="2024-01-28T19:40:45.925" v="302" actId="20577"/>
        <pc:sldMkLst>
          <pc:docMk/>
          <pc:sldMk cId="1060318047" sldId="999"/>
        </pc:sldMkLst>
        <pc:spChg chg="mod">
          <ac:chgData name="Alissa Flatley" userId="0242edfc-aa31-435e-a161-b1e1fa7a13bd" providerId="ADAL" clId="{F63E9DAF-BF87-495A-99A7-7F6A9D16008C}" dt="2024-01-28T19:40:45.925" v="302" actId="20577"/>
          <ac:spMkLst>
            <pc:docMk/>
            <pc:sldMk cId="1060318047" sldId="999"/>
            <ac:spMk id="32" creationId="{31BBA9B1-DAB9-4DD8-91D1-9CBB75E1D952}"/>
          </ac:spMkLst>
        </pc:spChg>
        <pc:grpChg chg="mod">
          <ac:chgData name="Alissa Flatley" userId="0242edfc-aa31-435e-a161-b1e1fa7a13bd" providerId="ADAL" clId="{F63E9DAF-BF87-495A-99A7-7F6A9D16008C}" dt="2024-01-28T19:40:33.788" v="301" actId="1076"/>
          <ac:grpSpMkLst>
            <pc:docMk/>
            <pc:sldMk cId="1060318047" sldId="999"/>
            <ac:grpSpMk id="10" creationId="{00000000-0000-0000-0000-000000000000}"/>
          </ac:grpSpMkLst>
        </pc:grpChg>
      </pc:sldChg>
      <pc:sldChg chg="mod ord modShow">
        <pc:chgData name="Alissa Flatley" userId="0242edfc-aa31-435e-a161-b1e1fa7a13bd" providerId="ADAL" clId="{F63E9DAF-BF87-495A-99A7-7F6A9D16008C}" dt="2024-01-28T19:42:16.486" v="309"/>
        <pc:sldMkLst>
          <pc:docMk/>
          <pc:sldMk cId="2563393353" sldId="1018"/>
        </pc:sldMkLst>
      </pc:sldChg>
      <pc:sldChg chg="modSp mod modShow">
        <pc:chgData name="Alissa Flatley" userId="0242edfc-aa31-435e-a161-b1e1fa7a13bd" providerId="ADAL" clId="{F63E9DAF-BF87-495A-99A7-7F6A9D16008C}" dt="2024-01-28T20:12:45.381" v="665" actId="20577"/>
        <pc:sldMkLst>
          <pc:docMk/>
          <pc:sldMk cId="404861280" sldId="1022"/>
        </pc:sldMkLst>
        <pc:spChg chg="mod">
          <ac:chgData name="Alissa Flatley" userId="0242edfc-aa31-435e-a161-b1e1fa7a13bd" providerId="ADAL" clId="{F63E9DAF-BF87-495A-99A7-7F6A9D16008C}" dt="2024-01-28T20:12:45.381" v="665" actId="20577"/>
          <ac:spMkLst>
            <pc:docMk/>
            <pc:sldMk cId="404861280" sldId="1022"/>
            <ac:spMk id="26" creationId="{8BF1F942-4E60-4C83-B305-C11441A3E4D1}"/>
          </ac:spMkLst>
        </pc:spChg>
      </pc:sldChg>
      <pc:sldChg chg="del">
        <pc:chgData name="Alissa Flatley" userId="0242edfc-aa31-435e-a161-b1e1fa7a13bd" providerId="ADAL" clId="{F63E9DAF-BF87-495A-99A7-7F6A9D16008C}" dt="2024-01-28T19:42:32.187" v="311" actId="47"/>
        <pc:sldMkLst>
          <pc:docMk/>
          <pc:sldMk cId="2343607978" sldId="1077"/>
        </pc:sldMkLst>
      </pc:sldChg>
      <pc:sldChg chg="del">
        <pc:chgData name="Alissa Flatley" userId="0242edfc-aa31-435e-a161-b1e1fa7a13bd" providerId="ADAL" clId="{F63E9DAF-BF87-495A-99A7-7F6A9D16008C}" dt="2024-01-28T19:41:40.622" v="303" actId="47"/>
        <pc:sldMkLst>
          <pc:docMk/>
          <pc:sldMk cId="2440915270" sldId="1078"/>
        </pc:sldMkLst>
      </pc:sldChg>
      <pc:sldChg chg="del">
        <pc:chgData name="Alissa Flatley" userId="0242edfc-aa31-435e-a161-b1e1fa7a13bd" providerId="ADAL" clId="{F63E9DAF-BF87-495A-99A7-7F6A9D16008C}" dt="2024-01-28T19:41:49.246" v="304" actId="47"/>
        <pc:sldMkLst>
          <pc:docMk/>
          <pc:sldMk cId="953317863" sldId="1081"/>
        </pc:sldMkLst>
      </pc:sldChg>
      <pc:sldChg chg="del">
        <pc:chgData name="Alissa Flatley" userId="0242edfc-aa31-435e-a161-b1e1fa7a13bd" providerId="ADAL" clId="{F63E9DAF-BF87-495A-99A7-7F6A9D16008C}" dt="2024-01-28T19:42:28.806" v="310" actId="47"/>
        <pc:sldMkLst>
          <pc:docMk/>
          <pc:sldMk cId="3609604161" sldId="1082"/>
        </pc:sldMkLst>
      </pc:sldChg>
      <pc:sldChg chg="modSp mod ord">
        <pc:chgData name="Alissa Flatley" userId="0242edfc-aa31-435e-a161-b1e1fa7a13bd" providerId="ADAL" clId="{F63E9DAF-BF87-495A-99A7-7F6A9D16008C}" dt="2024-01-28T20:12:17.325" v="663" actId="20577"/>
        <pc:sldMkLst>
          <pc:docMk/>
          <pc:sldMk cId="2291598700" sldId="1193"/>
        </pc:sldMkLst>
        <pc:spChg chg="mod">
          <ac:chgData name="Alissa Flatley" userId="0242edfc-aa31-435e-a161-b1e1fa7a13bd" providerId="ADAL" clId="{F63E9DAF-BF87-495A-99A7-7F6A9D16008C}" dt="2024-01-28T20:12:17.325" v="663" actId="20577"/>
          <ac:spMkLst>
            <pc:docMk/>
            <pc:sldMk cId="2291598700" sldId="1193"/>
            <ac:spMk id="2" creationId="{F161A6ED-0ADA-419C-9663-89ADBE660D6B}"/>
          </ac:spMkLst>
        </pc:spChg>
      </pc:sldChg>
      <pc:sldChg chg="del">
        <pc:chgData name="Alissa Flatley" userId="0242edfc-aa31-435e-a161-b1e1fa7a13bd" providerId="ADAL" clId="{F63E9DAF-BF87-495A-99A7-7F6A9D16008C}" dt="2024-01-24T11:20:26.437" v="0" actId="47"/>
        <pc:sldMkLst>
          <pc:docMk/>
          <pc:sldMk cId="1702650342" sldId="1206"/>
        </pc:sldMkLst>
      </pc:sldChg>
      <pc:sldChg chg="modSp add del mod modShow">
        <pc:chgData name="Alissa Flatley" userId="0242edfc-aa31-435e-a161-b1e1fa7a13bd" providerId="ADAL" clId="{F63E9DAF-BF87-495A-99A7-7F6A9D16008C}" dt="2024-01-28T20:12:40.239" v="664" actId="20577"/>
        <pc:sldMkLst>
          <pc:docMk/>
          <pc:sldMk cId="2626255660" sldId="1208"/>
        </pc:sldMkLst>
        <pc:spChg chg="mod">
          <ac:chgData name="Alissa Flatley" userId="0242edfc-aa31-435e-a161-b1e1fa7a13bd" providerId="ADAL" clId="{F63E9DAF-BF87-495A-99A7-7F6A9D16008C}" dt="2024-01-28T20:12:40.239" v="664" actId="20577"/>
          <ac:spMkLst>
            <pc:docMk/>
            <pc:sldMk cId="2626255660" sldId="1208"/>
            <ac:spMk id="25" creationId="{31BBA9B1-DAB9-4DD8-91D1-9CBB75E1D952}"/>
          </ac:spMkLst>
        </pc:spChg>
        <pc:grpChg chg="mod">
          <ac:chgData name="Alissa Flatley" userId="0242edfc-aa31-435e-a161-b1e1fa7a13bd" providerId="ADAL" clId="{F63E9DAF-BF87-495A-99A7-7F6A9D16008C}" dt="2024-01-28T20:09:13.381" v="634" actId="1076"/>
          <ac:grpSpMkLst>
            <pc:docMk/>
            <pc:sldMk cId="2626255660" sldId="1208"/>
            <ac:grpSpMk id="6" creationId="{00000000-0000-0000-0000-000000000000}"/>
          </ac:grpSpMkLst>
        </pc:grpChg>
      </pc:sldChg>
      <pc:sldChg chg="del">
        <pc:chgData name="Alissa Flatley" userId="0242edfc-aa31-435e-a161-b1e1fa7a13bd" providerId="ADAL" clId="{F63E9DAF-BF87-495A-99A7-7F6A9D16008C}" dt="2024-01-24T11:32:05.449" v="260" actId="47"/>
        <pc:sldMkLst>
          <pc:docMk/>
          <pc:sldMk cId="2646277334" sldId="1211"/>
        </pc:sldMkLst>
      </pc:sldChg>
      <pc:sldChg chg="add">
        <pc:chgData name="Alissa Flatley" userId="0242edfc-aa31-435e-a161-b1e1fa7a13bd" providerId="ADAL" clId="{F63E9DAF-BF87-495A-99A7-7F6A9D16008C}" dt="2024-01-24T11:21:29.157" v="2" actId="2890"/>
        <pc:sldMkLst>
          <pc:docMk/>
          <pc:sldMk cId="1748693311" sldId="1212"/>
        </pc:sldMkLst>
      </pc:sldChg>
      <pc:sldChg chg="modSp add mod">
        <pc:chgData name="Alissa Flatley" userId="0242edfc-aa31-435e-a161-b1e1fa7a13bd" providerId="ADAL" clId="{F63E9DAF-BF87-495A-99A7-7F6A9D16008C}" dt="2024-01-28T19:52:54.978" v="416" actId="1076"/>
        <pc:sldMkLst>
          <pc:docMk/>
          <pc:sldMk cId="907141083" sldId="1213"/>
        </pc:sldMkLst>
        <pc:spChg chg="mod">
          <ac:chgData name="Alissa Flatley" userId="0242edfc-aa31-435e-a161-b1e1fa7a13bd" providerId="ADAL" clId="{F63E9DAF-BF87-495A-99A7-7F6A9D16008C}" dt="2024-01-28T19:52:54.978" v="416" actId="1076"/>
          <ac:spMkLst>
            <pc:docMk/>
            <pc:sldMk cId="907141083" sldId="1213"/>
            <ac:spMk id="16" creationId="{04CA7618-C776-4642-9E7B-97BAABDFD4ED}"/>
          </ac:spMkLst>
        </pc:spChg>
        <pc:spChg chg="mod">
          <ac:chgData name="Alissa Flatley" userId="0242edfc-aa31-435e-a161-b1e1fa7a13bd" providerId="ADAL" clId="{F63E9DAF-BF87-495A-99A7-7F6A9D16008C}" dt="2024-01-28T19:52:41.058" v="413" actId="1076"/>
          <ac:spMkLst>
            <pc:docMk/>
            <pc:sldMk cId="907141083" sldId="1213"/>
            <ac:spMk id="18" creationId="{EE797992-E35E-48A7-990D-6A04F43AE6A3}"/>
          </ac:spMkLst>
        </pc:spChg>
        <pc:spChg chg="mod">
          <ac:chgData name="Alissa Flatley" userId="0242edfc-aa31-435e-a161-b1e1fa7a13bd" providerId="ADAL" clId="{F63E9DAF-BF87-495A-99A7-7F6A9D16008C}" dt="2024-01-28T19:52:37.240" v="412" actId="1076"/>
          <ac:spMkLst>
            <pc:docMk/>
            <pc:sldMk cId="907141083" sldId="1213"/>
            <ac:spMk id="20" creationId="{0A868ABD-6371-AAD5-48BF-E0197407BAE2}"/>
          </ac:spMkLst>
        </pc:spChg>
        <pc:picChg chg="mod">
          <ac:chgData name="Alissa Flatley" userId="0242edfc-aa31-435e-a161-b1e1fa7a13bd" providerId="ADAL" clId="{F63E9DAF-BF87-495A-99A7-7F6A9D16008C}" dt="2024-01-28T19:52:26.100" v="410" actId="1076"/>
          <ac:picMkLst>
            <pc:docMk/>
            <pc:sldMk cId="907141083" sldId="1213"/>
            <ac:picMk id="1026" creationId="{47061683-3039-0F0E-03A8-E9CD21B63F14}"/>
          </ac:picMkLst>
        </pc:picChg>
      </pc:sldChg>
      <pc:sldChg chg="addSp delSp modSp add mod">
        <pc:chgData name="Alissa Flatley" userId="0242edfc-aa31-435e-a161-b1e1fa7a13bd" providerId="ADAL" clId="{F63E9DAF-BF87-495A-99A7-7F6A9D16008C}" dt="2024-01-28T19:46:03.244" v="353" actId="1076"/>
        <pc:sldMkLst>
          <pc:docMk/>
          <pc:sldMk cId="2477923619" sldId="1214"/>
        </pc:sldMkLst>
        <pc:spChg chg="add mod">
          <ac:chgData name="Alissa Flatley" userId="0242edfc-aa31-435e-a161-b1e1fa7a13bd" providerId="ADAL" clId="{F63E9DAF-BF87-495A-99A7-7F6A9D16008C}" dt="2024-01-28T19:43:39.982" v="322" actId="14100"/>
          <ac:spMkLst>
            <pc:docMk/>
            <pc:sldMk cId="2477923619" sldId="1214"/>
            <ac:spMk id="3" creationId="{C9EE0086-94AC-08B0-A71C-E0CB8ABAB36D}"/>
          </ac:spMkLst>
        </pc:spChg>
        <pc:spChg chg="mod">
          <ac:chgData name="Alissa Flatley" userId="0242edfc-aa31-435e-a161-b1e1fa7a13bd" providerId="ADAL" clId="{F63E9DAF-BF87-495A-99A7-7F6A9D16008C}" dt="2024-01-28T19:45:29.061" v="343" actId="1076"/>
          <ac:spMkLst>
            <pc:docMk/>
            <pc:sldMk cId="2477923619" sldId="1214"/>
            <ac:spMk id="13" creationId="{5328A2A9-62AB-9503-2CF0-FC50FC15E85D}"/>
          </ac:spMkLst>
        </pc:spChg>
        <pc:spChg chg="del mod">
          <ac:chgData name="Alissa Flatley" userId="0242edfc-aa31-435e-a161-b1e1fa7a13bd" providerId="ADAL" clId="{F63E9DAF-BF87-495A-99A7-7F6A9D16008C}" dt="2024-01-28T19:45:58.084" v="352" actId="478"/>
          <ac:spMkLst>
            <pc:docMk/>
            <pc:sldMk cId="2477923619" sldId="1214"/>
            <ac:spMk id="16" creationId="{04CA7618-C776-4642-9E7B-97BAABDFD4ED}"/>
          </ac:spMkLst>
        </pc:spChg>
        <pc:spChg chg="mod">
          <ac:chgData name="Alissa Flatley" userId="0242edfc-aa31-435e-a161-b1e1fa7a13bd" providerId="ADAL" clId="{F63E9DAF-BF87-495A-99A7-7F6A9D16008C}" dt="2024-01-28T19:46:03.244" v="353" actId="1076"/>
          <ac:spMkLst>
            <pc:docMk/>
            <pc:sldMk cId="2477923619" sldId="1214"/>
            <ac:spMk id="23" creationId="{4EE5C034-3314-44AF-D8E3-A168C5D3BCAB}"/>
          </ac:spMkLst>
        </pc:spChg>
        <pc:spChg chg="mod">
          <ac:chgData name="Alissa Flatley" userId="0242edfc-aa31-435e-a161-b1e1fa7a13bd" providerId="ADAL" clId="{F63E9DAF-BF87-495A-99A7-7F6A9D16008C}" dt="2024-01-28T19:44:05.557" v="325" actId="113"/>
          <ac:spMkLst>
            <pc:docMk/>
            <pc:sldMk cId="2477923619" sldId="1214"/>
            <ac:spMk id="25" creationId="{25E6BB67-7E47-E943-4CD6-9F82BCD735E9}"/>
          </ac:spMkLst>
        </pc:spChg>
      </pc:sldChg>
      <pc:sldChg chg="addSp delSp modSp add mod ord">
        <pc:chgData name="Alissa Flatley" userId="0242edfc-aa31-435e-a161-b1e1fa7a13bd" providerId="ADAL" clId="{F63E9DAF-BF87-495A-99A7-7F6A9D16008C}" dt="2024-01-28T19:49:57.789" v="384" actId="113"/>
        <pc:sldMkLst>
          <pc:docMk/>
          <pc:sldMk cId="4010521036" sldId="1215"/>
        </pc:sldMkLst>
        <pc:spChg chg="add mod">
          <ac:chgData name="Alissa Flatley" userId="0242edfc-aa31-435e-a161-b1e1fa7a13bd" providerId="ADAL" clId="{F63E9DAF-BF87-495A-99A7-7F6A9D16008C}" dt="2024-01-28T19:48:59.935" v="376"/>
          <ac:spMkLst>
            <pc:docMk/>
            <pc:sldMk cId="4010521036" sldId="1215"/>
            <ac:spMk id="2" creationId="{34FC9328-6D32-FA19-938F-FD4D288F5A34}"/>
          </ac:spMkLst>
        </pc:spChg>
        <pc:spChg chg="add del">
          <ac:chgData name="Alissa Flatley" userId="0242edfc-aa31-435e-a161-b1e1fa7a13bd" providerId="ADAL" clId="{F63E9DAF-BF87-495A-99A7-7F6A9D16008C}" dt="2024-01-28T19:49:34.076" v="378" actId="22"/>
          <ac:spMkLst>
            <pc:docMk/>
            <pc:sldMk cId="4010521036" sldId="1215"/>
            <ac:spMk id="4" creationId="{F14EBC8E-85F7-CFFA-03B6-4D6513DCAD1F}"/>
          </ac:spMkLst>
        </pc:spChg>
        <pc:spChg chg="mod">
          <ac:chgData name="Alissa Flatley" userId="0242edfc-aa31-435e-a161-b1e1fa7a13bd" providerId="ADAL" clId="{F63E9DAF-BF87-495A-99A7-7F6A9D16008C}" dt="2024-01-24T11:30:21.023" v="215" actId="20577"/>
          <ac:spMkLst>
            <pc:docMk/>
            <pc:sldMk cId="4010521036" sldId="1215"/>
            <ac:spMk id="5" creationId="{31BBA9B1-DAB9-4DD8-91D1-9CBB75E1D952}"/>
          </ac:spMkLst>
        </pc:spChg>
        <pc:spChg chg="add mod">
          <ac:chgData name="Alissa Flatley" userId="0242edfc-aa31-435e-a161-b1e1fa7a13bd" providerId="ADAL" clId="{F63E9DAF-BF87-495A-99A7-7F6A9D16008C}" dt="2024-01-28T19:49:57.789" v="384" actId="113"/>
          <ac:spMkLst>
            <pc:docMk/>
            <pc:sldMk cId="4010521036" sldId="1215"/>
            <ac:spMk id="9" creationId="{1DB52DB2-4AAD-CBBB-C8F5-04269C0425D7}"/>
          </ac:spMkLst>
        </pc:spChg>
        <pc:spChg chg="del">
          <ac:chgData name="Alissa Flatley" userId="0242edfc-aa31-435e-a161-b1e1fa7a13bd" providerId="ADAL" clId="{F63E9DAF-BF87-495A-99A7-7F6A9D16008C}" dt="2024-01-28T19:48:51.068" v="375" actId="478"/>
          <ac:spMkLst>
            <pc:docMk/>
            <pc:sldMk cId="4010521036" sldId="1215"/>
            <ac:spMk id="16" creationId="{04CA7618-C776-4642-9E7B-97BAABDFD4ED}"/>
          </ac:spMkLst>
        </pc:spChg>
        <pc:spChg chg="del">
          <ac:chgData name="Alissa Flatley" userId="0242edfc-aa31-435e-a161-b1e1fa7a13bd" providerId="ADAL" clId="{F63E9DAF-BF87-495A-99A7-7F6A9D16008C}" dt="2024-01-24T11:30:26.349" v="218" actId="478"/>
          <ac:spMkLst>
            <pc:docMk/>
            <pc:sldMk cId="4010521036" sldId="1215"/>
            <ac:spMk id="18" creationId="{EE797992-E35E-48A7-990D-6A04F43AE6A3}"/>
          </ac:spMkLst>
        </pc:spChg>
        <pc:spChg chg="del">
          <ac:chgData name="Alissa Flatley" userId="0242edfc-aa31-435e-a161-b1e1fa7a13bd" providerId="ADAL" clId="{F63E9DAF-BF87-495A-99A7-7F6A9D16008C}" dt="2024-01-24T11:30:25.125" v="217" actId="478"/>
          <ac:spMkLst>
            <pc:docMk/>
            <pc:sldMk cId="4010521036" sldId="1215"/>
            <ac:spMk id="20" creationId="{0A868ABD-6371-AAD5-48BF-E0197407BAE2}"/>
          </ac:spMkLst>
        </pc:spChg>
        <pc:picChg chg="del">
          <ac:chgData name="Alissa Flatley" userId="0242edfc-aa31-435e-a161-b1e1fa7a13bd" providerId="ADAL" clId="{F63E9DAF-BF87-495A-99A7-7F6A9D16008C}" dt="2024-01-24T11:30:23.129" v="216" actId="478"/>
          <ac:picMkLst>
            <pc:docMk/>
            <pc:sldMk cId="4010521036" sldId="1215"/>
            <ac:picMk id="1026" creationId="{47061683-3039-0F0E-03A8-E9CD21B63F14}"/>
          </ac:picMkLst>
        </pc:picChg>
        <pc:picChg chg="add mod">
          <ac:chgData name="Alissa Flatley" userId="0242edfc-aa31-435e-a161-b1e1fa7a13bd" providerId="ADAL" clId="{F63E9DAF-BF87-495A-99A7-7F6A9D16008C}" dt="2024-01-28T19:48:17.854" v="370" actId="732"/>
          <ac:picMkLst>
            <pc:docMk/>
            <pc:sldMk cId="4010521036" sldId="1215"/>
            <ac:picMk id="1026" creationId="{715B8077-9B5F-55CC-092E-E16BC2B0FB24}"/>
          </ac:picMkLst>
        </pc:picChg>
        <pc:picChg chg="add mod">
          <ac:chgData name="Alissa Flatley" userId="0242edfc-aa31-435e-a161-b1e1fa7a13bd" providerId="ADAL" clId="{F63E9DAF-BF87-495A-99A7-7F6A9D16008C}" dt="2024-01-28T19:48:09.988" v="367" actId="1076"/>
          <ac:picMkLst>
            <pc:docMk/>
            <pc:sldMk cId="4010521036" sldId="1215"/>
            <ac:picMk id="1028" creationId="{E324FD89-D398-D829-C4CD-A8F4EBFA0D2D}"/>
          </ac:picMkLst>
        </pc:picChg>
        <pc:picChg chg="add mod">
          <ac:chgData name="Alissa Flatley" userId="0242edfc-aa31-435e-a161-b1e1fa7a13bd" providerId="ADAL" clId="{F63E9DAF-BF87-495A-99A7-7F6A9D16008C}" dt="2024-01-28T19:48:47.314" v="374" actId="14100"/>
          <ac:picMkLst>
            <pc:docMk/>
            <pc:sldMk cId="4010521036" sldId="1215"/>
            <ac:picMk id="1030" creationId="{4C5F3933-2BA4-79E7-D81E-264E9D522D9A}"/>
          </ac:picMkLst>
        </pc:picChg>
        <pc:picChg chg="add mod">
          <ac:chgData name="Alissa Flatley" userId="0242edfc-aa31-435e-a161-b1e1fa7a13bd" providerId="ADAL" clId="{F63E9DAF-BF87-495A-99A7-7F6A9D16008C}" dt="2024-01-28T19:46:54.937" v="354" actId="14100"/>
          <ac:picMkLst>
            <pc:docMk/>
            <pc:sldMk cId="4010521036" sldId="1215"/>
            <ac:picMk id="2050" creationId="{9CFEFB37-36A8-E06B-91A7-ECE243FE4F3B}"/>
          </ac:picMkLst>
        </pc:picChg>
      </pc:sldChg>
      <pc:sldChg chg="addSp delSp modSp add mod">
        <pc:chgData name="Alissa Flatley" userId="0242edfc-aa31-435e-a161-b1e1fa7a13bd" providerId="ADAL" clId="{F63E9DAF-BF87-495A-99A7-7F6A9D16008C}" dt="2024-01-28T19:52:05.491" v="409" actId="478"/>
        <pc:sldMkLst>
          <pc:docMk/>
          <pc:sldMk cId="3606314123" sldId="1216"/>
        </pc:sldMkLst>
        <pc:spChg chg="add del mod">
          <ac:chgData name="Alissa Flatley" userId="0242edfc-aa31-435e-a161-b1e1fa7a13bd" providerId="ADAL" clId="{F63E9DAF-BF87-495A-99A7-7F6A9D16008C}" dt="2024-01-28T19:52:00.328" v="407" actId="478"/>
          <ac:spMkLst>
            <pc:docMk/>
            <pc:sldMk cId="3606314123" sldId="1216"/>
            <ac:spMk id="3" creationId="{31DB4065-8824-D02B-CBE5-D8E1B2E068C2}"/>
          </ac:spMkLst>
        </pc:spChg>
        <pc:spChg chg="mod">
          <ac:chgData name="Alissa Flatley" userId="0242edfc-aa31-435e-a161-b1e1fa7a13bd" providerId="ADAL" clId="{F63E9DAF-BF87-495A-99A7-7F6A9D16008C}" dt="2024-01-24T11:30:51.177" v="243" actId="20577"/>
          <ac:spMkLst>
            <pc:docMk/>
            <pc:sldMk cId="3606314123" sldId="1216"/>
            <ac:spMk id="5" creationId="{31BBA9B1-DAB9-4DD8-91D1-9CBB75E1D952}"/>
          </ac:spMkLst>
        </pc:spChg>
        <pc:spChg chg="del">
          <ac:chgData name="Alissa Flatley" userId="0242edfc-aa31-435e-a161-b1e1fa7a13bd" providerId="ADAL" clId="{F63E9DAF-BF87-495A-99A7-7F6A9D16008C}" dt="2024-01-28T19:52:05.491" v="409" actId="478"/>
          <ac:spMkLst>
            <pc:docMk/>
            <pc:sldMk cId="3606314123" sldId="1216"/>
            <ac:spMk id="8" creationId="{00000000-0000-0000-0000-000000000000}"/>
          </ac:spMkLst>
        </pc:spChg>
        <pc:spChg chg="mod">
          <ac:chgData name="Alissa Flatley" userId="0242edfc-aa31-435e-a161-b1e1fa7a13bd" providerId="ADAL" clId="{F63E9DAF-BF87-495A-99A7-7F6A9D16008C}" dt="2024-01-28T19:50:49.560" v="396" actId="113"/>
          <ac:spMkLst>
            <pc:docMk/>
            <pc:sldMk cId="3606314123" sldId="1216"/>
            <ac:spMk id="13" creationId="{5328A2A9-62AB-9503-2CF0-FC50FC15E85D}"/>
          </ac:spMkLst>
        </pc:spChg>
        <pc:spChg chg="mod">
          <ac:chgData name="Alissa Flatley" userId="0242edfc-aa31-435e-a161-b1e1fa7a13bd" providerId="ADAL" clId="{F63E9DAF-BF87-495A-99A7-7F6A9D16008C}" dt="2024-01-28T19:50:10.884" v="387" actId="1076"/>
          <ac:spMkLst>
            <pc:docMk/>
            <pc:sldMk cId="3606314123" sldId="1216"/>
            <ac:spMk id="16" creationId="{04CA7618-C776-4642-9E7B-97BAABDFD4ED}"/>
          </ac:spMkLst>
        </pc:spChg>
        <pc:picChg chg="del">
          <ac:chgData name="Alissa Flatley" userId="0242edfc-aa31-435e-a161-b1e1fa7a13bd" providerId="ADAL" clId="{F63E9DAF-BF87-495A-99A7-7F6A9D16008C}" dt="2024-01-24T11:30:52.705" v="244" actId="478"/>
          <ac:picMkLst>
            <pc:docMk/>
            <pc:sldMk cId="3606314123" sldId="1216"/>
            <ac:picMk id="2050" creationId="{9CFEFB37-36A8-E06B-91A7-ECE243FE4F3B}"/>
          </ac:picMkLst>
        </pc:picChg>
        <pc:picChg chg="add mod">
          <ac:chgData name="Alissa Flatley" userId="0242edfc-aa31-435e-a161-b1e1fa7a13bd" providerId="ADAL" clId="{F63E9DAF-BF87-495A-99A7-7F6A9D16008C}" dt="2024-01-28T19:50:13.294" v="388" actId="1076"/>
          <ac:picMkLst>
            <pc:docMk/>
            <pc:sldMk cId="3606314123" sldId="1216"/>
            <ac:picMk id="3074" creationId="{CDE60CCE-5AE5-7375-4884-27F44508F3D2}"/>
          </ac:picMkLst>
        </pc:picChg>
        <pc:cxnChg chg="add del mod">
          <ac:chgData name="Alissa Flatley" userId="0242edfc-aa31-435e-a161-b1e1fa7a13bd" providerId="ADAL" clId="{F63E9DAF-BF87-495A-99A7-7F6A9D16008C}" dt="2024-01-28T19:52:02.324" v="408" actId="478"/>
          <ac:cxnSpMkLst>
            <pc:docMk/>
            <pc:sldMk cId="3606314123" sldId="1216"/>
            <ac:cxnSpMk id="4" creationId="{340A006D-C372-23D3-0193-4C2593A45151}"/>
          </ac:cxnSpMkLst>
        </pc:cxnChg>
      </pc:sldChg>
      <pc:sldChg chg="modSp add del mod">
        <pc:chgData name="Alissa Flatley" userId="0242edfc-aa31-435e-a161-b1e1fa7a13bd" providerId="ADAL" clId="{F63E9DAF-BF87-495A-99A7-7F6A9D16008C}" dt="2024-01-28T19:42:37.149" v="312" actId="47"/>
        <pc:sldMkLst>
          <pc:docMk/>
          <pc:sldMk cId="4181135365" sldId="1217"/>
        </pc:sldMkLst>
        <pc:spChg chg="mod">
          <ac:chgData name="Alissa Flatley" userId="0242edfc-aa31-435e-a161-b1e1fa7a13bd" providerId="ADAL" clId="{F63E9DAF-BF87-495A-99A7-7F6A9D16008C}" dt="2024-01-24T11:32:00.547" v="259" actId="207"/>
          <ac:spMkLst>
            <pc:docMk/>
            <pc:sldMk cId="4181135365" sldId="1217"/>
            <ac:spMk id="4" creationId="{00000000-0000-0000-0000-000000000000}"/>
          </ac:spMkLst>
        </pc:spChg>
      </pc:sldChg>
      <pc:sldChg chg="modSp add mod">
        <pc:chgData name="Alissa Flatley" userId="0242edfc-aa31-435e-a161-b1e1fa7a13bd" providerId="ADAL" clId="{F63E9DAF-BF87-495A-99A7-7F6A9D16008C}" dt="2024-01-28T20:08:38.661" v="632" actId="207"/>
        <pc:sldMkLst>
          <pc:docMk/>
          <pc:sldMk cId="1394498552" sldId="1218"/>
        </pc:sldMkLst>
        <pc:spChg chg="mod">
          <ac:chgData name="Alissa Flatley" userId="0242edfc-aa31-435e-a161-b1e1fa7a13bd" providerId="ADAL" clId="{F63E9DAF-BF87-495A-99A7-7F6A9D16008C}" dt="2024-01-28T19:45:02.207" v="336" actId="1076"/>
          <ac:spMkLst>
            <pc:docMk/>
            <pc:sldMk cId="1394498552" sldId="1218"/>
            <ac:spMk id="16" creationId="{04CA7618-C776-4642-9E7B-97BAABDFD4ED}"/>
          </ac:spMkLst>
        </pc:spChg>
        <pc:spChg chg="mod">
          <ac:chgData name="Alissa Flatley" userId="0242edfc-aa31-435e-a161-b1e1fa7a13bd" providerId="ADAL" clId="{F63E9DAF-BF87-495A-99A7-7F6A9D16008C}" dt="2024-01-28T20:08:38.661" v="632" actId="207"/>
          <ac:spMkLst>
            <pc:docMk/>
            <pc:sldMk cId="1394498552" sldId="1218"/>
            <ac:spMk id="34" creationId="{8BDE5B92-5AF0-17F7-6C7B-2E1B8B030D18}"/>
          </ac:spMkLst>
        </pc:spChg>
      </pc:sldChg>
      <pc:sldChg chg="add">
        <pc:chgData name="Alissa Flatley" userId="0242edfc-aa31-435e-a161-b1e1fa7a13bd" providerId="ADAL" clId="{F63E9DAF-BF87-495A-99A7-7F6A9D16008C}" dt="2024-01-28T19:51:55.811" v="406" actId="2890"/>
        <pc:sldMkLst>
          <pc:docMk/>
          <pc:sldMk cId="2128020142" sldId="1219"/>
        </pc:sldMkLst>
      </pc:sldChg>
      <pc:sldChg chg="addSp delSp modSp add mod delAnim">
        <pc:chgData name="Alissa Flatley" userId="0242edfc-aa31-435e-a161-b1e1fa7a13bd" providerId="ADAL" clId="{F63E9DAF-BF87-495A-99A7-7F6A9D16008C}" dt="2024-01-28T20:08:06.159" v="627" actId="20577"/>
        <pc:sldMkLst>
          <pc:docMk/>
          <pc:sldMk cId="1038931076" sldId="1220"/>
        </pc:sldMkLst>
        <pc:spChg chg="mod">
          <ac:chgData name="Alissa Flatley" userId="0242edfc-aa31-435e-a161-b1e1fa7a13bd" providerId="ADAL" clId="{F63E9DAF-BF87-495A-99A7-7F6A9D16008C}" dt="2024-01-28T20:08:06.159" v="627" actId="20577"/>
          <ac:spMkLst>
            <pc:docMk/>
            <pc:sldMk cId="1038931076" sldId="1220"/>
            <ac:spMk id="2" creationId="{F161A6ED-0ADA-419C-9663-89ADBE660D6B}"/>
          </ac:spMkLst>
        </pc:spChg>
        <pc:spChg chg="del topLvl">
          <ac:chgData name="Alissa Flatley" userId="0242edfc-aa31-435e-a161-b1e1fa7a13bd" providerId="ADAL" clId="{F63E9DAF-BF87-495A-99A7-7F6A9D16008C}" dt="2024-01-28T19:57:20.891" v="476" actId="478"/>
          <ac:spMkLst>
            <pc:docMk/>
            <pc:sldMk cId="1038931076" sldId="1220"/>
            <ac:spMk id="4" creationId="{131C639B-0994-4D3E-9627-22EAA424AF2A}"/>
          </ac:spMkLst>
        </pc:spChg>
        <pc:spChg chg="del topLvl">
          <ac:chgData name="Alissa Flatley" userId="0242edfc-aa31-435e-a161-b1e1fa7a13bd" providerId="ADAL" clId="{F63E9DAF-BF87-495A-99A7-7F6A9D16008C}" dt="2024-01-28T19:57:17.867" v="475" actId="478"/>
          <ac:spMkLst>
            <pc:docMk/>
            <pc:sldMk cId="1038931076" sldId="1220"/>
            <ac:spMk id="6" creationId="{9015F453-B599-4412-8CE3-E49875838D4B}"/>
          </ac:spMkLst>
        </pc:spChg>
        <pc:spChg chg="mod">
          <ac:chgData name="Alissa Flatley" userId="0242edfc-aa31-435e-a161-b1e1fa7a13bd" providerId="ADAL" clId="{F63E9DAF-BF87-495A-99A7-7F6A9D16008C}" dt="2024-01-28T19:57:10.610" v="471" actId="6549"/>
          <ac:spMkLst>
            <pc:docMk/>
            <pc:sldMk cId="1038931076" sldId="1220"/>
            <ac:spMk id="7" creationId="{29C3E995-580C-45A6-A875-C9540268FD8F}"/>
          </ac:spMkLst>
        </pc:spChg>
        <pc:spChg chg="mod">
          <ac:chgData name="Alissa Flatley" userId="0242edfc-aa31-435e-a161-b1e1fa7a13bd" providerId="ADAL" clId="{F63E9DAF-BF87-495A-99A7-7F6A9D16008C}" dt="2024-01-28T19:57:46.490" v="540" actId="1076"/>
          <ac:spMkLst>
            <pc:docMk/>
            <pc:sldMk cId="1038931076" sldId="1220"/>
            <ac:spMk id="8" creationId="{A1002A30-761D-4650-BFC4-FFFC543AF480}"/>
          </ac:spMkLst>
        </pc:spChg>
        <pc:spChg chg="mod">
          <ac:chgData name="Alissa Flatley" userId="0242edfc-aa31-435e-a161-b1e1fa7a13bd" providerId="ADAL" clId="{F63E9DAF-BF87-495A-99A7-7F6A9D16008C}" dt="2024-01-28T20:03:11.376" v="593" actId="20577"/>
          <ac:spMkLst>
            <pc:docMk/>
            <pc:sldMk cId="1038931076" sldId="1220"/>
            <ac:spMk id="11" creationId="{9153DC86-31E9-4886-9028-3856CE5DC6ED}"/>
          </ac:spMkLst>
        </pc:spChg>
        <pc:spChg chg="add del">
          <ac:chgData name="Alissa Flatley" userId="0242edfc-aa31-435e-a161-b1e1fa7a13bd" providerId="ADAL" clId="{F63E9DAF-BF87-495A-99A7-7F6A9D16008C}" dt="2024-01-28T19:59:29.431" v="542" actId="22"/>
          <ac:spMkLst>
            <pc:docMk/>
            <pc:sldMk cId="1038931076" sldId="1220"/>
            <ac:spMk id="14" creationId="{CBAF2A38-9CBE-5E22-2B09-2E4CDEADEE7F}"/>
          </ac:spMkLst>
        </pc:spChg>
        <pc:spChg chg="add mod">
          <ac:chgData name="Alissa Flatley" userId="0242edfc-aa31-435e-a161-b1e1fa7a13bd" providerId="ADAL" clId="{F63E9DAF-BF87-495A-99A7-7F6A9D16008C}" dt="2024-01-28T20:00:54.514" v="552" actId="14100"/>
          <ac:spMkLst>
            <pc:docMk/>
            <pc:sldMk cId="1038931076" sldId="1220"/>
            <ac:spMk id="16" creationId="{AAEAA45B-E553-3BAA-7AB0-23DA9F35CF31}"/>
          </ac:spMkLst>
        </pc:spChg>
        <pc:spChg chg="add mod">
          <ac:chgData name="Alissa Flatley" userId="0242edfc-aa31-435e-a161-b1e1fa7a13bd" providerId="ADAL" clId="{F63E9DAF-BF87-495A-99A7-7F6A9D16008C}" dt="2024-01-28T20:03:17.367" v="595" actId="1076"/>
          <ac:spMkLst>
            <pc:docMk/>
            <pc:sldMk cId="1038931076" sldId="1220"/>
            <ac:spMk id="22" creationId="{54E88B39-AEE9-14B7-77E1-C3855F5E031C}"/>
          </ac:spMkLst>
        </pc:spChg>
        <pc:grpChg chg="del">
          <ac:chgData name="Alissa Flatley" userId="0242edfc-aa31-435e-a161-b1e1fa7a13bd" providerId="ADAL" clId="{F63E9DAF-BF87-495A-99A7-7F6A9D16008C}" dt="2024-01-28T19:57:17.867" v="475" actId="478"/>
          <ac:grpSpMkLst>
            <pc:docMk/>
            <pc:sldMk cId="1038931076" sldId="1220"/>
            <ac:grpSpMk id="10" creationId="{00000000-0000-0000-0000-000000000000}"/>
          </ac:grpSpMkLst>
        </pc:grpChg>
        <pc:grpChg chg="mod">
          <ac:chgData name="Alissa Flatley" userId="0242edfc-aa31-435e-a161-b1e1fa7a13bd" providerId="ADAL" clId="{F63E9DAF-BF87-495A-99A7-7F6A9D16008C}" dt="2024-01-28T19:57:07.341" v="470" actId="1076"/>
          <ac:grpSpMkLst>
            <pc:docMk/>
            <pc:sldMk cId="1038931076" sldId="1220"/>
            <ac:grpSpMk id="12" creationId="{00000000-0000-0000-0000-000000000000}"/>
          </ac:grpSpMkLst>
        </pc:grpChg>
        <pc:picChg chg="del">
          <ac:chgData name="Alissa Flatley" userId="0242edfc-aa31-435e-a161-b1e1fa7a13bd" providerId="ADAL" clId="{F63E9DAF-BF87-495A-99A7-7F6A9D16008C}" dt="2024-01-28T19:56:48.777" v="441" actId="478"/>
          <ac:picMkLst>
            <pc:docMk/>
            <pc:sldMk cId="1038931076" sldId="1220"/>
            <ac:picMk id="5" creationId="{568F08A4-8CF0-4895-AA85-78E2228FAB12}"/>
          </ac:picMkLst>
        </pc:picChg>
        <pc:picChg chg="del">
          <ac:chgData name="Alissa Flatley" userId="0242edfc-aa31-435e-a161-b1e1fa7a13bd" providerId="ADAL" clId="{F63E9DAF-BF87-495A-99A7-7F6A9D16008C}" dt="2024-01-28T19:56:44.022" v="439" actId="478"/>
          <ac:picMkLst>
            <pc:docMk/>
            <pc:sldMk cId="1038931076" sldId="1220"/>
            <ac:picMk id="9" creationId="{6DDC4018-EE17-4A17-BD79-D4BE470823D3}"/>
          </ac:picMkLst>
        </pc:picChg>
        <pc:picChg chg="add mod modCrop">
          <ac:chgData name="Alissa Flatley" userId="0242edfc-aa31-435e-a161-b1e1fa7a13bd" providerId="ADAL" clId="{F63E9DAF-BF87-495A-99A7-7F6A9D16008C}" dt="2024-01-28T20:03:37.348" v="603" actId="1076"/>
          <ac:picMkLst>
            <pc:docMk/>
            <pc:sldMk cId="1038931076" sldId="1220"/>
            <ac:picMk id="18" creationId="{C94599DD-C61E-6FE8-1BCA-1C7857FBD8EB}"/>
          </ac:picMkLst>
        </pc:picChg>
        <pc:picChg chg="add mod modCrop">
          <ac:chgData name="Alissa Flatley" userId="0242edfc-aa31-435e-a161-b1e1fa7a13bd" providerId="ADAL" clId="{F63E9DAF-BF87-495A-99A7-7F6A9D16008C}" dt="2024-01-28T20:03:33.132" v="601" actId="1076"/>
          <ac:picMkLst>
            <pc:docMk/>
            <pc:sldMk cId="1038931076" sldId="1220"/>
            <ac:picMk id="20" creationId="{A7BEDC71-E351-8FBB-2707-97E99682E511}"/>
          </ac:picMkLst>
        </pc:picChg>
        <pc:picChg chg="del">
          <ac:chgData name="Alissa Flatley" userId="0242edfc-aa31-435e-a161-b1e1fa7a13bd" providerId="ADAL" clId="{F63E9DAF-BF87-495A-99A7-7F6A9D16008C}" dt="2024-01-28T19:56:46.639" v="440" actId="478"/>
          <ac:picMkLst>
            <pc:docMk/>
            <pc:sldMk cId="1038931076" sldId="1220"/>
            <ac:picMk id="1026" creationId="{7009D2CF-F7C7-4171-A90D-6ABDAD149B39}"/>
          </ac:picMkLst>
        </pc:picChg>
      </pc:sldChg>
      <pc:sldChg chg="modSp add del mod">
        <pc:chgData name="Alissa Flatley" userId="0242edfc-aa31-435e-a161-b1e1fa7a13bd" providerId="ADAL" clId="{F63E9DAF-BF87-495A-99A7-7F6A9D16008C}" dt="2024-01-28T20:08:19.680" v="630" actId="47"/>
        <pc:sldMkLst>
          <pc:docMk/>
          <pc:sldMk cId="3367637618" sldId="1221"/>
        </pc:sldMkLst>
        <pc:spChg chg="mod">
          <ac:chgData name="Alissa Flatley" userId="0242edfc-aa31-435e-a161-b1e1fa7a13bd" providerId="ADAL" clId="{F63E9DAF-BF87-495A-99A7-7F6A9D16008C}" dt="2024-01-28T20:08:15.141" v="629" actId="20577"/>
          <ac:spMkLst>
            <pc:docMk/>
            <pc:sldMk cId="3367637618" sldId="1221"/>
            <ac:spMk id="2" creationId="{F161A6ED-0ADA-419C-9663-89ADBE660D6B}"/>
          </ac:spMkLst>
        </pc:spChg>
      </pc:sldChg>
      <pc:sldChg chg="addSp delSp modSp add mod delAnim">
        <pc:chgData name="Alissa Flatley" userId="0242edfc-aa31-435e-a161-b1e1fa7a13bd" providerId="ADAL" clId="{F63E9DAF-BF87-495A-99A7-7F6A9D16008C}" dt="2024-01-28T20:12:55.869" v="667" actId="20577"/>
        <pc:sldMkLst>
          <pc:docMk/>
          <pc:sldMk cId="170064457" sldId="1222"/>
        </pc:sldMkLst>
        <pc:spChg chg="mod">
          <ac:chgData name="Alissa Flatley" userId="0242edfc-aa31-435e-a161-b1e1fa7a13bd" providerId="ADAL" clId="{F63E9DAF-BF87-495A-99A7-7F6A9D16008C}" dt="2024-01-28T20:04:45.526" v="610" actId="1076"/>
          <ac:spMkLst>
            <pc:docMk/>
            <pc:sldMk cId="170064457" sldId="1222"/>
            <ac:spMk id="6" creationId="{00000000-0000-0000-0000-000000000000}"/>
          </ac:spMkLst>
        </pc:spChg>
        <pc:spChg chg="mod">
          <ac:chgData name="Alissa Flatley" userId="0242edfc-aa31-435e-a161-b1e1fa7a13bd" providerId="ADAL" clId="{F63E9DAF-BF87-495A-99A7-7F6A9D16008C}" dt="2024-01-28T20:12:55.869" v="667" actId="20577"/>
          <ac:spMkLst>
            <pc:docMk/>
            <pc:sldMk cId="170064457" sldId="1222"/>
            <ac:spMk id="7" creationId="{9AE7F767-B86A-40DB-ADF9-30E5B940F857}"/>
          </ac:spMkLst>
        </pc:spChg>
        <pc:grpChg chg="del">
          <ac:chgData name="Alissa Flatley" userId="0242edfc-aa31-435e-a161-b1e1fa7a13bd" providerId="ADAL" clId="{F63E9DAF-BF87-495A-99A7-7F6A9D16008C}" dt="2024-01-28T20:04:39.663" v="608" actId="478"/>
          <ac:grpSpMkLst>
            <pc:docMk/>
            <pc:sldMk cId="170064457" sldId="1222"/>
            <ac:grpSpMk id="4" creationId="{00000000-0000-0000-0000-000000000000}"/>
          </ac:grpSpMkLst>
        </pc:grpChg>
        <pc:grpChg chg="del">
          <ac:chgData name="Alissa Flatley" userId="0242edfc-aa31-435e-a161-b1e1fa7a13bd" providerId="ADAL" clId="{F63E9DAF-BF87-495A-99A7-7F6A9D16008C}" dt="2024-01-28T20:04:42.138" v="609" actId="478"/>
          <ac:grpSpMkLst>
            <pc:docMk/>
            <pc:sldMk cId="170064457" sldId="1222"/>
            <ac:grpSpMk id="10" creationId="{7460F4BA-A49C-445B-AE5C-0DC36F72E0C0}"/>
          </ac:grpSpMkLst>
        </pc:grpChg>
        <pc:picChg chg="add mod">
          <ac:chgData name="Alissa Flatley" userId="0242edfc-aa31-435e-a161-b1e1fa7a13bd" providerId="ADAL" clId="{F63E9DAF-BF87-495A-99A7-7F6A9D16008C}" dt="2024-01-28T20:05:49.580" v="617" actId="14100"/>
          <ac:picMkLst>
            <pc:docMk/>
            <pc:sldMk cId="170064457" sldId="1222"/>
            <ac:picMk id="2050" creationId="{39DE6F61-D303-CD5B-08B6-C6A462CF07CD}"/>
          </ac:picMkLst>
        </pc:picChg>
      </pc:sldChg>
      <pc:sldChg chg="new del">
        <pc:chgData name="Alissa Flatley" userId="0242edfc-aa31-435e-a161-b1e1fa7a13bd" providerId="ADAL" clId="{F63E9DAF-BF87-495A-99A7-7F6A9D16008C}" dt="2024-01-28T20:04:25.626" v="606" actId="47"/>
        <pc:sldMkLst>
          <pc:docMk/>
          <pc:sldMk cId="1927648424" sldId="1222"/>
        </pc:sldMkLst>
      </pc:sldChg>
      <pc:sldChg chg="addSp modSp add mod">
        <pc:chgData name="Alissa Flatley" userId="0242edfc-aa31-435e-a161-b1e1fa7a13bd" providerId="ADAL" clId="{F63E9DAF-BF87-495A-99A7-7F6A9D16008C}" dt="2024-01-28T20:13:03.020" v="668" actId="20577"/>
        <pc:sldMkLst>
          <pc:docMk/>
          <pc:sldMk cId="172655861" sldId="1223"/>
        </pc:sldMkLst>
        <pc:spChg chg="mod">
          <ac:chgData name="Alissa Flatley" userId="0242edfc-aa31-435e-a161-b1e1fa7a13bd" providerId="ADAL" clId="{F63E9DAF-BF87-495A-99A7-7F6A9D16008C}" dt="2024-01-28T20:13:03.020" v="668" actId="20577"/>
          <ac:spMkLst>
            <pc:docMk/>
            <pc:sldMk cId="172655861" sldId="1223"/>
            <ac:spMk id="7" creationId="{9AE7F767-B86A-40DB-ADF9-30E5B940F857}"/>
          </ac:spMkLst>
        </pc:spChg>
        <pc:picChg chg="add mod">
          <ac:chgData name="Alissa Flatley" userId="0242edfc-aa31-435e-a161-b1e1fa7a13bd" providerId="ADAL" clId="{F63E9DAF-BF87-495A-99A7-7F6A9D16008C}" dt="2024-01-28T20:07:52.031" v="625" actId="1076"/>
          <ac:picMkLst>
            <pc:docMk/>
            <pc:sldMk cId="172655861" sldId="1223"/>
            <ac:picMk id="3074" creationId="{578516CB-306C-EA07-F307-9DD81DDD7FA7}"/>
          </ac:picMkLst>
        </pc:picChg>
      </pc:sldChg>
      <pc:sldChg chg="add del">
        <pc:chgData name="Alissa Flatley" userId="0242edfc-aa31-435e-a161-b1e1fa7a13bd" providerId="ADAL" clId="{F63E9DAF-BF87-495A-99A7-7F6A9D16008C}" dt="2024-01-28T20:10:21.906" v="636" actId="47"/>
        <pc:sldMkLst>
          <pc:docMk/>
          <pc:sldMk cId="2857462333" sldId="1224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4463FFC8-A7AB-48D4-9AA8-7C6F6C4F198E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4306888" cy="341393"/>
          </a:xfrm>
          <a:prstGeom prst="rect">
            <a:avLst/>
          </a:prstGeom>
        </p:spPr>
        <p:txBody>
          <a:bodyPr vert="horz" lIns="92473" tIns="46236" rIns="92473" bIns="46236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3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F004F2-81E9-4286-AEAD-2BD7E548B30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5629275" y="0"/>
            <a:ext cx="4308475" cy="341393"/>
          </a:xfrm>
          <a:prstGeom prst="rect">
            <a:avLst/>
          </a:prstGeom>
        </p:spPr>
        <p:txBody>
          <a:bodyPr vert="horz" lIns="92473" tIns="46236" rIns="92473" bIns="46236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300" smtClean="0">
                <a:latin typeface="+mn-lt"/>
              </a:defRPr>
            </a:lvl1pPr>
          </a:lstStyle>
          <a:p>
            <a:pPr>
              <a:defRPr/>
            </a:pPr>
            <a:fld id="{C31C71B3-2581-4BDF-8C49-B91B1004784D}" type="datetimeFigureOut">
              <a:rPr lang="en-GB"/>
              <a:pPr>
                <a:defRPr/>
              </a:pPr>
              <a:t>28/01/2024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C0D047-7D4A-407E-A634-9686F8B4177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6465808"/>
            <a:ext cx="4306888" cy="341393"/>
          </a:xfrm>
          <a:prstGeom prst="rect">
            <a:avLst/>
          </a:prstGeom>
        </p:spPr>
        <p:txBody>
          <a:bodyPr vert="horz" lIns="92473" tIns="46236" rIns="92473" bIns="46236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3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54618D-8B5A-4FFD-8052-D6177486E49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5629275" y="6465808"/>
            <a:ext cx="4308475" cy="341393"/>
          </a:xfrm>
          <a:prstGeom prst="rect">
            <a:avLst/>
          </a:prstGeom>
        </p:spPr>
        <p:txBody>
          <a:bodyPr vert="horz" lIns="92473" tIns="46236" rIns="92473" bIns="46236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300" smtClean="0">
                <a:latin typeface="+mn-lt"/>
              </a:defRPr>
            </a:lvl1pPr>
          </a:lstStyle>
          <a:p>
            <a:pPr>
              <a:defRPr/>
            </a:pPr>
            <a:fld id="{D7191AD3-8859-427F-9530-122E3A74570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673836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361CA7E-CC11-4F51-BA91-7D4B6F020ED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1"/>
            <a:ext cx="4306888" cy="339804"/>
          </a:xfrm>
          <a:prstGeom prst="rect">
            <a:avLst/>
          </a:prstGeom>
        </p:spPr>
        <p:txBody>
          <a:bodyPr vert="horz" lIns="92473" tIns="46236" rIns="92473" bIns="46236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300">
                <a:latin typeface="+mn-lt"/>
              </a:defRPr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59444A1-443B-44C9-A1BB-A4CD267D8EC3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5629275" y="1"/>
            <a:ext cx="4308475" cy="339804"/>
          </a:xfrm>
          <a:prstGeom prst="rect">
            <a:avLst/>
          </a:prstGeom>
        </p:spPr>
        <p:txBody>
          <a:bodyPr vert="horz" lIns="92473" tIns="46236" rIns="92473" bIns="46236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300" smtClean="0">
                <a:latin typeface="+mn-lt"/>
              </a:defRPr>
            </a:lvl1pPr>
          </a:lstStyle>
          <a:p>
            <a:pPr>
              <a:defRPr/>
            </a:pPr>
            <a:fld id="{259AB0E6-8109-4A17-8E21-F0EE63E8A016}" type="datetimeFigureOut">
              <a:rPr lang="en-AU"/>
              <a:pPr>
                <a:defRPr/>
              </a:pPr>
              <a:t>28/01/2024</a:t>
            </a:fld>
            <a:endParaRPr lang="en-AU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B1A5609E-21B5-44DA-AA24-8EED92E96CB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267075" y="511175"/>
            <a:ext cx="3405188" cy="25527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2473" tIns="46236" rIns="92473" bIns="46236" rtlCol="0" anchor="ctr"/>
          <a:lstStyle/>
          <a:p>
            <a:pPr lvl="0"/>
            <a:endParaRPr lang="en-AU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D43B4445-3235-4790-B1F3-26BDB9D898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993775" y="3232904"/>
            <a:ext cx="7951788" cy="3063002"/>
          </a:xfrm>
          <a:prstGeom prst="rect">
            <a:avLst/>
          </a:prstGeom>
        </p:spPr>
        <p:txBody>
          <a:bodyPr vert="horz" lIns="92473" tIns="46236" rIns="92473" bIns="46236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AU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D074E8-FF00-483C-9471-0C469CBC82C8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6465808"/>
            <a:ext cx="4306888" cy="339804"/>
          </a:xfrm>
          <a:prstGeom prst="rect">
            <a:avLst/>
          </a:prstGeom>
        </p:spPr>
        <p:txBody>
          <a:bodyPr vert="horz" lIns="92473" tIns="46236" rIns="92473" bIns="46236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300">
                <a:latin typeface="+mn-lt"/>
              </a:defRPr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AE6C91-81B2-4606-8620-1E260E54DC0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5629275" y="6465808"/>
            <a:ext cx="4308475" cy="339804"/>
          </a:xfrm>
          <a:prstGeom prst="rect">
            <a:avLst/>
          </a:prstGeom>
        </p:spPr>
        <p:txBody>
          <a:bodyPr vert="horz" lIns="92473" tIns="46236" rIns="92473" bIns="46236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300" smtClean="0">
                <a:latin typeface="+mn-lt"/>
              </a:defRPr>
            </a:lvl1pPr>
          </a:lstStyle>
          <a:p>
            <a:pPr>
              <a:defRPr/>
            </a:pPr>
            <a:fld id="{74286D8B-C54C-4D44-8CE4-8D9163E2004A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4121306575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AU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F4B699-6239-4BCA-8F81-766DA97A64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11D544-4FB9-417B-8AA8-A3CBA5252786}" type="datetimeFigureOut">
              <a:rPr lang="en-AU"/>
              <a:pPr>
                <a:defRPr/>
              </a:pPr>
              <a:t>28/01/2024</a:t>
            </a:fld>
            <a:endParaRPr lang="en-AU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9AB1CB-F932-476D-A43F-805C31274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57C185-6B14-419C-8EA9-AA35E302DF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3612FF-E023-4219-ABEC-517CC1E2DC58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4839339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0C3050-216F-4B2B-B35A-7FFD6EF396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2E8D23-A875-4759-AB27-AC81F9F507BC}" type="datetimeFigureOut">
              <a:rPr lang="en-AU"/>
              <a:pPr>
                <a:defRPr/>
              </a:pPr>
              <a:t>28/01/2024</a:t>
            </a:fld>
            <a:endParaRPr lang="en-AU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129014-D5E8-4DC0-958E-62CB15AE6F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B8AB55-A093-4703-BEB7-B402E2EA03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123AD3-0B0E-434F-8259-C98291766AD7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4371354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dirty="0"/>
              <a:t>Click to edit Master title style</a:t>
            </a:r>
            <a:endParaRPr lang="en-AU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97887A-6371-4246-9677-A57DF5763F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00EA33-936A-4136-8290-B5CB19F0F2F0}" type="datetimeFigureOut">
              <a:rPr lang="en-AU"/>
              <a:pPr>
                <a:defRPr/>
              </a:pPr>
              <a:t>28/01/2024</a:t>
            </a:fld>
            <a:endParaRPr lang="en-AU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5A1C89-B157-4871-B99A-F5544632D4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FE63E9-EB52-463B-A3F7-B7EB2E002D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4FCE0B-A053-464F-9F23-622E3CF935ED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7139003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9E21D3D-D676-4FDF-B64B-20CFCEE2EC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76C9E4-333F-497B-BA98-46BCC3E35400}" type="datetimeFigureOut">
              <a:rPr lang="en-AU"/>
              <a:pPr>
                <a:defRPr/>
              </a:pPr>
              <a:t>28/01/2024</a:t>
            </a:fld>
            <a:endParaRPr lang="en-AU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F010FFB-498C-4385-891A-C8A647AA8C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9564E9DF-181C-44B1-BED9-3B5BBB7B57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A4F1B8-8688-499D-8AE9-C1EE70965461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2410052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19BAEA76-545C-44AE-B856-DEEFCC8A49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BA4C09-313B-440A-BEEC-C445F3166875}" type="datetimeFigureOut">
              <a:rPr lang="en-AU"/>
              <a:pPr>
                <a:defRPr/>
              </a:pPr>
              <a:t>28/01/2024</a:t>
            </a:fld>
            <a:endParaRPr lang="en-AU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A38FD085-F46E-443B-8DA9-4C9575692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3B4D6B20-19BB-4CF4-98F3-118EE71827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1EAA0D-96E4-44EF-B29D-D2C31096D459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6610348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29E353BB-178B-4A25-85DE-9A582F501F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659505-8192-432B-A522-4F6CA2D2B49C}" type="datetimeFigureOut">
              <a:rPr lang="en-AU"/>
              <a:pPr>
                <a:defRPr/>
              </a:pPr>
              <a:t>28/01/2024</a:t>
            </a:fld>
            <a:endParaRPr lang="en-AU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26269AFE-61BB-49DA-967C-FF5844E063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787146A-E3B8-40D4-8BE7-EA088E8B58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49F2CE-47F9-4E17-9031-4CF84ECA5DE0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0784454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57B28A9C-DE3E-4E4F-997E-53DC50A7BA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1E561A-4C00-49D4-85AD-C01E9A50717A}" type="datetimeFigureOut">
              <a:rPr lang="en-AU"/>
              <a:pPr>
                <a:defRPr/>
              </a:pPr>
              <a:t>28/01/2024</a:t>
            </a:fld>
            <a:endParaRPr lang="en-AU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3AF3FC26-F306-4745-A76F-B4BF1CA239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AF6A3AEE-1B5F-4FD3-972A-592E197B5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DC7278-CB03-4E35-BAD9-135C7A17E4AF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565966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D80F12-3EAD-4CCC-8671-816D4D9B60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66DE13-726C-4BA5-9695-C76BDABC998D}" type="datetimeFigureOut">
              <a:rPr lang="en-AU"/>
              <a:pPr>
                <a:defRPr/>
              </a:pPr>
              <a:t>28/01/2024</a:t>
            </a:fld>
            <a:endParaRPr lang="en-AU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A636A616-E7B7-473B-8D7B-9C125E6A5A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557EA25A-7A50-40D0-AD8C-CF5C054C0F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0CE1D1-009F-41BB-8CE7-28526BD3CBA0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8517108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AU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55FFC36-D233-4AFA-BF2A-1E6D209692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24C3EC-C018-45CB-9126-0B95FE966733}" type="datetimeFigureOut">
              <a:rPr lang="en-AU"/>
              <a:pPr>
                <a:defRPr/>
              </a:pPr>
              <a:t>28/01/2024</a:t>
            </a:fld>
            <a:endParaRPr lang="en-AU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8E7832A-F992-444B-886B-4ED7F0985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2C040C3E-CCB2-4ABA-92E1-E7CBA48A49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B53C38-D080-401C-B6F4-84C1658B1B0E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003131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6C6685-B942-4B41-B077-E6AEA39720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81AD62-509B-4FE4-96C7-929EFC2F5CAA}" type="datetimeFigureOut">
              <a:rPr lang="en-AU"/>
              <a:pPr>
                <a:defRPr/>
              </a:pPr>
              <a:t>28/01/2024</a:t>
            </a:fld>
            <a:endParaRPr lang="en-AU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415CBB-90D1-41CE-9D9E-8A3ABDC354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34957A-6D64-4EE6-AF4D-AE9DC55D7A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C49F11-A4CE-4FBE-B8C0-1F4E024E82B5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42920161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06FBC2-E61C-4CA3-82EC-A71E795427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FEEE7-158F-4A21-A235-C92962191582}" type="datetimeFigureOut">
              <a:rPr lang="en-AU"/>
              <a:pPr>
                <a:defRPr/>
              </a:pPr>
              <a:t>28/01/2024</a:t>
            </a:fld>
            <a:endParaRPr lang="en-AU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9567A1-7DBB-400D-9114-A7F99E409C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15F256-C0E6-4538-80E3-1DB834FF1B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5446D5-FC7A-4AC8-8CE6-89133B08A11B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44636545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5496" y="6458545"/>
            <a:ext cx="683096" cy="365125"/>
          </a:xfrm>
        </p:spPr>
        <p:txBody>
          <a:bodyPr/>
          <a:lstStyle>
            <a:lvl1pPr algn="l">
              <a:defRPr/>
            </a:lvl1pPr>
          </a:lstStyle>
          <a:p>
            <a:fld id="{B3DD4D5E-1AAD-46F9-A822-8C981A40F6B9}" type="slidenum">
              <a:rPr lang="en-AU" smtClean="0"/>
              <a:pPr/>
              <a:t>‹#›</a:t>
            </a:fld>
            <a:endParaRPr lang="en-AU"/>
          </a:p>
        </p:txBody>
      </p:sp>
      <p:sp>
        <p:nvSpPr>
          <p:cNvPr id="3" name="TextBox 2"/>
          <p:cNvSpPr txBox="1"/>
          <p:nvPr userDrawn="1"/>
        </p:nvSpPr>
        <p:spPr>
          <a:xfrm>
            <a:off x="0" y="0"/>
            <a:ext cx="9144000" cy="369332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chemeClr val="tx2"/>
              </a:gs>
            </a:gsLst>
            <a:lin ang="0" scaled="1"/>
            <a:tileRect/>
          </a:gradFill>
        </p:spPr>
        <p:txBody>
          <a:bodyPr wrap="square" rtlCol="0">
            <a:spAutoFit/>
          </a:bodyPr>
          <a:lstStyle/>
          <a:p>
            <a:pPr algn="r"/>
            <a:endParaRPr lang="en-GB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85608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FFFFF"/>
            </a:gs>
            <a:gs pos="52000">
              <a:srgbClr val="FFFFFF"/>
            </a:gs>
            <a:gs pos="100000">
              <a:srgbClr val="17375E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EF560603-0D47-4BFF-BCA3-C3581516FC6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AU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3ED96AC9-2A83-4734-A671-0A9E5B4F47F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AU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C26985-BADE-4BCB-BE62-9170660892F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D0E47FE-2EEC-47A2-9F88-BA5752A970E1}" type="datetimeFigureOut">
              <a:rPr lang="en-AU"/>
              <a:pPr>
                <a:defRPr/>
              </a:pPr>
              <a:t>28/01/2024</a:t>
            </a:fld>
            <a:endParaRPr lang="en-AU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3E5C1E-DC94-4C92-A0EB-5FB27345660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FAC4D2-77DF-4EA8-8D19-C204D17B1E7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3376036-EFE4-4DAE-97C0-E4E464859053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pre.org.uk/wp-content/uploads/2019/11/CPRE_FF3_Soil_26Nov_web.pdf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ature.com/scitable/knowledge/library/the-soil-biota-84078125/#:~:text=Soil%20biota%3A%20Consists%20of%20the,on%20the%20soil%20or%20pedosphere." TargetMode="External"/><Relationship Id="rId2" Type="http://schemas.openxmlformats.org/officeDocument/2006/relationships/hyperlink" Target="https://www.soils.org/files/s4t/soil-taxonomy-web-poster.pdf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ature.com/scitable/knowledge/library/the-soil-biota-84078125/#:~:text=Soil%20biota%3A%20Consists%20of%20the,on%20the%20soil%20or%20pedosphere." TargetMode="Externa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nature.com/scitable/knowledge/library/the-soil-biota-84078125/#:~:text=Soil%20biota%3A%20Consists%20of%20the,on%20the%20soil%20or%20pedosphere." TargetMode="Externa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hyperlink" Target="https://www.soils.org/files/s4t/soil-taxonomy-web-poster.pdf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hyperlink" Target="https://www.soils.org/files/s4t/soil-taxonomy-web-poster.pdf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hyperlink" Target="https://www.soils.org/files/s4t/soil-taxonomy-web-poster.pdf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soils.org/files/s4t/soil-taxonomy-web-poster.pdf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8.jpeg"/><Relationship Id="rId4" Type="http://schemas.openxmlformats.org/officeDocument/2006/relationships/image" Target="../media/image27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2.png"/><Relationship Id="rId4" Type="http://schemas.openxmlformats.org/officeDocument/2006/relationships/image" Target="../media/image31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6.wmf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hyperlink" Target="https://www.youtube.com/watch?v=KcY4Kwa9fsk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5.jpeg"/><Relationship Id="rId5" Type="http://schemas.openxmlformats.org/officeDocument/2006/relationships/image" Target="../media/image44.png"/><Relationship Id="rId4" Type="http://schemas.openxmlformats.org/officeDocument/2006/relationships/hyperlink" Target="https://www.youtube.com/watch?v=c4p-kQ6D8aA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hyperlink" Target="https://moodle.uwtsd.ac.uk/pluginfile.php/888724/mod_folder/content/0/Soil%20Characterization%20Protocol.pdf?forcedownload=1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moodle.uwtsd.ac.uk/mod/folder/view.php?id=554873" TargetMode="External"/><Relationship Id="rId4" Type="http://schemas.openxmlformats.org/officeDocument/2006/relationships/image" Target="../media/image4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323528" y="2075956"/>
            <a:ext cx="7322203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600" dirty="0">
                <a:solidFill>
                  <a:srgbClr val="002060"/>
                </a:solidFill>
                <a:effectLst>
                  <a:outerShdw blurRad="50800" dist="63500" dir="5400000" algn="ctr" rotWithShape="0">
                    <a:schemeClr val="bg1">
                      <a:alpha val="43000"/>
                    </a:schemeClr>
                  </a:outerShdw>
                </a:effectLst>
                <a:latin typeface="Arial Black" pitchFamily="34" charset="0"/>
              </a:rPr>
              <a:t>All about Soils:</a:t>
            </a:r>
          </a:p>
          <a:p>
            <a:r>
              <a:rPr lang="en-US" sz="3600" dirty="0">
                <a:solidFill>
                  <a:srgbClr val="002060"/>
                </a:solidFill>
                <a:effectLst>
                  <a:outerShdw blurRad="50800" dist="63500" dir="5400000" algn="ctr" rotWithShape="0">
                    <a:schemeClr val="bg1">
                      <a:alpha val="43000"/>
                    </a:schemeClr>
                  </a:outerShdw>
                </a:effectLst>
                <a:latin typeface="Arial Black" pitchFamily="34" charset="0"/>
              </a:rPr>
              <a:t>Ground beneath our feet</a:t>
            </a:r>
            <a:endParaRPr lang="en-AU" sz="3600" dirty="0">
              <a:solidFill>
                <a:srgbClr val="002060"/>
              </a:solidFill>
              <a:effectLst>
                <a:outerShdw blurRad="50800" dist="63500" dir="5400000" algn="ctr" rotWithShape="0">
                  <a:schemeClr val="bg1">
                    <a:alpha val="43000"/>
                  </a:schemeClr>
                </a:outerShdw>
              </a:effectLst>
              <a:latin typeface="Arial Black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7E35D42-D7B4-44D8-B8B4-A5630F6ACF40}"/>
              </a:ext>
            </a:extLst>
          </p:cNvPr>
          <p:cNvSpPr txBox="1"/>
          <p:nvPr/>
        </p:nvSpPr>
        <p:spPr>
          <a:xfrm>
            <a:off x="179512" y="5589240"/>
            <a:ext cx="664723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Dr Alissa Flatley</a:t>
            </a:r>
          </a:p>
          <a:p>
            <a:r>
              <a:rPr lang="en-GB" dirty="0">
                <a:solidFill>
                  <a:schemeClr val="bg1"/>
                </a:solidFill>
              </a:rPr>
              <a:t>ACNA4007 – Physical Landscape and the Geosphere</a:t>
            </a:r>
            <a:endParaRPr lang="en-AU" dirty="0">
              <a:solidFill>
                <a:schemeClr val="bg1"/>
              </a:solidFill>
            </a:endParaRPr>
          </a:p>
        </p:txBody>
      </p:sp>
      <p:pic>
        <p:nvPicPr>
          <p:cNvPr id="4" name="Picture 3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56F1C2AC-E1DA-B62A-5A15-95003B913F5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48078" y="44624"/>
            <a:ext cx="2595305" cy="12003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0544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1BBA9B1-DAB9-4DD8-91D1-9CBB75E1D952}"/>
              </a:ext>
            </a:extLst>
          </p:cNvPr>
          <p:cNvSpPr txBox="1"/>
          <p:nvPr/>
        </p:nvSpPr>
        <p:spPr>
          <a:xfrm>
            <a:off x="0" y="33261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Soil Functions</a:t>
            </a:r>
            <a:endParaRPr lang="en-AU" sz="3200" dirty="0">
              <a:solidFill>
                <a:srgbClr val="002060"/>
              </a:solidFill>
            </a:endParaRPr>
          </a:p>
        </p:txBody>
      </p:sp>
      <p:cxnSp>
        <p:nvCxnSpPr>
          <p:cNvPr id="6" name="Straight Connector 5"/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id="{F0100357-2ABC-49D1-B555-488211F46C16}"/>
              </a:ext>
            </a:extLst>
          </p:cNvPr>
          <p:cNvCxnSpPr/>
          <p:nvPr/>
        </p:nvCxnSpPr>
        <p:spPr>
          <a:xfrm flipV="1">
            <a:off x="3313651" y="2317862"/>
            <a:ext cx="498305" cy="326845"/>
          </a:xfrm>
          <a:prstGeom prst="line">
            <a:avLst/>
          </a:prstGeom>
          <a:ln w="1270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AC3079CF-DE68-4A73-840E-1A201D1757EB}"/>
              </a:ext>
            </a:extLst>
          </p:cNvPr>
          <p:cNvCxnSpPr>
            <a:cxnSpLocks/>
          </p:cNvCxnSpPr>
          <p:nvPr/>
        </p:nvCxnSpPr>
        <p:spPr>
          <a:xfrm flipV="1">
            <a:off x="3114336" y="3088036"/>
            <a:ext cx="679157" cy="496606"/>
          </a:xfrm>
          <a:prstGeom prst="line">
            <a:avLst/>
          </a:prstGeom>
          <a:ln w="1270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9798E8FD-4B43-4A47-A276-2B64C57691E8}"/>
              </a:ext>
            </a:extLst>
          </p:cNvPr>
          <p:cNvCxnSpPr>
            <a:cxnSpLocks/>
          </p:cNvCxnSpPr>
          <p:nvPr/>
        </p:nvCxnSpPr>
        <p:spPr>
          <a:xfrm flipV="1">
            <a:off x="3123677" y="3935443"/>
            <a:ext cx="679157" cy="496606"/>
          </a:xfrm>
          <a:prstGeom prst="line">
            <a:avLst/>
          </a:prstGeom>
          <a:ln w="1270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7" name="Picture 46">
            <a:extLst>
              <a:ext uri="{FF2B5EF4-FFF2-40B4-BE49-F238E27FC236}">
                <a16:creationId xmlns:a16="http://schemas.microsoft.com/office/drawing/2014/main" id="{81338B86-94CA-2A38-4ED4-A64B6F8FE8E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0567" y="752896"/>
            <a:ext cx="8714999" cy="5412407"/>
          </a:xfrm>
          <a:prstGeom prst="rect">
            <a:avLst/>
          </a:prstGeom>
        </p:spPr>
      </p:pic>
      <p:sp>
        <p:nvSpPr>
          <p:cNvPr id="52" name="TextBox 51">
            <a:extLst>
              <a:ext uri="{FF2B5EF4-FFF2-40B4-BE49-F238E27FC236}">
                <a16:creationId xmlns:a16="http://schemas.microsoft.com/office/drawing/2014/main" id="{CFFD991E-4E2B-1587-F1FC-C7F6026AD534}"/>
              </a:ext>
            </a:extLst>
          </p:cNvPr>
          <p:cNvSpPr txBox="1"/>
          <p:nvPr/>
        </p:nvSpPr>
        <p:spPr>
          <a:xfrm>
            <a:off x="167844" y="6405678"/>
            <a:ext cx="5047672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hlinkClick r:id="rId3"/>
              </a:rPr>
              <a:t>CPRE_FF3_Soil_26Nov_web.pdf</a:t>
            </a:r>
            <a:endParaRPr lang="en-GB" sz="1400" dirty="0"/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2F5F5722-EF81-448E-75A0-25D791FE7E24}"/>
              </a:ext>
            </a:extLst>
          </p:cNvPr>
          <p:cNvSpPr txBox="1"/>
          <p:nvPr/>
        </p:nvSpPr>
        <p:spPr>
          <a:xfrm>
            <a:off x="197947" y="6165303"/>
            <a:ext cx="939464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Nature and categories of ecosystem services and functions provided by soil systems and land use</a:t>
            </a:r>
          </a:p>
        </p:txBody>
      </p:sp>
    </p:spTree>
    <p:extLst>
      <p:ext uri="{BB962C8B-B14F-4D97-AF65-F5344CB8AC3E}">
        <p14:creationId xmlns:p14="http://schemas.microsoft.com/office/powerpoint/2010/main" val="19437655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1BBA9B1-DAB9-4DD8-91D1-9CBB75E1D952}"/>
              </a:ext>
            </a:extLst>
          </p:cNvPr>
          <p:cNvSpPr txBox="1"/>
          <p:nvPr/>
        </p:nvSpPr>
        <p:spPr>
          <a:xfrm>
            <a:off x="0" y="33261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The pedosphere</a:t>
            </a:r>
            <a:endParaRPr lang="en-AU" sz="3200" dirty="0">
              <a:solidFill>
                <a:srgbClr val="002060"/>
              </a:solidFill>
            </a:endParaRPr>
          </a:p>
        </p:txBody>
      </p:sp>
      <p:cxnSp>
        <p:nvCxnSpPr>
          <p:cNvPr id="6" name="Straight Connector 5"/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id="{F0100357-2ABC-49D1-B555-488211F46C16}"/>
              </a:ext>
            </a:extLst>
          </p:cNvPr>
          <p:cNvCxnSpPr/>
          <p:nvPr/>
        </p:nvCxnSpPr>
        <p:spPr>
          <a:xfrm flipV="1">
            <a:off x="3313651" y="2317862"/>
            <a:ext cx="498305" cy="326845"/>
          </a:xfrm>
          <a:prstGeom prst="line">
            <a:avLst/>
          </a:prstGeom>
          <a:ln w="1270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AC3079CF-DE68-4A73-840E-1A201D1757EB}"/>
              </a:ext>
            </a:extLst>
          </p:cNvPr>
          <p:cNvCxnSpPr>
            <a:cxnSpLocks/>
          </p:cNvCxnSpPr>
          <p:nvPr/>
        </p:nvCxnSpPr>
        <p:spPr>
          <a:xfrm flipV="1">
            <a:off x="3114336" y="3088036"/>
            <a:ext cx="679157" cy="496606"/>
          </a:xfrm>
          <a:prstGeom prst="line">
            <a:avLst/>
          </a:prstGeom>
          <a:ln w="1270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9798E8FD-4B43-4A47-A276-2B64C57691E8}"/>
              </a:ext>
            </a:extLst>
          </p:cNvPr>
          <p:cNvCxnSpPr>
            <a:cxnSpLocks/>
          </p:cNvCxnSpPr>
          <p:nvPr/>
        </p:nvCxnSpPr>
        <p:spPr>
          <a:xfrm flipV="1">
            <a:off x="3123677" y="3935443"/>
            <a:ext cx="679157" cy="496606"/>
          </a:xfrm>
          <a:prstGeom prst="line">
            <a:avLst/>
          </a:prstGeom>
          <a:ln w="1270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7882116" y="6659594"/>
            <a:ext cx="1261884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de-DE" sz="900" dirty="0">
                <a:solidFill>
                  <a:srgbClr val="002060"/>
                </a:solidFill>
              </a:rPr>
              <a:t>McKenzie et al. 2004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4CA7618-C776-4642-9E7B-97BAABDFD4ED}"/>
              </a:ext>
            </a:extLst>
          </p:cNvPr>
          <p:cNvSpPr/>
          <p:nvPr/>
        </p:nvSpPr>
        <p:spPr>
          <a:xfrm>
            <a:off x="107504" y="6482622"/>
            <a:ext cx="8677781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AU" sz="1400" dirty="0">
                <a:hlinkClick r:id="rId2"/>
              </a:rPr>
              <a:t>https://www.soils.org/files/s4t/soil-taxonomy-web-poster.pdf</a:t>
            </a:r>
            <a:endParaRPr lang="en-AU" sz="1400" dirty="0"/>
          </a:p>
          <a:p>
            <a:endParaRPr lang="en-AU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4EE5C034-3314-44AF-D8E3-A168C5D3BCAB}"/>
              </a:ext>
            </a:extLst>
          </p:cNvPr>
          <p:cNvSpPr txBox="1"/>
          <p:nvPr/>
        </p:nvSpPr>
        <p:spPr>
          <a:xfrm>
            <a:off x="5155287" y="1906897"/>
            <a:ext cx="359317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The Soil Biota | Learn Science at </a:t>
            </a:r>
            <a:r>
              <a:rPr lang="en-GB" dirty="0" err="1">
                <a:hlinkClick r:id="rId3"/>
              </a:rPr>
              <a:t>Scitable</a:t>
            </a:r>
            <a:r>
              <a:rPr lang="en-GB" dirty="0">
                <a:hlinkClick r:id="rId3"/>
              </a:rPr>
              <a:t> (nature.com)</a:t>
            </a:r>
            <a:endParaRPr lang="en-GB" dirty="0"/>
          </a:p>
        </p:txBody>
      </p:sp>
      <p:pic>
        <p:nvPicPr>
          <p:cNvPr id="1030" name="Picture 6" descr="Interactive processes linking the pedosphere with the atmosphere, biosphere, hydrosphere, and lithosphere.">
            <a:extLst>
              <a:ext uri="{FF2B5EF4-FFF2-40B4-BE49-F238E27FC236}">
                <a16:creationId xmlns:a16="http://schemas.microsoft.com/office/drawing/2014/main" id="{610674B7-274A-5280-0355-99B089910F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704814"/>
            <a:ext cx="4841163" cy="4879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5F54E018-9F13-7838-7835-A11FCA47486A}"/>
              </a:ext>
            </a:extLst>
          </p:cNvPr>
          <p:cNvSpPr txBox="1"/>
          <p:nvPr/>
        </p:nvSpPr>
        <p:spPr>
          <a:xfrm>
            <a:off x="5155287" y="723806"/>
            <a:ext cx="3847937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i="0" dirty="0">
                <a:solidFill>
                  <a:srgbClr val="002060"/>
                </a:solidFill>
                <a:effectLst/>
                <a:latin typeface="+mn-lt"/>
              </a:rPr>
              <a:t>Interactive processes linking the pedosphere with the atmosphere, biosphere, hydrosphere, and lithosphere.</a:t>
            </a:r>
            <a:endParaRPr lang="en-GB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8BDE5B92-5AF0-17F7-6C7B-2E1B8B030D18}"/>
              </a:ext>
            </a:extLst>
          </p:cNvPr>
          <p:cNvSpPr txBox="1"/>
          <p:nvPr/>
        </p:nvSpPr>
        <p:spPr>
          <a:xfrm>
            <a:off x="5155286" y="3935443"/>
            <a:ext cx="3847937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effectLst/>
                <a:latin typeface="+mn-lt"/>
              </a:rPr>
              <a:t>The term </a:t>
            </a:r>
            <a:r>
              <a:rPr lang="en-GB" b="1" i="0" dirty="0">
                <a:effectLst/>
                <a:latin typeface="+mn-lt"/>
              </a:rPr>
              <a:t>pedosphere</a:t>
            </a:r>
            <a:r>
              <a:rPr lang="en-GB" b="0" i="0" dirty="0">
                <a:effectLst/>
                <a:latin typeface="+mn-lt"/>
              </a:rPr>
              <a:t> is often used interchangeably with soil and captures the concept that the soil is a habitat where the integration of spheres occurs. These spheres include the lithosphere, atmosphere, hydrosphere, and the biosphere (Brady &amp; Weil 2002)</a:t>
            </a:r>
            <a:endParaRPr lang="en-GB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3944985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Straight Connector 20"/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1">
            <a:extLst>
              <a:ext uri="{FF2B5EF4-FFF2-40B4-BE49-F238E27FC236}">
                <a16:creationId xmlns:a16="http://schemas.microsoft.com/office/drawing/2014/main" id="{3DA81B61-FD53-4FBD-BDB7-F18C74CBC147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28739" y="2253155"/>
            <a:ext cx="2991404" cy="1477328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A8BCA4DE-EABF-492D-9E89-98B8EE1B3160}"/>
              </a:ext>
            </a:extLst>
          </p:cNvPr>
          <p:cNvSpPr/>
          <p:nvPr/>
        </p:nvSpPr>
        <p:spPr>
          <a:xfrm>
            <a:off x="166395" y="1351235"/>
            <a:ext cx="509951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002060"/>
                </a:solidFill>
              </a:rPr>
              <a:t>litter</a:t>
            </a:r>
            <a:r>
              <a:rPr lang="en-US" dirty="0">
                <a:solidFill>
                  <a:srgbClr val="002060"/>
                </a:solidFill>
              </a:rPr>
              <a:t> is dead plant material (such as leaves, bark, needles, twigs…)</a:t>
            </a:r>
            <a:endParaRPr lang="en-AU" dirty="0">
              <a:solidFill>
                <a:srgbClr val="002060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921B17A-3A67-4FA6-88E6-2D3FA246E955}"/>
              </a:ext>
            </a:extLst>
          </p:cNvPr>
          <p:cNvSpPr/>
          <p:nvPr/>
        </p:nvSpPr>
        <p:spPr>
          <a:xfrm>
            <a:off x="166395" y="657175"/>
            <a:ext cx="516436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Decomposition of detritus or dead organic material </a:t>
            </a:r>
            <a:endParaRPr lang="en-AU" dirty="0">
              <a:solidFill>
                <a:srgbClr val="002060"/>
              </a:solidFill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5DE77890-F5B2-4C8C-AA78-867AACB997FF}"/>
              </a:ext>
            </a:extLst>
          </p:cNvPr>
          <p:cNvGrpSpPr/>
          <p:nvPr/>
        </p:nvGrpSpPr>
        <p:grpSpPr>
          <a:xfrm>
            <a:off x="3443608" y="198063"/>
            <a:ext cx="5466713" cy="3145255"/>
            <a:chOff x="3443608" y="198063"/>
            <a:chExt cx="5466713" cy="3145255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B29A26A6-56BB-44B8-BB95-A290887CE70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330757" y="198063"/>
              <a:ext cx="3579564" cy="1643447"/>
            </a:xfrm>
            <a:prstGeom prst="rect">
              <a:avLst/>
            </a:prstGeom>
          </p:spPr>
        </p:pic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A9BC8EA1-E329-4F34-97EB-58929954884B}"/>
                </a:ext>
              </a:extLst>
            </p:cNvPr>
            <p:cNvSpPr/>
            <p:nvPr/>
          </p:nvSpPr>
          <p:spPr>
            <a:xfrm>
              <a:off x="3443608" y="1865990"/>
              <a:ext cx="4797109" cy="1477328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b="1" dirty="0">
                  <a:solidFill>
                    <a:srgbClr val="002060"/>
                  </a:solidFill>
                </a:rPr>
                <a:t>Mineralization </a:t>
              </a:r>
              <a:r>
                <a:rPr lang="en-US" dirty="0">
                  <a:solidFill>
                    <a:srgbClr val="002060"/>
                  </a:solidFill>
                </a:rPr>
                <a:t>by microorganisms (bacteria, </a:t>
              </a:r>
              <a:r>
                <a:rPr lang="en-US" dirty="0" err="1">
                  <a:solidFill>
                    <a:srgbClr val="002060"/>
                  </a:solidFill>
                </a:rPr>
                <a:t>etc</a:t>
              </a:r>
              <a:r>
                <a:rPr lang="en-US" dirty="0">
                  <a:solidFill>
                    <a:srgbClr val="002060"/>
                  </a:solidFill>
                </a:rPr>
                <a:t>), i.e. oxidation of the chemical compounds in organic matter, by which nutrients in those compounds are released in soluble inorganic forms</a:t>
              </a:r>
              <a:endParaRPr lang="en-AU" dirty="0">
                <a:solidFill>
                  <a:srgbClr val="002060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F40C1BEB-DB74-4C61-99BC-720C8EE27709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31055" y="5401832"/>
            <a:ext cx="3740202" cy="1332749"/>
          </a:xfrm>
          <a:prstGeom prst="rect">
            <a:avLst/>
          </a:prstGeom>
        </p:spPr>
      </p:pic>
      <p:grpSp>
        <p:nvGrpSpPr>
          <p:cNvPr id="5" name="Group 4">
            <a:extLst>
              <a:ext uri="{FF2B5EF4-FFF2-40B4-BE49-F238E27FC236}">
                <a16:creationId xmlns:a16="http://schemas.microsoft.com/office/drawing/2014/main" id="{6059BF3F-F258-4829-9C7D-AC61FA5FA3BF}"/>
              </a:ext>
            </a:extLst>
          </p:cNvPr>
          <p:cNvGrpSpPr/>
          <p:nvPr/>
        </p:nvGrpSpPr>
        <p:grpSpPr>
          <a:xfrm>
            <a:off x="114300" y="3827494"/>
            <a:ext cx="4403271" cy="2886803"/>
            <a:chOff x="114300" y="3827494"/>
            <a:chExt cx="4403271" cy="2886803"/>
          </a:xfrm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2346C331-828C-4DB9-991A-C9A4778CBD9D}"/>
                </a:ext>
              </a:extLst>
            </p:cNvPr>
            <p:cNvSpPr/>
            <p:nvPr/>
          </p:nvSpPr>
          <p:spPr>
            <a:xfrm>
              <a:off x="114300" y="3827494"/>
              <a:ext cx="4403271" cy="1477328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b="1" dirty="0">
                  <a:solidFill>
                    <a:srgbClr val="002060"/>
                  </a:solidFill>
                </a:rPr>
                <a:t>Humification – </a:t>
              </a:r>
              <a:r>
                <a:rPr lang="en-US" dirty="0">
                  <a:solidFill>
                    <a:srgbClr val="002060"/>
                  </a:solidFill>
                </a:rPr>
                <a:t>un-mineralized organic matter is transformed by fungi, bacteria, microbes and animals to chains of organic polymers (resistant to micro-organisms)</a:t>
              </a:r>
              <a:endParaRPr lang="en-AU" dirty="0">
                <a:solidFill>
                  <a:srgbClr val="002060"/>
                </a:solidFill>
              </a:endParaRPr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3200C264-D6D8-4CBD-9CFB-DF23B61313DF}"/>
                </a:ext>
              </a:extLst>
            </p:cNvPr>
            <p:cNvSpPr/>
            <p:nvPr/>
          </p:nvSpPr>
          <p:spPr>
            <a:xfrm>
              <a:off x="328739" y="6067966"/>
              <a:ext cx="3483428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AU" dirty="0">
                  <a:solidFill>
                    <a:schemeClr val="bg1"/>
                  </a:solidFill>
                </a:rPr>
                <a:t>humus = well-decomposed organic material </a:t>
              </a:r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1631AA6F-6883-4420-AB83-DA4F0A5F8969}"/>
              </a:ext>
            </a:extLst>
          </p:cNvPr>
          <p:cNvGrpSpPr/>
          <p:nvPr/>
        </p:nvGrpSpPr>
        <p:grpSpPr>
          <a:xfrm>
            <a:off x="4319708" y="3498127"/>
            <a:ext cx="4590613" cy="3141919"/>
            <a:chOff x="4319708" y="3498127"/>
            <a:chExt cx="4590613" cy="3141919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4CCCA806-5F80-40E6-B548-38217EBC9BC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4533545" y="3498127"/>
              <a:ext cx="4376776" cy="2379791"/>
            </a:xfrm>
            <a:prstGeom prst="rect">
              <a:avLst/>
            </a:prstGeom>
          </p:spPr>
        </p:pic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2FF569F2-7EC0-46D3-93C5-BFF1FA0A8867}"/>
                </a:ext>
              </a:extLst>
            </p:cNvPr>
            <p:cNvSpPr txBox="1"/>
            <p:nvPr/>
          </p:nvSpPr>
          <p:spPr>
            <a:xfrm>
              <a:off x="4319708" y="5993715"/>
              <a:ext cx="4590613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AU" dirty="0">
                  <a:solidFill>
                    <a:srgbClr val="002060"/>
                  </a:solidFill>
                </a:rPr>
                <a:t>Topsoil formation and soil properties - Water, nutrients, infiltration, aeration</a:t>
              </a:r>
            </a:p>
          </p:txBody>
        </p:sp>
      </p:grpSp>
      <p:sp>
        <p:nvSpPr>
          <p:cNvPr id="20" name="TextBox 19">
            <a:extLst>
              <a:ext uri="{FF2B5EF4-FFF2-40B4-BE49-F238E27FC236}">
                <a16:creationId xmlns:a16="http://schemas.microsoft.com/office/drawing/2014/main" id="{31BBA9B1-DAB9-4DD8-91D1-9CBB75E1D952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Soils… and life</a:t>
            </a:r>
            <a:endParaRPr lang="en-AU" sz="32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3393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05980" y="5657076"/>
            <a:ext cx="3420830" cy="927649"/>
          </a:xfrm>
          <a:prstGeom prst="rect">
            <a:avLst/>
          </a:prstGeom>
          <a:solidFill>
            <a:srgbClr val="6F462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grpSp>
        <p:nvGrpSpPr>
          <p:cNvPr id="7" name="Group 6"/>
          <p:cNvGrpSpPr/>
          <p:nvPr/>
        </p:nvGrpSpPr>
        <p:grpSpPr>
          <a:xfrm>
            <a:off x="205980" y="865274"/>
            <a:ext cx="8891183" cy="5719451"/>
            <a:chOff x="205980" y="865274"/>
            <a:chExt cx="8891183" cy="5719451"/>
          </a:xfrm>
        </p:grpSpPr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F2102002-5FC6-454D-BF74-D7E775651EF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205980" y="3717624"/>
              <a:ext cx="3420830" cy="2867101"/>
            </a:xfrm>
            <a:prstGeom prst="rect">
              <a:avLst/>
            </a:prstGeom>
          </p:spPr>
        </p:pic>
        <p:sp>
          <p:nvSpPr>
            <p:cNvPr id="17" name="TextBox 16"/>
            <p:cNvSpPr txBox="1"/>
            <p:nvPr/>
          </p:nvSpPr>
          <p:spPr>
            <a:xfrm>
              <a:off x="2950736" y="5668079"/>
              <a:ext cx="561372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4400" b="1" dirty="0">
                  <a:solidFill>
                    <a:srgbClr val="002060"/>
                  </a:solidFill>
                  <a:latin typeface="Arial Black" panose="020B0A04020102020204" pitchFamily="34" charset="0"/>
                </a:rPr>
                <a:t>2</a:t>
              </a:r>
            </a:p>
          </p:txBody>
        </p:sp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EECBA12E-960F-4481-9536-CDEF4EC0162D}"/>
                </a:ext>
              </a:extLst>
            </p:cNvPr>
            <p:cNvSpPr/>
            <p:nvPr/>
          </p:nvSpPr>
          <p:spPr>
            <a:xfrm>
              <a:off x="3747687" y="4936414"/>
              <a:ext cx="5349476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>
                  <a:solidFill>
                    <a:srgbClr val="002060"/>
                  </a:solidFill>
                </a:rPr>
                <a:t>Is terrestrial world brown and black, not green?</a:t>
              </a:r>
            </a:p>
          </p:txBody>
        </p:sp>
        <p:pic>
          <p:nvPicPr>
            <p:cNvPr id="23" name="Picture 22">
              <a:extLst>
                <a:ext uri="{FF2B5EF4-FFF2-40B4-BE49-F238E27FC236}">
                  <a16:creationId xmlns:a16="http://schemas.microsoft.com/office/drawing/2014/main" id="{5B423DF0-8FB2-4065-8EBE-06599AD2819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screen">
              <a:duotone>
                <a:prstClr val="black"/>
                <a:srgbClr val="D9C3A5">
                  <a:tint val="50000"/>
                  <a:satMod val="18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44291" y="865274"/>
              <a:ext cx="1712664" cy="1697290"/>
            </a:xfrm>
            <a:prstGeom prst="rect">
              <a:avLst/>
            </a:prstGeom>
          </p:spPr>
        </p:pic>
      </p:grpSp>
      <p:pic>
        <p:nvPicPr>
          <p:cNvPr id="18" name="Picture 17">
            <a:extLst>
              <a:ext uri="{FF2B5EF4-FFF2-40B4-BE49-F238E27FC236}">
                <a16:creationId xmlns:a16="http://schemas.microsoft.com/office/drawing/2014/main" id="{F2102002-5FC6-454D-BF74-D7E775651EF9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5980" y="3717624"/>
            <a:ext cx="3420830" cy="1939453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1009128" y="1364423"/>
            <a:ext cx="4320480" cy="13696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sz="1100" i="1" dirty="0">
              <a:solidFill>
                <a:srgbClr val="002060"/>
              </a:solidFill>
            </a:endParaRPr>
          </a:p>
          <a:p>
            <a:pPr algn="just"/>
            <a:r>
              <a:rPr lang="en-US" sz="1200" i="1" dirty="0">
                <a:solidFill>
                  <a:srgbClr val="002060"/>
                </a:solidFill>
              </a:rPr>
              <a:t>Despite our perception of the world as driven by </a:t>
            </a:r>
            <a:r>
              <a:rPr lang="en-US" sz="1200" b="1" i="1" dirty="0">
                <a:solidFill>
                  <a:srgbClr val="002060"/>
                </a:solidFill>
              </a:rPr>
              <a:t>photosynthesis</a:t>
            </a:r>
            <a:r>
              <a:rPr lang="en-US" sz="1200" i="1" dirty="0">
                <a:solidFill>
                  <a:srgbClr val="002060"/>
                </a:solidFill>
              </a:rPr>
              <a:t>, virtually all net primary production ends up as soil organic matter and, because of its relatively long residence time, soils contain twice as much carbon as vegetation - more ecology occurs below than above-ground (</a:t>
            </a:r>
            <a:r>
              <a:rPr lang="en-US" sz="1200" i="1" dirty="0" err="1">
                <a:solidFill>
                  <a:srgbClr val="002060"/>
                </a:solidFill>
              </a:rPr>
              <a:t>Bardgett</a:t>
            </a:r>
            <a:r>
              <a:rPr lang="en-US" sz="1200" i="1" dirty="0">
                <a:solidFill>
                  <a:srgbClr val="002060"/>
                </a:solidFill>
              </a:rPr>
              <a:t> 2005)</a:t>
            </a:r>
            <a:endParaRPr lang="de-DE" sz="1200" i="1" dirty="0">
              <a:solidFill>
                <a:srgbClr val="002060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3754668" y="5493577"/>
            <a:ext cx="5128057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Highly </a:t>
            </a:r>
            <a:r>
              <a:rPr lang="en-US" b="1" dirty="0">
                <a:solidFill>
                  <a:srgbClr val="002060"/>
                </a:solidFill>
              </a:rPr>
              <a:t>diverse</a:t>
            </a:r>
            <a:r>
              <a:rPr lang="en-US" dirty="0">
                <a:solidFill>
                  <a:srgbClr val="002060"/>
                </a:solidFill>
              </a:rPr>
              <a:t> on microscopic and micro-level but “we do not know their names or what they do”…</a:t>
            </a:r>
            <a:endParaRPr lang="de-DE" dirty="0">
              <a:solidFill>
                <a:srgbClr val="002060"/>
              </a:solidFill>
            </a:endParaRPr>
          </a:p>
        </p:txBody>
      </p:sp>
      <p:grpSp>
        <p:nvGrpSpPr>
          <p:cNvPr id="6" name="Group 5"/>
          <p:cNvGrpSpPr/>
          <p:nvPr/>
        </p:nvGrpSpPr>
        <p:grpSpPr>
          <a:xfrm>
            <a:off x="164274" y="2789976"/>
            <a:ext cx="8814332" cy="2033311"/>
            <a:chOff x="164274" y="2789976"/>
            <a:chExt cx="8814332" cy="2033311"/>
          </a:xfrm>
        </p:grpSpPr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398E845C-32D2-4DD5-B346-CEE139704807}"/>
                </a:ext>
              </a:extLst>
            </p:cNvPr>
            <p:cNvSpPr txBox="1"/>
            <p:nvPr/>
          </p:nvSpPr>
          <p:spPr>
            <a:xfrm>
              <a:off x="3747687" y="3689238"/>
              <a:ext cx="52309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AU" dirty="0">
                  <a:solidFill>
                    <a:srgbClr val="002060"/>
                  </a:solidFill>
                </a:rPr>
                <a:t>The soil is food web – a recycling machine… !!</a:t>
              </a:r>
            </a:p>
          </p:txBody>
        </p:sp>
        <p:sp>
          <p:nvSpPr>
            <p:cNvPr id="3" name="Rectangle 2"/>
            <p:cNvSpPr/>
            <p:nvPr/>
          </p:nvSpPr>
          <p:spPr>
            <a:xfrm>
              <a:off x="3748716" y="4176956"/>
              <a:ext cx="4799754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>
                  <a:solidFill>
                    <a:srgbClr val="002060"/>
                  </a:solidFill>
                </a:rPr>
                <a:t>Food webs do not follow traditional rules (more omnivores and decomposers)</a:t>
              </a:r>
              <a:endParaRPr lang="de-DE" dirty="0">
                <a:solidFill>
                  <a:srgbClr val="002060"/>
                </a:solidFill>
              </a:endParaRPr>
            </a:p>
          </p:txBody>
        </p:sp>
        <p:sp>
          <p:nvSpPr>
            <p:cNvPr id="14" name="Rectangle 13"/>
            <p:cNvSpPr/>
            <p:nvPr/>
          </p:nvSpPr>
          <p:spPr>
            <a:xfrm>
              <a:off x="164274" y="2789976"/>
              <a:ext cx="8678408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342900" indent="-342900">
                <a:buFont typeface="+mj-lt"/>
                <a:buAutoNum type="arabicPeriod" startAt="2"/>
              </a:pPr>
              <a:r>
                <a:rPr lang="en-US" b="1" dirty="0">
                  <a:solidFill>
                    <a:srgbClr val="002060"/>
                  </a:solidFill>
                </a:rPr>
                <a:t>Decomposition</a:t>
              </a:r>
              <a:r>
                <a:rPr lang="en-US" dirty="0">
                  <a:solidFill>
                    <a:srgbClr val="002060"/>
                  </a:solidFill>
                </a:rPr>
                <a:t> - one of the two major life-generating processes; pairs with photosynthesis to maintain function of ecosystems and balance of atmosphere</a:t>
              </a:r>
              <a:endParaRPr lang="de-DE" dirty="0">
                <a:solidFill>
                  <a:srgbClr val="002060"/>
                </a:solidFill>
              </a:endParaRPr>
            </a:p>
          </p:txBody>
        </p:sp>
      </p:grpSp>
      <p:cxnSp>
        <p:nvCxnSpPr>
          <p:cNvPr id="13" name="Straight Connector 12"/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31BBA9B1-DAB9-4DD8-91D1-9CBB75E1D952}"/>
              </a:ext>
            </a:extLst>
          </p:cNvPr>
          <p:cNvSpPr txBox="1"/>
          <p:nvPr/>
        </p:nvSpPr>
        <p:spPr>
          <a:xfrm>
            <a:off x="0" y="7769"/>
            <a:ext cx="89083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Soils… and life</a:t>
            </a:r>
            <a:endParaRPr lang="en-AU" sz="3200" dirty="0">
              <a:solidFill>
                <a:srgbClr val="002060"/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2942317" y="3829518"/>
            <a:ext cx="56137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4400" b="1" dirty="0">
                <a:solidFill>
                  <a:srgbClr val="002060"/>
                </a:solidFill>
                <a:latin typeface="Arial Black" panose="020B0A04020102020204" pitchFamily="34" charset="0"/>
              </a:rPr>
              <a:t>1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85409035-23A8-4706-9440-A0E28E2332B5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36041" y="91702"/>
            <a:ext cx="1841828" cy="1825294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B1058280-60E8-431E-ABCC-8EEB859D75B1}"/>
              </a:ext>
            </a:extLst>
          </p:cNvPr>
          <p:cNvSpPr txBox="1"/>
          <p:nvPr/>
        </p:nvSpPr>
        <p:spPr>
          <a:xfrm>
            <a:off x="164274" y="728173"/>
            <a:ext cx="60101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AU" dirty="0">
                <a:solidFill>
                  <a:srgbClr val="002060"/>
                </a:solidFill>
              </a:rPr>
              <a:t>Soils provide the </a:t>
            </a:r>
            <a:r>
              <a:rPr lang="en-AU" b="1" dirty="0">
                <a:solidFill>
                  <a:srgbClr val="002060"/>
                </a:solidFill>
              </a:rPr>
              <a:t>medium for life </a:t>
            </a:r>
            <a:r>
              <a:rPr lang="en-AU" dirty="0">
                <a:solidFill>
                  <a:srgbClr val="002060"/>
                </a:solidFill>
              </a:rPr>
              <a:t>(plant growth and new formation of organic matter via photosynthesis…)</a:t>
            </a:r>
          </a:p>
        </p:txBody>
      </p:sp>
    </p:spTree>
    <p:extLst>
      <p:ext uri="{BB962C8B-B14F-4D97-AF65-F5344CB8AC3E}">
        <p14:creationId xmlns:p14="http://schemas.microsoft.com/office/powerpoint/2010/main" val="7166136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1BBA9B1-DAB9-4DD8-91D1-9CBB75E1D952}"/>
              </a:ext>
            </a:extLst>
          </p:cNvPr>
          <p:cNvSpPr txBox="1"/>
          <p:nvPr/>
        </p:nvSpPr>
        <p:spPr>
          <a:xfrm>
            <a:off x="0" y="33261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The soil biota</a:t>
            </a:r>
            <a:endParaRPr lang="en-AU" sz="3200" dirty="0">
              <a:solidFill>
                <a:srgbClr val="002060"/>
              </a:solidFill>
            </a:endParaRPr>
          </a:p>
        </p:txBody>
      </p:sp>
      <p:cxnSp>
        <p:nvCxnSpPr>
          <p:cNvPr id="6" name="Straight Connector 5"/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id="{F0100357-2ABC-49D1-B555-488211F46C16}"/>
              </a:ext>
            </a:extLst>
          </p:cNvPr>
          <p:cNvCxnSpPr/>
          <p:nvPr/>
        </p:nvCxnSpPr>
        <p:spPr>
          <a:xfrm flipV="1">
            <a:off x="3313651" y="2317862"/>
            <a:ext cx="498305" cy="326845"/>
          </a:xfrm>
          <a:prstGeom prst="line">
            <a:avLst/>
          </a:prstGeom>
          <a:ln w="1270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AC3079CF-DE68-4A73-840E-1A201D1757EB}"/>
              </a:ext>
            </a:extLst>
          </p:cNvPr>
          <p:cNvCxnSpPr>
            <a:cxnSpLocks/>
          </p:cNvCxnSpPr>
          <p:nvPr/>
        </p:nvCxnSpPr>
        <p:spPr>
          <a:xfrm flipV="1">
            <a:off x="3114336" y="3088036"/>
            <a:ext cx="679157" cy="496606"/>
          </a:xfrm>
          <a:prstGeom prst="line">
            <a:avLst/>
          </a:prstGeom>
          <a:ln w="1270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9798E8FD-4B43-4A47-A276-2B64C57691E8}"/>
              </a:ext>
            </a:extLst>
          </p:cNvPr>
          <p:cNvCxnSpPr>
            <a:cxnSpLocks/>
          </p:cNvCxnSpPr>
          <p:nvPr/>
        </p:nvCxnSpPr>
        <p:spPr>
          <a:xfrm flipV="1">
            <a:off x="3123677" y="3935443"/>
            <a:ext cx="679157" cy="496606"/>
          </a:xfrm>
          <a:prstGeom prst="line">
            <a:avLst/>
          </a:prstGeom>
          <a:ln w="1270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7882116" y="6659594"/>
            <a:ext cx="1261884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de-DE" sz="900" dirty="0">
                <a:solidFill>
                  <a:srgbClr val="002060"/>
                </a:solidFill>
              </a:rPr>
              <a:t>McKenzie et al. 2004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328A2A9-62AB-9503-2CF0-FC50FC15E85D}"/>
              </a:ext>
            </a:extLst>
          </p:cNvPr>
          <p:cNvSpPr txBox="1"/>
          <p:nvPr/>
        </p:nvSpPr>
        <p:spPr>
          <a:xfrm>
            <a:off x="364078" y="911659"/>
            <a:ext cx="84158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i="0" dirty="0">
                <a:effectLst/>
                <a:latin typeface="+mn-lt"/>
              </a:rPr>
              <a:t>Trophic levels in a soil food web.</a:t>
            </a:r>
            <a:endParaRPr lang="de-DE" sz="1400" dirty="0">
              <a:latin typeface="+mn-lt"/>
            </a:endParaRPr>
          </a:p>
        </p:txBody>
      </p:sp>
      <p:pic>
        <p:nvPicPr>
          <p:cNvPr id="1028" name="Picture 4" descr="Trophic levels in a soil food web.">
            <a:extLst>
              <a:ext uri="{FF2B5EF4-FFF2-40B4-BE49-F238E27FC236}">
                <a16:creationId xmlns:a16="http://schemas.microsoft.com/office/drawing/2014/main" id="{2E4F4FCC-F71C-E299-0830-35E9F7F3BC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078" y="1198961"/>
            <a:ext cx="6190269" cy="3886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4EE5C034-3314-44AF-D8E3-A168C5D3BCAB}"/>
              </a:ext>
            </a:extLst>
          </p:cNvPr>
          <p:cNvSpPr txBox="1"/>
          <p:nvPr/>
        </p:nvSpPr>
        <p:spPr>
          <a:xfrm>
            <a:off x="197893" y="6520023"/>
            <a:ext cx="504805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hlinkClick r:id="rId3"/>
              </a:rPr>
              <a:t>The Soil Biota | Learn Science at </a:t>
            </a:r>
            <a:r>
              <a:rPr lang="en-GB" sz="1400" dirty="0" err="1">
                <a:hlinkClick r:id="rId3"/>
              </a:rPr>
              <a:t>Scitable</a:t>
            </a:r>
            <a:r>
              <a:rPr lang="en-GB" sz="1400" dirty="0">
                <a:hlinkClick r:id="rId3"/>
              </a:rPr>
              <a:t> (nature.com)</a:t>
            </a:r>
            <a:endParaRPr lang="en-GB" sz="1400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5E6BB67-7E47-E943-4CD6-9F82BCD735E9}"/>
              </a:ext>
            </a:extLst>
          </p:cNvPr>
          <p:cNvSpPr txBox="1"/>
          <p:nvPr/>
        </p:nvSpPr>
        <p:spPr>
          <a:xfrm>
            <a:off x="422576" y="5024354"/>
            <a:ext cx="820891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002060"/>
                </a:solidFill>
                <a:effectLst/>
                <a:latin typeface="+mj-lt"/>
              </a:rPr>
              <a:t>Soil animals can be conventionally grouped by size classes: </a:t>
            </a:r>
            <a:r>
              <a:rPr lang="en-GB" i="0" dirty="0">
                <a:solidFill>
                  <a:srgbClr val="002060"/>
                </a:solidFill>
                <a:effectLst/>
                <a:latin typeface="+mj-lt"/>
              </a:rPr>
              <a:t>macrofauna (cm; enchytraeids, earthworms, </a:t>
            </a:r>
            <a:r>
              <a:rPr lang="en-GB" i="0" dirty="0" err="1">
                <a:solidFill>
                  <a:srgbClr val="002060"/>
                </a:solidFill>
                <a:effectLst/>
                <a:latin typeface="+mj-lt"/>
              </a:rPr>
              <a:t>macroarthropods</a:t>
            </a:r>
            <a:r>
              <a:rPr lang="en-GB" i="0" dirty="0">
                <a:solidFill>
                  <a:srgbClr val="002060"/>
                </a:solidFill>
                <a:effectLst/>
                <a:latin typeface="+mj-lt"/>
              </a:rPr>
              <a:t>), </a:t>
            </a:r>
            <a:r>
              <a:rPr lang="en-GB" b="1" i="0" dirty="0">
                <a:solidFill>
                  <a:srgbClr val="002060"/>
                </a:solidFill>
                <a:effectLst/>
                <a:latin typeface="+mj-lt"/>
              </a:rPr>
              <a:t>mesofauna </a:t>
            </a:r>
            <a:r>
              <a:rPr lang="en-GB" i="0" dirty="0">
                <a:solidFill>
                  <a:srgbClr val="002060"/>
                </a:solidFill>
                <a:effectLst/>
                <a:latin typeface="+mj-lt"/>
              </a:rPr>
              <a:t>(mm; microarthropods, mites and collembolan), </a:t>
            </a:r>
            <a:r>
              <a:rPr lang="en-GB" b="0" i="0" dirty="0">
                <a:solidFill>
                  <a:srgbClr val="002060"/>
                </a:solidFill>
                <a:effectLst/>
                <a:latin typeface="+mj-lt"/>
              </a:rPr>
              <a:t>and</a:t>
            </a:r>
            <a:r>
              <a:rPr lang="en-GB" b="1" i="0" dirty="0">
                <a:solidFill>
                  <a:srgbClr val="002060"/>
                </a:solidFill>
                <a:effectLst/>
                <a:latin typeface="+mj-lt"/>
              </a:rPr>
              <a:t> microfauna </a:t>
            </a:r>
            <a:r>
              <a:rPr lang="en-GB" i="0" dirty="0">
                <a:solidFill>
                  <a:srgbClr val="002060"/>
                </a:solidFill>
                <a:effectLst/>
                <a:latin typeface="+mj-lt"/>
              </a:rPr>
              <a:t>(µm; protozoa, nematodes)</a:t>
            </a:r>
            <a:endParaRPr lang="en-GB" dirty="0">
              <a:solidFill>
                <a:srgbClr val="002060"/>
              </a:solidFill>
              <a:latin typeface="+mj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9EE0086-94AC-08B0-A71C-E0CB8ABAB36D}"/>
              </a:ext>
            </a:extLst>
          </p:cNvPr>
          <p:cNvSpPr txBox="1"/>
          <p:nvPr/>
        </p:nvSpPr>
        <p:spPr>
          <a:xfrm>
            <a:off x="6554348" y="1247816"/>
            <a:ext cx="2323522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0" dirty="0">
                <a:solidFill>
                  <a:srgbClr val="002060"/>
                </a:solidFill>
                <a:effectLst/>
                <a:latin typeface="+mj-lt"/>
              </a:rPr>
              <a:t>The soil fauna</a:t>
            </a:r>
            <a:r>
              <a:rPr lang="en-GB" b="0" i="0" dirty="0">
                <a:solidFill>
                  <a:srgbClr val="002060"/>
                </a:solidFill>
                <a:effectLst/>
                <a:latin typeface="+mj-lt"/>
              </a:rPr>
              <a:t> is the collection of all the microscopic and macroscopic animals in a given soil.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7923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1BBA9B1-DAB9-4DD8-91D1-9CBB75E1D952}"/>
              </a:ext>
            </a:extLst>
          </p:cNvPr>
          <p:cNvSpPr txBox="1"/>
          <p:nvPr/>
        </p:nvSpPr>
        <p:spPr>
          <a:xfrm>
            <a:off x="0" y="33261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Soil Organisms</a:t>
            </a:r>
            <a:endParaRPr lang="en-AU" sz="3200" dirty="0">
              <a:solidFill>
                <a:srgbClr val="002060"/>
              </a:solidFill>
            </a:endParaRPr>
          </a:p>
        </p:txBody>
      </p:sp>
      <p:cxnSp>
        <p:nvCxnSpPr>
          <p:cNvPr id="6" name="Straight Connector 5"/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id="{F0100357-2ABC-49D1-B555-488211F46C16}"/>
              </a:ext>
            </a:extLst>
          </p:cNvPr>
          <p:cNvCxnSpPr/>
          <p:nvPr/>
        </p:nvCxnSpPr>
        <p:spPr>
          <a:xfrm flipV="1">
            <a:off x="3313651" y="2317862"/>
            <a:ext cx="498305" cy="326845"/>
          </a:xfrm>
          <a:prstGeom prst="line">
            <a:avLst/>
          </a:prstGeom>
          <a:ln w="1270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AC3079CF-DE68-4A73-840E-1A201D1757EB}"/>
              </a:ext>
            </a:extLst>
          </p:cNvPr>
          <p:cNvCxnSpPr>
            <a:cxnSpLocks/>
          </p:cNvCxnSpPr>
          <p:nvPr/>
        </p:nvCxnSpPr>
        <p:spPr>
          <a:xfrm flipV="1">
            <a:off x="3114336" y="3088036"/>
            <a:ext cx="679157" cy="496606"/>
          </a:xfrm>
          <a:prstGeom prst="line">
            <a:avLst/>
          </a:prstGeom>
          <a:ln w="1270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9798E8FD-4B43-4A47-A276-2B64C57691E8}"/>
              </a:ext>
            </a:extLst>
          </p:cNvPr>
          <p:cNvCxnSpPr>
            <a:cxnSpLocks/>
          </p:cNvCxnSpPr>
          <p:nvPr/>
        </p:nvCxnSpPr>
        <p:spPr>
          <a:xfrm flipV="1">
            <a:off x="3123677" y="3935443"/>
            <a:ext cx="679157" cy="496606"/>
          </a:xfrm>
          <a:prstGeom prst="line">
            <a:avLst/>
          </a:prstGeom>
          <a:ln w="1270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7882116" y="6659594"/>
            <a:ext cx="1261884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de-DE" sz="900" dirty="0">
                <a:solidFill>
                  <a:srgbClr val="002060"/>
                </a:solidFill>
              </a:rPr>
              <a:t>McKenzie et al. 2004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328A2A9-62AB-9503-2CF0-FC50FC15E85D}"/>
              </a:ext>
            </a:extLst>
          </p:cNvPr>
          <p:cNvSpPr txBox="1"/>
          <p:nvPr/>
        </p:nvSpPr>
        <p:spPr>
          <a:xfrm>
            <a:off x="329959" y="688684"/>
            <a:ext cx="84158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dirty="0">
                <a:solidFill>
                  <a:srgbClr val="002060"/>
                </a:solidFill>
              </a:rPr>
              <a:t>Soils vary in physical and chemical properties... </a:t>
            </a:r>
            <a:r>
              <a:rPr lang="de-DE" b="1" dirty="0">
                <a:solidFill>
                  <a:srgbClr val="002060"/>
                </a:solidFill>
              </a:rPr>
              <a:t>(soil types!)</a:t>
            </a:r>
          </a:p>
        </p:txBody>
      </p:sp>
      <p:pic>
        <p:nvPicPr>
          <p:cNvPr id="2050" name="Picture 2" descr="Fortuna Table 2">
            <a:extLst>
              <a:ext uri="{FF2B5EF4-FFF2-40B4-BE49-F238E27FC236}">
                <a16:creationId xmlns:a16="http://schemas.microsoft.com/office/drawing/2014/main" id="{9CFEFB37-36A8-E06B-91A7-ECE243FE4F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243" y="1268760"/>
            <a:ext cx="4765308" cy="3585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Scientists Say: Prairie">
            <a:extLst>
              <a:ext uri="{FF2B5EF4-FFF2-40B4-BE49-F238E27FC236}">
                <a16:creationId xmlns:a16="http://schemas.microsoft.com/office/drawing/2014/main" id="{715B8077-9B5F-55CC-092E-E16BC2B0FB2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5518042" y="3049434"/>
            <a:ext cx="2620643" cy="1620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Navigating The Global Landscape Of Digital Agriculture">
            <a:extLst>
              <a:ext uri="{FF2B5EF4-FFF2-40B4-BE49-F238E27FC236}">
                <a16:creationId xmlns:a16="http://schemas.microsoft.com/office/drawing/2014/main" id="{E324FD89-D398-D829-C4CD-A8F4EBFA0D2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5518042" y="1240187"/>
            <a:ext cx="2620643" cy="1672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Woods vs. Forest: What's the Difference?">
            <a:extLst>
              <a:ext uri="{FF2B5EF4-FFF2-40B4-BE49-F238E27FC236}">
                <a16:creationId xmlns:a16="http://schemas.microsoft.com/office/drawing/2014/main" id="{4C5F3933-2BA4-79E7-D81E-264E9D522D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8041" y="4786472"/>
            <a:ext cx="2620643" cy="1747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4FC9328-6D32-FA19-938F-FD4D288F5A34}"/>
              </a:ext>
            </a:extLst>
          </p:cNvPr>
          <p:cNvSpPr txBox="1"/>
          <p:nvPr/>
        </p:nvSpPr>
        <p:spPr>
          <a:xfrm>
            <a:off x="197893" y="6520023"/>
            <a:ext cx="504805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hlinkClick r:id="rId6"/>
              </a:rPr>
              <a:t>The Soil Biota | Learn Science at </a:t>
            </a:r>
            <a:r>
              <a:rPr lang="en-GB" sz="1400" dirty="0" err="1">
                <a:hlinkClick r:id="rId6"/>
              </a:rPr>
              <a:t>Scitable</a:t>
            </a:r>
            <a:r>
              <a:rPr lang="en-GB" sz="1400" dirty="0">
                <a:hlinkClick r:id="rId6"/>
              </a:rPr>
              <a:t> (nature.com)</a:t>
            </a:r>
            <a:endParaRPr lang="en-GB" sz="14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DB52DB2-4AAD-CBBB-C8F5-04269C0425D7}"/>
              </a:ext>
            </a:extLst>
          </p:cNvPr>
          <p:cNvSpPr txBox="1"/>
          <p:nvPr/>
        </p:nvSpPr>
        <p:spPr>
          <a:xfrm>
            <a:off x="571290" y="4896742"/>
            <a:ext cx="4576774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All soil organisms help decompose nutrient rich organic material (decaying plants, animals, and animal waste), which increases soil organic matter (SOM) that feeds plants. </a:t>
            </a:r>
            <a:r>
              <a:rPr lang="en-GB" sz="1400" b="1" dirty="0"/>
              <a:t>Larger soil organisms, such as earthworms and arthropods, add nutrients to the soil through their waste as they shred and feed on SOM</a:t>
            </a:r>
          </a:p>
        </p:txBody>
      </p:sp>
    </p:spTree>
    <p:extLst>
      <p:ext uri="{BB962C8B-B14F-4D97-AF65-F5344CB8AC3E}">
        <p14:creationId xmlns:p14="http://schemas.microsoft.com/office/powerpoint/2010/main" val="4010521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1BBA9B1-DAB9-4DD8-91D1-9CBB75E1D952}"/>
              </a:ext>
            </a:extLst>
          </p:cNvPr>
          <p:cNvSpPr txBox="1"/>
          <p:nvPr/>
        </p:nvSpPr>
        <p:spPr>
          <a:xfrm>
            <a:off x="0" y="33261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Soil Hotspots</a:t>
            </a:r>
            <a:endParaRPr lang="en-AU" sz="3200" dirty="0">
              <a:solidFill>
                <a:srgbClr val="002060"/>
              </a:solidFill>
            </a:endParaRPr>
          </a:p>
        </p:txBody>
      </p:sp>
      <p:cxnSp>
        <p:nvCxnSpPr>
          <p:cNvPr id="6" name="Straight Connector 5"/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id="{F0100357-2ABC-49D1-B555-488211F46C16}"/>
              </a:ext>
            </a:extLst>
          </p:cNvPr>
          <p:cNvCxnSpPr/>
          <p:nvPr/>
        </p:nvCxnSpPr>
        <p:spPr>
          <a:xfrm flipV="1">
            <a:off x="3313651" y="2317862"/>
            <a:ext cx="498305" cy="326845"/>
          </a:xfrm>
          <a:prstGeom prst="line">
            <a:avLst/>
          </a:prstGeom>
          <a:ln w="1270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AC3079CF-DE68-4A73-840E-1A201D1757EB}"/>
              </a:ext>
            </a:extLst>
          </p:cNvPr>
          <p:cNvCxnSpPr>
            <a:cxnSpLocks/>
          </p:cNvCxnSpPr>
          <p:nvPr/>
        </p:nvCxnSpPr>
        <p:spPr>
          <a:xfrm flipV="1">
            <a:off x="3114336" y="3088036"/>
            <a:ext cx="679157" cy="496606"/>
          </a:xfrm>
          <a:prstGeom prst="line">
            <a:avLst/>
          </a:prstGeom>
          <a:ln w="1270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9798E8FD-4B43-4A47-A276-2B64C57691E8}"/>
              </a:ext>
            </a:extLst>
          </p:cNvPr>
          <p:cNvCxnSpPr>
            <a:cxnSpLocks/>
          </p:cNvCxnSpPr>
          <p:nvPr/>
        </p:nvCxnSpPr>
        <p:spPr>
          <a:xfrm flipV="1">
            <a:off x="3123677" y="3935443"/>
            <a:ext cx="679157" cy="496606"/>
          </a:xfrm>
          <a:prstGeom prst="line">
            <a:avLst/>
          </a:prstGeom>
          <a:ln w="1270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tangle 15">
            <a:extLst>
              <a:ext uri="{FF2B5EF4-FFF2-40B4-BE49-F238E27FC236}">
                <a16:creationId xmlns:a16="http://schemas.microsoft.com/office/drawing/2014/main" id="{04CA7618-C776-4642-9E7B-97BAABDFD4ED}"/>
              </a:ext>
            </a:extLst>
          </p:cNvPr>
          <p:cNvSpPr/>
          <p:nvPr/>
        </p:nvSpPr>
        <p:spPr>
          <a:xfrm>
            <a:off x="179512" y="6482622"/>
            <a:ext cx="8677781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AU" sz="1400" dirty="0">
                <a:hlinkClick r:id="rId2"/>
              </a:rPr>
              <a:t>https://www.soils.org/files/s4t/soil-taxonomy-web-poster.pdf</a:t>
            </a:r>
            <a:endParaRPr lang="en-AU" sz="1400" dirty="0"/>
          </a:p>
          <a:p>
            <a:endParaRPr lang="en-AU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328A2A9-62AB-9503-2CF0-FC50FC15E85D}"/>
              </a:ext>
            </a:extLst>
          </p:cNvPr>
          <p:cNvSpPr txBox="1"/>
          <p:nvPr/>
        </p:nvSpPr>
        <p:spPr>
          <a:xfrm>
            <a:off x="179512" y="688684"/>
            <a:ext cx="856629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2060"/>
                </a:solidFill>
                <a:effectLst/>
                <a:latin typeface="+mn-lt"/>
              </a:rPr>
              <a:t>Zones or ecosystems containing areas of activity include the “</a:t>
            </a:r>
            <a:r>
              <a:rPr lang="en-GB" b="1" i="0" dirty="0" err="1">
                <a:solidFill>
                  <a:srgbClr val="002060"/>
                </a:solidFill>
                <a:effectLst/>
                <a:latin typeface="+mn-lt"/>
              </a:rPr>
              <a:t>drilosphere</a:t>
            </a:r>
            <a:r>
              <a:rPr lang="en-GB" b="0" i="0" dirty="0">
                <a:solidFill>
                  <a:srgbClr val="002060"/>
                </a:solidFill>
                <a:effectLst/>
                <a:latin typeface="+mn-lt"/>
              </a:rPr>
              <a:t>” (the portion of the soil volume influenced by secretions of earthworms), the </a:t>
            </a:r>
            <a:r>
              <a:rPr lang="en-GB" b="1" i="0" dirty="0" err="1">
                <a:solidFill>
                  <a:srgbClr val="002060"/>
                </a:solidFill>
                <a:effectLst/>
                <a:latin typeface="+mn-lt"/>
              </a:rPr>
              <a:t>porosphere</a:t>
            </a:r>
            <a:r>
              <a:rPr lang="en-GB" b="1" i="0" dirty="0">
                <a:solidFill>
                  <a:srgbClr val="002060"/>
                </a:solidFill>
                <a:effectLst/>
                <a:latin typeface="+mn-lt"/>
              </a:rPr>
              <a:t> </a:t>
            </a:r>
            <a:r>
              <a:rPr lang="en-GB" b="0" i="0" dirty="0">
                <a:solidFill>
                  <a:srgbClr val="002060"/>
                </a:solidFill>
                <a:effectLst/>
                <a:latin typeface="+mn-lt"/>
              </a:rPr>
              <a:t>(the total pore space), </a:t>
            </a:r>
            <a:r>
              <a:rPr lang="en-GB" b="1" i="0" dirty="0" err="1">
                <a:solidFill>
                  <a:srgbClr val="002060"/>
                </a:solidFill>
                <a:effectLst/>
                <a:latin typeface="+mn-lt"/>
              </a:rPr>
              <a:t>detritusphere</a:t>
            </a:r>
            <a:r>
              <a:rPr lang="en-GB" b="1" i="0" dirty="0">
                <a:solidFill>
                  <a:srgbClr val="002060"/>
                </a:solidFill>
                <a:effectLst/>
                <a:latin typeface="+mn-lt"/>
              </a:rPr>
              <a:t> </a:t>
            </a:r>
            <a:r>
              <a:rPr lang="en-GB" b="0" i="0" dirty="0">
                <a:solidFill>
                  <a:srgbClr val="002060"/>
                </a:solidFill>
                <a:effectLst/>
                <a:latin typeface="+mn-lt"/>
              </a:rPr>
              <a:t>(dead plant and soil biota), </a:t>
            </a:r>
            <a:r>
              <a:rPr lang="en-GB" b="1" i="0" dirty="0" err="1">
                <a:solidFill>
                  <a:srgbClr val="002060"/>
                </a:solidFill>
                <a:effectLst/>
                <a:latin typeface="+mn-lt"/>
              </a:rPr>
              <a:t>aggregatusphere</a:t>
            </a:r>
            <a:r>
              <a:rPr lang="en-GB" b="0" i="0" dirty="0">
                <a:solidFill>
                  <a:srgbClr val="002060"/>
                </a:solidFill>
                <a:effectLst/>
                <a:latin typeface="+mn-lt"/>
              </a:rPr>
              <a:t> (the sum of aggregates) and the </a:t>
            </a:r>
            <a:r>
              <a:rPr lang="en-GB" b="1" dirty="0">
                <a:solidFill>
                  <a:srgbClr val="002060"/>
                </a:solidFill>
                <a:effectLst/>
                <a:latin typeface="+mn-lt"/>
              </a:rPr>
              <a:t>rhizosphere</a:t>
            </a:r>
            <a:r>
              <a:rPr lang="en-GB" b="0" i="0" dirty="0">
                <a:solidFill>
                  <a:srgbClr val="002060"/>
                </a:solidFill>
                <a:effectLst/>
                <a:latin typeface="+mn-lt"/>
              </a:rPr>
              <a:t>.</a:t>
            </a:r>
            <a:endParaRPr lang="de-DE" b="1" dirty="0">
              <a:solidFill>
                <a:srgbClr val="002060"/>
              </a:solidFill>
              <a:latin typeface="+mn-lt"/>
            </a:endParaRPr>
          </a:p>
        </p:txBody>
      </p:sp>
      <p:pic>
        <p:nvPicPr>
          <p:cNvPr id="3074" name="Picture 2" descr="Arenas of activity in soils contain hot spots.">
            <a:extLst>
              <a:ext uri="{FF2B5EF4-FFF2-40B4-BE49-F238E27FC236}">
                <a16:creationId xmlns:a16="http://schemas.microsoft.com/office/drawing/2014/main" id="{CDE60CCE-5AE5-7375-4884-27F44508F3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345" y="1995493"/>
            <a:ext cx="5962650" cy="441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6314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1BBA9B1-DAB9-4DD8-91D1-9CBB75E1D952}"/>
              </a:ext>
            </a:extLst>
          </p:cNvPr>
          <p:cNvSpPr txBox="1"/>
          <p:nvPr/>
        </p:nvSpPr>
        <p:spPr>
          <a:xfrm>
            <a:off x="0" y="33261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Soil Hotspots</a:t>
            </a:r>
            <a:endParaRPr lang="en-AU" sz="3200" dirty="0">
              <a:solidFill>
                <a:srgbClr val="002060"/>
              </a:solidFill>
            </a:endParaRPr>
          </a:p>
        </p:txBody>
      </p:sp>
      <p:cxnSp>
        <p:nvCxnSpPr>
          <p:cNvPr id="6" name="Straight Connector 5"/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id="{F0100357-2ABC-49D1-B555-488211F46C16}"/>
              </a:ext>
            </a:extLst>
          </p:cNvPr>
          <p:cNvCxnSpPr/>
          <p:nvPr/>
        </p:nvCxnSpPr>
        <p:spPr>
          <a:xfrm flipV="1">
            <a:off x="3313651" y="2317862"/>
            <a:ext cx="498305" cy="326845"/>
          </a:xfrm>
          <a:prstGeom prst="line">
            <a:avLst/>
          </a:prstGeom>
          <a:ln w="1270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AC3079CF-DE68-4A73-840E-1A201D1757EB}"/>
              </a:ext>
            </a:extLst>
          </p:cNvPr>
          <p:cNvCxnSpPr>
            <a:cxnSpLocks/>
          </p:cNvCxnSpPr>
          <p:nvPr/>
        </p:nvCxnSpPr>
        <p:spPr>
          <a:xfrm flipV="1">
            <a:off x="3114336" y="3088036"/>
            <a:ext cx="679157" cy="496606"/>
          </a:xfrm>
          <a:prstGeom prst="line">
            <a:avLst/>
          </a:prstGeom>
          <a:ln w="1270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9798E8FD-4B43-4A47-A276-2B64C57691E8}"/>
              </a:ext>
            </a:extLst>
          </p:cNvPr>
          <p:cNvCxnSpPr>
            <a:cxnSpLocks/>
          </p:cNvCxnSpPr>
          <p:nvPr/>
        </p:nvCxnSpPr>
        <p:spPr>
          <a:xfrm flipV="1">
            <a:off x="3123677" y="3935443"/>
            <a:ext cx="679157" cy="496606"/>
          </a:xfrm>
          <a:prstGeom prst="line">
            <a:avLst/>
          </a:prstGeom>
          <a:ln w="1270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7882116" y="6659594"/>
            <a:ext cx="1261884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de-DE" sz="900" dirty="0">
                <a:solidFill>
                  <a:srgbClr val="002060"/>
                </a:solidFill>
              </a:rPr>
              <a:t>McKenzie et al. 2004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4CA7618-C776-4642-9E7B-97BAABDFD4ED}"/>
              </a:ext>
            </a:extLst>
          </p:cNvPr>
          <p:cNvSpPr/>
          <p:nvPr/>
        </p:nvSpPr>
        <p:spPr>
          <a:xfrm>
            <a:off x="179512" y="6482622"/>
            <a:ext cx="8677781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AU" sz="1400" dirty="0">
                <a:hlinkClick r:id="rId2"/>
              </a:rPr>
              <a:t>https://www.soils.org/files/s4t/soil-taxonomy-web-poster.pdf</a:t>
            </a:r>
            <a:endParaRPr lang="en-AU" sz="1400" dirty="0"/>
          </a:p>
          <a:p>
            <a:endParaRPr lang="en-AU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328A2A9-62AB-9503-2CF0-FC50FC15E85D}"/>
              </a:ext>
            </a:extLst>
          </p:cNvPr>
          <p:cNvSpPr txBox="1"/>
          <p:nvPr/>
        </p:nvSpPr>
        <p:spPr>
          <a:xfrm>
            <a:off x="179512" y="688684"/>
            <a:ext cx="856629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2060"/>
                </a:solidFill>
                <a:effectLst/>
                <a:latin typeface="+mn-lt"/>
              </a:rPr>
              <a:t>Zones or ecosystems containing areas of activity include the “</a:t>
            </a:r>
            <a:r>
              <a:rPr lang="en-GB" b="1" i="0" dirty="0" err="1">
                <a:solidFill>
                  <a:srgbClr val="002060"/>
                </a:solidFill>
                <a:effectLst/>
                <a:latin typeface="+mn-lt"/>
              </a:rPr>
              <a:t>drilosphere</a:t>
            </a:r>
            <a:r>
              <a:rPr lang="en-GB" b="0" i="0" dirty="0">
                <a:solidFill>
                  <a:srgbClr val="002060"/>
                </a:solidFill>
                <a:effectLst/>
                <a:latin typeface="+mn-lt"/>
              </a:rPr>
              <a:t>” (the portion of the soil volume influenced by secretions of earthworms), the </a:t>
            </a:r>
            <a:r>
              <a:rPr lang="en-GB" b="1" i="0" dirty="0" err="1">
                <a:solidFill>
                  <a:srgbClr val="002060"/>
                </a:solidFill>
                <a:effectLst/>
                <a:latin typeface="+mn-lt"/>
              </a:rPr>
              <a:t>porosphere</a:t>
            </a:r>
            <a:r>
              <a:rPr lang="en-GB" b="1" i="0" dirty="0">
                <a:solidFill>
                  <a:srgbClr val="002060"/>
                </a:solidFill>
                <a:effectLst/>
                <a:latin typeface="+mn-lt"/>
              </a:rPr>
              <a:t> </a:t>
            </a:r>
            <a:r>
              <a:rPr lang="en-GB" b="0" i="0" dirty="0">
                <a:solidFill>
                  <a:srgbClr val="002060"/>
                </a:solidFill>
                <a:effectLst/>
                <a:latin typeface="+mn-lt"/>
              </a:rPr>
              <a:t>(the total pore space), </a:t>
            </a:r>
            <a:r>
              <a:rPr lang="en-GB" b="1" i="0" dirty="0" err="1">
                <a:solidFill>
                  <a:srgbClr val="002060"/>
                </a:solidFill>
                <a:effectLst/>
                <a:latin typeface="+mn-lt"/>
              </a:rPr>
              <a:t>detritusphere</a:t>
            </a:r>
            <a:r>
              <a:rPr lang="en-GB" b="1" i="0" dirty="0">
                <a:solidFill>
                  <a:srgbClr val="002060"/>
                </a:solidFill>
                <a:effectLst/>
                <a:latin typeface="+mn-lt"/>
              </a:rPr>
              <a:t> </a:t>
            </a:r>
            <a:r>
              <a:rPr lang="en-GB" b="0" i="0" dirty="0">
                <a:solidFill>
                  <a:srgbClr val="002060"/>
                </a:solidFill>
                <a:effectLst/>
                <a:latin typeface="+mn-lt"/>
              </a:rPr>
              <a:t>(dead plant and soil biota), </a:t>
            </a:r>
            <a:r>
              <a:rPr lang="en-GB" b="1" i="0" dirty="0" err="1">
                <a:solidFill>
                  <a:srgbClr val="002060"/>
                </a:solidFill>
                <a:effectLst/>
                <a:latin typeface="+mn-lt"/>
              </a:rPr>
              <a:t>aggregatusphere</a:t>
            </a:r>
            <a:r>
              <a:rPr lang="en-GB" b="0" i="0" dirty="0">
                <a:solidFill>
                  <a:srgbClr val="002060"/>
                </a:solidFill>
                <a:effectLst/>
                <a:latin typeface="+mn-lt"/>
              </a:rPr>
              <a:t> (the sum of aggregates) and the </a:t>
            </a:r>
            <a:r>
              <a:rPr lang="en-GB" b="1" dirty="0">
                <a:solidFill>
                  <a:srgbClr val="002060"/>
                </a:solidFill>
                <a:effectLst/>
                <a:latin typeface="+mn-lt"/>
              </a:rPr>
              <a:t>rhizosphere</a:t>
            </a:r>
            <a:r>
              <a:rPr lang="en-GB" b="0" i="0" dirty="0">
                <a:solidFill>
                  <a:srgbClr val="002060"/>
                </a:solidFill>
                <a:effectLst/>
                <a:latin typeface="+mn-lt"/>
              </a:rPr>
              <a:t>.</a:t>
            </a:r>
            <a:endParaRPr lang="de-DE" b="1" dirty="0">
              <a:solidFill>
                <a:srgbClr val="002060"/>
              </a:solidFill>
              <a:latin typeface="+mn-lt"/>
            </a:endParaRPr>
          </a:p>
        </p:txBody>
      </p:sp>
      <p:pic>
        <p:nvPicPr>
          <p:cNvPr id="3074" name="Picture 2" descr="Arenas of activity in soils contain hot spots.">
            <a:extLst>
              <a:ext uri="{FF2B5EF4-FFF2-40B4-BE49-F238E27FC236}">
                <a16:creationId xmlns:a16="http://schemas.microsoft.com/office/drawing/2014/main" id="{CDE60CCE-5AE5-7375-4884-27F44508F3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345" y="1995493"/>
            <a:ext cx="5962650" cy="441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1DB4065-8824-D02B-CBE5-D8E1B2E068C2}"/>
              </a:ext>
            </a:extLst>
          </p:cNvPr>
          <p:cNvSpPr txBox="1"/>
          <p:nvPr/>
        </p:nvSpPr>
        <p:spPr>
          <a:xfrm>
            <a:off x="6228184" y="5533476"/>
            <a:ext cx="2979372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the zone of chemical, biological, and physical influence generated by root growth and activity.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340A006D-C372-23D3-0193-4C2593A45151}"/>
              </a:ext>
            </a:extLst>
          </p:cNvPr>
          <p:cNvCxnSpPr>
            <a:cxnSpLocks/>
          </p:cNvCxnSpPr>
          <p:nvPr/>
        </p:nvCxnSpPr>
        <p:spPr>
          <a:xfrm flipH="1" flipV="1">
            <a:off x="5921397" y="5494937"/>
            <a:ext cx="306787" cy="166311"/>
          </a:xfrm>
          <a:prstGeom prst="line">
            <a:avLst/>
          </a:prstGeom>
          <a:ln w="158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280201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1BBA9B1-DAB9-4DD8-91D1-9CBB75E1D952}"/>
              </a:ext>
            </a:extLst>
          </p:cNvPr>
          <p:cNvSpPr txBox="1"/>
          <p:nvPr/>
        </p:nvSpPr>
        <p:spPr>
          <a:xfrm>
            <a:off x="0" y="33261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Soil Texture</a:t>
            </a:r>
            <a:endParaRPr lang="en-AU" sz="3200" dirty="0">
              <a:solidFill>
                <a:srgbClr val="002060"/>
              </a:solidFill>
            </a:endParaRPr>
          </a:p>
        </p:txBody>
      </p:sp>
      <p:cxnSp>
        <p:nvCxnSpPr>
          <p:cNvPr id="6" name="Straight Connector 5"/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id="{F0100357-2ABC-49D1-B555-488211F46C16}"/>
              </a:ext>
            </a:extLst>
          </p:cNvPr>
          <p:cNvCxnSpPr/>
          <p:nvPr/>
        </p:nvCxnSpPr>
        <p:spPr>
          <a:xfrm flipV="1">
            <a:off x="3313651" y="2317862"/>
            <a:ext cx="498305" cy="326845"/>
          </a:xfrm>
          <a:prstGeom prst="line">
            <a:avLst/>
          </a:prstGeom>
          <a:ln w="1270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AC3079CF-DE68-4A73-840E-1A201D1757EB}"/>
              </a:ext>
            </a:extLst>
          </p:cNvPr>
          <p:cNvCxnSpPr>
            <a:cxnSpLocks/>
          </p:cNvCxnSpPr>
          <p:nvPr/>
        </p:nvCxnSpPr>
        <p:spPr>
          <a:xfrm flipV="1">
            <a:off x="3114336" y="3088036"/>
            <a:ext cx="679157" cy="496606"/>
          </a:xfrm>
          <a:prstGeom prst="line">
            <a:avLst/>
          </a:prstGeom>
          <a:ln w="1270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9798E8FD-4B43-4A47-A276-2B64C57691E8}"/>
              </a:ext>
            </a:extLst>
          </p:cNvPr>
          <p:cNvCxnSpPr>
            <a:cxnSpLocks/>
          </p:cNvCxnSpPr>
          <p:nvPr/>
        </p:nvCxnSpPr>
        <p:spPr>
          <a:xfrm flipV="1">
            <a:off x="3123677" y="3935443"/>
            <a:ext cx="679157" cy="496606"/>
          </a:xfrm>
          <a:prstGeom prst="line">
            <a:avLst/>
          </a:prstGeom>
          <a:ln w="1270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7882116" y="6659594"/>
            <a:ext cx="1261884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de-DE" sz="900" dirty="0">
                <a:solidFill>
                  <a:srgbClr val="002060"/>
                </a:solidFill>
              </a:rPr>
              <a:t>McKenzie et al. 2004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4CA7618-C776-4642-9E7B-97BAABDFD4ED}"/>
              </a:ext>
            </a:extLst>
          </p:cNvPr>
          <p:cNvSpPr/>
          <p:nvPr/>
        </p:nvSpPr>
        <p:spPr>
          <a:xfrm>
            <a:off x="68022" y="6482622"/>
            <a:ext cx="8677781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AU" sz="1400" dirty="0">
                <a:hlinkClick r:id="rId2"/>
              </a:rPr>
              <a:t>https://www.soils.org/files/s4t/soil-taxonomy-web-poster.pdf</a:t>
            </a:r>
            <a:endParaRPr lang="en-AU" sz="1400" dirty="0"/>
          </a:p>
          <a:p>
            <a:endParaRPr lang="en-AU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328A2A9-62AB-9503-2CF0-FC50FC15E85D}"/>
              </a:ext>
            </a:extLst>
          </p:cNvPr>
          <p:cNvSpPr txBox="1"/>
          <p:nvPr/>
        </p:nvSpPr>
        <p:spPr>
          <a:xfrm>
            <a:off x="329959" y="688684"/>
            <a:ext cx="84158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dirty="0">
                <a:solidFill>
                  <a:srgbClr val="002060"/>
                </a:solidFill>
              </a:rPr>
              <a:t>Soils vary in physical and chemical properties... </a:t>
            </a:r>
            <a:r>
              <a:rPr lang="de-DE" b="1" dirty="0">
                <a:solidFill>
                  <a:srgbClr val="002060"/>
                </a:solidFill>
              </a:rPr>
              <a:t>(soil types!)</a:t>
            </a:r>
          </a:p>
        </p:txBody>
      </p:sp>
      <p:pic>
        <p:nvPicPr>
          <p:cNvPr id="1026" name="Picture 2" descr="A soil aggregate or ped is a naturally formed assemblage of sand, silt, clay, organic matter, root hairs, microorganisms and their secretions, and resulting pores.">
            <a:extLst>
              <a:ext uri="{FF2B5EF4-FFF2-40B4-BE49-F238E27FC236}">
                <a16:creationId xmlns:a16="http://schemas.microsoft.com/office/drawing/2014/main" id="{47061683-3039-0F0E-03A8-E9CD21B63F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876" y="1134135"/>
            <a:ext cx="3190875" cy="3562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EE797992-E35E-48A7-990D-6A04F43AE6A3}"/>
              </a:ext>
            </a:extLst>
          </p:cNvPr>
          <p:cNvSpPr txBox="1"/>
          <p:nvPr/>
        </p:nvSpPr>
        <p:spPr>
          <a:xfrm>
            <a:off x="3666694" y="2314435"/>
            <a:ext cx="5079109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002060"/>
                </a:solidFill>
                <a:effectLst/>
                <a:latin typeface="+mn-lt"/>
              </a:rPr>
              <a:t>Soil texture and structure determine the pore-size distribution, </a:t>
            </a:r>
            <a:r>
              <a:rPr lang="en-GB" b="1" i="0" dirty="0">
                <a:solidFill>
                  <a:srgbClr val="002060"/>
                </a:solidFill>
                <a:effectLst/>
                <a:latin typeface="+mn-lt"/>
              </a:rPr>
              <a:t>soil water holding capacity</a:t>
            </a:r>
            <a:r>
              <a:rPr lang="en-GB" b="0" i="0" dirty="0">
                <a:solidFill>
                  <a:srgbClr val="002060"/>
                </a:solidFill>
                <a:effectLst/>
                <a:latin typeface="+mn-lt"/>
              </a:rPr>
              <a:t> and the amount of water to air-filled pore space in </a:t>
            </a:r>
            <a:r>
              <a:rPr lang="en-GB" b="1" i="0" dirty="0">
                <a:solidFill>
                  <a:srgbClr val="002060"/>
                </a:solidFill>
                <a:effectLst/>
                <a:latin typeface="+mn-lt"/>
              </a:rPr>
              <a:t>soil aggregates </a:t>
            </a:r>
            <a:r>
              <a:rPr lang="en-GB" b="0" i="0" dirty="0">
                <a:solidFill>
                  <a:srgbClr val="002060"/>
                </a:solidFill>
                <a:effectLst/>
                <a:latin typeface="+mn-lt"/>
              </a:rPr>
              <a:t>that provide habitat for soil organisms.</a:t>
            </a:r>
            <a:endParaRPr lang="en-GB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A868ABD-6371-AAD5-48BF-E0197407BAE2}"/>
              </a:ext>
            </a:extLst>
          </p:cNvPr>
          <p:cNvSpPr txBox="1"/>
          <p:nvPr/>
        </p:nvSpPr>
        <p:spPr>
          <a:xfrm>
            <a:off x="3635896" y="1290566"/>
            <a:ext cx="5048054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0" dirty="0">
                <a:solidFill>
                  <a:srgbClr val="002060"/>
                </a:solidFill>
                <a:effectLst/>
                <a:latin typeface="+mn-lt"/>
              </a:rPr>
              <a:t>Soil texture</a:t>
            </a:r>
            <a:r>
              <a:rPr lang="en-GB" b="0" i="0" dirty="0">
                <a:solidFill>
                  <a:srgbClr val="002060"/>
                </a:solidFill>
                <a:effectLst/>
                <a:latin typeface="+mn-lt"/>
              </a:rPr>
              <a:t> (fineness or coarseness) affects plant rooting, </a:t>
            </a:r>
            <a:r>
              <a:rPr lang="en-GB" b="1" i="0" dirty="0">
                <a:solidFill>
                  <a:srgbClr val="002060"/>
                </a:solidFill>
                <a:effectLst/>
                <a:latin typeface="+mn-lt"/>
              </a:rPr>
              <a:t>soil structure</a:t>
            </a:r>
            <a:r>
              <a:rPr lang="en-GB" b="0" i="0" dirty="0">
                <a:solidFill>
                  <a:srgbClr val="002060"/>
                </a:solidFill>
                <a:effectLst/>
                <a:latin typeface="+mn-lt"/>
              </a:rPr>
              <a:t> and </a:t>
            </a:r>
            <a:r>
              <a:rPr lang="en-GB" b="1" i="0" dirty="0">
                <a:solidFill>
                  <a:srgbClr val="002060"/>
                </a:solidFill>
                <a:effectLst/>
                <a:latin typeface="+mn-lt"/>
              </a:rPr>
              <a:t>organic matter</a:t>
            </a:r>
            <a:r>
              <a:rPr lang="en-GB" b="0" i="0" dirty="0">
                <a:solidFill>
                  <a:srgbClr val="002060"/>
                </a:solidFill>
                <a:effectLst/>
                <a:latin typeface="+mn-lt"/>
              </a:rPr>
              <a:t> content. </a:t>
            </a:r>
            <a:endParaRPr lang="en-GB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907141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1BBA9B1-DAB9-4DD8-91D1-9CBB75E1D952}"/>
              </a:ext>
            </a:extLst>
          </p:cNvPr>
          <p:cNvSpPr txBox="1"/>
          <p:nvPr/>
        </p:nvSpPr>
        <p:spPr>
          <a:xfrm>
            <a:off x="0" y="33261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Soil Formation</a:t>
            </a:r>
            <a:endParaRPr lang="en-AU" sz="3200" dirty="0">
              <a:solidFill>
                <a:srgbClr val="002060"/>
              </a:solidFill>
            </a:endParaRPr>
          </a:p>
        </p:txBody>
      </p:sp>
      <p:cxnSp>
        <p:nvCxnSpPr>
          <p:cNvPr id="6" name="Straight Connector 5"/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" name="Picture 20">
            <a:extLst>
              <a:ext uri="{FF2B5EF4-FFF2-40B4-BE49-F238E27FC236}">
                <a16:creationId xmlns:a16="http://schemas.microsoft.com/office/drawing/2014/main" id="{E9A019F6-6674-4DE4-88D7-3355B07E9BC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17388" y="836712"/>
            <a:ext cx="4234533" cy="5535987"/>
          </a:xfrm>
          <a:prstGeom prst="rect">
            <a:avLst/>
          </a:prstGeom>
        </p:spPr>
      </p:pic>
      <p:grpSp>
        <p:nvGrpSpPr>
          <p:cNvPr id="15" name="Group 14"/>
          <p:cNvGrpSpPr/>
          <p:nvPr/>
        </p:nvGrpSpPr>
        <p:grpSpPr>
          <a:xfrm>
            <a:off x="473431" y="4084716"/>
            <a:ext cx="1158247" cy="1665732"/>
            <a:chOff x="473431" y="4283877"/>
            <a:chExt cx="1158247" cy="1665732"/>
          </a:xfrm>
        </p:grpSpPr>
        <p:sp>
          <p:nvSpPr>
            <p:cNvPr id="44" name="TextBox 43">
              <a:extLst>
                <a:ext uri="{FF2B5EF4-FFF2-40B4-BE49-F238E27FC236}">
                  <a16:creationId xmlns:a16="http://schemas.microsoft.com/office/drawing/2014/main" id="{75213955-AC50-4774-B4A8-E2EE90A09E00}"/>
                </a:ext>
              </a:extLst>
            </p:cNvPr>
            <p:cNvSpPr txBox="1"/>
            <p:nvPr/>
          </p:nvSpPr>
          <p:spPr>
            <a:xfrm>
              <a:off x="523105" y="5395611"/>
              <a:ext cx="1108573" cy="553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DE" sz="1000" dirty="0"/>
                <a:t>Movement</a:t>
              </a:r>
            </a:p>
            <a:p>
              <a:r>
                <a:rPr lang="de-DE" sz="1000" dirty="0"/>
                <a:t>(with water or soil organisms)</a:t>
              </a:r>
            </a:p>
          </p:txBody>
        </p:sp>
        <p:sp>
          <p:nvSpPr>
            <p:cNvPr id="45" name="TextBox 44">
              <a:extLst>
                <a:ext uri="{FF2B5EF4-FFF2-40B4-BE49-F238E27FC236}">
                  <a16:creationId xmlns:a16="http://schemas.microsoft.com/office/drawing/2014/main" id="{1D9A5CCB-56E0-451B-8B9F-AE5009E24100}"/>
                </a:ext>
              </a:extLst>
            </p:cNvPr>
            <p:cNvSpPr txBox="1"/>
            <p:nvPr/>
          </p:nvSpPr>
          <p:spPr>
            <a:xfrm>
              <a:off x="473431" y="4283877"/>
              <a:ext cx="1108573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DE" sz="1000" dirty="0"/>
                <a:t>Leaching</a:t>
              </a:r>
            </a:p>
          </p:txBody>
        </p:sp>
      </p:grpSp>
      <p:grpSp>
        <p:nvGrpSpPr>
          <p:cNvPr id="12" name="Group 11"/>
          <p:cNvGrpSpPr/>
          <p:nvPr/>
        </p:nvGrpSpPr>
        <p:grpSpPr>
          <a:xfrm>
            <a:off x="442039" y="881553"/>
            <a:ext cx="1146468" cy="2871942"/>
            <a:chOff x="442039" y="1080714"/>
            <a:chExt cx="1146468" cy="2871942"/>
          </a:xfrm>
        </p:grpSpPr>
        <p:sp>
          <p:nvSpPr>
            <p:cNvPr id="38" name="TextBox 37">
              <a:extLst>
                <a:ext uri="{FF2B5EF4-FFF2-40B4-BE49-F238E27FC236}">
                  <a16:creationId xmlns:a16="http://schemas.microsoft.com/office/drawing/2014/main" id="{F8CC8ED4-A0F9-45FF-AE58-C706AA360C8D}"/>
                </a:ext>
              </a:extLst>
            </p:cNvPr>
            <p:cNvSpPr txBox="1"/>
            <p:nvPr/>
          </p:nvSpPr>
          <p:spPr>
            <a:xfrm>
              <a:off x="575405" y="2494989"/>
              <a:ext cx="617477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1000" dirty="0"/>
                <a:t>Water </a:t>
              </a:r>
            </a:p>
            <a:p>
              <a:r>
                <a:rPr lang="de-DE" sz="1000" dirty="0"/>
                <a:t>Erosion</a:t>
              </a:r>
            </a:p>
          </p:txBody>
        </p:sp>
        <p:sp>
          <p:nvSpPr>
            <p:cNvPr id="46" name="TextBox 45">
              <a:extLst>
                <a:ext uri="{FF2B5EF4-FFF2-40B4-BE49-F238E27FC236}">
                  <a16:creationId xmlns:a16="http://schemas.microsoft.com/office/drawing/2014/main" id="{2874E0E8-4CC6-4C57-BBFF-E9D3AE52B777}"/>
                </a:ext>
              </a:extLst>
            </p:cNvPr>
            <p:cNvSpPr txBox="1"/>
            <p:nvPr/>
          </p:nvSpPr>
          <p:spPr>
            <a:xfrm>
              <a:off x="477861" y="3552546"/>
              <a:ext cx="110857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DE" sz="1000" dirty="0"/>
                <a:t>Wind</a:t>
              </a:r>
            </a:p>
            <a:p>
              <a:r>
                <a:rPr lang="de-DE" sz="1000" dirty="0"/>
                <a:t>Erosion</a:t>
              </a:r>
            </a:p>
          </p:txBody>
        </p:sp>
        <p:sp>
          <p:nvSpPr>
            <p:cNvPr id="36" name="TextBox 35">
              <a:extLst>
                <a:ext uri="{FF2B5EF4-FFF2-40B4-BE49-F238E27FC236}">
                  <a16:creationId xmlns:a16="http://schemas.microsoft.com/office/drawing/2014/main" id="{520F5854-45DE-47CC-91FA-F3EAD2811203}"/>
                </a:ext>
              </a:extLst>
            </p:cNvPr>
            <p:cNvSpPr txBox="1"/>
            <p:nvPr/>
          </p:nvSpPr>
          <p:spPr>
            <a:xfrm>
              <a:off x="442039" y="1080714"/>
              <a:ext cx="114646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b="1" dirty="0">
                  <a:solidFill>
                    <a:srgbClr val="002060"/>
                  </a:solidFill>
                </a:rPr>
                <a:t>Removal</a:t>
              </a:r>
            </a:p>
          </p:txBody>
        </p:sp>
      </p:grpSp>
      <p:sp>
        <p:nvSpPr>
          <p:cNvPr id="4" name="Text Box 8"/>
          <p:cNvSpPr txBox="1">
            <a:spLocks noChangeArrowheads="1"/>
          </p:cNvSpPr>
          <p:nvPr/>
        </p:nvSpPr>
        <p:spPr bwMode="auto">
          <a:xfrm>
            <a:off x="4917752" y="3336249"/>
            <a:ext cx="4046736" cy="21236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marL="342900" indent="-34290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de-CH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Wide range of biological, chemical and physical processes</a:t>
            </a:r>
            <a:r>
              <a:rPr lang="de-CH" dirty="0">
                <a:solidFill>
                  <a:srgbClr val="002060"/>
                </a:solidFill>
              </a:rPr>
              <a:t>... (Pedogenesis)</a:t>
            </a:r>
            <a:endParaRPr lang="de-CH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spcBef>
                <a:spcPts val="1800"/>
              </a:spcBef>
              <a:buFont typeface="+mj-lt"/>
              <a:buAutoNum type="arabicPeriod"/>
            </a:pPr>
            <a:r>
              <a:rPr lang="de-CH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Neoformation- and </a:t>
            </a:r>
            <a:r>
              <a:rPr lang="de-CH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transforma-tion processes</a:t>
            </a:r>
            <a:r>
              <a:rPr lang="de-CH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(e.g. weathering)</a:t>
            </a:r>
          </a:p>
          <a:p>
            <a:pPr marL="457200" indent="-457200">
              <a:spcBef>
                <a:spcPct val="50000"/>
              </a:spcBef>
              <a:buFont typeface="+mj-lt"/>
              <a:buAutoNum type="arabicPeriod"/>
            </a:pPr>
            <a:r>
              <a:rPr lang="de-CH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Translocation processes</a:t>
            </a:r>
            <a:endParaRPr lang="de-CH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id="{F0100357-2ABC-49D1-B555-488211F46C16}"/>
              </a:ext>
            </a:extLst>
          </p:cNvPr>
          <p:cNvCxnSpPr/>
          <p:nvPr/>
        </p:nvCxnSpPr>
        <p:spPr>
          <a:xfrm flipV="1">
            <a:off x="3313651" y="2317862"/>
            <a:ext cx="498305" cy="326845"/>
          </a:xfrm>
          <a:prstGeom prst="line">
            <a:avLst/>
          </a:prstGeom>
          <a:ln w="1270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AC3079CF-DE68-4A73-840E-1A201D1757EB}"/>
              </a:ext>
            </a:extLst>
          </p:cNvPr>
          <p:cNvCxnSpPr>
            <a:cxnSpLocks/>
          </p:cNvCxnSpPr>
          <p:nvPr/>
        </p:nvCxnSpPr>
        <p:spPr>
          <a:xfrm flipV="1">
            <a:off x="3114336" y="3088036"/>
            <a:ext cx="679157" cy="496606"/>
          </a:xfrm>
          <a:prstGeom prst="line">
            <a:avLst/>
          </a:prstGeom>
          <a:ln w="1270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9798E8FD-4B43-4A47-A276-2B64C57691E8}"/>
              </a:ext>
            </a:extLst>
          </p:cNvPr>
          <p:cNvCxnSpPr>
            <a:cxnSpLocks/>
          </p:cNvCxnSpPr>
          <p:nvPr/>
        </p:nvCxnSpPr>
        <p:spPr>
          <a:xfrm flipV="1">
            <a:off x="3123677" y="3935443"/>
            <a:ext cx="679157" cy="496606"/>
          </a:xfrm>
          <a:prstGeom prst="line">
            <a:avLst/>
          </a:prstGeom>
          <a:ln w="1270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7882116" y="6659594"/>
            <a:ext cx="1261884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de-DE" sz="900" dirty="0">
                <a:solidFill>
                  <a:srgbClr val="002060"/>
                </a:solidFill>
              </a:rPr>
              <a:t>McKenzie et al. 2004</a:t>
            </a:r>
          </a:p>
        </p:txBody>
      </p:sp>
      <p:grpSp>
        <p:nvGrpSpPr>
          <p:cNvPr id="11" name="Group 10"/>
          <p:cNvGrpSpPr/>
          <p:nvPr/>
        </p:nvGrpSpPr>
        <p:grpSpPr>
          <a:xfrm>
            <a:off x="1301046" y="897540"/>
            <a:ext cx="3496736" cy="1106562"/>
            <a:chOff x="1301046" y="1096701"/>
            <a:chExt cx="3496736" cy="1106562"/>
          </a:xfrm>
        </p:grpSpPr>
        <p:sp>
          <p:nvSpPr>
            <p:cNvPr id="39" name="TextBox 38">
              <a:extLst>
                <a:ext uri="{FF2B5EF4-FFF2-40B4-BE49-F238E27FC236}">
                  <a16:creationId xmlns:a16="http://schemas.microsoft.com/office/drawing/2014/main" id="{42D5DAB6-3CEC-4FF4-8013-A034A2FCA5ED}"/>
                </a:ext>
              </a:extLst>
            </p:cNvPr>
            <p:cNvSpPr txBox="1"/>
            <p:nvPr/>
          </p:nvSpPr>
          <p:spPr>
            <a:xfrm>
              <a:off x="3941029" y="1649265"/>
              <a:ext cx="856753" cy="553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DE" sz="1000" dirty="0"/>
                <a:t>Deposition </a:t>
              </a:r>
            </a:p>
            <a:p>
              <a:r>
                <a:rPr lang="de-DE" sz="1000" dirty="0"/>
                <a:t>(e.g. Wind, Floods)</a:t>
              </a:r>
            </a:p>
          </p:txBody>
        </p:sp>
        <p:sp>
          <p:nvSpPr>
            <p:cNvPr id="40" name="TextBox 39">
              <a:extLst>
                <a:ext uri="{FF2B5EF4-FFF2-40B4-BE49-F238E27FC236}">
                  <a16:creationId xmlns:a16="http://schemas.microsoft.com/office/drawing/2014/main" id="{415F4686-CDFC-4DAF-A6C3-E0294BB8F750}"/>
                </a:ext>
              </a:extLst>
            </p:cNvPr>
            <p:cNvSpPr txBox="1"/>
            <p:nvPr/>
          </p:nvSpPr>
          <p:spPr>
            <a:xfrm>
              <a:off x="2895633" y="1136634"/>
              <a:ext cx="667170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1000" dirty="0"/>
                <a:t>Organic </a:t>
              </a:r>
            </a:p>
            <a:p>
              <a:r>
                <a:rPr lang="de-DE" sz="1000" dirty="0"/>
                <a:t>Material</a:t>
              </a:r>
            </a:p>
          </p:txBody>
        </p:sp>
        <p:sp>
          <p:nvSpPr>
            <p:cNvPr id="37" name="TextBox 36">
              <a:extLst>
                <a:ext uri="{FF2B5EF4-FFF2-40B4-BE49-F238E27FC236}">
                  <a16:creationId xmlns:a16="http://schemas.microsoft.com/office/drawing/2014/main" id="{D5CD9AE1-78E0-4193-999D-BF77EA996E01}"/>
                </a:ext>
              </a:extLst>
            </p:cNvPr>
            <p:cNvSpPr txBox="1"/>
            <p:nvPr/>
          </p:nvSpPr>
          <p:spPr>
            <a:xfrm>
              <a:off x="3631102" y="1096701"/>
              <a:ext cx="112082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b="1" dirty="0">
                  <a:solidFill>
                    <a:srgbClr val="002060"/>
                  </a:solidFill>
                </a:rPr>
                <a:t>Addition</a:t>
              </a:r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415F4686-CDFC-4DAF-A6C3-E0294BB8F750}"/>
                </a:ext>
              </a:extLst>
            </p:cNvPr>
            <p:cNvSpPr txBox="1"/>
            <p:nvPr/>
          </p:nvSpPr>
          <p:spPr>
            <a:xfrm>
              <a:off x="1301046" y="1552854"/>
              <a:ext cx="896399" cy="55399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1000" dirty="0"/>
                <a:t>Dissolved</a:t>
              </a:r>
            </a:p>
            <a:p>
              <a:r>
                <a:rPr lang="de-DE" sz="1000" dirty="0"/>
                <a:t>Elements </a:t>
              </a:r>
            </a:p>
            <a:p>
              <a:r>
                <a:rPr lang="de-DE" sz="1000" dirty="0"/>
                <a:t>(via Rainfall)</a:t>
              </a:r>
            </a:p>
          </p:txBody>
        </p:sp>
      </p:grpSp>
      <p:grpSp>
        <p:nvGrpSpPr>
          <p:cNvPr id="2" name="Group 1"/>
          <p:cNvGrpSpPr/>
          <p:nvPr/>
        </p:nvGrpSpPr>
        <p:grpSpPr>
          <a:xfrm>
            <a:off x="4977927" y="148564"/>
            <a:ext cx="3899941" cy="3064636"/>
            <a:chOff x="4977927" y="148564"/>
            <a:chExt cx="3899941" cy="3064636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056909" y="148564"/>
              <a:ext cx="3820959" cy="2750201"/>
            </a:xfrm>
            <a:prstGeom prst="rect">
              <a:avLst/>
            </a:prstGeom>
          </p:spPr>
        </p:pic>
        <p:sp>
          <p:nvSpPr>
            <p:cNvPr id="9" name="TextBox 8"/>
            <p:cNvSpPr txBox="1"/>
            <p:nvPr/>
          </p:nvSpPr>
          <p:spPr>
            <a:xfrm>
              <a:off x="4977927" y="2843868"/>
              <a:ext cx="248967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DE" dirty="0">
                  <a:solidFill>
                    <a:srgbClr val="002060"/>
                  </a:solidFill>
                </a:rPr>
                <a:t>... open system</a:t>
              </a: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5102769" y="1823887"/>
              <a:ext cx="42351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2800" dirty="0">
                  <a:solidFill>
                    <a:srgbClr val="002060"/>
                  </a:solidFill>
                  <a:latin typeface="Arial Black" panose="020B0A04020102020204" pitchFamily="34" charset="0"/>
                </a:rPr>
                <a:t>1</a:t>
              </a:r>
            </a:p>
          </p:txBody>
        </p:sp>
        <p:sp>
          <p:nvSpPr>
            <p:cNvPr id="29" name="TextBox 28"/>
            <p:cNvSpPr txBox="1"/>
            <p:nvPr/>
          </p:nvSpPr>
          <p:spPr>
            <a:xfrm>
              <a:off x="8393223" y="1823887"/>
              <a:ext cx="42351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2800" dirty="0">
                  <a:solidFill>
                    <a:srgbClr val="002060"/>
                  </a:solidFill>
                  <a:latin typeface="Arial Black" panose="020B0A04020102020204" pitchFamily="34" charset="0"/>
                </a:rPr>
                <a:t>2</a:t>
              </a:r>
            </a:p>
          </p:txBody>
        </p:sp>
        <p:sp>
          <p:nvSpPr>
            <p:cNvPr id="30" name="TextBox 29"/>
            <p:cNvSpPr txBox="1"/>
            <p:nvPr/>
          </p:nvSpPr>
          <p:spPr>
            <a:xfrm>
              <a:off x="8421819" y="646785"/>
              <a:ext cx="42351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2800" dirty="0">
                  <a:solidFill>
                    <a:srgbClr val="002060"/>
                  </a:solidFill>
                  <a:latin typeface="Arial Black" panose="020B0A04020102020204" pitchFamily="34" charset="0"/>
                </a:rPr>
                <a:t>3</a:t>
              </a:r>
            </a:p>
          </p:txBody>
        </p:sp>
        <p:sp>
          <p:nvSpPr>
            <p:cNvPr id="31" name="TextBox 30"/>
            <p:cNvSpPr txBox="1"/>
            <p:nvPr/>
          </p:nvSpPr>
          <p:spPr>
            <a:xfrm>
              <a:off x="5070234" y="624126"/>
              <a:ext cx="42351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2800" dirty="0">
                  <a:solidFill>
                    <a:srgbClr val="002060"/>
                  </a:solidFill>
                  <a:latin typeface="Arial Black" panose="020B0A04020102020204" pitchFamily="34" charset="0"/>
                </a:rPr>
                <a:t>4</a:t>
              </a:r>
            </a:p>
          </p:txBody>
        </p:sp>
      </p:grpSp>
      <p:grpSp>
        <p:nvGrpSpPr>
          <p:cNvPr id="14" name="Group 13"/>
          <p:cNvGrpSpPr/>
          <p:nvPr/>
        </p:nvGrpSpPr>
        <p:grpSpPr>
          <a:xfrm>
            <a:off x="3735070" y="2340495"/>
            <a:ext cx="1211003" cy="3658915"/>
            <a:chOff x="3735070" y="2539656"/>
            <a:chExt cx="1211003" cy="3658915"/>
          </a:xfrm>
        </p:grpSpPr>
        <p:sp>
          <p:nvSpPr>
            <p:cNvPr id="41" name="TextBox 40">
              <a:extLst>
                <a:ext uri="{FF2B5EF4-FFF2-40B4-BE49-F238E27FC236}">
                  <a16:creationId xmlns:a16="http://schemas.microsoft.com/office/drawing/2014/main" id="{BE6539CE-B82D-4754-8EA6-3C08AB92DF02}"/>
                </a:ext>
              </a:extLst>
            </p:cNvPr>
            <p:cNvSpPr txBox="1"/>
            <p:nvPr/>
          </p:nvSpPr>
          <p:spPr>
            <a:xfrm>
              <a:off x="3933906" y="3603811"/>
              <a:ext cx="1012167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DE" sz="1000" dirty="0"/>
                <a:t>Mineral formation</a:t>
              </a:r>
            </a:p>
            <a:p>
              <a:r>
                <a:rPr lang="de-DE" sz="1000" dirty="0"/>
                <a:t>(from host </a:t>
              </a:r>
            </a:p>
            <a:p>
              <a:r>
                <a:rPr lang="de-DE" sz="1000" dirty="0"/>
                <a:t>rock)</a:t>
              </a:r>
            </a:p>
          </p:txBody>
        </p:sp>
        <p:sp>
          <p:nvSpPr>
            <p:cNvPr id="42" name="TextBox 41">
              <a:extLst>
                <a:ext uri="{FF2B5EF4-FFF2-40B4-BE49-F238E27FC236}">
                  <a16:creationId xmlns:a16="http://schemas.microsoft.com/office/drawing/2014/main" id="{1ACCF791-BCDD-44AD-87AB-CFE97D34A768}"/>
                </a:ext>
              </a:extLst>
            </p:cNvPr>
            <p:cNvSpPr txBox="1"/>
            <p:nvPr/>
          </p:nvSpPr>
          <p:spPr>
            <a:xfrm>
              <a:off x="3783761" y="4841613"/>
              <a:ext cx="1108573" cy="553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DE" sz="1000" dirty="0"/>
                <a:t>Minerals transform </a:t>
              </a:r>
            </a:p>
            <a:p>
              <a:r>
                <a:rPr lang="de-DE" sz="1000" dirty="0"/>
                <a:t>(e.g. to clays)</a:t>
              </a:r>
            </a:p>
          </p:txBody>
        </p:sp>
        <p:sp>
          <p:nvSpPr>
            <p:cNvPr id="43" name="TextBox 42">
              <a:extLst>
                <a:ext uri="{FF2B5EF4-FFF2-40B4-BE49-F238E27FC236}">
                  <a16:creationId xmlns:a16="http://schemas.microsoft.com/office/drawing/2014/main" id="{9613F1E1-C2FA-4268-A40C-1506DD912A60}"/>
                </a:ext>
              </a:extLst>
            </p:cNvPr>
            <p:cNvSpPr txBox="1"/>
            <p:nvPr/>
          </p:nvSpPr>
          <p:spPr>
            <a:xfrm>
              <a:off x="3735070" y="5644573"/>
              <a:ext cx="1108573" cy="553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DE" sz="1000" dirty="0"/>
                <a:t>Minerals form</a:t>
              </a:r>
            </a:p>
            <a:p>
              <a:r>
                <a:rPr lang="de-DE" sz="1000" dirty="0"/>
                <a:t>from solution</a:t>
              </a:r>
            </a:p>
            <a:p>
              <a:r>
                <a:rPr lang="de-DE" sz="1000" dirty="0"/>
                <a:t>(e.g. carbonate)</a:t>
              </a:r>
            </a:p>
          </p:txBody>
        </p:sp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415F4686-CDFC-4DAF-A6C3-E0294BB8F750}"/>
                </a:ext>
              </a:extLst>
            </p:cNvPr>
            <p:cNvSpPr txBox="1"/>
            <p:nvPr/>
          </p:nvSpPr>
          <p:spPr>
            <a:xfrm>
              <a:off x="3888303" y="2539656"/>
              <a:ext cx="1029449" cy="55399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1000" dirty="0"/>
                <a:t>Organic </a:t>
              </a:r>
            </a:p>
            <a:p>
              <a:r>
                <a:rPr lang="de-DE" sz="1000" dirty="0"/>
                <a:t>Material</a:t>
              </a:r>
            </a:p>
            <a:p>
              <a:r>
                <a:rPr lang="de-DE" sz="1000" dirty="0"/>
                <a:t>Decomposition</a:t>
              </a: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7BF2B5A0-C2F9-4F14-B4EA-5CB5EFF5AED6}"/>
              </a:ext>
            </a:extLst>
          </p:cNvPr>
          <p:cNvSpPr txBox="1"/>
          <p:nvPr/>
        </p:nvSpPr>
        <p:spPr>
          <a:xfrm>
            <a:off x="4993849" y="5530006"/>
            <a:ext cx="423453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dirty="0"/>
              <a:t>Soil horizons and soil types (taxonomy varies by country or system)…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4CA7618-C776-4642-9E7B-97BAABDFD4ED}"/>
              </a:ext>
            </a:extLst>
          </p:cNvPr>
          <p:cNvSpPr/>
          <p:nvPr/>
        </p:nvSpPr>
        <p:spPr>
          <a:xfrm>
            <a:off x="1261121" y="6440851"/>
            <a:ext cx="867778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AU" dirty="0">
                <a:hlinkClick r:id="rId4"/>
              </a:rPr>
              <a:t>https://www.soils.org/files/s4t/soil-taxonomy-web-poster.pdf</a:t>
            </a:r>
            <a:endParaRPr lang="en-AU" dirty="0"/>
          </a:p>
          <a:p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1748693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>
            <a:extLst>
              <a:ext uri="{FF2B5EF4-FFF2-40B4-BE49-F238E27FC236}">
                <a16:creationId xmlns:a16="http://schemas.microsoft.com/office/drawing/2014/main" id="{31BBA9B1-DAB9-4DD8-91D1-9CBB75E1D952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Soils… and life</a:t>
            </a:r>
            <a:endParaRPr lang="en-AU" sz="3200" dirty="0">
              <a:solidFill>
                <a:srgbClr val="002060"/>
              </a:solidFill>
            </a:endParaRPr>
          </a:p>
        </p:txBody>
      </p:sp>
      <p:cxnSp>
        <p:nvCxnSpPr>
          <p:cNvPr id="21" name="Straight Connector 20"/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188604" y="953127"/>
            <a:ext cx="308183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dirty="0">
                <a:solidFill>
                  <a:srgbClr val="002060"/>
                </a:solidFill>
              </a:rPr>
              <a:t>Vary in physical and chemical properties... (soil types!)</a:t>
            </a:r>
          </a:p>
        </p:txBody>
      </p:sp>
      <p:grpSp>
        <p:nvGrpSpPr>
          <p:cNvPr id="7" name="Group 6"/>
          <p:cNvGrpSpPr/>
          <p:nvPr/>
        </p:nvGrpSpPr>
        <p:grpSpPr>
          <a:xfrm>
            <a:off x="174581" y="800600"/>
            <a:ext cx="8798329" cy="5533842"/>
            <a:chOff x="513800" y="309661"/>
            <a:chExt cx="8798329" cy="5533842"/>
          </a:xfrm>
        </p:grpSpPr>
        <p:grpSp>
          <p:nvGrpSpPr>
            <p:cNvPr id="4" name="Group 3"/>
            <p:cNvGrpSpPr/>
            <p:nvPr/>
          </p:nvGrpSpPr>
          <p:grpSpPr>
            <a:xfrm>
              <a:off x="3543067" y="309661"/>
              <a:ext cx="5769062" cy="5533842"/>
              <a:chOff x="3543067" y="309661"/>
              <a:chExt cx="5769062" cy="5533842"/>
            </a:xfrm>
          </p:grpSpPr>
          <p:pic>
            <p:nvPicPr>
              <p:cNvPr id="17" name="Picture 16">
                <a:extLst>
                  <a:ext uri="{FF2B5EF4-FFF2-40B4-BE49-F238E27FC236}">
                    <a16:creationId xmlns:a16="http://schemas.microsoft.com/office/drawing/2014/main" id="{17B2F203-1A00-4CCD-883C-0B915962EC29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 cstate="screen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/>
            </p:blipFill>
            <p:spPr>
              <a:xfrm>
                <a:off x="3543067" y="309661"/>
                <a:ext cx="5769062" cy="5533842"/>
              </a:xfrm>
              <a:prstGeom prst="rect">
                <a:avLst/>
              </a:prstGeom>
            </p:spPr>
          </p:pic>
          <p:sp>
            <p:nvSpPr>
              <p:cNvPr id="26" name="TextBox 25">
                <a:extLst>
                  <a:ext uri="{FF2B5EF4-FFF2-40B4-BE49-F238E27FC236}">
                    <a16:creationId xmlns:a16="http://schemas.microsoft.com/office/drawing/2014/main" id="{FE0EC6A2-0945-4D28-9DB7-BA9616E9066A}"/>
                  </a:ext>
                </a:extLst>
              </p:cNvPr>
              <p:cNvSpPr txBox="1"/>
              <p:nvPr/>
            </p:nvSpPr>
            <p:spPr>
              <a:xfrm>
                <a:off x="6020524" y="748980"/>
                <a:ext cx="1802096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AU" sz="2800" b="1" dirty="0">
                    <a:solidFill>
                      <a:srgbClr val="002060"/>
                    </a:solidFill>
                  </a:rPr>
                  <a:t>Plant Life</a:t>
                </a:r>
              </a:p>
            </p:txBody>
          </p:sp>
        </p:grp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F567F2DC-F591-4390-8870-FD45701E227F}"/>
                </a:ext>
              </a:extLst>
            </p:cNvPr>
            <p:cNvSpPr/>
            <p:nvPr/>
          </p:nvSpPr>
          <p:spPr>
            <a:xfrm>
              <a:off x="513800" y="2236272"/>
              <a:ext cx="2811904" cy="92333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de-DE" dirty="0">
                  <a:solidFill>
                    <a:srgbClr val="002060"/>
                  </a:solidFill>
                </a:rPr>
                <a:t>Provide nutrients for primary production (life)</a:t>
              </a:r>
              <a:endParaRPr lang="en-AU" dirty="0">
                <a:solidFill>
                  <a:srgbClr val="002060"/>
                </a:solidFill>
              </a:endParaRPr>
            </a:p>
          </p:txBody>
        </p:sp>
      </p:grpSp>
      <p:grpSp>
        <p:nvGrpSpPr>
          <p:cNvPr id="9" name="Group 8"/>
          <p:cNvGrpSpPr/>
          <p:nvPr/>
        </p:nvGrpSpPr>
        <p:grpSpPr>
          <a:xfrm>
            <a:off x="178993" y="1988270"/>
            <a:ext cx="7832700" cy="3107092"/>
            <a:chOff x="178993" y="1988270"/>
            <a:chExt cx="7832700" cy="3107092"/>
          </a:xfrm>
        </p:grpSpPr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D2784CC9-6623-4CDE-956C-148835977184}"/>
                </a:ext>
              </a:extLst>
            </p:cNvPr>
            <p:cNvSpPr txBox="1"/>
            <p:nvPr/>
          </p:nvSpPr>
          <p:spPr>
            <a:xfrm>
              <a:off x="178993" y="1988270"/>
              <a:ext cx="3091449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AU" dirty="0">
                  <a:solidFill>
                    <a:srgbClr val="002060"/>
                  </a:solidFill>
                </a:rPr>
                <a:t>Habitat on various scales for flora </a:t>
              </a:r>
              <a:r>
                <a:rPr lang="en-AU" i="1" dirty="0">
                  <a:solidFill>
                    <a:srgbClr val="002060"/>
                  </a:solidFill>
                </a:rPr>
                <a:t>and</a:t>
              </a:r>
              <a:r>
                <a:rPr lang="en-AU" dirty="0">
                  <a:solidFill>
                    <a:srgbClr val="002060"/>
                  </a:solidFill>
                </a:rPr>
                <a:t> fauna</a:t>
              </a:r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8B00ABE8-3A6A-4942-9BEC-7A5BAEFDD142}"/>
                </a:ext>
              </a:extLst>
            </p:cNvPr>
            <p:cNvSpPr txBox="1"/>
            <p:nvPr/>
          </p:nvSpPr>
          <p:spPr>
            <a:xfrm>
              <a:off x="5667782" y="4141255"/>
              <a:ext cx="2343911" cy="95410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AU" sz="2800" b="1" dirty="0">
                  <a:solidFill>
                    <a:srgbClr val="002060"/>
                  </a:solidFill>
                </a:rPr>
                <a:t>Animal and </a:t>
              </a:r>
            </a:p>
            <a:p>
              <a:pPr algn="ctr"/>
              <a:r>
                <a:rPr lang="en-AU" sz="2800" b="1" dirty="0">
                  <a:solidFill>
                    <a:srgbClr val="002060"/>
                  </a:solidFill>
                </a:rPr>
                <a:t>Bacteria Life</a:t>
              </a:r>
            </a:p>
          </p:txBody>
        </p:sp>
      </p:grpSp>
      <p:sp>
        <p:nvSpPr>
          <p:cNvPr id="3" name="TextBox 2"/>
          <p:cNvSpPr txBox="1"/>
          <p:nvPr/>
        </p:nvSpPr>
        <p:spPr>
          <a:xfrm>
            <a:off x="4716938" y="2263092"/>
            <a:ext cx="1928733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de-DE" dirty="0"/>
              <a:t>Detritus and litter</a:t>
            </a:r>
          </a:p>
        </p:txBody>
      </p:sp>
      <p:grpSp>
        <p:nvGrpSpPr>
          <p:cNvPr id="13" name="Group 12"/>
          <p:cNvGrpSpPr/>
          <p:nvPr/>
        </p:nvGrpSpPr>
        <p:grpSpPr>
          <a:xfrm>
            <a:off x="198680" y="2665551"/>
            <a:ext cx="4141156" cy="3970433"/>
            <a:chOff x="198680" y="2665551"/>
            <a:chExt cx="4141156" cy="3970433"/>
          </a:xfrm>
        </p:grpSpPr>
        <p:sp>
          <p:nvSpPr>
            <p:cNvPr id="2" name="Rectangle 1"/>
            <p:cNvSpPr/>
            <p:nvPr/>
          </p:nvSpPr>
          <p:spPr>
            <a:xfrm>
              <a:off x="198680" y="3773662"/>
              <a:ext cx="3071762" cy="286232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>
                <a:spcAft>
                  <a:spcPts val="0"/>
                </a:spcAft>
              </a:pPr>
              <a:r>
                <a:rPr lang="en-US" b="1" dirty="0">
                  <a:solidFill>
                    <a:srgbClr val="002060"/>
                  </a:solidFill>
                </a:rPr>
                <a:t>Decomposition =</a:t>
              </a:r>
            </a:p>
            <a:p>
              <a:pPr>
                <a:spcAft>
                  <a:spcPts val="0"/>
                </a:spcAft>
              </a:pPr>
              <a:endParaRPr lang="en-US" dirty="0">
                <a:solidFill>
                  <a:srgbClr val="002060"/>
                </a:solidFill>
              </a:endParaRPr>
            </a:p>
            <a:p>
              <a:pPr>
                <a:spcAft>
                  <a:spcPts val="0"/>
                </a:spcAft>
              </a:pPr>
              <a:r>
                <a:rPr lang="en-US" b="1" dirty="0">
                  <a:solidFill>
                    <a:srgbClr val="002060"/>
                  </a:solidFill>
                </a:rPr>
                <a:t>Mineralization</a:t>
              </a:r>
              <a:r>
                <a:rPr lang="en-US" dirty="0">
                  <a:solidFill>
                    <a:srgbClr val="002060"/>
                  </a:solidFill>
                </a:rPr>
                <a:t> (oxidation of organic matter to release nutrients)</a:t>
              </a:r>
            </a:p>
            <a:p>
              <a:pPr algn="ctr">
                <a:spcAft>
                  <a:spcPts val="0"/>
                </a:spcAft>
              </a:pPr>
              <a:r>
                <a:rPr lang="en-US" dirty="0">
                  <a:solidFill>
                    <a:srgbClr val="002060"/>
                  </a:solidFill>
                </a:rPr>
                <a:t>+</a:t>
              </a:r>
            </a:p>
            <a:p>
              <a:pPr>
                <a:spcAft>
                  <a:spcPts val="0"/>
                </a:spcAft>
              </a:pPr>
              <a:r>
                <a:rPr lang="en-US" b="1" dirty="0" err="1">
                  <a:solidFill>
                    <a:srgbClr val="002060"/>
                  </a:solidFill>
                </a:rPr>
                <a:t>Humification</a:t>
              </a:r>
              <a:r>
                <a:rPr lang="en-US" dirty="0">
                  <a:solidFill>
                    <a:srgbClr val="002060"/>
                  </a:solidFill>
                </a:rPr>
                <a:t> (</a:t>
              </a:r>
              <a:r>
                <a:rPr lang="en-US" dirty="0" err="1">
                  <a:solidFill>
                    <a:srgbClr val="002060"/>
                  </a:solidFill>
                </a:rPr>
                <a:t>transfor-mation</a:t>
              </a:r>
              <a:r>
                <a:rPr lang="en-US" dirty="0">
                  <a:solidFill>
                    <a:srgbClr val="002060"/>
                  </a:solidFill>
                </a:rPr>
                <a:t> of organic matter into stable forms to improve soil properties)</a:t>
              </a:r>
              <a:endParaRPr lang="de-DE" dirty="0"/>
            </a:p>
          </p:txBody>
        </p:sp>
        <p:sp>
          <p:nvSpPr>
            <p:cNvPr id="12" name="Freeform 11"/>
            <p:cNvSpPr/>
            <p:nvPr/>
          </p:nvSpPr>
          <p:spPr>
            <a:xfrm>
              <a:off x="2502586" y="2665551"/>
              <a:ext cx="1837250" cy="1141182"/>
            </a:xfrm>
            <a:custGeom>
              <a:avLst/>
              <a:gdLst>
                <a:gd name="connsiteX0" fmla="*/ 2361063 w 2361063"/>
                <a:gd name="connsiteY0" fmla="*/ 0 h 1201003"/>
                <a:gd name="connsiteX1" fmla="*/ 1003111 w 2361063"/>
                <a:gd name="connsiteY1" fmla="*/ 409433 h 1201003"/>
                <a:gd name="connsiteX2" fmla="*/ 0 w 2361063"/>
                <a:gd name="connsiteY2" fmla="*/ 1201003 h 1201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361063" h="1201003">
                  <a:moveTo>
                    <a:pt x="2361063" y="0"/>
                  </a:moveTo>
                  <a:cubicBezTo>
                    <a:pt x="1878842" y="104633"/>
                    <a:pt x="1396621" y="209266"/>
                    <a:pt x="1003111" y="409433"/>
                  </a:cubicBezTo>
                  <a:cubicBezTo>
                    <a:pt x="609601" y="609600"/>
                    <a:pt x="304800" y="905301"/>
                    <a:pt x="0" y="1201003"/>
                  </a:cubicBezTo>
                </a:path>
              </a:pathLst>
            </a:custGeom>
            <a:noFill/>
            <a:ln w="15875">
              <a:solidFill>
                <a:srgbClr val="002060"/>
              </a:solidFill>
              <a:tailEnd type="arrow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sp>
        <p:nvSpPr>
          <p:cNvPr id="22" name="Freeform 21"/>
          <p:cNvSpPr/>
          <p:nvPr/>
        </p:nvSpPr>
        <p:spPr>
          <a:xfrm rot="10800000">
            <a:off x="2424545" y="6025327"/>
            <a:ext cx="1215811" cy="567146"/>
          </a:xfrm>
          <a:custGeom>
            <a:avLst/>
            <a:gdLst>
              <a:gd name="connsiteX0" fmla="*/ 2361063 w 2361063"/>
              <a:gd name="connsiteY0" fmla="*/ 0 h 1201003"/>
              <a:gd name="connsiteX1" fmla="*/ 1003111 w 2361063"/>
              <a:gd name="connsiteY1" fmla="*/ 409433 h 1201003"/>
              <a:gd name="connsiteX2" fmla="*/ 0 w 2361063"/>
              <a:gd name="connsiteY2" fmla="*/ 1201003 h 12010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361063" h="1201003">
                <a:moveTo>
                  <a:pt x="2361063" y="0"/>
                </a:moveTo>
                <a:cubicBezTo>
                  <a:pt x="1878842" y="104633"/>
                  <a:pt x="1396621" y="209266"/>
                  <a:pt x="1003111" y="409433"/>
                </a:cubicBezTo>
                <a:cubicBezTo>
                  <a:pt x="609601" y="609600"/>
                  <a:pt x="304800" y="905301"/>
                  <a:pt x="0" y="1201003"/>
                </a:cubicBezTo>
              </a:path>
            </a:pathLst>
          </a:custGeom>
          <a:noFill/>
          <a:ln w="15875">
            <a:solidFill>
              <a:srgbClr val="002060"/>
            </a:solidFill>
            <a:tailEnd type="arrow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0651084-C1E4-4570-B78C-0E241F1F9530}"/>
              </a:ext>
            </a:extLst>
          </p:cNvPr>
          <p:cNvSpPr/>
          <p:nvPr/>
        </p:nvSpPr>
        <p:spPr>
          <a:xfrm>
            <a:off x="3669301" y="6384363"/>
            <a:ext cx="4911922" cy="400110"/>
          </a:xfrm>
          <a:prstGeom prst="rect">
            <a:avLst/>
          </a:prstGeom>
          <a:solidFill>
            <a:srgbClr val="002060"/>
          </a:solidFill>
        </p:spPr>
        <p:txBody>
          <a:bodyPr wrap="none">
            <a:spAutoFit/>
          </a:bodyPr>
          <a:lstStyle/>
          <a:p>
            <a:r>
              <a:rPr lang="en-US" sz="2000" b="1" dirty="0">
                <a:solidFill>
                  <a:schemeClr val="bg1"/>
                </a:solidFill>
              </a:rPr>
              <a:t>The worlds biggest recycling machine!</a:t>
            </a:r>
            <a:endParaRPr lang="en-AU" sz="2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9061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22" grpId="0" animBg="1"/>
      <p:bldP spid="2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soilproduction.gif                                             000B74D7Macintosh HD                   ABA78158:">
            <a:extLst>
              <a:ext uri="{FF2B5EF4-FFF2-40B4-BE49-F238E27FC236}">
                <a16:creationId xmlns:a16="http://schemas.microsoft.com/office/drawing/2014/main" id="{EDEF3C88-DA6C-4B46-AE9B-DBDAFBA1F3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893" y="818617"/>
            <a:ext cx="5389103" cy="3421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A212056B-C0F8-4F20-AC33-905F9582899F}"/>
              </a:ext>
            </a:extLst>
          </p:cNvPr>
          <p:cNvSpPr/>
          <p:nvPr/>
        </p:nvSpPr>
        <p:spPr>
          <a:xfrm>
            <a:off x="540444" y="1429181"/>
            <a:ext cx="1668011" cy="645952"/>
          </a:xfrm>
          <a:prstGeom prst="rect">
            <a:avLst/>
          </a:prstGeom>
          <a:solidFill>
            <a:schemeClr val="accent2">
              <a:alpha val="3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A082396-62CC-4FDE-8841-B2F9AEB9B85D}"/>
              </a:ext>
            </a:extLst>
          </p:cNvPr>
          <p:cNvSpPr txBox="1"/>
          <p:nvPr/>
        </p:nvSpPr>
        <p:spPr>
          <a:xfrm>
            <a:off x="262116" y="4293096"/>
            <a:ext cx="5468835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US" sz="1400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dirty="0">
                <a:solidFill>
                  <a:srgbClr val="002060"/>
                </a:solidFill>
              </a:rPr>
              <a:t>Soil production rate vs removal (erosion) rate under agricultural use… is an issue!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B25DD56-3D89-49BA-A876-61803DCCA0E5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Soils and Landscape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768FCB45-FF9E-424C-BB83-F9D6434F1AC2}"/>
              </a:ext>
            </a:extLst>
          </p:cNvPr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/>
          <p:cNvSpPr txBox="1"/>
          <p:nvPr/>
        </p:nvSpPr>
        <p:spPr>
          <a:xfrm>
            <a:off x="8029592" y="6628624"/>
            <a:ext cx="1114408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900" dirty="0">
                <a:solidFill>
                  <a:srgbClr val="002060"/>
                </a:solidFill>
              </a:rPr>
              <a:t>Montgomery 2009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BED8F5A-45C7-4109-8B9E-4CE317A1F17A}"/>
              </a:ext>
            </a:extLst>
          </p:cNvPr>
          <p:cNvSpPr txBox="1"/>
          <p:nvPr/>
        </p:nvSpPr>
        <p:spPr>
          <a:xfrm>
            <a:off x="2367919" y="1111956"/>
            <a:ext cx="29674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dirty="0">
                <a:solidFill>
                  <a:srgbClr val="FF0000"/>
                </a:solidFill>
              </a:rPr>
              <a:t>How fast does soil erode??</a:t>
            </a:r>
          </a:p>
        </p:txBody>
      </p:sp>
      <p:grpSp>
        <p:nvGrpSpPr>
          <p:cNvPr id="16" name="Group 15"/>
          <p:cNvGrpSpPr/>
          <p:nvPr/>
        </p:nvGrpSpPr>
        <p:grpSpPr>
          <a:xfrm>
            <a:off x="5784016" y="3581783"/>
            <a:ext cx="3131409" cy="2992236"/>
            <a:chOff x="5784016" y="3581783"/>
            <a:chExt cx="3131409" cy="2992236"/>
          </a:xfrm>
        </p:grpSpPr>
        <p:grpSp>
          <p:nvGrpSpPr>
            <p:cNvPr id="8" name="Group 7"/>
            <p:cNvGrpSpPr/>
            <p:nvPr/>
          </p:nvGrpSpPr>
          <p:grpSpPr>
            <a:xfrm>
              <a:off x="5784016" y="3581783"/>
              <a:ext cx="3131409" cy="2992236"/>
              <a:chOff x="5746460" y="3350951"/>
              <a:chExt cx="3131409" cy="2992236"/>
            </a:xfrm>
          </p:grpSpPr>
          <p:pic>
            <p:nvPicPr>
              <p:cNvPr id="12" name="Picture 11">
                <a:extLst>
                  <a:ext uri="{FF2B5EF4-FFF2-40B4-BE49-F238E27FC236}">
                    <a16:creationId xmlns:a16="http://schemas.microsoft.com/office/drawing/2014/main" id="{EF6CEC7F-F5AB-423B-B775-53897F4C2FF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746460" y="3350951"/>
                <a:ext cx="3131409" cy="2992236"/>
              </a:xfrm>
              <a:prstGeom prst="rect">
                <a:avLst/>
              </a:prstGeom>
            </p:spPr>
          </p:pic>
          <p:sp>
            <p:nvSpPr>
              <p:cNvPr id="3" name="TextBox 2"/>
              <p:cNvSpPr txBox="1"/>
              <p:nvPr/>
            </p:nvSpPr>
            <p:spPr>
              <a:xfrm>
                <a:off x="7287373" y="4402368"/>
                <a:ext cx="1261884" cy="369332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none" rtlCol="0">
                <a:spAutoFit/>
              </a:bodyPr>
              <a:lstStyle/>
              <a:p>
                <a:r>
                  <a:rPr lang="de-DE" dirty="0"/>
                  <a:t>agriculture</a:t>
                </a:r>
              </a:p>
            </p:txBody>
          </p:sp>
        </p:grp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79A0A4F3-06DD-4E88-A2E9-0A40042735FF}"/>
                </a:ext>
              </a:extLst>
            </p:cNvPr>
            <p:cNvSpPr/>
            <p:nvPr/>
          </p:nvSpPr>
          <p:spPr>
            <a:xfrm>
              <a:off x="6241002" y="5819634"/>
              <a:ext cx="856084" cy="645952"/>
            </a:xfrm>
            <a:prstGeom prst="rect">
              <a:avLst/>
            </a:prstGeom>
            <a:solidFill>
              <a:srgbClr val="00B050">
                <a:alpha val="3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EEA74362-D462-4398-A9C9-49AB74263EC8}"/>
                </a:ext>
              </a:extLst>
            </p:cNvPr>
            <p:cNvSpPr/>
            <p:nvPr/>
          </p:nvSpPr>
          <p:spPr>
            <a:xfrm>
              <a:off x="7097085" y="3764692"/>
              <a:ext cx="1584671" cy="2700893"/>
            </a:xfrm>
            <a:prstGeom prst="rect">
              <a:avLst/>
            </a:prstGeom>
            <a:solidFill>
              <a:schemeClr val="accent2">
                <a:alpha val="3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</p:grpSp>
      <p:grpSp>
        <p:nvGrpSpPr>
          <p:cNvPr id="17" name="Group 16"/>
          <p:cNvGrpSpPr/>
          <p:nvPr/>
        </p:nvGrpSpPr>
        <p:grpSpPr>
          <a:xfrm>
            <a:off x="271389" y="5301208"/>
            <a:ext cx="6273655" cy="646331"/>
            <a:chOff x="260314" y="6023016"/>
            <a:chExt cx="6273655" cy="646331"/>
          </a:xfrm>
        </p:grpSpPr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B8B3C9B8-9847-4BD5-9A49-5E3A465100C0}"/>
                </a:ext>
              </a:extLst>
            </p:cNvPr>
            <p:cNvSpPr/>
            <p:nvPr/>
          </p:nvSpPr>
          <p:spPr>
            <a:xfrm>
              <a:off x="260314" y="6023016"/>
              <a:ext cx="5417572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>
                  <a:solidFill>
                    <a:srgbClr val="002060"/>
                  </a:solidFill>
                </a:rPr>
                <a:t>Global average: 114 mm per 1000 years (</a:t>
              </a:r>
              <a:r>
                <a:rPr lang="en-US" dirty="0" err="1">
                  <a:solidFill>
                    <a:srgbClr val="002060"/>
                  </a:solidFill>
                </a:rPr>
                <a:t>Stockmann</a:t>
              </a:r>
              <a:r>
                <a:rPr lang="en-US" dirty="0">
                  <a:solidFill>
                    <a:srgbClr val="002060"/>
                  </a:solidFill>
                </a:rPr>
                <a:t> et al. 2014)</a:t>
              </a:r>
              <a:endParaRPr lang="en-AU" dirty="0">
                <a:solidFill>
                  <a:srgbClr val="002060"/>
                </a:solidFill>
              </a:endParaRPr>
            </a:p>
          </p:txBody>
        </p:sp>
        <p:cxnSp>
          <p:nvCxnSpPr>
            <p:cNvPr id="25" name="Straight Arrow Connector 24">
              <a:extLst>
                <a:ext uri="{FF2B5EF4-FFF2-40B4-BE49-F238E27FC236}">
                  <a16:creationId xmlns:a16="http://schemas.microsoft.com/office/drawing/2014/main" id="{14E40ABF-5207-42AD-BFF2-A9914B02F7C9}"/>
                </a:ext>
              </a:extLst>
            </p:cNvPr>
            <p:cNvCxnSpPr>
              <a:cxnSpLocks/>
            </p:cNvCxnSpPr>
            <p:nvPr/>
          </p:nvCxnSpPr>
          <p:spPr>
            <a:xfrm>
              <a:off x="5592936" y="6311048"/>
              <a:ext cx="941033" cy="0"/>
            </a:xfrm>
            <a:prstGeom prst="straightConnector1">
              <a:avLst/>
            </a:prstGeom>
            <a:ln w="15875">
              <a:solidFill>
                <a:srgbClr val="002060"/>
              </a:solidFill>
              <a:headEnd type="none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" name="TextBox 17">
            <a:extLst>
              <a:ext uri="{FF2B5EF4-FFF2-40B4-BE49-F238E27FC236}">
                <a16:creationId xmlns:a16="http://schemas.microsoft.com/office/drawing/2014/main" id="{8A5B6082-E94D-4FAE-AE37-6C58D1FCD554}"/>
              </a:ext>
            </a:extLst>
          </p:cNvPr>
          <p:cNvSpPr txBox="1"/>
          <p:nvPr/>
        </p:nvSpPr>
        <p:spPr>
          <a:xfrm>
            <a:off x="3562303" y="321977"/>
            <a:ext cx="466794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6600" dirty="0">
                <a:solidFill>
                  <a:srgbClr val="FF0000"/>
                </a:solidFill>
              </a:rPr>
              <a:t>-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92F6D86-47C0-4FB5-8876-6A9F8DBF2CF3}"/>
              </a:ext>
            </a:extLst>
          </p:cNvPr>
          <p:cNvSpPr/>
          <p:nvPr/>
        </p:nvSpPr>
        <p:spPr>
          <a:xfrm>
            <a:off x="5970532" y="1490340"/>
            <a:ext cx="2758375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Soil formation possible only if formation rate is faster than erosion</a:t>
            </a: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3899D6B6-0A92-4D0B-B51F-A9F7CBF029CB}"/>
              </a:ext>
            </a:extLst>
          </p:cNvPr>
          <p:cNvGrpSpPr/>
          <p:nvPr/>
        </p:nvGrpSpPr>
        <p:grpSpPr>
          <a:xfrm>
            <a:off x="291113" y="6058011"/>
            <a:ext cx="6211117" cy="369332"/>
            <a:chOff x="322852" y="5985990"/>
            <a:chExt cx="6211117" cy="369332"/>
          </a:xfrm>
        </p:grpSpPr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A9988623-9688-41C7-8C61-D1154AD24317}"/>
                </a:ext>
              </a:extLst>
            </p:cNvPr>
            <p:cNvSpPr/>
            <p:nvPr/>
          </p:nvSpPr>
          <p:spPr>
            <a:xfrm>
              <a:off x="322852" y="5985990"/>
              <a:ext cx="5417572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>
                  <a:solidFill>
                    <a:srgbClr val="002060"/>
                  </a:solidFill>
                </a:rPr>
                <a:t>So, what drives soil formation ??</a:t>
              </a:r>
              <a:endParaRPr lang="en-AU" dirty="0">
                <a:solidFill>
                  <a:srgbClr val="002060"/>
                </a:solidFill>
              </a:endParaRPr>
            </a:p>
          </p:txBody>
        </p:sp>
        <p:cxnSp>
          <p:nvCxnSpPr>
            <p:cNvPr id="28" name="Straight Arrow Connector 27">
              <a:extLst>
                <a:ext uri="{FF2B5EF4-FFF2-40B4-BE49-F238E27FC236}">
                  <a16:creationId xmlns:a16="http://schemas.microsoft.com/office/drawing/2014/main" id="{465A1D9C-779F-458F-974C-A69EE2BE5183}"/>
                </a:ext>
              </a:extLst>
            </p:cNvPr>
            <p:cNvCxnSpPr>
              <a:cxnSpLocks/>
            </p:cNvCxnSpPr>
            <p:nvPr/>
          </p:nvCxnSpPr>
          <p:spPr>
            <a:xfrm>
              <a:off x="5592936" y="6161102"/>
              <a:ext cx="941033" cy="0"/>
            </a:xfrm>
            <a:prstGeom prst="straightConnector1">
              <a:avLst/>
            </a:prstGeom>
            <a:ln w="15875">
              <a:solidFill>
                <a:srgbClr val="002060"/>
              </a:solidFill>
              <a:headEnd type="none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0" name="TextBox 19"/>
          <p:cNvSpPr txBox="1"/>
          <p:nvPr/>
        </p:nvSpPr>
        <p:spPr>
          <a:xfrm>
            <a:off x="5387989" y="714600"/>
            <a:ext cx="59503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4800" b="1" dirty="0">
                <a:solidFill>
                  <a:srgbClr val="FF0000"/>
                </a:solidFill>
                <a:latin typeface="Arial Black" panose="020B0A04020102020204" pitchFamily="34" charset="0"/>
              </a:rPr>
              <a:t>1</a:t>
            </a:r>
          </a:p>
        </p:txBody>
      </p:sp>
      <p:grpSp>
        <p:nvGrpSpPr>
          <p:cNvPr id="30" name="Group 29"/>
          <p:cNvGrpSpPr/>
          <p:nvPr/>
        </p:nvGrpSpPr>
        <p:grpSpPr>
          <a:xfrm>
            <a:off x="1081535" y="2398937"/>
            <a:ext cx="4399242" cy="1867806"/>
            <a:chOff x="1081535" y="2398937"/>
            <a:chExt cx="4399242" cy="1867806"/>
          </a:xfrm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5578501E-EBB0-41FA-8C03-51E02FB7ED44}"/>
                </a:ext>
              </a:extLst>
            </p:cNvPr>
            <p:cNvGrpSpPr/>
            <p:nvPr/>
          </p:nvGrpSpPr>
          <p:grpSpPr>
            <a:xfrm>
              <a:off x="1081535" y="2398937"/>
              <a:ext cx="4399242" cy="1661615"/>
              <a:chOff x="1081535" y="2398937"/>
              <a:chExt cx="4399242" cy="1661615"/>
            </a:xfrm>
          </p:grpSpPr>
          <p:grpSp>
            <p:nvGrpSpPr>
              <p:cNvPr id="13" name="Group 12"/>
              <p:cNvGrpSpPr/>
              <p:nvPr/>
            </p:nvGrpSpPr>
            <p:grpSpPr>
              <a:xfrm>
                <a:off x="1081535" y="2398937"/>
                <a:ext cx="4399242" cy="1598841"/>
                <a:chOff x="1081535" y="2398937"/>
                <a:chExt cx="4399242" cy="1598841"/>
              </a:xfrm>
            </p:grpSpPr>
            <p:sp>
              <p:nvSpPr>
                <p:cNvPr id="5" name="Rectangle 4">
                  <a:extLst>
                    <a:ext uri="{FF2B5EF4-FFF2-40B4-BE49-F238E27FC236}">
                      <a16:creationId xmlns:a16="http://schemas.microsoft.com/office/drawing/2014/main" id="{E966F42C-FF14-408B-AC86-F2D257707420}"/>
                    </a:ext>
                  </a:extLst>
                </p:cNvPr>
                <p:cNvSpPr/>
                <p:nvPr/>
              </p:nvSpPr>
              <p:spPr>
                <a:xfrm>
                  <a:off x="1081535" y="2398937"/>
                  <a:ext cx="2667699" cy="645952"/>
                </a:xfrm>
                <a:prstGeom prst="rect">
                  <a:avLst/>
                </a:prstGeom>
                <a:solidFill>
                  <a:srgbClr val="00B050">
                    <a:alpha val="38000"/>
                  </a:srgb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AU"/>
                </a:p>
              </p:txBody>
            </p:sp>
            <p:sp>
              <p:nvSpPr>
                <p:cNvPr id="14" name="TextBox 13">
                  <a:extLst>
                    <a:ext uri="{FF2B5EF4-FFF2-40B4-BE49-F238E27FC236}">
                      <a16:creationId xmlns:a16="http://schemas.microsoft.com/office/drawing/2014/main" id="{F1AEACF2-BA59-4FDA-8CBA-1EA4CF423285}"/>
                    </a:ext>
                  </a:extLst>
                </p:cNvPr>
                <p:cNvSpPr txBox="1"/>
                <p:nvPr/>
              </p:nvSpPr>
              <p:spPr>
                <a:xfrm>
                  <a:off x="2577418" y="3628446"/>
                  <a:ext cx="2903359" cy="369332"/>
                </a:xfrm>
                <a:prstGeom prst="rect">
                  <a:avLst/>
                </a:prstGeom>
                <a:solidFill>
                  <a:schemeClr val="bg1"/>
                </a:solidFill>
              </p:spPr>
              <p:txBody>
                <a:bodyPr wrap="none" rtlCol="0">
                  <a:spAutoFit/>
                </a:bodyPr>
                <a:lstStyle/>
                <a:p>
                  <a:r>
                    <a:rPr lang="en-AU" dirty="0">
                      <a:solidFill>
                        <a:srgbClr val="00B050"/>
                      </a:solidFill>
                    </a:rPr>
                    <a:t>How fast does soil form ??</a:t>
                  </a:r>
                </a:p>
              </p:txBody>
            </p:sp>
          </p:grpSp>
          <p:sp>
            <p:nvSpPr>
              <p:cNvPr id="26" name="TextBox 25">
                <a:extLst>
                  <a:ext uri="{FF2B5EF4-FFF2-40B4-BE49-F238E27FC236}">
                    <a16:creationId xmlns:a16="http://schemas.microsoft.com/office/drawing/2014/main" id="{EB3E7B24-641D-4E5F-B4F1-4E1C721A41E2}"/>
                  </a:ext>
                </a:extLst>
              </p:cNvPr>
              <p:cNvSpPr txBox="1"/>
              <p:nvPr/>
            </p:nvSpPr>
            <p:spPr>
              <a:xfrm>
                <a:off x="1917006" y="3044889"/>
                <a:ext cx="633507" cy="101566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AU" sz="6000" dirty="0">
                    <a:solidFill>
                      <a:srgbClr val="00B050"/>
                    </a:solidFill>
                  </a:rPr>
                  <a:t>+</a:t>
                </a:r>
              </a:p>
            </p:txBody>
          </p:sp>
        </p:grpSp>
        <p:sp>
          <p:nvSpPr>
            <p:cNvPr id="29" name="TextBox 28"/>
            <p:cNvSpPr txBox="1"/>
            <p:nvPr/>
          </p:nvSpPr>
          <p:spPr>
            <a:xfrm>
              <a:off x="1422468" y="3435746"/>
              <a:ext cx="595035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4800" b="1" dirty="0">
                  <a:solidFill>
                    <a:srgbClr val="00B050"/>
                  </a:solidFill>
                  <a:latin typeface="Arial Black" panose="020B0A04020102020204" pitchFamily="34" charset="0"/>
                </a:rPr>
                <a:t>2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653118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B7EC6A7-483B-46B0-9417-CF10D633D73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1" t="1267" r="756" b="24487"/>
          <a:stretch/>
        </p:blipFill>
        <p:spPr>
          <a:xfrm>
            <a:off x="197893" y="1346999"/>
            <a:ext cx="8749718" cy="3808662"/>
          </a:xfrm>
          <a:prstGeom prst="rect">
            <a:avLst/>
          </a:prstGeom>
        </p:spPr>
      </p:pic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DC36E5A-45D6-4FA3-8E89-3D62A3F92BDF}"/>
              </a:ext>
            </a:extLst>
          </p:cNvPr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9EBF2D40-BCA0-4A66-86D8-492D4913255D}"/>
              </a:ext>
            </a:extLst>
          </p:cNvPr>
          <p:cNvSpPr txBox="1"/>
          <p:nvPr/>
        </p:nvSpPr>
        <p:spPr>
          <a:xfrm>
            <a:off x="6730990" y="2053061"/>
            <a:ext cx="22166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AU" sz="1400" dirty="0">
                <a:solidFill>
                  <a:srgbClr val="002060"/>
                </a:solidFill>
              </a:rPr>
              <a:t>… based on USDA classification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CB7EC6A7-483B-46B0-9417-CF10D633D73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1" t="86955" r="756" b="938"/>
          <a:stretch/>
        </p:blipFill>
        <p:spPr>
          <a:xfrm>
            <a:off x="513921" y="1462427"/>
            <a:ext cx="8047920" cy="571240"/>
          </a:xfrm>
          <a:prstGeom prst="rect">
            <a:avLst/>
          </a:prstGeom>
          <a:ln w="9525">
            <a:solidFill>
              <a:srgbClr val="002060"/>
            </a:solidFill>
          </a:ln>
        </p:spPr>
      </p:pic>
      <p:sp>
        <p:nvSpPr>
          <p:cNvPr id="16" name="TextBox 15"/>
          <p:cNvSpPr txBox="1"/>
          <p:nvPr/>
        </p:nvSpPr>
        <p:spPr>
          <a:xfrm>
            <a:off x="197892" y="770525"/>
            <a:ext cx="87497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Soil = </a:t>
            </a:r>
            <a:r>
              <a:rPr lang="en-GB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</a:t>
            </a: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>
                <a:solidFill>
                  <a:srgbClr val="002060"/>
                </a:solidFill>
              </a:rPr>
              <a:t>(humans, lithology</a:t>
            </a: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dirty="0">
                <a:solidFill>
                  <a:srgbClr val="FF0000"/>
                </a:solidFill>
              </a:rPr>
              <a:t>climate, vegetation…</a:t>
            </a:r>
            <a:endParaRPr lang="en-GB" sz="20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2" name="Group 1"/>
          <p:cNvGrpSpPr/>
          <p:nvPr/>
        </p:nvGrpSpPr>
        <p:grpSpPr>
          <a:xfrm>
            <a:off x="321103" y="2483796"/>
            <a:ext cx="2750777" cy="4232861"/>
            <a:chOff x="321103" y="2483796"/>
            <a:chExt cx="2750777" cy="4232861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21103" y="4085306"/>
              <a:ext cx="2750777" cy="2631351"/>
            </a:xfrm>
            <a:prstGeom prst="rect">
              <a:avLst/>
            </a:prstGeom>
            <a:ln w="15875">
              <a:solidFill>
                <a:srgbClr val="002060"/>
              </a:solidFill>
            </a:ln>
          </p:spPr>
        </p:pic>
        <p:cxnSp>
          <p:nvCxnSpPr>
            <p:cNvPr id="17" name="Straight Connector 16"/>
            <p:cNvCxnSpPr/>
            <p:nvPr/>
          </p:nvCxnSpPr>
          <p:spPr>
            <a:xfrm flipV="1">
              <a:off x="1180289" y="2483796"/>
              <a:ext cx="940341" cy="1601510"/>
            </a:xfrm>
            <a:prstGeom prst="line">
              <a:avLst/>
            </a:prstGeom>
            <a:ln w="15875">
              <a:solidFill>
                <a:srgbClr val="00206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flipV="1">
              <a:off x="2243840" y="3638145"/>
              <a:ext cx="399425" cy="447161"/>
            </a:xfrm>
            <a:prstGeom prst="line">
              <a:avLst/>
            </a:prstGeom>
            <a:ln w="15875">
              <a:solidFill>
                <a:srgbClr val="00206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" name="Group 3"/>
          <p:cNvGrpSpPr/>
          <p:nvPr/>
        </p:nvGrpSpPr>
        <p:grpSpPr>
          <a:xfrm>
            <a:off x="3195090" y="2210031"/>
            <a:ext cx="2522720" cy="4515301"/>
            <a:chOff x="3195090" y="2210031"/>
            <a:chExt cx="2522720" cy="4515301"/>
          </a:xfrm>
        </p:grpSpPr>
        <p:pic>
          <p:nvPicPr>
            <p:cNvPr id="8" name="Picture 7"/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195090" y="4087220"/>
              <a:ext cx="2522720" cy="2638112"/>
            </a:xfrm>
            <a:prstGeom prst="rect">
              <a:avLst/>
            </a:prstGeom>
            <a:ln w="15875">
              <a:solidFill>
                <a:srgbClr val="002060"/>
              </a:solidFill>
            </a:ln>
          </p:spPr>
        </p:pic>
        <p:cxnSp>
          <p:nvCxnSpPr>
            <p:cNvPr id="21" name="Straight Connector 20"/>
            <p:cNvCxnSpPr/>
            <p:nvPr/>
          </p:nvCxnSpPr>
          <p:spPr>
            <a:xfrm flipH="1" flipV="1">
              <a:off x="3931066" y="3284551"/>
              <a:ext cx="246087" cy="800755"/>
            </a:xfrm>
            <a:prstGeom prst="line">
              <a:avLst/>
            </a:prstGeom>
            <a:ln w="15875">
              <a:solidFill>
                <a:srgbClr val="00206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flipV="1">
              <a:off x="4572751" y="2210031"/>
              <a:ext cx="559667" cy="1875275"/>
            </a:xfrm>
            <a:prstGeom prst="line">
              <a:avLst/>
            </a:prstGeom>
            <a:ln w="15875">
              <a:solidFill>
                <a:srgbClr val="00206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" name="Group 9"/>
          <p:cNvGrpSpPr/>
          <p:nvPr/>
        </p:nvGrpSpPr>
        <p:grpSpPr>
          <a:xfrm>
            <a:off x="5415064" y="2362432"/>
            <a:ext cx="3397954" cy="4356139"/>
            <a:chOff x="5415064" y="2362432"/>
            <a:chExt cx="3397954" cy="4356139"/>
          </a:xfrm>
        </p:grpSpPr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5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863786" y="4087220"/>
              <a:ext cx="2949232" cy="2631351"/>
            </a:xfrm>
            <a:prstGeom prst="rect">
              <a:avLst/>
            </a:prstGeom>
            <a:ln w="15875">
              <a:solidFill>
                <a:srgbClr val="002060"/>
              </a:solidFill>
            </a:ln>
          </p:spPr>
        </p:pic>
        <p:cxnSp>
          <p:nvCxnSpPr>
            <p:cNvPr id="26" name="Straight Connector 25"/>
            <p:cNvCxnSpPr/>
            <p:nvPr/>
          </p:nvCxnSpPr>
          <p:spPr>
            <a:xfrm flipH="1" flipV="1">
              <a:off x="6238672" y="2362432"/>
              <a:ext cx="256816" cy="1722874"/>
            </a:xfrm>
            <a:prstGeom prst="line">
              <a:avLst/>
            </a:prstGeom>
            <a:ln w="15875">
              <a:solidFill>
                <a:srgbClr val="00206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flipH="1" flipV="1">
              <a:off x="5415064" y="2950723"/>
              <a:ext cx="727465" cy="1134583"/>
            </a:xfrm>
            <a:prstGeom prst="line">
              <a:avLst/>
            </a:prstGeom>
            <a:ln w="15875">
              <a:solidFill>
                <a:srgbClr val="00206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2" name="TextBox 31">
            <a:extLst>
              <a:ext uri="{FF2B5EF4-FFF2-40B4-BE49-F238E27FC236}">
                <a16:creationId xmlns:a16="http://schemas.microsoft.com/office/drawing/2014/main" id="{31BBA9B1-DAB9-4DD8-91D1-9CBB75E1D952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What drives soil formation? </a:t>
            </a:r>
          </a:p>
        </p:txBody>
      </p:sp>
      <p:grpSp>
        <p:nvGrpSpPr>
          <p:cNvPr id="12" name="Group 11"/>
          <p:cNvGrpSpPr/>
          <p:nvPr/>
        </p:nvGrpSpPr>
        <p:grpSpPr>
          <a:xfrm>
            <a:off x="321103" y="4509120"/>
            <a:ext cx="5891071" cy="1728192"/>
            <a:chOff x="321103" y="4509120"/>
            <a:chExt cx="5891071" cy="1728192"/>
          </a:xfrm>
        </p:grpSpPr>
        <p:sp>
          <p:nvSpPr>
            <p:cNvPr id="11" name="Rectangle 10"/>
            <p:cNvSpPr/>
            <p:nvPr/>
          </p:nvSpPr>
          <p:spPr>
            <a:xfrm>
              <a:off x="321103" y="4509120"/>
              <a:ext cx="434473" cy="1728192"/>
            </a:xfrm>
            <a:prstGeom prst="rect">
              <a:avLst/>
            </a:prstGeom>
            <a:noFill/>
            <a:ln w="53975"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2" name="Rectangle 21"/>
            <p:cNvSpPr/>
            <p:nvPr/>
          </p:nvSpPr>
          <p:spPr>
            <a:xfrm>
              <a:off x="5777701" y="4516630"/>
              <a:ext cx="434473" cy="1144618"/>
            </a:xfrm>
            <a:prstGeom prst="rect">
              <a:avLst/>
            </a:prstGeom>
            <a:noFill/>
            <a:ln w="53975"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</p:spTree>
    <p:extLst>
      <p:ext uri="{BB962C8B-B14F-4D97-AF65-F5344CB8AC3E}">
        <p14:creationId xmlns:p14="http://schemas.microsoft.com/office/powerpoint/2010/main" val="1060318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95536" y="1268760"/>
            <a:ext cx="4176464" cy="342317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grpSp>
        <p:nvGrpSpPr>
          <p:cNvPr id="5" name="Group 4"/>
          <p:cNvGrpSpPr/>
          <p:nvPr/>
        </p:nvGrpSpPr>
        <p:grpSpPr>
          <a:xfrm>
            <a:off x="395536" y="2715603"/>
            <a:ext cx="4139952" cy="2597910"/>
            <a:chOff x="395536" y="2715603"/>
            <a:chExt cx="4139952" cy="2597910"/>
          </a:xfrm>
        </p:grpSpPr>
        <p:grpSp>
          <p:nvGrpSpPr>
            <p:cNvPr id="10" name="Group 9"/>
            <p:cNvGrpSpPr/>
            <p:nvPr/>
          </p:nvGrpSpPr>
          <p:grpSpPr>
            <a:xfrm>
              <a:off x="395536" y="2715603"/>
              <a:ext cx="4139952" cy="2597910"/>
              <a:chOff x="395536" y="2715603"/>
              <a:chExt cx="4139952" cy="2597910"/>
            </a:xfrm>
          </p:grpSpPr>
          <p:sp>
            <p:nvSpPr>
              <p:cNvPr id="7" name="Rectangle 6"/>
              <p:cNvSpPr/>
              <p:nvPr/>
            </p:nvSpPr>
            <p:spPr>
              <a:xfrm>
                <a:off x="812615" y="4605627"/>
                <a:ext cx="3024608" cy="70788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en-AU" sz="2000" b="1" dirty="0">
                    <a:solidFill>
                      <a:srgbClr val="002060"/>
                    </a:solidFill>
                    <a:latin typeface="Arial" pitchFamily="34" charset="0"/>
                    <a:cs typeface="Arial" pitchFamily="34" charset="0"/>
                  </a:rPr>
                  <a:t>per </a:t>
                </a:r>
                <a:r>
                  <a:rPr lang="en-AU" sz="2000" b="1" dirty="0" err="1">
                    <a:solidFill>
                      <a:srgbClr val="002060"/>
                    </a:solidFill>
                    <a:latin typeface="Arial" pitchFamily="34" charset="0"/>
                    <a:cs typeface="Arial" pitchFamily="34" charset="0"/>
                  </a:rPr>
                  <a:t>ascensum</a:t>
                </a:r>
                <a:r>
                  <a:rPr lang="en-AU" sz="2000" dirty="0">
                    <a:solidFill>
                      <a:srgbClr val="002060"/>
                    </a:solidFill>
                    <a:latin typeface="Arial" pitchFamily="34" charset="0"/>
                    <a:cs typeface="Arial" pitchFamily="34" charset="0"/>
                  </a:rPr>
                  <a:t> and </a:t>
                </a:r>
                <a:r>
                  <a:rPr lang="en-AU" sz="2000" b="1" dirty="0">
                    <a:solidFill>
                      <a:srgbClr val="002060"/>
                    </a:solidFill>
                    <a:latin typeface="Arial" pitchFamily="34" charset="0"/>
                    <a:cs typeface="Arial" pitchFamily="34" charset="0"/>
                  </a:rPr>
                  <a:t>per </a:t>
                </a:r>
                <a:r>
                  <a:rPr lang="en-AU" sz="2000" b="1" dirty="0" err="1">
                    <a:solidFill>
                      <a:srgbClr val="002060"/>
                    </a:solidFill>
                    <a:latin typeface="Arial" pitchFamily="34" charset="0"/>
                    <a:cs typeface="Arial" pitchFamily="34" charset="0"/>
                  </a:rPr>
                  <a:t>descensum</a:t>
                </a:r>
                <a:endParaRPr lang="en-AU" sz="2000" dirty="0">
                  <a:solidFill>
                    <a:srgbClr val="002060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  <p:grpSp>
            <p:nvGrpSpPr>
              <p:cNvPr id="9" name="Group 8"/>
              <p:cNvGrpSpPr/>
              <p:nvPr/>
            </p:nvGrpSpPr>
            <p:grpSpPr>
              <a:xfrm>
                <a:off x="395536" y="2715603"/>
                <a:ext cx="4139952" cy="1864009"/>
                <a:chOff x="395536" y="2715603"/>
                <a:chExt cx="4139952" cy="1864009"/>
              </a:xfrm>
            </p:grpSpPr>
            <p:pic>
              <p:nvPicPr>
                <p:cNvPr id="3" name="Picture 5"/>
                <p:cNvPicPr>
                  <a:picLocks noChangeAspect="1" noChangeArrowheads="1"/>
                </p:cNvPicPr>
                <p:nvPr/>
              </p:nvPicPr>
              <p:blipFill>
                <a:blip r:embed="rId2" cstate="screen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395536" y="2715603"/>
                  <a:ext cx="4139952" cy="1864009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sp>
              <p:nvSpPr>
                <p:cNvPr id="17" name="TextBox 16"/>
                <p:cNvSpPr txBox="1"/>
                <p:nvPr/>
              </p:nvSpPr>
              <p:spPr>
                <a:xfrm>
                  <a:off x="3637276" y="3146250"/>
                  <a:ext cx="561372" cy="76944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de-DE" sz="4400" dirty="0">
                      <a:solidFill>
                        <a:srgbClr val="002060"/>
                      </a:solidFill>
                      <a:latin typeface="Arial Black" panose="020B0A04020102020204" pitchFamily="34" charset="0"/>
                    </a:rPr>
                    <a:t>2</a:t>
                  </a:r>
                </a:p>
              </p:txBody>
            </p:sp>
          </p:grpSp>
        </p:grpSp>
        <p:sp>
          <p:nvSpPr>
            <p:cNvPr id="26" name="Down Arrow 25"/>
            <p:cNvSpPr/>
            <p:nvPr/>
          </p:nvSpPr>
          <p:spPr>
            <a:xfrm rot="10800000">
              <a:off x="845735" y="3759638"/>
              <a:ext cx="720080" cy="648072"/>
            </a:xfrm>
            <a:prstGeom prst="downArrow">
              <a:avLst/>
            </a:prstGeom>
            <a:noFill/>
            <a:ln w="19050"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sp>
        <p:nvSpPr>
          <p:cNvPr id="8" name="TextBox 7"/>
          <p:cNvSpPr txBox="1"/>
          <p:nvPr/>
        </p:nvSpPr>
        <p:spPr>
          <a:xfrm>
            <a:off x="8312286" y="6611779"/>
            <a:ext cx="806631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Chen 2009</a:t>
            </a:r>
          </a:p>
        </p:txBody>
      </p:sp>
      <p:pic>
        <p:nvPicPr>
          <p:cNvPr id="13" name="Picture 12" descr="D:\Dropbox\Photos\Australia\Flinders Ranges\06 and 07-2010 Flinders Ranges\Henne\P1000465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5436096" y="1138297"/>
            <a:ext cx="3158896" cy="2362711"/>
          </a:xfrm>
          <a:prstGeom prst="rect">
            <a:avLst/>
          </a:prstGeom>
          <a:noFill/>
        </p:spPr>
      </p:pic>
      <p:sp>
        <p:nvSpPr>
          <p:cNvPr id="18" name="TextBox 17"/>
          <p:cNvSpPr txBox="1"/>
          <p:nvPr/>
        </p:nvSpPr>
        <p:spPr>
          <a:xfrm>
            <a:off x="218743" y="794620"/>
            <a:ext cx="55130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dirty="0"/>
              <a:t>Semi-arid hydrology and subsurface enrichment</a:t>
            </a:r>
          </a:p>
        </p:txBody>
      </p:sp>
      <p:sp>
        <p:nvSpPr>
          <p:cNvPr id="20" name="Rectangle 19"/>
          <p:cNvSpPr/>
          <p:nvPr/>
        </p:nvSpPr>
        <p:spPr>
          <a:xfrm>
            <a:off x="7239301" y="3078177"/>
            <a:ext cx="135165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dirty="0"/>
              <a:t>Initial stage</a:t>
            </a:r>
          </a:p>
        </p:txBody>
      </p:sp>
      <p:grpSp>
        <p:nvGrpSpPr>
          <p:cNvPr id="11" name="Group 10"/>
          <p:cNvGrpSpPr/>
          <p:nvPr/>
        </p:nvGrpSpPr>
        <p:grpSpPr>
          <a:xfrm>
            <a:off x="218743" y="3600174"/>
            <a:ext cx="8372210" cy="2432151"/>
            <a:chOff x="218743" y="3600174"/>
            <a:chExt cx="8372210" cy="2432151"/>
          </a:xfrm>
        </p:grpSpPr>
        <p:pic>
          <p:nvPicPr>
            <p:cNvPr id="12" name="Picture 11" descr="D:\Bilder\Flinders Ranges 2010\Henne\P1000388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47450" y="3600174"/>
              <a:ext cx="3143503" cy="2360838"/>
            </a:xfrm>
            <a:prstGeom prst="rect">
              <a:avLst/>
            </a:prstGeom>
            <a:noFill/>
          </p:spPr>
        </p:pic>
        <p:sp>
          <p:nvSpPr>
            <p:cNvPr id="19" name="TextBox 18"/>
            <p:cNvSpPr txBox="1"/>
            <p:nvPr/>
          </p:nvSpPr>
          <p:spPr>
            <a:xfrm>
              <a:off x="218743" y="5385994"/>
              <a:ext cx="495389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de-DE" dirty="0"/>
                <a:t>Successive mineral precipitation and hardening (stages of development)...</a:t>
              </a:r>
            </a:p>
          </p:txBody>
        </p:sp>
        <p:sp>
          <p:nvSpPr>
            <p:cNvPr id="21" name="Rectangle 20"/>
            <p:cNvSpPr/>
            <p:nvPr/>
          </p:nvSpPr>
          <p:spPr>
            <a:xfrm>
              <a:off x="5535812" y="3600174"/>
              <a:ext cx="1531188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de-DE" dirty="0"/>
                <a:t>Mature stage</a:t>
              </a:r>
            </a:p>
          </p:txBody>
        </p:sp>
      </p:grpSp>
      <p:sp>
        <p:nvSpPr>
          <p:cNvPr id="22" name="TextBox 21"/>
          <p:cNvSpPr txBox="1"/>
          <p:nvPr/>
        </p:nvSpPr>
        <p:spPr>
          <a:xfrm>
            <a:off x="223116" y="6103638"/>
            <a:ext cx="89210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b="1" dirty="0"/>
              <a:t>Duricrusts</a:t>
            </a:r>
            <a:r>
              <a:rPr lang="de-DE" dirty="0"/>
              <a:t>, e.g. Calcrete (carbonate), Gypcrete (gypsum), Silcrete (silica), Ferricrete (iron),... Soil horizon with rock properties!</a:t>
            </a:r>
          </a:p>
        </p:txBody>
      </p:sp>
      <p:grpSp>
        <p:nvGrpSpPr>
          <p:cNvPr id="6" name="Group 5"/>
          <p:cNvGrpSpPr/>
          <p:nvPr/>
        </p:nvGrpSpPr>
        <p:grpSpPr>
          <a:xfrm>
            <a:off x="467544" y="1275443"/>
            <a:ext cx="3851920" cy="1976328"/>
            <a:chOff x="467544" y="1275443"/>
            <a:chExt cx="3851920" cy="1976328"/>
          </a:xfrm>
        </p:grpSpPr>
        <p:pic>
          <p:nvPicPr>
            <p:cNvPr id="4" name="Picture 4"/>
            <p:cNvPicPr>
              <a:picLocks noChangeAspect="1" noChangeArrowheads="1"/>
            </p:cNvPicPr>
            <p:nvPr/>
          </p:nvPicPr>
          <p:blipFill>
            <a:blip r:embed="rId5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7544" y="1275443"/>
              <a:ext cx="3851920" cy="197632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4" name="Down Arrow 13"/>
            <p:cNvSpPr/>
            <p:nvPr/>
          </p:nvSpPr>
          <p:spPr>
            <a:xfrm>
              <a:off x="881211" y="2227295"/>
              <a:ext cx="720080" cy="648072"/>
            </a:xfrm>
            <a:prstGeom prst="downArrow">
              <a:avLst/>
            </a:prstGeom>
            <a:noFill/>
            <a:ln w="19050"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6" name="TextBox 15"/>
            <p:cNvSpPr txBox="1"/>
            <p:nvPr/>
          </p:nvSpPr>
          <p:spPr>
            <a:xfrm>
              <a:off x="3246440" y="1558100"/>
              <a:ext cx="561372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4400" dirty="0">
                  <a:solidFill>
                    <a:srgbClr val="002060"/>
                  </a:solidFill>
                  <a:latin typeface="Arial Black" panose="020B0A04020102020204" pitchFamily="34" charset="0"/>
                </a:rPr>
                <a:t>1</a:t>
              </a:r>
            </a:p>
          </p:txBody>
        </p:sp>
        <p:sp>
          <p:nvSpPr>
            <p:cNvPr id="23" name="Rectangle 22"/>
            <p:cNvSpPr/>
            <p:nvPr/>
          </p:nvSpPr>
          <p:spPr>
            <a:xfrm>
              <a:off x="1146412" y="1340768"/>
              <a:ext cx="2661400" cy="242372"/>
            </a:xfrm>
            <a:prstGeom prst="rect">
              <a:avLst/>
            </a:prstGeom>
            <a:solidFill>
              <a:schemeClr val="accent2">
                <a:lumMod val="60000"/>
                <a:lumOff val="40000"/>
                <a:alpha val="59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BDC36E5A-45D6-4FA3-8E89-3D62A3F92BDF}"/>
              </a:ext>
            </a:extLst>
          </p:cNvPr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Box 24">
            <a:extLst>
              <a:ext uri="{FF2B5EF4-FFF2-40B4-BE49-F238E27FC236}">
                <a16:creationId xmlns:a16="http://schemas.microsoft.com/office/drawing/2014/main" id="{31BBA9B1-DAB9-4DD8-91D1-9CBB75E1D952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What drives soil formation? </a:t>
            </a:r>
          </a:p>
        </p:txBody>
      </p:sp>
    </p:spTree>
    <p:extLst>
      <p:ext uri="{BB962C8B-B14F-4D97-AF65-F5344CB8AC3E}">
        <p14:creationId xmlns:p14="http://schemas.microsoft.com/office/powerpoint/2010/main" val="2626255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/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1" name="Group 20"/>
          <p:cNvGrpSpPr/>
          <p:nvPr/>
        </p:nvGrpSpPr>
        <p:grpSpPr>
          <a:xfrm>
            <a:off x="225361" y="1355299"/>
            <a:ext cx="8694779" cy="4038096"/>
            <a:chOff x="112147" y="1630449"/>
            <a:chExt cx="9566029" cy="4343361"/>
          </a:xfrm>
        </p:grpSpPr>
        <p:sp>
          <p:nvSpPr>
            <p:cNvPr id="22" name="Rectangle 21"/>
            <p:cNvSpPr/>
            <p:nvPr/>
          </p:nvSpPr>
          <p:spPr>
            <a:xfrm>
              <a:off x="112147" y="1630449"/>
              <a:ext cx="2885977" cy="274765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de-DE" sz="20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Topo-sequence (catena): sequence of varying profiles along changing relief/ topography (comparable parent material !?)</a:t>
              </a:r>
            </a:p>
          </p:txBody>
        </p: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26F3B56F-C529-4D96-B9F5-49AD291601AA}"/>
                </a:ext>
              </a:extLst>
            </p:cNvPr>
            <p:cNvGrpSpPr/>
            <p:nvPr/>
          </p:nvGrpSpPr>
          <p:grpSpPr>
            <a:xfrm>
              <a:off x="3063278" y="1630449"/>
              <a:ext cx="6614898" cy="4343361"/>
              <a:chOff x="4480007" y="-2013392"/>
              <a:chExt cx="9183904" cy="5731989"/>
            </a:xfrm>
          </p:grpSpPr>
          <p:pic>
            <p:nvPicPr>
              <p:cNvPr id="24" name="Picture 23">
                <a:extLst>
                  <a:ext uri="{FF2B5EF4-FFF2-40B4-BE49-F238E27FC236}">
                    <a16:creationId xmlns:a16="http://schemas.microsoft.com/office/drawing/2014/main" id="{F7193F3F-7CE4-4263-8E67-C2E761C67AA9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 cstate="screen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/>
            </p:blipFill>
            <p:spPr>
              <a:xfrm>
                <a:off x="4480007" y="-2013392"/>
                <a:ext cx="9183904" cy="5731989"/>
              </a:xfrm>
              <a:prstGeom prst="rect">
                <a:avLst/>
              </a:prstGeom>
            </p:spPr>
          </p:pic>
          <p:sp>
            <p:nvSpPr>
              <p:cNvPr id="25" name="Rectangle 24">
                <a:extLst>
                  <a:ext uri="{FF2B5EF4-FFF2-40B4-BE49-F238E27FC236}">
                    <a16:creationId xmlns:a16="http://schemas.microsoft.com/office/drawing/2014/main" id="{675CF4CF-A76E-41CF-8B83-82A00C2511A9}"/>
                  </a:ext>
                </a:extLst>
              </p:cNvPr>
              <p:cNvSpPr/>
              <p:nvPr/>
            </p:nvSpPr>
            <p:spPr>
              <a:xfrm>
                <a:off x="4652967" y="-2013392"/>
                <a:ext cx="2135117" cy="1215695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AU"/>
              </a:p>
            </p:txBody>
          </p:sp>
        </p:grpSp>
      </p:grpSp>
      <p:sp>
        <p:nvSpPr>
          <p:cNvPr id="34" name="Rectangle 33"/>
          <p:cNvSpPr/>
          <p:nvPr/>
        </p:nvSpPr>
        <p:spPr>
          <a:xfrm>
            <a:off x="7784332" y="6611779"/>
            <a:ext cx="1359668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/>
            <a:r>
              <a:rPr lang="de-DE" sz="1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Switoniak et al. 2013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02BA44E7-3222-4ED9-81D9-F077A896F614}"/>
              </a:ext>
            </a:extLst>
          </p:cNvPr>
          <p:cNvSpPr/>
          <p:nvPr/>
        </p:nvSpPr>
        <p:spPr>
          <a:xfrm>
            <a:off x="6520316" y="6611778"/>
            <a:ext cx="1382110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/>
            <a:r>
              <a:rPr lang="de-DE" sz="1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bk.landw.uni-halle.de</a:t>
            </a:r>
          </a:p>
        </p:txBody>
      </p:sp>
      <p:sp>
        <p:nvSpPr>
          <p:cNvPr id="47" name="TextBox 46"/>
          <p:cNvSpPr txBox="1"/>
          <p:nvPr/>
        </p:nvSpPr>
        <p:spPr>
          <a:xfrm>
            <a:off x="197892" y="770525"/>
            <a:ext cx="87497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Soil = </a:t>
            </a:r>
            <a:r>
              <a:rPr lang="en-GB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</a:t>
            </a: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>
                <a:solidFill>
                  <a:srgbClr val="002060"/>
                </a:solidFill>
              </a:rPr>
              <a:t>(humans, </a:t>
            </a:r>
            <a:r>
              <a:rPr lang="en-GB" sz="2000" dirty="0">
                <a:solidFill>
                  <a:schemeClr val="accent5">
                    <a:lumMod val="75000"/>
                  </a:schemeClr>
                </a:solidFill>
              </a:rPr>
              <a:t>lithology</a:t>
            </a: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dirty="0">
                <a:solidFill>
                  <a:srgbClr val="FF0000"/>
                </a:solidFill>
              </a:rPr>
              <a:t>climate, vegetation</a:t>
            </a:r>
            <a:r>
              <a:rPr lang="en-GB" sz="2000" dirty="0">
                <a:solidFill>
                  <a:srgbClr val="002060"/>
                </a:solidFill>
              </a:rPr>
              <a:t>, </a:t>
            </a:r>
            <a:r>
              <a:rPr lang="en-GB" sz="2000" dirty="0">
                <a:solidFill>
                  <a:srgbClr val="00B050"/>
                </a:solidFill>
              </a:rPr>
              <a:t>relief/topography</a:t>
            </a:r>
            <a:endParaRPr lang="en-GB" sz="20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8BF1F942-4E60-4C83-B305-C11441A3E4D1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What drives soil formation? </a:t>
            </a:r>
          </a:p>
        </p:txBody>
      </p:sp>
      <p:pic>
        <p:nvPicPr>
          <p:cNvPr id="3" name="Picture 2" descr="A picture containing person, ground, man, outdoor&#10;&#10;Description generated with very high confidence">
            <a:extLst>
              <a:ext uri="{FF2B5EF4-FFF2-40B4-BE49-F238E27FC236}">
                <a16:creationId xmlns:a16="http://schemas.microsoft.com/office/drawing/2014/main" id="{5C3D8E74-19A2-4690-AC47-7224D112B87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23756" y="4057233"/>
            <a:ext cx="3586605" cy="25545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8612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70568" y="1218934"/>
            <a:ext cx="8451408" cy="5465952"/>
            <a:chOff x="170568" y="1218934"/>
            <a:chExt cx="8451408" cy="5465952"/>
          </a:xfrm>
        </p:grpSpPr>
        <p:pic>
          <p:nvPicPr>
            <p:cNvPr id="3" name="Picture 2"/>
            <p:cNvPicPr>
              <a:picLocks noChangeAspect="1"/>
            </p:cNvPicPr>
            <p:nvPr/>
          </p:nvPicPr>
          <p:blipFill rotWithShape="1">
            <a:blip r:embed="rId2" cstate="screen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66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70568" y="2698812"/>
              <a:ext cx="4645555" cy="3986074"/>
            </a:xfrm>
            <a:prstGeom prst="rect">
              <a:avLst/>
            </a:prstGeom>
          </p:spPr>
        </p:pic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56F36F26-AA3B-47D1-A78C-3ABC6A5D9851}"/>
                </a:ext>
              </a:extLst>
            </p:cNvPr>
            <p:cNvSpPr txBox="1"/>
            <p:nvPr/>
          </p:nvSpPr>
          <p:spPr>
            <a:xfrm>
              <a:off x="197894" y="1218934"/>
              <a:ext cx="3592872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457200" indent="-457200">
                <a:buFont typeface="Arial" panose="020B0604020202020204" pitchFamily="34" charset="0"/>
                <a:buChar char="•"/>
              </a:pPr>
              <a:r>
                <a:rPr lang="en-US" sz="2000" dirty="0">
                  <a:solidFill>
                    <a:srgbClr val="002060"/>
                  </a:solidFill>
                </a:rPr>
                <a:t>Chrono-sequence: sequence in substrates of varying age (comparable parent material !?)</a:t>
              </a:r>
            </a:p>
          </p:txBody>
        </p:sp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386C6CA0-A009-4FB6-9F60-46238DA953B6}"/>
                </a:ext>
              </a:extLst>
            </p:cNvPr>
            <p:cNvSpPr txBox="1"/>
            <p:nvPr/>
          </p:nvSpPr>
          <p:spPr>
            <a:xfrm>
              <a:off x="4995550" y="5977000"/>
              <a:ext cx="3626426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AU" sz="2000" dirty="0">
                  <a:solidFill>
                    <a:srgbClr val="002060"/>
                  </a:solidFill>
                </a:rPr>
                <a:t>Relation between time and properties = relative age!!</a:t>
              </a:r>
            </a:p>
          </p:txBody>
        </p:sp>
      </p:grp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495EFE4-09A8-4677-8914-50973DDE1690}"/>
              </a:ext>
            </a:extLst>
          </p:cNvPr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5"/>
          <p:cNvSpPr/>
          <p:nvPr/>
        </p:nvSpPr>
        <p:spPr>
          <a:xfrm>
            <a:off x="4995550" y="3484102"/>
            <a:ext cx="3521772" cy="276998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Change over time in physical and chemical properties...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de-DE" sz="1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00100" lvl="1" indent="-342900">
              <a:buFont typeface="Arial" panose="020B0604020202020204" pitchFamily="34" charset="0"/>
              <a:buChar char="−"/>
            </a:pPr>
            <a:r>
              <a:rPr lang="de-DE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Thickness</a:t>
            </a:r>
          </a:p>
          <a:p>
            <a:pPr marL="800100" lvl="1" indent="-342900">
              <a:buFont typeface="Arial" panose="020B0604020202020204" pitchFamily="34" charset="0"/>
              <a:buChar char="−"/>
            </a:pPr>
            <a:r>
              <a:rPr lang="de-DE" sz="1600" dirty="0">
                <a:solidFill>
                  <a:srgbClr val="002060"/>
                </a:solidFill>
              </a:rPr>
              <a:t>Horizons</a:t>
            </a:r>
          </a:p>
          <a:p>
            <a:pPr marL="800100" lvl="1" indent="-342900">
              <a:buFont typeface="Arial" panose="020B0604020202020204" pitchFamily="34" charset="0"/>
              <a:buChar char="−"/>
            </a:pPr>
            <a:r>
              <a:rPr lang="de-DE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Colour</a:t>
            </a:r>
          </a:p>
          <a:p>
            <a:pPr marL="800100" lvl="1" indent="-342900">
              <a:buFont typeface="Arial" panose="020B0604020202020204" pitchFamily="34" charset="0"/>
              <a:buChar char="−"/>
            </a:pPr>
            <a:r>
              <a:rPr lang="de-DE" sz="1600" dirty="0">
                <a:solidFill>
                  <a:srgbClr val="002060"/>
                </a:solidFill>
              </a:rPr>
              <a:t>Chemistry</a:t>
            </a:r>
          </a:p>
          <a:p>
            <a:pPr marL="800100" lvl="1" indent="-342900">
              <a:buFont typeface="Arial" panose="020B0604020202020204" pitchFamily="34" charset="0"/>
              <a:buChar char="−"/>
            </a:pPr>
            <a:r>
              <a:rPr lang="de-DE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Biology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de-DE" sz="20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AE7F767-B86A-40DB-ADF9-30E5B940F857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What drives soil formation?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6789CBE-3270-4159-A742-362586AB4E43}"/>
              </a:ext>
            </a:extLst>
          </p:cNvPr>
          <p:cNvSpPr txBox="1"/>
          <p:nvPr/>
        </p:nvSpPr>
        <p:spPr>
          <a:xfrm>
            <a:off x="197892" y="770525"/>
            <a:ext cx="87497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Soil = </a:t>
            </a:r>
            <a:r>
              <a:rPr lang="en-GB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</a:t>
            </a: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>
                <a:solidFill>
                  <a:srgbClr val="002060"/>
                </a:solidFill>
              </a:rPr>
              <a:t>(humans, </a:t>
            </a:r>
            <a:r>
              <a:rPr lang="en-GB" sz="2000" dirty="0">
                <a:solidFill>
                  <a:schemeClr val="accent5">
                    <a:lumMod val="75000"/>
                  </a:schemeClr>
                </a:solidFill>
              </a:rPr>
              <a:t>lithology</a:t>
            </a: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dirty="0">
                <a:solidFill>
                  <a:srgbClr val="FF0000"/>
                </a:solidFill>
              </a:rPr>
              <a:t>climate, vegetation</a:t>
            </a:r>
            <a:r>
              <a:rPr lang="en-GB" sz="2000" dirty="0">
                <a:solidFill>
                  <a:srgbClr val="002060"/>
                </a:solidFill>
              </a:rPr>
              <a:t>, </a:t>
            </a:r>
            <a:r>
              <a:rPr lang="en-GB" sz="2000" dirty="0">
                <a:solidFill>
                  <a:srgbClr val="00B050"/>
                </a:solidFill>
              </a:rPr>
              <a:t>relief/topography</a:t>
            </a:r>
            <a:endParaRPr lang="en-GB" sz="20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5B66CD6-8B81-4B0B-950E-03A3807EB900}"/>
              </a:ext>
            </a:extLst>
          </p:cNvPr>
          <p:cNvSpPr/>
          <p:nvPr/>
        </p:nvSpPr>
        <p:spPr>
          <a:xfrm>
            <a:off x="7845896" y="770525"/>
            <a:ext cx="89479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000" dirty="0">
                <a:solidFill>
                  <a:srgbClr val="002060"/>
                </a:solidFill>
              </a:rPr>
              <a:t>, time)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7460F4BA-A49C-445B-AE5C-0DC36F72E0C0}"/>
              </a:ext>
            </a:extLst>
          </p:cNvPr>
          <p:cNvGrpSpPr/>
          <p:nvPr/>
        </p:nvGrpSpPr>
        <p:grpSpPr>
          <a:xfrm>
            <a:off x="3936765" y="1330860"/>
            <a:ext cx="4994371" cy="2001987"/>
            <a:chOff x="4844015" y="4858138"/>
            <a:chExt cx="4994371" cy="2001987"/>
          </a:xfrm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1B047CBD-C61C-4927-9142-34A227066E0D}"/>
                </a:ext>
              </a:extLst>
            </p:cNvPr>
            <p:cNvGrpSpPr/>
            <p:nvPr/>
          </p:nvGrpSpPr>
          <p:grpSpPr>
            <a:xfrm>
              <a:off x="4844015" y="4858138"/>
              <a:ext cx="4994371" cy="2001987"/>
              <a:chOff x="3777384" y="1592919"/>
              <a:chExt cx="5111410" cy="2001987"/>
            </a:xfrm>
          </p:grpSpPr>
          <p:pic>
            <p:nvPicPr>
              <p:cNvPr id="13" name="Picture 16">
                <a:extLst>
                  <a:ext uri="{FF2B5EF4-FFF2-40B4-BE49-F238E27FC236}">
                    <a16:creationId xmlns:a16="http://schemas.microsoft.com/office/drawing/2014/main" id="{BBB7EF33-2382-4727-9047-DCB179E1D084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 rotWithShape="1">
              <a:blip r:embed="rId4" cstate="screen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r="66751"/>
              <a:stretch/>
            </p:blipFill>
            <p:spPr bwMode="auto">
              <a:xfrm>
                <a:off x="3777384" y="1593730"/>
                <a:ext cx="1744602" cy="200117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grpSp>
            <p:nvGrpSpPr>
              <p:cNvPr id="14" name="Group 13">
                <a:extLst>
                  <a:ext uri="{FF2B5EF4-FFF2-40B4-BE49-F238E27FC236}">
                    <a16:creationId xmlns:a16="http://schemas.microsoft.com/office/drawing/2014/main" id="{C69EE78D-4F31-49CD-A317-8948879AAC3F}"/>
                  </a:ext>
                </a:extLst>
              </p:cNvPr>
              <p:cNvGrpSpPr/>
              <p:nvPr/>
            </p:nvGrpSpPr>
            <p:grpSpPr>
              <a:xfrm>
                <a:off x="5521986" y="1592919"/>
                <a:ext cx="3366808" cy="2001176"/>
                <a:chOff x="5521986" y="1586341"/>
                <a:chExt cx="3366808" cy="2001176"/>
              </a:xfrm>
            </p:grpSpPr>
            <p:pic>
              <p:nvPicPr>
                <p:cNvPr id="15" name="Picture 16">
                  <a:extLst>
                    <a:ext uri="{FF2B5EF4-FFF2-40B4-BE49-F238E27FC236}">
                      <a16:creationId xmlns:a16="http://schemas.microsoft.com/office/drawing/2014/main" id="{8C7743C4-C777-4904-8D67-B45F66B68D16}"/>
                    </a:ext>
                  </a:extLst>
                </p:cNvPr>
                <p:cNvPicPr>
                  <a:picLocks noChangeAspect="1" noChangeArrowheads="1"/>
                </p:cNvPicPr>
                <p:nvPr/>
              </p:nvPicPr>
              <p:blipFill rotWithShape="1">
                <a:blip r:embed="rId4" cstate="screen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35834"/>
                <a:stretch/>
              </p:blipFill>
              <p:spPr bwMode="auto">
                <a:xfrm>
                  <a:off x="5521986" y="1586341"/>
                  <a:ext cx="3366808" cy="200117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sp>
              <p:nvSpPr>
                <p:cNvPr id="16" name="TextBox 15">
                  <a:extLst>
                    <a:ext uri="{FF2B5EF4-FFF2-40B4-BE49-F238E27FC236}">
                      <a16:creationId xmlns:a16="http://schemas.microsoft.com/office/drawing/2014/main" id="{8B5B0F1C-7F88-4C86-8B06-28AB1B9DE659}"/>
                    </a:ext>
                  </a:extLst>
                </p:cNvPr>
                <p:cNvSpPr txBox="1"/>
                <p:nvPr/>
              </p:nvSpPr>
              <p:spPr>
                <a:xfrm>
                  <a:off x="6185516" y="3304260"/>
                  <a:ext cx="955232" cy="261610"/>
                </a:xfrm>
                <a:prstGeom prst="rect">
                  <a:avLst/>
                </a:prstGeom>
                <a:solidFill>
                  <a:schemeClr val="bg1"/>
                </a:solidFill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de-DE" sz="1100" dirty="0"/>
                    <a:t>500 yrs</a:t>
                  </a:r>
                </a:p>
              </p:txBody>
            </p:sp>
            <p:sp>
              <p:nvSpPr>
                <p:cNvPr id="18" name="TextBox 17">
                  <a:extLst>
                    <a:ext uri="{FF2B5EF4-FFF2-40B4-BE49-F238E27FC236}">
                      <a16:creationId xmlns:a16="http://schemas.microsoft.com/office/drawing/2014/main" id="{3A5C3B4B-CBF6-406A-A1CF-7D98B05AEF9A}"/>
                    </a:ext>
                  </a:extLst>
                </p:cNvPr>
                <p:cNvSpPr txBox="1"/>
                <p:nvPr/>
              </p:nvSpPr>
              <p:spPr>
                <a:xfrm>
                  <a:off x="7685339" y="3304260"/>
                  <a:ext cx="1203455" cy="261610"/>
                </a:xfrm>
                <a:prstGeom prst="rect">
                  <a:avLst/>
                </a:prstGeom>
                <a:solidFill>
                  <a:schemeClr val="bg1"/>
                </a:solidFill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de-DE" sz="1100" dirty="0"/>
                    <a:t>8000 yrs</a:t>
                  </a:r>
                </a:p>
              </p:txBody>
            </p:sp>
          </p:grpSp>
        </p:grp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205318DA-227C-463E-950A-C16A95CE8909}"/>
                </a:ext>
              </a:extLst>
            </p:cNvPr>
            <p:cNvSpPr txBox="1"/>
            <p:nvPr/>
          </p:nvSpPr>
          <p:spPr>
            <a:xfrm>
              <a:off x="5299024" y="6576057"/>
              <a:ext cx="955232" cy="261610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1100" dirty="0"/>
                <a:t>100 yrs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284521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495EFE4-09A8-4677-8914-50973DDE1690}"/>
              </a:ext>
            </a:extLst>
          </p:cNvPr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5"/>
          <p:cNvSpPr/>
          <p:nvPr/>
        </p:nvSpPr>
        <p:spPr>
          <a:xfrm>
            <a:off x="5868144" y="4088011"/>
            <a:ext cx="3521772" cy="276998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Change over time in physical and chemical properties...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de-DE" sz="1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00100" lvl="1" indent="-342900">
              <a:buFont typeface="Arial" panose="020B0604020202020204" pitchFamily="34" charset="0"/>
              <a:buChar char="−"/>
            </a:pPr>
            <a:r>
              <a:rPr lang="de-DE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Thickness</a:t>
            </a:r>
          </a:p>
          <a:p>
            <a:pPr marL="800100" lvl="1" indent="-342900">
              <a:buFont typeface="Arial" panose="020B0604020202020204" pitchFamily="34" charset="0"/>
              <a:buChar char="−"/>
            </a:pPr>
            <a:r>
              <a:rPr lang="de-DE" sz="1600" dirty="0">
                <a:solidFill>
                  <a:srgbClr val="002060"/>
                </a:solidFill>
              </a:rPr>
              <a:t>Horizons</a:t>
            </a:r>
          </a:p>
          <a:p>
            <a:pPr marL="800100" lvl="1" indent="-342900">
              <a:buFont typeface="Arial" panose="020B0604020202020204" pitchFamily="34" charset="0"/>
              <a:buChar char="−"/>
            </a:pPr>
            <a:r>
              <a:rPr lang="de-DE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Colour</a:t>
            </a:r>
          </a:p>
          <a:p>
            <a:pPr marL="800100" lvl="1" indent="-342900">
              <a:buFont typeface="Arial" panose="020B0604020202020204" pitchFamily="34" charset="0"/>
              <a:buChar char="−"/>
            </a:pPr>
            <a:r>
              <a:rPr lang="de-DE" sz="1600" dirty="0">
                <a:solidFill>
                  <a:srgbClr val="002060"/>
                </a:solidFill>
              </a:rPr>
              <a:t>Chemistry</a:t>
            </a:r>
          </a:p>
          <a:p>
            <a:pPr marL="800100" lvl="1" indent="-342900">
              <a:buFont typeface="Arial" panose="020B0604020202020204" pitchFamily="34" charset="0"/>
              <a:buChar char="−"/>
            </a:pPr>
            <a:r>
              <a:rPr lang="de-DE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Biology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de-DE" sz="20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AE7F767-B86A-40DB-ADF9-30E5B940F857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What drives soil formation?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6789CBE-3270-4159-A742-362586AB4E43}"/>
              </a:ext>
            </a:extLst>
          </p:cNvPr>
          <p:cNvSpPr txBox="1"/>
          <p:nvPr/>
        </p:nvSpPr>
        <p:spPr>
          <a:xfrm>
            <a:off x="197892" y="770525"/>
            <a:ext cx="87497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Soil = </a:t>
            </a:r>
            <a:r>
              <a:rPr lang="en-GB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</a:t>
            </a: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>
                <a:solidFill>
                  <a:srgbClr val="002060"/>
                </a:solidFill>
              </a:rPr>
              <a:t>(humans, </a:t>
            </a:r>
            <a:r>
              <a:rPr lang="en-GB" sz="2000" dirty="0">
                <a:solidFill>
                  <a:schemeClr val="accent5">
                    <a:lumMod val="75000"/>
                  </a:schemeClr>
                </a:solidFill>
              </a:rPr>
              <a:t>lithology</a:t>
            </a: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dirty="0">
                <a:solidFill>
                  <a:srgbClr val="FF0000"/>
                </a:solidFill>
              </a:rPr>
              <a:t>climate, vegetation</a:t>
            </a:r>
            <a:r>
              <a:rPr lang="en-GB" sz="2000" dirty="0">
                <a:solidFill>
                  <a:srgbClr val="002060"/>
                </a:solidFill>
              </a:rPr>
              <a:t>, </a:t>
            </a:r>
            <a:r>
              <a:rPr lang="en-GB" sz="2000" dirty="0">
                <a:solidFill>
                  <a:srgbClr val="00B050"/>
                </a:solidFill>
              </a:rPr>
              <a:t>relief/topography</a:t>
            </a:r>
            <a:endParaRPr lang="en-GB" sz="20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5B66CD6-8B81-4B0B-950E-03A3807EB900}"/>
              </a:ext>
            </a:extLst>
          </p:cNvPr>
          <p:cNvSpPr/>
          <p:nvPr/>
        </p:nvSpPr>
        <p:spPr>
          <a:xfrm>
            <a:off x="7845896" y="770525"/>
            <a:ext cx="89479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000" dirty="0">
                <a:solidFill>
                  <a:srgbClr val="002060"/>
                </a:solidFill>
              </a:rPr>
              <a:t>, time)</a:t>
            </a:r>
          </a:p>
        </p:txBody>
      </p:sp>
      <p:pic>
        <p:nvPicPr>
          <p:cNvPr id="2050" name="Picture 2" descr="Soil Profile and its Horizons | Diagram and Layers – Digitally learn">
            <a:extLst>
              <a:ext uri="{FF2B5EF4-FFF2-40B4-BE49-F238E27FC236}">
                <a16:creationId xmlns:a16="http://schemas.microsoft.com/office/drawing/2014/main" id="{39DE6F61-D303-CD5B-08B6-C6A462CF07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183" y="1170635"/>
            <a:ext cx="5328592" cy="5698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064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495EFE4-09A8-4677-8914-50973DDE1690}"/>
              </a:ext>
            </a:extLst>
          </p:cNvPr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5"/>
          <p:cNvSpPr/>
          <p:nvPr/>
        </p:nvSpPr>
        <p:spPr>
          <a:xfrm>
            <a:off x="5868144" y="4088011"/>
            <a:ext cx="3521772" cy="276998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Change over time in physical and chemical properties...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de-DE" sz="1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00100" lvl="1" indent="-342900">
              <a:buFont typeface="Arial" panose="020B0604020202020204" pitchFamily="34" charset="0"/>
              <a:buChar char="−"/>
            </a:pPr>
            <a:r>
              <a:rPr lang="de-DE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Thickness</a:t>
            </a:r>
          </a:p>
          <a:p>
            <a:pPr marL="800100" lvl="1" indent="-342900">
              <a:buFont typeface="Arial" panose="020B0604020202020204" pitchFamily="34" charset="0"/>
              <a:buChar char="−"/>
            </a:pPr>
            <a:r>
              <a:rPr lang="de-DE" sz="1600" dirty="0">
                <a:solidFill>
                  <a:srgbClr val="002060"/>
                </a:solidFill>
              </a:rPr>
              <a:t>Horizons</a:t>
            </a:r>
          </a:p>
          <a:p>
            <a:pPr marL="800100" lvl="1" indent="-342900">
              <a:buFont typeface="Arial" panose="020B0604020202020204" pitchFamily="34" charset="0"/>
              <a:buChar char="−"/>
            </a:pPr>
            <a:r>
              <a:rPr lang="de-DE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Colour</a:t>
            </a:r>
          </a:p>
          <a:p>
            <a:pPr marL="800100" lvl="1" indent="-342900">
              <a:buFont typeface="Arial" panose="020B0604020202020204" pitchFamily="34" charset="0"/>
              <a:buChar char="−"/>
            </a:pPr>
            <a:r>
              <a:rPr lang="de-DE" sz="1600" dirty="0">
                <a:solidFill>
                  <a:srgbClr val="002060"/>
                </a:solidFill>
              </a:rPr>
              <a:t>Chemistry</a:t>
            </a:r>
          </a:p>
          <a:p>
            <a:pPr marL="800100" lvl="1" indent="-342900">
              <a:buFont typeface="Arial" panose="020B0604020202020204" pitchFamily="34" charset="0"/>
              <a:buChar char="−"/>
            </a:pPr>
            <a:r>
              <a:rPr lang="de-DE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Biology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de-DE" sz="20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AE7F767-B86A-40DB-ADF9-30E5B940F857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What drives soil formation?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6789CBE-3270-4159-A742-362586AB4E43}"/>
              </a:ext>
            </a:extLst>
          </p:cNvPr>
          <p:cNvSpPr txBox="1"/>
          <p:nvPr/>
        </p:nvSpPr>
        <p:spPr>
          <a:xfrm>
            <a:off x="197892" y="770525"/>
            <a:ext cx="87497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Soil = </a:t>
            </a:r>
            <a:r>
              <a:rPr lang="en-GB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</a:t>
            </a: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>
                <a:solidFill>
                  <a:srgbClr val="002060"/>
                </a:solidFill>
              </a:rPr>
              <a:t>(humans, </a:t>
            </a:r>
            <a:r>
              <a:rPr lang="en-GB" sz="2000" dirty="0">
                <a:solidFill>
                  <a:schemeClr val="accent5">
                    <a:lumMod val="75000"/>
                  </a:schemeClr>
                </a:solidFill>
              </a:rPr>
              <a:t>lithology</a:t>
            </a: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dirty="0">
                <a:solidFill>
                  <a:srgbClr val="FF0000"/>
                </a:solidFill>
              </a:rPr>
              <a:t>climate, vegetation</a:t>
            </a:r>
            <a:r>
              <a:rPr lang="en-GB" sz="2000" dirty="0">
                <a:solidFill>
                  <a:srgbClr val="002060"/>
                </a:solidFill>
              </a:rPr>
              <a:t>, </a:t>
            </a:r>
            <a:r>
              <a:rPr lang="en-GB" sz="2000" dirty="0">
                <a:solidFill>
                  <a:srgbClr val="00B050"/>
                </a:solidFill>
              </a:rPr>
              <a:t>relief/topography</a:t>
            </a:r>
            <a:endParaRPr lang="en-GB" sz="20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5B66CD6-8B81-4B0B-950E-03A3807EB900}"/>
              </a:ext>
            </a:extLst>
          </p:cNvPr>
          <p:cNvSpPr/>
          <p:nvPr/>
        </p:nvSpPr>
        <p:spPr>
          <a:xfrm>
            <a:off x="7845896" y="770525"/>
            <a:ext cx="89479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000" dirty="0">
                <a:solidFill>
                  <a:srgbClr val="002060"/>
                </a:solidFill>
              </a:rPr>
              <a:t>, time)</a:t>
            </a:r>
          </a:p>
        </p:txBody>
      </p:sp>
      <p:pic>
        <p:nvPicPr>
          <p:cNvPr id="2050" name="Picture 2" descr="Soil Profile and its Horizons | Diagram and Layers – Digitally learn">
            <a:extLst>
              <a:ext uri="{FF2B5EF4-FFF2-40B4-BE49-F238E27FC236}">
                <a16:creationId xmlns:a16="http://schemas.microsoft.com/office/drawing/2014/main" id="{39DE6F61-D303-CD5B-08B6-C6A462CF07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183" y="1170635"/>
            <a:ext cx="5328592" cy="5698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16.2B: Physical Properties of Soil - Biology LibreTexts">
            <a:extLst>
              <a:ext uri="{FF2B5EF4-FFF2-40B4-BE49-F238E27FC236}">
                <a16:creationId xmlns:a16="http://schemas.microsoft.com/office/drawing/2014/main" id="{578516CB-306C-EA07-F307-9DD81DDD7F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3409" y="1264222"/>
            <a:ext cx="2517304" cy="2623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6558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BDC36E5A-45D6-4FA3-8E89-3D62A3F92BDF}"/>
              </a:ext>
            </a:extLst>
          </p:cNvPr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695B2CCC-26A1-4248-A30A-A6B2D4EBC639}"/>
              </a:ext>
            </a:extLst>
          </p:cNvPr>
          <p:cNvSpPr txBox="1"/>
          <p:nvPr/>
        </p:nvSpPr>
        <p:spPr>
          <a:xfrm>
            <a:off x="0" y="7769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Soils and the landscape</a:t>
            </a:r>
          </a:p>
        </p:txBody>
      </p:sp>
      <p:grpSp>
        <p:nvGrpSpPr>
          <p:cNvPr id="13" name="Group 12"/>
          <p:cNvGrpSpPr/>
          <p:nvPr/>
        </p:nvGrpSpPr>
        <p:grpSpPr>
          <a:xfrm>
            <a:off x="5529454" y="126298"/>
            <a:ext cx="3659703" cy="5274580"/>
            <a:chOff x="6549380" y="84862"/>
            <a:chExt cx="3659703" cy="5274580"/>
          </a:xfrm>
        </p:grpSpPr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2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549380" y="84862"/>
              <a:ext cx="3475039" cy="4185233"/>
            </a:xfrm>
            <a:prstGeom prst="rect">
              <a:avLst/>
            </a:prstGeom>
          </p:spPr>
        </p:pic>
        <p:sp>
          <p:nvSpPr>
            <p:cNvPr id="24" name="Oval 23"/>
            <p:cNvSpPr/>
            <p:nvPr/>
          </p:nvSpPr>
          <p:spPr>
            <a:xfrm>
              <a:off x="6549381" y="2429818"/>
              <a:ext cx="771038" cy="492868"/>
            </a:xfrm>
            <a:prstGeom prst="ellipse">
              <a:avLst/>
            </a:prstGeom>
            <a:noFill/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6" name="TextBox 25"/>
            <p:cNvSpPr txBox="1"/>
            <p:nvPr/>
          </p:nvSpPr>
          <p:spPr>
            <a:xfrm>
              <a:off x="8242898" y="264253"/>
              <a:ext cx="196618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de-DE" dirty="0">
                  <a:solidFill>
                    <a:srgbClr val="002060"/>
                  </a:solidFill>
                </a:rPr>
                <a:t>Paleosol??</a:t>
              </a:r>
            </a:p>
          </p:txBody>
        </p:sp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B276E47D-B605-47AA-9DEF-8430B17F6282}"/>
                </a:ext>
              </a:extLst>
            </p:cNvPr>
            <p:cNvSpPr/>
            <p:nvPr/>
          </p:nvSpPr>
          <p:spPr>
            <a:xfrm>
              <a:off x="7674700" y="4436112"/>
              <a:ext cx="2343169" cy="92333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US" dirty="0">
                  <a:solidFill>
                    <a:srgbClr val="002060"/>
                  </a:solidFill>
                </a:rPr>
                <a:t>Former soil preserved by burial (geology)</a:t>
              </a:r>
              <a:endParaRPr lang="en-AU" dirty="0">
                <a:solidFill>
                  <a:srgbClr val="002060"/>
                </a:solidFill>
              </a:endParaRPr>
            </a:p>
          </p:txBody>
        </p:sp>
        <p:sp>
          <p:nvSpPr>
            <p:cNvPr id="33" name="Oval 32"/>
            <p:cNvSpPr/>
            <p:nvPr/>
          </p:nvSpPr>
          <p:spPr>
            <a:xfrm>
              <a:off x="6667561" y="904351"/>
              <a:ext cx="771038" cy="492868"/>
            </a:xfrm>
            <a:prstGeom prst="ellipse">
              <a:avLst/>
            </a:prstGeom>
            <a:noFill/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sp>
        <p:nvSpPr>
          <p:cNvPr id="23" name="TextBox 22"/>
          <p:cNvSpPr txBox="1"/>
          <p:nvPr/>
        </p:nvSpPr>
        <p:spPr>
          <a:xfrm>
            <a:off x="168710" y="1436814"/>
            <a:ext cx="501773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dirty="0">
                <a:solidFill>
                  <a:srgbClr val="002060"/>
                </a:solidFill>
              </a:rPr>
              <a:t>Well-developed soil reflects formation in a morpho-dynamically (relatively) </a:t>
            </a:r>
            <a:r>
              <a:rPr lang="de-DE" b="1" dirty="0">
                <a:solidFill>
                  <a:srgbClr val="002060"/>
                </a:solidFill>
              </a:rPr>
              <a:t>stable </a:t>
            </a:r>
            <a:r>
              <a:rPr lang="de-DE" dirty="0">
                <a:solidFill>
                  <a:srgbClr val="002060"/>
                </a:solidFill>
              </a:rPr>
              <a:t>landscape !!</a:t>
            </a:r>
          </a:p>
        </p:txBody>
      </p:sp>
      <p:pic>
        <p:nvPicPr>
          <p:cNvPr id="27" name="Picture 2" descr="C:\Users\henne\Desktop\Presentation Lecturer\catchmentsepia.png"/>
          <p:cNvPicPr>
            <a:picLocks noChangeAspect="1" noChangeArrowheads="1"/>
          </p:cNvPicPr>
          <p:nvPr/>
        </p:nvPicPr>
        <p:blipFill>
          <a:blip r:embed="rId3" cstate="screen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792" y="2239994"/>
            <a:ext cx="6042427" cy="4396119"/>
          </a:xfrm>
          <a:prstGeom prst="rect">
            <a:avLst/>
          </a:prstGeom>
          <a:noFill/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25C0608E-7151-40C8-9C97-11055708DAD6}"/>
              </a:ext>
            </a:extLst>
          </p:cNvPr>
          <p:cNvSpPr txBox="1"/>
          <p:nvPr/>
        </p:nvSpPr>
        <p:spPr>
          <a:xfrm>
            <a:off x="168710" y="769629"/>
            <a:ext cx="4623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dirty="0">
                <a:solidFill>
                  <a:srgbClr val="002060"/>
                </a:solidFill>
              </a:rPr>
              <a:t>Where can soils form </a:t>
            </a:r>
            <a:r>
              <a:rPr lang="de-DE" i="1" dirty="0">
                <a:solidFill>
                  <a:srgbClr val="002060"/>
                </a:solidFill>
              </a:rPr>
              <a:t>and</a:t>
            </a:r>
            <a:r>
              <a:rPr lang="de-DE" dirty="0">
                <a:solidFill>
                  <a:srgbClr val="002060"/>
                </a:solidFill>
              </a:rPr>
              <a:t> </a:t>
            </a:r>
            <a:r>
              <a:rPr lang="de-DE" b="1" dirty="0">
                <a:solidFill>
                  <a:srgbClr val="002060"/>
                </a:solidFill>
              </a:rPr>
              <a:t>preserve</a:t>
            </a:r>
            <a:r>
              <a:rPr lang="de-DE" dirty="0">
                <a:solidFill>
                  <a:srgbClr val="002060"/>
                </a:solidFill>
              </a:rPr>
              <a:t>? What are limiting factors?</a:t>
            </a:r>
          </a:p>
        </p:txBody>
      </p:sp>
      <p:grpSp>
        <p:nvGrpSpPr>
          <p:cNvPr id="8" name="Group 7"/>
          <p:cNvGrpSpPr/>
          <p:nvPr/>
        </p:nvGrpSpPr>
        <p:grpSpPr>
          <a:xfrm>
            <a:off x="955362" y="3096830"/>
            <a:ext cx="1309814" cy="1904717"/>
            <a:chOff x="1031562" y="3058730"/>
            <a:chExt cx="1309814" cy="1904717"/>
          </a:xfrm>
        </p:grpSpPr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C546C0E4-E103-46F5-B49F-F95AEA19FA4D}"/>
                </a:ext>
              </a:extLst>
            </p:cNvPr>
            <p:cNvSpPr/>
            <p:nvPr/>
          </p:nvSpPr>
          <p:spPr>
            <a:xfrm>
              <a:off x="1875043" y="4488737"/>
              <a:ext cx="466333" cy="474710"/>
            </a:xfrm>
            <a:prstGeom prst="ellipse">
              <a:avLst/>
            </a:prstGeom>
            <a:noFill/>
            <a:ln w="317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B3F01C80-C04E-49DE-8113-1618249DEBBB}"/>
                </a:ext>
              </a:extLst>
            </p:cNvPr>
            <p:cNvSpPr/>
            <p:nvPr/>
          </p:nvSpPr>
          <p:spPr>
            <a:xfrm>
              <a:off x="1031562" y="3058730"/>
              <a:ext cx="466333" cy="474710"/>
            </a:xfrm>
            <a:prstGeom prst="ellipse">
              <a:avLst/>
            </a:prstGeom>
            <a:noFill/>
            <a:ln w="317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C6E27855-651D-4A09-95FB-46A50C11A797}"/>
              </a:ext>
            </a:extLst>
          </p:cNvPr>
          <p:cNvSpPr txBox="1"/>
          <p:nvPr/>
        </p:nvSpPr>
        <p:spPr>
          <a:xfrm>
            <a:off x="-30833" y="3800512"/>
            <a:ext cx="2813655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dirty="0">
                <a:solidFill>
                  <a:srgbClr val="002060"/>
                </a:solidFill>
              </a:rPr>
              <a:t>Topography (and erosion)</a:t>
            </a:r>
          </a:p>
        </p:txBody>
      </p:sp>
      <p:grpSp>
        <p:nvGrpSpPr>
          <p:cNvPr id="11" name="Group 10"/>
          <p:cNvGrpSpPr/>
          <p:nvPr/>
        </p:nvGrpSpPr>
        <p:grpSpPr>
          <a:xfrm>
            <a:off x="955362" y="3943767"/>
            <a:ext cx="4017232" cy="1922183"/>
            <a:chOff x="1031562" y="3905667"/>
            <a:chExt cx="4017232" cy="1922183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658C235F-588A-4E4C-B5A9-4EC2C940F1DC}"/>
                </a:ext>
              </a:extLst>
            </p:cNvPr>
            <p:cNvSpPr/>
            <p:nvPr/>
          </p:nvSpPr>
          <p:spPr>
            <a:xfrm>
              <a:off x="2951616" y="3987500"/>
              <a:ext cx="1092243" cy="1321806"/>
            </a:xfrm>
            <a:custGeom>
              <a:avLst/>
              <a:gdLst>
                <a:gd name="connsiteX0" fmla="*/ 42041 w 1092243"/>
                <a:gd name="connsiteY0" fmla="*/ 172016 h 1321806"/>
                <a:gd name="connsiteX1" fmla="*/ 141630 w 1092243"/>
                <a:gd name="connsiteY1" fmla="*/ 217283 h 1321806"/>
                <a:gd name="connsiteX2" fmla="*/ 195950 w 1092243"/>
                <a:gd name="connsiteY2" fmla="*/ 262550 h 1321806"/>
                <a:gd name="connsiteX3" fmla="*/ 223111 w 1092243"/>
                <a:gd name="connsiteY3" fmla="*/ 280657 h 1321806"/>
                <a:gd name="connsiteX4" fmla="*/ 241218 w 1092243"/>
                <a:gd name="connsiteY4" fmla="*/ 344031 h 1321806"/>
                <a:gd name="connsiteX5" fmla="*/ 250271 w 1092243"/>
                <a:gd name="connsiteY5" fmla="*/ 371192 h 1321806"/>
                <a:gd name="connsiteX6" fmla="*/ 241218 w 1092243"/>
                <a:gd name="connsiteY6" fmla="*/ 434566 h 1321806"/>
                <a:gd name="connsiteX7" fmla="*/ 205004 w 1092243"/>
                <a:gd name="connsiteY7" fmla="*/ 488887 h 1321806"/>
                <a:gd name="connsiteX8" fmla="*/ 186897 w 1092243"/>
                <a:gd name="connsiteY8" fmla="*/ 516047 h 1321806"/>
                <a:gd name="connsiteX9" fmla="*/ 168790 w 1092243"/>
                <a:gd name="connsiteY9" fmla="*/ 570368 h 1321806"/>
                <a:gd name="connsiteX10" fmla="*/ 177843 w 1092243"/>
                <a:gd name="connsiteY10" fmla="*/ 633742 h 1321806"/>
                <a:gd name="connsiteX11" fmla="*/ 205004 w 1092243"/>
                <a:gd name="connsiteY11" fmla="*/ 660903 h 1321806"/>
                <a:gd name="connsiteX12" fmla="*/ 223111 w 1092243"/>
                <a:gd name="connsiteY12" fmla="*/ 688063 h 1321806"/>
                <a:gd name="connsiteX13" fmla="*/ 277432 w 1092243"/>
                <a:gd name="connsiteY13" fmla="*/ 733330 h 1321806"/>
                <a:gd name="connsiteX14" fmla="*/ 313645 w 1092243"/>
                <a:gd name="connsiteY14" fmla="*/ 751437 h 1321806"/>
                <a:gd name="connsiteX15" fmla="*/ 322699 w 1092243"/>
                <a:gd name="connsiteY15" fmla="*/ 778598 h 1321806"/>
                <a:gd name="connsiteX16" fmla="*/ 313645 w 1092243"/>
                <a:gd name="connsiteY16" fmla="*/ 869132 h 1321806"/>
                <a:gd name="connsiteX17" fmla="*/ 304592 w 1092243"/>
                <a:gd name="connsiteY17" fmla="*/ 896293 h 1321806"/>
                <a:gd name="connsiteX18" fmla="*/ 295539 w 1092243"/>
                <a:gd name="connsiteY18" fmla="*/ 941560 h 1321806"/>
                <a:gd name="connsiteX19" fmla="*/ 304592 w 1092243"/>
                <a:gd name="connsiteY19" fmla="*/ 1041148 h 1321806"/>
                <a:gd name="connsiteX20" fmla="*/ 331752 w 1092243"/>
                <a:gd name="connsiteY20" fmla="*/ 1068309 h 1321806"/>
                <a:gd name="connsiteX21" fmla="*/ 377020 w 1092243"/>
                <a:gd name="connsiteY21" fmla="*/ 1149790 h 1321806"/>
                <a:gd name="connsiteX22" fmla="*/ 377020 w 1092243"/>
                <a:gd name="connsiteY22" fmla="*/ 1276538 h 1321806"/>
                <a:gd name="connsiteX23" fmla="*/ 395127 w 1092243"/>
                <a:gd name="connsiteY23" fmla="*/ 1303699 h 1321806"/>
                <a:gd name="connsiteX24" fmla="*/ 449447 w 1092243"/>
                <a:gd name="connsiteY24" fmla="*/ 1321806 h 1321806"/>
                <a:gd name="connsiteX25" fmla="*/ 612410 w 1092243"/>
                <a:gd name="connsiteY25" fmla="*/ 1303699 h 1321806"/>
                <a:gd name="connsiteX26" fmla="*/ 666731 w 1092243"/>
                <a:gd name="connsiteY26" fmla="*/ 1285592 h 1321806"/>
                <a:gd name="connsiteX27" fmla="*/ 693891 w 1092243"/>
                <a:gd name="connsiteY27" fmla="*/ 1276538 h 1321806"/>
                <a:gd name="connsiteX28" fmla="*/ 721051 w 1092243"/>
                <a:gd name="connsiteY28" fmla="*/ 1258431 h 1321806"/>
                <a:gd name="connsiteX29" fmla="*/ 775372 w 1092243"/>
                <a:gd name="connsiteY29" fmla="*/ 1240324 h 1321806"/>
                <a:gd name="connsiteX30" fmla="*/ 802533 w 1092243"/>
                <a:gd name="connsiteY30" fmla="*/ 1231271 h 1321806"/>
                <a:gd name="connsiteX31" fmla="*/ 838746 w 1092243"/>
                <a:gd name="connsiteY31" fmla="*/ 1213164 h 1321806"/>
                <a:gd name="connsiteX32" fmla="*/ 865907 w 1092243"/>
                <a:gd name="connsiteY32" fmla="*/ 1186004 h 1321806"/>
                <a:gd name="connsiteX33" fmla="*/ 856853 w 1092243"/>
                <a:gd name="connsiteY33" fmla="*/ 1104522 h 1321806"/>
                <a:gd name="connsiteX34" fmla="*/ 820639 w 1092243"/>
                <a:gd name="connsiteY34" fmla="*/ 1050202 h 1321806"/>
                <a:gd name="connsiteX35" fmla="*/ 811586 w 1092243"/>
                <a:gd name="connsiteY35" fmla="*/ 1023041 h 1321806"/>
                <a:gd name="connsiteX36" fmla="*/ 766319 w 1092243"/>
                <a:gd name="connsiteY36" fmla="*/ 977774 h 1321806"/>
                <a:gd name="connsiteX37" fmla="*/ 748212 w 1092243"/>
                <a:gd name="connsiteY37" fmla="*/ 923453 h 1321806"/>
                <a:gd name="connsiteX38" fmla="*/ 739158 w 1092243"/>
                <a:gd name="connsiteY38" fmla="*/ 896293 h 1321806"/>
                <a:gd name="connsiteX39" fmla="*/ 702944 w 1092243"/>
                <a:gd name="connsiteY39" fmla="*/ 841972 h 1321806"/>
                <a:gd name="connsiteX40" fmla="*/ 684838 w 1092243"/>
                <a:gd name="connsiteY40" fmla="*/ 814812 h 1321806"/>
                <a:gd name="connsiteX41" fmla="*/ 657677 w 1092243"/>
                <a:gd name="connsiteY41" fmla="*/ 733330 h 1321806"/>
                <a:gd name="connsiteX42" fmla="*/ 648624 w 1092243"/>
                <a:gd name="connsiteY42" fmla="*/ 706170 h 1321806"/>
                <a:gd name="connsiteX43" fmla="*/ 639570 w 1092243"/>
                <a:gd name="connsiteY43" fmla="*/ 660903 h 1321806"/>
                <a:gd name="connsiteX44" fmla="*/ 657677 w 1092243"/>
                <a:gd name="connsiteY44" fmla="*/ 588475 h 1321806"/>
                <a:gd name="connsiteX45" fmla="*/ 684838 w 1092243"/>
                <a:gd name="connsiteY45" fmla="*/ 561315 h 1321806"/>
                <a:gd name="connsiteX46" fmla="*/ 702944 w 1092243"/>
                <a:gd name="connsiteY46" fmla="*/ 534154 h 1321806"/>
                <a:gd name="connsiteX47" fmla="*/ 766319 w 1092243"/>
                <a:gd name="connsiteY47" fmla="*/ 488887 h 1321806"/>
                <a:gd name="connsiteX48" fmla="*/ 793479 w 1092243"/>
                <a:gd name="connsiteY48" fmla="*/ 479833 h 1321806"/>
                <a:gd name="connsiteX49" fmla="*/ 847800 w 1092243"/>
                <a:gd name="connsiteY49" fmla="*/ 452673 h 1321806"/>
                <a:gd name="connsiteX50" fmla="*/ 902121 w 1092243"/>
                <a:gd name="connsiteY50" fmla="*/ 407406 h 1321806"/>
                <a:gd name="connsiteX51" fmla="*/ 929281 w 1092243"/>
                <a:gd name="connsiteY51" fmla="*/ 389299 h 1321806"/>
                <a:gd name="connsiteX52" fmla="*/ 974548 w 1092243"/>
                <a:gd name="connsiteY52" fmla="*/ 334978 h 1321806"/>
                <a:gd name="connsiteX53" fmla="*/ 1001709 w 1092243"/>
                <a:gd name="connsiteY53" fmla="*/ 316871 h 1321806"/>
                <a:gd name="connsiteX54" fmla="*/ 1019816 w 1092243"/>
                <a:gd name="connsiteY54" fmla="*/ 289711 h 1321806"/>
                <a:gd name="connsiteX55" fmla="*/ 1028869 w 1092243"/>
                <a:gd name="connsiteY55" fmla="*/ 262550 h 1321806"/>
                <a:gd name="connsiteX56" fmla="*/ 1056030 w 1092243"/>
                <a:gd name="connsiteY56" fmla="*/ 244443 h 1321806"/>
                <a:gd name="connsiteX57" fmla="*/ 1074137 w 1092243"/>
                <a:gd name="connsiteY57" fmla="*/ 217283 h 1321806"/>
                <a:gd name="connsiteX58" fmla="*/ 1092243 w 1092243"/>
                <a:gd name="connsiteY58" fmla="*/ 162962 h 1321806"/>
                <a:gd name="connsiteX59" fmla="*/ 1083190 w 1092243"/>
                <a:gd name="connsiteY59" fmla="*/ 81481 h 1321806"/>
                <a:gd name="connsiteX60" fmla="*/ 1046976 w 1092243"/>
                <a:gd name="connsiteY60" fmla="*/ 27160 h 1321806"/>
                <a:gd name="connsiteX61" fmla="*/ 1028869 w 1092243"/>
                <a:gd name="connsiteY61" fmla="*/ 0 h 1321806"/>
                <a:gd name="connsiteX62" fmla="*/ 820639 w 1092243"/>
                <a:gd name="connsiteY62" fmla="*/ 9053 h 1321806"/>
                <a:gd name="connsiteX63" fmla="*/ 730105 w 1092243"/>
                <a:gd name="connsiteY63" fmla="*/ 36214 h 1321806"/>
                <a:gd name="connsiteX64" fmla="*/ 702944 w 1092243"/>
                <a:gd name="connsiteY64" fmla="*/ 54321 h 1321806"/>
                <a:gd name="connsiteX65" fmla="*/ 603356 w 1092243"/>
                <a:gd name="connsiteY65" fmla="*/ 72427 h 1321806"/>
                <a:gd name="connsiteX66" fmla="*/ 549036 w 1092243"/>
                <a:gd name="connsiteY66" fmla="*/ 90534 h 1321806"/>
                <a:gd name="connsiteX67" fmla="*/ 521875 w 1092243"/>
                <a:gd name="connsiteY67" fmla="*/ 99588 h 1321806"/>
                <a:gd name="connsiteX68" fmla="*/ 458501 w 1092243"/>
                <a:gd name="connsiteY68" fmla="*/ 117695 h 1321806"/>
                <a:gd name="connsiteX69" fmla="*/ 5828 w 1092243"/>
                <a:gd name="connsiteY69" fmla="*/ 117695 h 1321806"/>
                <a:gd name="connsiteX70" fmla="*/ 14881 w 1092243"/>
                <a:gd name="connsiteY70" fmla="*/ 162962 h 1321806"/>
                <a:gd name="connsiteX71" fmla="*/ 42041 w 1092243"/>
                <a:gd name="connsiteY71" fmla="*/ 172016 h 13218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</a:cxnLst>
              <a:rect l="l" t="t" r="r" b="b"/>
              <a:pathLst>
                <a:path w="1092243" h="1321806">
                  <a:moveTo>
                    <a:pt x="42041" y="172016"/>
                  </a:moveTo>
                  <a:cubicBezTo>
                    <a:pt x="63166" y="181069"/>
                    <a:pt x="35056" y="177317"/>
                    <a:pt x="141630" y="217283"/>
                  </a:cubicBezTo>
                  <a:cubicBezTo>
                    <a:pt x="166151" y="226478"/>
                    <a:pt x="176737" y="246539"/>
                    <a:pt x="195950" y="262550"/>
                  </a:cubicBezTo>
                  <a:cubicBezTo>
                    <a:pt x="204309" y="269516"/>
                    <a:pt x="214057" y="274621"/>
                    <a:pt x="223111" y="280657"/>
                  </a:cubicBezTo>
                  <a:cubicBezTo>
                    <a:pt x="244817" y="345780"/>
                    <a:pt x="218482" y="264455"/>
                    <a:pt x="241218" y="344031"/>
                  </a:cubicBezTo>
                  <a:cubicBezTo>
                    <a:pt x="243840" y="353207"/>
                    <a:pt x="247253" y="362138"/>
                    <a:pt x="250271" y="371192"/>
                  </a:cubicBezTo>
                  <a:cubicBezTo>
                    <a:pt x="247253" y="392317"/>
                    <a:pt x="248878" y="414649"/>
                    <a:pt x="241218" y="434566"/>
                  </a:cubicBezTo>
                  <a:cubicBezTo>
                    <a:pt x="233406" y="454877"/>
                    <a:pt x="217075" y="470780"/>
                    <a:pt x="205004" y="488887"/>
                  </a:cubicBezTo>
                  <a:cubicBezTo>
                    <a:pt x="198968" y="497940"/>
                    <a:pt x="190338" y="505725"/>
                    <a:pt x="186897" y="516047"/>
                  </a:cubicBezTo>
                  <a:lnTo>
                    <a:pt x="168790" y="570368"/>
                  </a:lnTo>
                  <a:cubicBezTo>
                    <a:pt x="171808" y="591493"/>
                    <a:pt x="169918" y="613929"/>
                    <a:pt x="177843" y="633742"/>
                  </a:cubicBezTo>
                  <a:cubicBezTo>
                    <a:pt x="182598" y="645630"/>
                    <a:pt x="196807" y="651067"/>
                    <a:pt x="205004" y="660903"/>
                  </a:cubicBezTo>
                  <a:cubicBezTo>
                    <a:pt x="211970" y="669262"/>
                    <a:pt x="216145" y="679704"/>
                    <a:pt x="223111" y="688063"/>
                  </a:cubicBezTo>
                  <a:cubicBezTo>
                    <a:pt x="240135" y="708492"/>
                    <a:pt x="254771" y="720381"/>
                    <a:pt x="277432" y="733330"/>
                  </a:cubicBezTo>
                  <a:cubicBezTo>
                    <a:pt x="289150" y="740026"/>
                    <a:pt x="301574" y="745401"/>
                    <a:pt x="313645" y="751437"/>
                  </a:cubicBezTo>
                  <a:cubicBezTo>
                    <a:pt x="316663" y="760491"/>
                    <a:pt x="322699" y="769055"/>
                    <a:pt x="322699" y="778598"/>
                  </a:cubicBezTo>
                  <a:cubicBezTo>
                    <a:pt x="322699" y="808927"/>
                    <a:pt x="318257" y="839156"/>
                    <a:pt x="313645" y="869132"/>
                  </a:cubicBezTo>
                  <a:cubicBezTo>
                    <a:pt x="312194" y="878564"/>
                    <a:pt x="306906" y="887035"/>
                    <a:pt x="304592" y="896293"/>
                  </a:cubicBezTo>
                  <a:cubicBezTo>
                    <a:pt x="300860" y="911221"/>
                    <a:pt x="298557" y="926471"/>
                    <a:pt x="295539" y="941560"/>
                  </a:cubicBezTo>
                  <a:cubicBezTo>
                    <a:pt x="298557" y="974756"/>
                    <a:pt x="295435" y="1009098"/>
                    <a:pt x="304592" y="1041148"/>
                  </a:cubicBezTo>
                  <a:cubicBezTo>
                    <a:pt x="308109" y="1053459"/>
                    <a:pt x="323891" y="1058202"/>
                    <a:pt x="331752" y="1068309"/>
                  </a:cubicBezTo>
                  <a:cubicBezTo>
                    <a:pt x="368072" y="1115006"/>
                    <a:pt x="363359" y="1108810"/>
                    <a:pt x="377020" y="1149790"/>
                  </a:cubicBezTo>
                  <a:cubicBezTo>
                    <a:pt x="363481" y="1203943"/>
                    <a:pt x="359730" y="1201614"/>
                    <a:pt x="377020" y="1276538"/>
                  </a:cubicBezTo>
                  <a:cubicBezTo>
                    <a:pt x="379467" y="1287140"/>
                    <a:pt x="385900" y="1297932"/>
                    <a:pt x="395127" y="1303699"/>
                  </a:cubicBezTo>
                  <a:cubicBezTo>
                    <a:pt x="411312" y="1313815"/>
                    <a:pt x="449447" y="1321806"/>
                    <a:pt x="449447" y="1321806"/>
                  </a:cubicBezTo>
                  <a:cubicBezTo>
                    <a:pt x="531875" y="1294329"/>
                    <a:pt x="408960" y="1332763"/>
                    <a:pt x="612410" y="1303699"/>
                  </a:cubicBezTo>
                  <a:cubicBezTo>
                    <a:pt x="631305" y="1301000"/>
                    <a:pt x="648624" y="1291628"/>
                    <a:pt x="666731" y="1285592"/>
                  </a:cubicBezTo>
                  <a:cubicBezTo>
                    <a:pt x="675784" y="1282574"/>
                    <a:pt x="685951" y="1281832"/>
                    <a:pt x="693891" y="1276538"/>
                  </a:cubicBezTo>
                  <a:cubicBezTo>
                    <a:pt x="702944" y="1270502"/>
                    <a:pt x="711108" y="1262850"/>
                    <a:pt x="721051" y="1258431"/>
                  </a:cubicBezTo>
                  <a:cubicBezTo>
                    <a:pt x="738492" y="1250679"/>
                    <a:pt x="757265" y="1246360"/>
                    <a:pt x="775372" y="1240324"/>
                  </a:cubicBezTo>
                  <a:cubicBezTo>
                    <a:pt x="784426" y="1237306"/>
                    <a:pt x="793997" y="1235539"/>
                    <a:pt x="802533" y="1231271"/>
                  </a:cubicBezTo>
                  <a:cubicBezTo>
                    <a:pt x="814604" y="1225235"/>
                    <a:pt x="827764" y="1221008"/>
                    <a:pt x="838746" y="1213164"/>
                  </a:cubicBezTo>
                  <a:cubicBezTo>
                    <a:pt x="849165" y="1205722"/>
                    <a:pt x="856853" y="1195057"/>
                    <a:pt x="865907" y="1186004"/>
                  </a:cubicBezTo>
                  <a:cubicBezTo>
                    <a:pt x="862889" y="1158843"/>
                    <a:pt x="865495" y="1130447"/>
                    <a:pt x="856853" y="1104522"/>
                  </a:cubicBezTo>
                  <a:cubicBezTo>
                    <a:pt x="849971" y="1083877"/>
                    <a:pt x="820639" y="1050202"/>
                    <a:pt x="820639" y="1050202"/>
                  </a:cubicBezTo>
                  <a:cubicBezTo>
                    <a:pt x="817621" y="1041148"/>
                    <a:pt x="817548" y="1030493"/>
                    <a:pt x="811586" y="1023041"/>
                  </a:cubicBezTo>
                  <a:cubicBezTo>
                    <a:pt x="772354" y="973999"/>
                    <a:pt x="793480" y="1038886"/>
                    <a:pt x="766319" y="977774"/>
                  </a:cubicBezTo>
                  <a:cubicBezTo>
                    <a:pt x="758567" y="960333"/>
                    <a:pt x="754248" y="941560"/>
                    <a:pt x="748212" y="923453"/>
                  </a:cubicBezTo>
                  <a:cubicBezTo>
                    <a:pt x="745194" y="914400"/>
                    <a:pt x="744452" y="904233"/>
                    <a:pt x="739158" y="896293"/>
                  </a:cubicBezTo>
                  <a:lnTo>
                    <a:pt x="702944" y="841972"/>
                  </a:lnTo>
                  <a:cubicBezTo>
                    <a:pt x="696909" y="832919"/>
                    <a:pt x="688279" y="825134"/>
                    <a:pt x="684838" y="814812"/>
                  </a:cubicBezTo>
                  <a:lnTo>
                    <a:pt x="657677" y="733330"/>
                  </a:lnTo>
                  <a:cubicBezTo>
                    <a:pt x="654659" y="724277"/>
                    <a:pt x="650496" y="715528"/>
                    <a:pt x="648624" y="706170"/>
                  </a:cubicBezTo>
                  <a:lnTo>
                    <a:pt x="639570" y="660903"/>
                  </a:lnTo>
                  <a:cubicBezTo>
                    <a:pt x="640875" y="654378"/>
                    <a:pt x="649724" y="600404"/>
                    <a:pt x="657677" y="588475"/>
                  </a:cubicBezTo>
                  <a:cubicBezTo>
                    <a:pt x="664779" y="577822"/>
                    <a:pt x="676641" y="571151"/>
                    <a:pt x="684838" y="561315"/>
                  </a:cubicBezTo>
                  <a:cubicBezTo>
                    <a:pt x="691804" y="552956"/>
                    <a:pt x="695250" y="541848"/>
                    <a:pt x="702944" y="534154"/>
                  </a:cubicBezTo>
                  <a:cubicBezTo>
                    <a:pt x="707045" y="530053"/>
                    <a:pt x="756038" y="494028"/>
                    <a:pt x="766319" y="488887"/>
                  </a:cubicBezTo>
                  <a:cubicBezTo>
                    <a:pt x="774855" y="484619"/>
                    <a:pt x="784943" y="484101"/>
                    <a:pt x="793479" y="479833"/>
                  </a:cubicBezTo>
                  <a:cubicBezTo>
                    <a:pt x="863670" y="444736"/>
                    <a:pt x="779540" y="475425"/>
                    <a:pt x="847800" y="452673"/>
                  </a:cubicBezTo>
                  <a:cubicBezTo>
                    <a:pt x="915233" y="407717"/>
                    <a:pt x="832412" y="465496"/>
                    <a:pt x="902121" y="407406"/>
                  </a:cubicBezTo>
                  <a:cubicBezTo>
                    <a:pt x="910480" y="400440"/>
                    <a:pt x="920922" y="396265"/>
                    <a:pt x="929281" y="389299"/>
                  </a:cubicBezTo>
                  <a:cubicBezTo>
                    <a:pt x="1018285" y="315127"/>
                    <a:pt x="903321" y="406204"/>
                    <a:pt x="974548" y="334978"/>
                  </a:cubicBezTo>
                  <a:cubicBezTo>
                    <a:pt x="982242" y="327284"/>
                    <a:pt x="992655" y="322907"/>
                    <a:pt x="1001709" y="316871"/>
                  </a:cubicBezTo>
                  <a:cubicBezTo>
                    <a:pt x="1007745" y="307818"/>
                    <a:pt x="1014950" y="299443"/>
                    <a:pt x="1019816" y="289711"/>
                  </a:cubicBezTo>
                  <a:cubicBezTo>
                    <a:pt x="1024084" y="281175"/>
                    <a:pt x="1022907" y="270002"/>
                    <a:pt x="1028869" y="262550"/>
                  </a:cubicBezTo>
                  <a:cubicBezTo>
                    <a:pt x="1035666" y="254053"/>
                    <a:pt x="1046976" y="250479"/>
                    <a:pt x="1056030" y="244443"/>
                  </a:cubicBezTo>
                  <a:cubicBezTo>
                    <a:pt x="1062066" y="235390"/>
                    <a:pt x="1069718" y="227226"/>
                    <a:pt x="1074137" y="217283"/>
                  </a:cubicBezTo>
                  <a:cubicBezTo>
                    <a:pt x="1081889" y="199842"/>
                    <a:pt x="1092243" y="162962"/>
                    <a:pt x="1092243" y="162962"/>
                  </a:cubicBezTo>
                  <a:cubicBezTo>
                    <a:pt x="1089225" y="135802"/>
                    <a:pt x="1091832" y="107406"/>
                    <a:pt x="1083190" y="81481"/>
                  </a:cubicBezTo>
                  <a:cubicBezTo>
                    <a:pt x="1076308" y="60836"/>
                    <a:pt x="1059047" y="45267"/>
                    <a:pt x="1046976" y="27160"/>
                  </a:cubicBezTo>
                  <a:lnTo>
                    <a:pt x="1028869" y="0"/>
                  </a:lnTo>
                  <a:cubicBezTo>
                    <a:pt x="959459" y="3018"/>
                    <a:pt x="889925" y="3921"/>
                    <a:pt x="820639" y="9053"/>
                  </a:cubicBezTo>
                  <a:cubicBezTo>
                    <a:pt x="806407" y="10107"/>
                    <a:pt x="734108" y="33545"/>
                    <a:pt x="730105" y="36214"/>
                  </a:cubicBezTo>
                  <a:cubicBezTo>
                    <a:pt x="721051" y="42250"/>
                    <a:pt x="712676" y="49455"/>
                    <a:pt x="702944" y="54321"/>
                  </a:cubicBezTo>
                  <a:cubicBezTo>
                    <a:pt x="675032" y="68277"/>
                    <a:pt x="628321" y="69307"/>
                    <a:pt x="603356" y="72427"/>
                  </a:cubicBezTo>
                  <a:lnTo>
                    <a:pt x="549036" y="90534"/>
                  </a:lnTo>
                  <a:cubicBezTo>
                    <a:pt x="539982" y="93552"/>
                    <a:pt x="531134" y="97273"/>
                    <a:pt x="521875" y="99588"/>
                  </a:cubicBezTo>
                  <a:cubicBezTo>
                    <a:pt x="476403" y="110955"/>
                    <a:pt x="497465" y="104706"/>
                    <a:pt x="458501" y="117695"/>
                  </a:cubicBezTo>
                  <a:cubicBezTo>
                    <a:pt x="315909" y="108782"/>
                    <a:pt x="139825" y="93332"/>
                    <a:pt x="5828" y="117695"/>
                  </a:cubicBezTo>
                  <a:cubicBezTo>
                    <a:pt x="-9312" y="120448"/>
                    <a:pt x="9166" y="148675"/>
                    <a:pt x="14881" y="162962"/>
                  </a:cubicBezTo>
                  <a:cubicBezTo>
                    <a:pt x="16002" y="165764"/>
                    <a:pt x="20916" y="162963"/>
                    <a:pt x="42041" y="172016"/>
                  </a:cubicBezTo>
                  <a:close/>
                </a:path>
              </a:pathLst>
            </a:custGeom>
            <a:pattFill prst="wdUpDiag">
              <a:fgClr>
                <a:schemeClr val="accent1"/>
              </a:fgClr>
              <a:bgClr>
                <a:schemeClr val="bg1"/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33F2E421-F7FF-46DE-A009-EFA50E561970}"/>
                </a:ext>
              </a:extLst>
            </p:cNvPr>
            <p:cNvSpPr/>
            <p:nvPr/>
          </p:nvSpPr>
          <p:spPr>
            <a:xfrm>
              <a:off x="4016699" y="3905667"/>
              <a:ext cx="1032095" cy="1033546"/>
            </a:xfrm>
            <a:custGeom>
              <a:avLst/>
              <a:gdLst>
                <a:gd name="connsiteX0" fmla="*/ 280657 w 1032095"/>
                <a:gd name="connsiteY0" fmla="*/ 352 h 1033546"/>
                <a:gd name="connsiteX1" fmla="*/ 588475 w 1032095"/>
                <a:gd name="connsiteY1" fmla="*/ 63726 h 1033546"/>
                <a:gd name="connsiteX2" fmla="*/ 642796 w 1032095"/>
                <a:gd name="connsiteY2" fmla="*/ 99940 h 1033546"/>
                <a:gd name="connsiteX3" fmla="*/ 669956 w 1032095"/>
                <a:gd name="connsiteY3" fmla="*/ 163314 h 1033546"/>
                <a:gd name="connsiteX4" fmla="*/ 679010 w 1032095"/>
                <a:gd name="connsiteY4" fmla="*/ 190474 h 1033546"/>
                <a:gd name="connsiteX5" fmla="*/ 688063 w 1032095"/>
                <a:gd name="connsiteY5" fmla="*/ 425864 h 1033546"/>
                <a:gd name="connsiteX6" fmla="*/ 769545 w 1032095"/>
                <a:gd name="connsiteY6" fmla="*/ 489239 h 1033546"/>
                <a:gd name="connsiteX7" fmla="*/ 823865 w 1032095"/>
                <a:gd name="connsiteY7" fmla="*/ 525453 h 1033546"/>
                <a:gd name="connsiteX8" fmla="*/ 832919 w 1032095"/>
                <a:gd name="connsiteY8" fmla="*/ 561666 h 1033546"/>
                <a:gd name="connsiteX9" fmla="*/ 851026 w 1032095"/>
                <a:gd name="connsiteY9" fmla="*/ 615987 h 1033546"/>
                <a:gd name="connsiteX10" fmla="*/ 869133 w 1032095"/>
                <a:gd name="connsiteY10" fmla="*/ 679361 h 1033546"/>
                <a:gd name="connsiteX11" fmla="*/ 923454 w 1032095"/>
                <a:gd name="connsiteY11" fmla="*/ 715575 h 1033546"/>
                <a:gd name="connsiteX12" fmla="*/ 977774 w 1032095"/>
                <a:gd name="connsiteY12" fmla="*/ 760843 h 1033546"/>
                <a:gd name="connsiteX13" fmla="*/ 1004935 w 1032095"/>
                <a:gd name="connsiteY13" fmla="*/ 778950 h 1033546"/>
                <a:gd name="connsiteX14" fmla="*/ 1032095 w 1032095"/>
                <a:gd name="connsiteY14" fmla="*/ 869484 h 1033546"/>
                <a:gd name="connsiteX15" fmla="*/ 1023042 w 1032095"/>
                <a:gd name="connsiteY15" fmla="*/ 896645 h 1033546"/>
                <a:gd name="connsiteX16" fmla="*/ 995881 w 1032095"/>
                <a:gd name="connsiteY16" fmla="*/ 905698 h 1033546"/>
                <a:gd name="connsiteX17" fmla="*/ 823865 w 1032095"/>
                <a:gd name="connsiteY17" fmla="*/ 914752 h 1033546"/>
                <a:gd name="connsiteX18" fmla="*/ 796705 w 1032095"/>
                <a:gd name="connsiteY18" fmla="*/ 932858 h 1033546"/>
                <a:gd name="connsiteX19" fmla="*/ 751438 w 1032095"/>
                <a:gd name="connsiteY19" fmla="*/ 987179 h 1033546"/>
                <a:gd name="connsiteX20" fmla="*/ 570368 w 1032095"/>
                <a:gd name="connsiteY20" fmla="*/ 996233 h 1033546"/>
                <a:gd name="connsiteX21" fmla="*/ 543208 w 1032095"/>
                <a:gd name="connsiteY21" fmla="*/ 1005286 h 1033546"/>
                <a:gd name="connsiteX22" fmla="*/ 516048 w 1032095"/>
                <a:gd name="connsiteY22" fmla="*/ 1032447 h 1033546"/>
                <a:gd name="connsiteX23" fmla="*/ 434566 w 1032095"/>
                <a:gd name="connsiteY23" fmla="*/ 1023393 h 1033546"/>
                <a:gd name="connsiteX24" fmla="*/ 353085 w 1032095"/>
                <a:gd name="connsiteY24" fmla="*/ 996233 h 1033546"/>
                <a:gd name="connsiteX25" fmla="*/ 325925 w 1032095"/>
                <a:gd name="connsiteY25" fmla="*/ 987179 h 1033546"/>
                <a:gd name="connsiteX26" fmla="*/ 262551 w 1032095"/>
                <a:gd name="connsiteY26" fmla="*/ 960019 h 1033546"/>
                <a:gd name="connsiteX27" fmla="*/ 235390 w 1032095"/>
                <a:gd name="connsiteY27" fmla="*/ 932858 h 1033546"/>
                <a:gd name="connsiteX28" fmla="*/ 144856 w 1032095"/>
                <a:gd name="connsiteY28" fmla="*/ 905698 h 1033546"/>
                <a:gd name="connsiteX29" fmla="*/ 108642 w 1032095"/>
                <a:gd name="connsiteY29" fmla="*/ 887591 h 1033546"/>
                <a:gd name="connsiteX30" fmla="*/ 81481 w 1032095"/>
                <a:gd name="connsiteY30" fmla="*/ 878538 h 1033546"/>
                <a:gd name="connsiteX31" fmla="*/ 54321 w 1032095"/>
                <a:gd name="connsiteY31" fmla="*/ 851377 h 1033546"/>
                <a:gd name="connsiteX32" fmla="*/ 27160 w 1032095"/>
                <a:gd name="connsiteY32" fmla="*/ 833270 h 1033546"/>
                <a:gd name="connsiteX33" fmla="*/ 0 w 1032095"/>
                <a:gd name="connsiteY33" fmla="*/ 778950 h 1033546"/>
                <a:gd name="connsiteX34" fmla="*/ 45267 w 1032095"/>
                <a:gd name="connsiteY34" fmla="*/ 688415 h 1033546"/>
                <a:gd name="connsiteX35" fmla="*/ 63374 w 1032095"/>
                <a:gd name="connsiteY35" fmla="*/ 661254 h 1033546"/>
                <a:gd name="connsiteX36" fmla="*/ 117695 w 1032095"/>
                <a:gd name="connsiteY36" fmla="*/ 606934 h 1033546"/>
                <a:gd name="connsiteX37" fmla="*/ 135802 w 1032095"/>
                <a:gd name="connsiteY37" fmla="*/ 579773 h 1033546"/>
                <a:gd name="connsiteX38" fmla="*/ 190123 w 1032095"/>
                <a:gd name="connsiteY38" fmla="*/ 543559 h 1033546"/>
                <a:gd name="connsiteX39" fmla="*/ 226337 w 1032095"/>
                <a:gd name="connsiteY39" fmla="*/ 489239 h 1033546"/>
                <a:gd name="connsiteX40" fmla="*/ 253497 w 1032095"/>
                <a:gd name="connsiteY40" fmla="*/ 434918 h 1033546"/>
                <a:gd name="connsiteX41" fmla="*/ 280657 w 1032095"/>
                <a:gd name="connsiteY41" fmla="*/ 380597 h 1033546"/>
                <a:gd name="connsiteX42" fmla="*/ 307818 w 1032095"/>
                <a:gd name="connsiteY42" fmla="*/ 290062 h 1033546"/>
                <a:gd name="connsiteX43" fmla="*/ 316871 w 1032095"/>
                <a:gd name="connsiteY43" fmla="*/ 262902 h 1033546"/>
                <a:gd name="connsiteX44" fmla="*/ 325925 w 1032095"/>
                <a:gd name="connsiteY44" fmla="*/ 235742 h 1033546"/>
                <a:gd name="connsiteX45" fmla="*/ 316871 w 1032095"/>
                <a:gd name="connsiteY45" fmla="*/ 145207 h 1033546"/>
                <a:gd name="connsiteX46" fmla="*/ 298764 w 1032095"/>
                <a:gd name="connsiteY46" fmla="*/ 118047 h 1033546"/>
                <a:gd name="connsiteX47" fmla="*/ 289711 w 1032095"/>
                <a:gd name="connsiteY47" fmla="*/ 90886 h 1033546"/>
                <a:gd name="connsiteX48" fmla="*/ 280657 w 1032095"/>
                <a:gd name="connsiteY48" fmla="*/ 352 h 1033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</a:cxnLst>
              <a:rect l="l" t="t" r="r" b="b"/>
              <a:pathLst>
                <a:path w="1032095" h="1033546">
                  <a:moveTo>
                    <a:pt x="280657" y="352"/>
                  </a:moveTo>
                  <a:cubicBezTo>
                    <a:pt x="330451" y="-4175"/>
                    <a:pt x="487467" y="35949"/>
                    <a:pt x="588475" y="63726"/>
                  </a:cubicBezTo>
                  <a:cubicBezTo>
                    <a:pt x="609458" y="69496"/>
                    <a:pt x="642796" y="99940"/>
                    <a:pt x="642796" y="99940"/>
                  </a:cubicBezTo>
                  <a:cubicBezTo>
                    <a:pt x="664029" y="163635"/>
                    <a:pt x="636394" y="85003"/>
                    <a:pt x="669956" y="163314"/>
                  </a:cubicBezTo>
                  <a:cubicBezTo>
                    <a:pt x="673715" y="172086"/>
                    <a:pt x="675992" y="181421"/>
                    <a:pt x="679010" y="190474"/>
                  </a:cubicBezTo>
                  <a:cubicBezTo>
                    <a:pt x="671701" y="270872"/>
                    <a:pt x="657495" y="345624"/>
                    <a:pt x="688063" y="425864"/>
                  </a:cubicBezTo>
                  <a:cubicBezTo>
                    <a:pt x="716004" y="499208"/>
                    <a:pt x="730438" y="467512"/>
                    <a:pt x="769545" y="489239"/>
                  </a:cubicBezTo>
                  <a:cubicBezTo>
                    <a:pt x="788568" y="499808"/>
                    <a:pt x="823865" y="525453"/>
                    <a:pt x="823865" y="525453"/>
                  </a:cubicBezTo>
                  <a:cubicBezTo>
                    <a:pt x="826883" y="537524"/>
                    <a:pt x="829344" y="549748"/>
                    <a:pt x="832919" y="561666"/>
                  </a:cubicBezTo>
                  <a:cubicBezTo>
                    <a:pt x="838404" y="579947"/>
                    <a:pt x="846397" y="597470"/>
                    <a:pt x="851026" y="615987"/>
                  </a:cubicBezTo>
                  <a:cubicBezTo>
                    <a:pt x="852234" y="620821"/>
                    <a:pt x="863936" y="671565"/>
                    <a:pt x="869133" y="679361"/>
                  </a:cubicBezTo>
                  <a:cubicBezTo>
                    <a:pt x="888510" y="708427"/>
                    <a:pt x="894977" y="706083"/>
                    <a:pt x="923454" y="715575"/>
                  </a:cubicBezTo>
                  <a:cubicBezTo>
                    <a:pt x="990892" y="760535"/>
                    <a:pt x="908060" y="702747"/>
                    <a:pt x="977774" y="760843"/>
                  </a:cubicBezTo>
                  <a:cubicBezTo>
                    <a:pt x="986133" y="767809"/>
                    <a:pt x="995881" y="772914"/>
                    <a:pt x="1004935" y="778950"/>
                  </a:cubicBezTo>
                  <a:cubicBezTo>
                    <a:pt x="1026977" y="845074"/>
                    <a:pt x="1018413" y="814754"/>
                    <a:pt x="1032095" y="869484"/>
                  </a:cubicBezTo>
                  <a:cubicBezTo>
                    <a:pt x="1029077" y="878538"/>
                    <a:pt x="1029790" y="889897"/>
                    <a:pt x="1023042" y="896645"/>
                  </a:cubicBezTo>
                  <a:cubicBezTo>
                    <a:pt x="1016294" y="903393"/>
                    <a:pt x="1005385" y="904834"/>
                    <a:pt x="995881" y="905698"/>
                  </a:cubicBezTo>
                  <a:cubicBezTo>
                    <a:pt x="938699" y="910896"/>
                    <a:pt x="881204" y="911734"/>
                    <a:pt x="823865" y="914752"/>
                  </a:cubicBezTo>
                  <a:cubicBezTo>
                    <a:pt x="814812" y="920787"/>
                    <a:pt x="804399" y="925164"/>
                    <a:pt x="796705" y="932858"/>
                  </a:cubicBezTo>
                  <a:cubicBezTo>
                    <a:pt x="785858" y="943705"/>
                    <a:pt x="769393" y="984056"/>
                    <a:pt x="751438" y="987179"/>
                  </a:cubicBezTo>
                  <a:cubicBezTo>
                    <a:pt x="691900" y="997534"/>
                    <a:pt x="630725" y="993215"/>
                    <a:pt x="570368" y="996233"/>
                  </a:cubicBezTo>
                  <a:cubicBezTo>
                    <a:pt x="561315" y="999251"/>
                    <a:pt x="551148" y="999992"/>
                    <a:pt x="543208" y="1005286"/>
                  </a:cubicBezTo>
                  <a:cubicBezTo>
                    <a:pt x="532555" y="1012388"/>
                    <a:pt x="528677" y="1030342"/>
                    <a:pt x="516048" y="1032447"/>
                  </a:cubicBezTo>
                  <a:cubicBezTo>
                    <a:pt x="489092" y="1036940"/>
                    <a:pt x="461727" y="1026411"/>
                    <a:pt x="434566" y="1023393"/>
                  </a:cubicBezTo>
                  <a:lnTo>
                    <a:pt x="353085" y="996233"/>
                  </a:lnTo>
                  <a:cubicBezTo>
                    <a:pt x="344032" y="993215"/>
                    <a:pt x="333865" y="992473"/>
                    <a:pt x="325925" y="987179"/>
                  </a:cubicBezTo>
                  <a:cubicBezTo>
                    <a:pt x="288411" y="962170"/>
                    <a:pt x="309320" y="971711"/>
                    <a:pt x="262551" y="960019"/>
                  </a:cubicBezTo>
                  <a:cubicBezTo>
                    <a:pt x="253497" y="950965"/>
                    <a:pt x="246248" y="939644"/>
                    <a:pt x="235390" y="932858"/>
                  </a:cubicBezTo>
                  <a:cubicBezTo>
                    <a:pt x="207367" y="915344"/>
                    <a:pt x="176202" y="911968"/>
                    <a:pt x="144856" y="905698"/>
                  </a:cubicBezTo>
                  <a:cubicBezTo>
                    <a:pt x="132785" y="899662"/>
                    <a:pt x="121047" y="892907"/>
                    <a:pt x="108642" y="887591"/>
                  </a:cubicBezTo>
                  <a:cubicBezTo>
                    <a:pt x="99870" y="883832"/>
                    <a:pt x="89422" y="883832"/>
                    <a:pt x="81481" y="878538"/>
                  </a:cubicBezTo>
                  <a:cubicBezTo>
                    <a:pt x="70828" y="871436"/>
                    <a:pt x="64157" y="859574"/>
                    <a:pt x="54321" y="851377"/>
                  </a:cubicBezTo>
                  <a:cubicBezTo>
                    <a:pt x="45962" y="844411"/>
                    <a:pt x="36214" y="839306"/>
                    <a:pt x="27160" y="833270"/>
                  </a:cubicBezTo>
                  <a:cubicBezTo>
                    <a:pt x="18007" y="819540"/>
                    <a:pt x="0" y="797689"/>
                    <a:pt x="0" y="778950"/>
                  </a:cubicBezTo>
                  <a:cubicBezTo>
                    <a:pt x="0" y="743123"/>
                    <a:pt x="27218" y="715489"/>
                    <a:pt x="45267" y="688415"/>
                  </a:cubicBezTo>
                  <a:cubicBezTo>
                    <a:pt x="51303" y="679361"/>
                    <a:pt x="55680" y="668948"/>
                    <a:pt x="63374" y="661254"/>
                  </a:cubicBezTo>
                  <a:cubicBezTo>
                    <a:pt x="81481" y="643147"/>
                    <a:pt x="103491" y="628240"/>
                    <a:pt x="117695" y="606934"/>
                  </a:cubicBezTo>
                  <a:cubicBezTo>
                    <a:pt x="123731" y="597880"/>
                    <a:pt x="127613" y="586938"/>
                    <a:pt x="135802" y="579773"/>
                  </a:cubicBezTo>
                  <a:cubicBezTo>
                    <a:pt x="152179" y="565443"/>
                    <a:pt x="190123" y="543559"/>
                    <a:pt x="190123" y="543559"/>
                  </a:cubicBezTo>
                  <a:cubicBezTo>
                    <a:pt x="202194" y="525452"/>
                    <a:pt x="219456" y="509884"/>
                    <a:pt x="226337" y="489239"/>
                  </a:cubicBezTo>
                  <a:cubicBezTo>
                    <a:pt x="249090" y="420975"/>
                    <a:pt x="218399" y="505113"/>
                    <a:pt x="253497" y="434918"/>
                  </a:cubicBezTo>
                  <a:cubicBezTo>
                    <a:pt x="290984" y="359945"/>
                    <a:pt x="228763" y="458441"/>
                    <a:pt x="280657" y="380597"/>
                  </a:cubicBezTo>
                  <a:cubicBezTo>
                    <a:pt x="294341" y="325864"/>
                    <a:pt x="285775" y="356191"/>
                    <a:pt x="307818" y="290062"/>
                  </a:cubicBezTo>
                  <a:lnTo>
                    <a:pt x="316871" y="262902"/>
                  </a:lnTo>
                  <a:lnTo>
                    <a:pt x="325925" y="235742"/>
                  </a:lnTo>
                  <a:cubicBezTo>
                    <a:pt x="322907" y="205564"/>
                    <a:pt x="323691" y="174759"/>
                    <a:pt x="316871" y="145207"/>
                  </a:cubicBezTo>
                  <a:cubicBezTo>
                    <a:pt x="314424" y="134605"/>
                    <a:pt x="303630" y="127779"/>
                    <a:pt x="298764" y="118047"/>
                  </a:cubicBezTo>
                  <a:cubicBezTo>
                    <a:pt x="294496" y="109511"/>
                    <a:pt x="293979" y="99422"/>
                    <a:pt x="289711" y="90886"/>
                  </a:cubicBezTo>
                  <a:cubicBezTo>
                    <a:pt x="268256" y="47975"/>
                    <a:pt x="230863" y="4879"/>
                    <a:pt x="280657" y="352"/>
                  </a:cubicBezTo>
                  <a:close/>
                </a:path>
              </a:pathLst>
            </a:custGeom>
            <a:pattFill prst="wdUpDiag">
              <a:fgClr>
                <a:schemeClr val="accent1"/>
              </a:fgClr>
              <a:bgClr>
                <a:schemeClr val="bg1"/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39" name="TextBox 38">
              <a:extLst>
                <a:ext uri="{FF2B5EF4-FFF2-40B4-BE49-F238E27FC236}">
                  <a16:creationId xmlns:a16="http://schemas.microsoft.com/office/drawing/2014/main" id="{743D5D82-E45B-4029-BAF3-979152BB772C}"/>
                </a:ext>
              </a:extLst>
            </p:cNvPr>
            <p:cNvSpPr txBox="1"/>
            <p:nvPr/>
          </p:nvSpPr>
          <p:spPr>
            <a:xfrm>
              <a:off x="1031562" y="5181519"/>
              <a:ext cx="2929122" cy="646331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en-AU" dirty="0">
                  <a:solidFill>
                    <a:srgbClr val="002060"/>
                  </a:solidFill>
                </a:rPr>
                <a:t>Frequency and magnitude of deposition (and burial)</a:t>
              </a:r>
            </a:p>
          </p:txBody>
        </p:sp>
      </p:grpSp>
      <p:grpSp>
        <p:nvGrpSpPr>
          <p:cNvPr id="14" name="Group 13"/>
          <p:cNvGrpSpPr/>
          <p:nvPr/>
        </p:nvGrpSpPr>
        <p:grpSpPr>
          <a:xfrm>
            <a:off x="4121857" y="2746790"/>
            <a:ext cx="5067300" cy="3996323"/>
            <a:chOff x="4121857" y="2746790"/>
            <a:chExt cx="5067300" cy="3996323"/>
          </a:xfrm>
        </p:grpSpPr>
        <p:sp>
          <p:nvSpPr>
            <p:cNvPr id="25" name="Oval 24"/>
            <p:cNvSpPr/>
            <p:nvPr/>
          </p:nvSpPr>
          <p:spPr>
            <a:xfrm>
              <a:off x="7746453" y="2746790"/>
              <a:ext cx="1251490" cy="492868"/>
            </a:xfrm>
            <a:prstGeom prst="ellipse">
              <a:avLst/>
            </a:prstGeom>
            <a:noFill/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40" name="Rectangle 39">
              <a:extLst>
                <a:ext uri="{FF2B5EF4-FFF2-40B4-BE49-F238E27FC236}">
                  <a16:creationId xmlns:a16="http://schemas.microsoft.com/office/drawing/2014/main" id="{7F9575A2-2E28-495D-A5DB-979D0DC72E09}"/>
                </a:ext>
              </a:extLst>
            </p:cNvPr>
            <p:cNvSpPr/>
            <p:nvPr/>
          </p:nvSpPr>
          <p:spPr>
            <a:xfrm>
              <a:off x="4121857" y="5542784"/>
              <a:ext cx="5067300" cy="1200329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US" dirty="0" err="1">
                  <a:solidFill>
                    <a:srgbClr val="002060"/>
                  </a:solidFill>
                </a:rPr>
                <a:t>Paleosols</a:t>
              </a:r>
              <a:r>
                <a:rPr lang="en-US" dirty="0">
                  <a:solidFill>
                    <a:srgbClr val="002060"/>
                  </a:solidFill>
                </a:rPr>
                <a:t> are soils formed long periods ago that have no relationship in their chemical and physical characteristics to the present-day climate or vegetation (soil science)</a:t>
              </a:r>
              <a:endParaRPr lang="en-AU" dirty="0"/>
            </a:p>
          </p:txBody>
        </p:sp>
      </p:grpSp>
      <p:grpSp>
        <p:nvGrpSpPr>
          <p:cNvPr id="30" name="Group 29"/>
          <p:cNvGrpSpPr/>
          <p:nvPr/>
        </p:nvGrpSpPr>
        <p:grpSpPr>
          <a:xfrm>
            <a:off x="3146005" y="4169844"/>
            <a:ext cx="1432175" cy="693936"/>
            <a:chOff x="3222205" y="4131744"/>
            <a:chExt cx="1432175" cy="693936"/>
          </a:xfrm>
        </p:grpSpPr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A881EAA2-5987-4409-89FD-8EAE476EBE1A}"/>
                </a:ext>
              </a:extLst>
            </p:cNvPr>
            <p:cNvSpPr/>
            <p:nvPr/>
          </p:nvSpPr>
          <p:spPr>
            <a:xfrm>
              <a:off x="4302629" y="4459750"/>
              <a:ext cx="351751" cy="365930"/>
            </a:xfrm>
            <a:prstGeom prst="ellipse">
              <a:avLst/>
            </a:prstGeom>
            <a:noFill/>
            <a:ln w="31750"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78EDE9B2-55D6-4872-BF18-835F95D01B38}"/>
                </a:ext>
              </a:extLst>
            </p:cNvPr>
            <p:cNvSpPr/>
            <p:nvPr/>
          </p:nvSpPr>
          <p:spPr>
            <a:xfrm>
              <a:off x="3222205" y="4131744"/>
              <a:ext cx="351751" cy="365930"/>
            </a:xfrm>
            <a:prstGeom prst="ellipse">
              <a:avLst/>
            </a:prstGeom>
            <a:noFill/>
            <a:ln w="31750"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</p:grpSp>
    </p:spTree>
    <p:extLst>
      <p:ext uri="{BB962C8B-B14F-4D97-AF65-F5344CB8AC3E}">
        <p14:creationId xmlns:p14="http://schemas.microsoft.com/office/powerpoint/2010/main" val="10187995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7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-7988"/>
            <a:ext cx="9144000" cy="6893371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656101" y="4225542"/>
            <a:ext cx="43034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 startAt="2"/>
            </a:pP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Environmental- and </a:t>
            </a:r>
            <a:r>
              <a:rPr lang="en-GB" sz="2000" dirty="0">
                <a:solidFill>
                  <a:srgbClr val="002060"/>
                </a:solidFill>
              </a:rPr>
              <a:t>landscape reconstruction (“archive”)</a:t>
            </a:r>
            <a:endParaRPr lang="en-GB" sz="20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0" name="Group 9"/>
          <p:cNvGrpSpPr/>
          <p:nvPr/>
        </p:nvGrpSpPr>
        <p:grpSpPr>
          <a:xfrm>
            <a:off x="4672333" y="3068960"/>
            <a:ext cx="3924883" cy="1177834"/>
            <a:chOff x="4096268" y="3861048"/>
            <a:chExt cx="3924883" cy="1177834"/>
          </a:xfrm>
        </p:grpSpPr>
        <p:sp>
          <p:nvSpPr>
            <p:cNvPr id="3" name="TextBox 2"/>
            <p:cNvSpPr txBox="1"/>
            <p:nvPr/>
          </p:nvSpPr>
          <p:spPr>
            <a:xfrm>
              <a:off x="4096268" y="4330996"/>
              <a:ext cx="3924883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457200" indent="-457200">
                <a:buFont typeface="+mj-lt"/>
                <a:buAutoNum type="arabicPeriod"/>
              </a:pPr>
              <a:r>
                <a:rPr lang="en-GB" sz="20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Buried, past </a:t>
              </a:r>
              <a:r>
                <a:rPr lang="en-GB" sz="2000" dirty="0" err="1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landsurface</a:t>
              </a:r>
              <a:r>
                <a:rPr lang="en-GB" sz="2000" dirty="0">
                  <a:solidFill>
                    <a:srgbClr val="002060"/>
                  </a:solidFill>
                </a:rPr>
                <a:t> (“window in time”)</a:t>
              </a:r>
              <a:endPara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cxnSp>
          <p:nvCxnSpPr>
            <p:cNvPr id="8" name="Straight Connector 7"/>
            <p:cNvCxnSpPr/>
            <p:nvPr/>
          </p:nvCxnSpPr>
          <p:spPr>
            <a:xfrm flipV="1">
              <a:off x="4857750" y="3861048"/>
              <a:ext cx="1946498" cy="168027"/>
            </a:xfrm>
            <a:prstGeom prst="line">
              <a:avLst/>
            </a:prstGeom>
            <a:ln w="28575">
              <a:solidFill>
                <a:srgbClr val="00206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Rectangle 1"/>
          <p:cNvSpPr/>
          <p:nvPr/>
        </p:nvSpPr>
        <p:spPr>
          <a:xfrm>
            <a:off x="7931809" y="6611779"/>
            <a:ext cx="1212191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sz="1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journals.lib.unb.ca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B8D1C3E-CF09-406F-B3FD-668FF2BA20AD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Paleosols and Paleoenvironment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495EFE4-09A8-4677-8914-50973DDE1690}"/>
              </a:ext>
            </a:extLst>
          </p:cNvPr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Group 4"/>
          <p:cNvGrpSpPr/>
          <p:nvPr/>
        </p:nvGrpSpPr>
        <p:grpSpPr>
          <a:xfrm>
            <a:off x="373323" y="1085223"/>
            <a:ext cx="4098346" cy="5526556"/>
            <a:chOff x="373323" y="1085223"/>
            <a:chExt cx="4098346" cy="5526556"/>
          </a:xfrm>
        </p:grpSpPr>
        <p:pic>
          <p:nvPicPr>
            <p:cNvPr id="3074" name="Picture 2" descr="https://journals.lib.unb.ca/journalimages/GEOCAN/2009/Vol_36/No_02/geocan36_2ser04_fig4.jpg"/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 bwMode="auto">
            <a:xfrm>
              <a:off x="373323" y="1085223"/>
              <a:ext cx="4098346" cy="552655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459235" y="1186392"/>
              <a:ext cx="2782729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de-DE" dirty="0">
                  <a:solidFill>
                    <a:srgbClr val="002060"/>
                  </a:solidFill>
                </a:rPr>
                <a:t>Chinese Loess Plateau: &gt; 2 Ma of soils vs deposition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939975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161A6ED-0ADA-419C-9663-89ADBE660D6B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Recommended videos</a:t>
            </a:r>
            <a:endParaRPr lang="en-AU" sz="3200" dirty="0">
              <a:solidFill>
                <a:srgbClr val="002060"/>
              </a:solidFill>
            </a:endParaRP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524F2C2B-0143-4909-BBAA-95114A5D33A8}"/>
              </a:ext>
            </a:extLst>
          </p:cNvPr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0" name="Group 9"/>
          <p:cNvGrpSpPr/>
          <p:nvPr/>
        </p:nvGrpSpPr>
        <p:grpSpPr>
          <a:xfrm>
            <a:off x="197893" y="3019471"/>
            <a:ext cx="8679976" cy="2602772"/>
            <a:chOff x="175547" y="177578"/>
            <a:chExt cx="8679976" cy="2602772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131C639B-0994-4D3E-9627-22EAA424AF2A}"/>
                </a:ext>
              </a:extLst>
            </p:cNvPr>
            <p:cNvSpPr/>
            <p:nvPr/>
          </p:nvSpPr>
          <p:spPr>
            <a:xfrm>
              <a:off x="212350" y="1764687"/>
              <a:ext cx="5832648" cy="1015663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endParaRPr lang="en-AU" sz="2000" dirty="0"/>
            </a:p>
            <a:p>
              <a:r>
                <a:rPr lang="en-AU" sz="2000" dirty="0">
                  <a:hlinkClick r:id="rId2"/>
                </a:rPr>
                <a:t>https://www.youtube.com/watch?v=KcY4Kwa9fsk</a:t>
              </a:r>
              <a:endParaRPr lang="en-AU" sz="2000" dirty="0"/>
            </a:p>
            <a:p>
              <a:endParaRPr lang="en-AU" sz="2000" dirty="0"/>
            </a:p>
          </p:txBody>
        </p:sp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568F08A4-8CF0-4895-AA85-78E2228FAB1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97085" y="177578"/>
              <a:ext cx="1651620" cy="2477430"/>
            </a:xfrm>
            <a:prstGeom prst="rect">
              <a:avLst/>
            </a:prstGeom>
          </p:spPr>
        </p:pic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9015F453-B599-4412-8CE3-E49875838D4B}"/>
                </a:ext>
              </a:extLst>
            </p:cNvPr>
            <p:cNvSpPr/>
            <p:nvPr/>
          </p:nvSpPr>
          <p:spPr>
            <a:xfrm>
              <a:off x="175547" y="920212"/>
              <a:ext cx="8679976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AU" sz="3200" dirty="0"/>
                <a:t>Soil Erosion – Historical Perspective</a:t>
              </a:r>
            </a:p>
            <a:p>
              <a:r>
                <a:rPr lang="en-AU" sz="2400" dirty="0"/>
                <a:t>(1:02 h length): </a:t>
              </a:r>
            </a:p>
          </p:txBody>
        </p:sp>
      </p:grpSp>
      <p:sp>
        <p:nvSpPr>
          <p:cNvPr id="8" name="Rectangle 7">
            <a:extLst>
              <a:ext uri="{FF2B5EF4-FFF2-40B4-BE49-F238E27FC236}">
                <a16:creationId xmlns:a16="http://schemas.microsoft.com/office/drawing/2014/main" id="{A1002A30-761D-4650-BFC4-FFFC543AF480}"/>
              </a:ext>
            </a:extLst>
          </p:cNvPr>
          <p:cNvSpPr/>
          <p:nvPr/>
        </p:nvSpPr>
        <p:spPr>
          <a:xfrm>
            <a:off x="229104" y="5654665"/>
            <a:ext cx="6229051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Talks by David R. Montgomery Ph.D., Professor, Quaternary Research Center and Department of Earth and Space Sciences, University of Washington, Seattle, WA</a:t>
            </a:r>
            <a:endParaRPr lang="en-AU" dirty="0"/>
          </a:p>
        </p:txBody>
      </p:sp>
      <p:grpSp>
        <p:nvGrpSpPr>
          <p:cNvPr id="12" name="Group 11"/>
          <p:cNvGrpSpPr/>
          <p:nvPr/>
        </p:nvGrpSpPr>
        <p:grpSpPr>
          <a:xfrm>
            <a:off x="251520" y="188640"/>
            <a:ext cx="8679976" cy="3466773"/>
            <a:chOff x="212350" y="2150012"/>
            <a:chExt cx="8679976" cy="3466773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29C3E995-580C-45A6-A875-C9540268FD8F}"/>
                </a:ext>
              </a:extLst>
            </p:cNvPr>
            <p:cNvSpPr/>
            <p:nvPr/>
          </p:nvSpPr>
          <p:spPr>
            <a:xfrm>
              <a:off x="212350" y="4077138"/>
              <a:ext cx="6485525" cy="70788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AU" sz="2000" dirty="0">
                  <a:hlinkClick r:id="rId4"/>
                </a:rPr>
                <a:t>https://www.youtube.com/watch?v=c4p-kQ6D8aA</a:t>
              </a:r>
              <a:endParaRPr lang="en-AU" sz="2000" dirty="0"/>
            </a:p>
            <a:p>
              <a:endParaRPr lang="en-AU" sz="2000" dirty="0"/>
            </a:p>
          </p:txBody>
        </p:sp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6DDC4018-EE17-4A17-BD79-D4BE470823D3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178648" y="2150012"/>
              <a:ext cx="1546064" cy="2357748"/>
            </a:xfrm>
            <a:prstGeom prst="rect">
              <a:avLst/>
            </a:prstGeom>
          </p:spPr>
        </p:pic>
        <p:pic>
          <p:nvPicPr>
            <p:cNvPr id="1026" name="Picture 2" descr="data:image/jpeg;base64,/9j/4AAQSkZJRgABAQAAAQABAAD/2wCEAAkGBwgHBgkIBwgKCgkLDRYPDQwMDRsUFRAWIB0iIiAdHx8kKDQsJCYxJx8fLT0tMTU3Ojo6Iys/RD84QzQ5OjcBCgoKDQwNGg8PGjclHyU3Nzc3Nzc3Nzc3Nzc3Nzc3Nzc3Nzc3Nzc3Nzc3Nzc3Nzc3Nzc3Nzc3Nzc3Nzc3Nzc3N//AABEIALcAeAMBIgACEQEDEQH/xAAbAAABBQEBAAAAAAAAAAAAAAAEAAECAwUGB//EAEEQAAIBAwMBBQUGBAQDCQAAAAECAwAEEQUSITEGE0FRYSJxgZGhFCMywdHwBxVCsVJygrIWYuElMzRDU2OSo/H/xAAZAQADAQEBAAAAAAAAAAAAAAABAgMABAX/xAApEQACAgEEAQQCAQUAAAAAAAAAAQIRAxIhMVETBCJBYTJS8BQjgaHh/9oADAMBAAIRAxEAPwDtGgEyI20efHhV6gqAMGq43MabW6ikk/hXVJvghFLkmDtbmrI7jHsgZoi2gWeE7wc+BqqSMRHCHkeFSbsolRJZWUk4qTXW3ljioqGP4qvj0yC8cht5Xw5xQSj8h3+ClpY3UEnOaUfHKg4p5dPi09z985i/pyMkHyzUEu8ceHlRaS4Mn2Rl0lb6TezGPjwrPn0CeMtskRwPHpWwt5j0qX2sYp4Z8keBJYoS3aMrS7GCKZ0vlBcHADdKM1DSIJxmBVjbwIGBQ05dy2GG7w4q+yvHU9zMCceJp5Tm3rT3FUYpaaMabTLmFmymUUZ3g8UJiuxZInicEcMOQfGueu7aKEtsz14HlXTg9Q57SIZcGndAAFKp48qVdhym0qNK3Hzq02kg8jiqraUBl5xWibgLyQK8STa2PVSTIA9xEZZJFjiRcszEAKB4k1TBe2U0Ju4buCe3Unc8cgZRjk5PhWF/ES6Ddjr+NeC2z/cK5/SPsMNn2lGnzZ327b7cQmNYiI2HHn8Kne49bHo1hdabfljZ3MFxg+13Uofb6cGr7e802W6ktbe7ge5i5eJJQXX3gHNeTfw2kEOviSOMQH+XbSp4Mx3j2x5jj6UL2TKRa52euVUCV7y67yQD2nG3xPj1PzpbG0nsL32mzq0L3Vs0iy9yfvVJEh6L1/F6UHOdK+ySXSahbJbxNskl71dqNnGCc8HPhXlvaW/k07tZeiNT3f8AMLe/wvkqnP1YfKjJ22/wgnWTBmuJxMxx4m4X8gKybNSPRiLaGWGF7q3Ek4JhRnAaQDn2R40k+wvatdm8g+zrndMJBsGODz0rz7tvfTQ6h2ZvLcHfawNJx4he7J+gNCTzCT+G8aLyj6gTg+I7wn9+6jqYNJ6VAlveQrNZXUU0R4EkbhgT7xUbq3tbWEzXl7HAn/qSOFUH3muf7CpZQjWF0uYyRteljEsBiWE4/CAeuMY48qH/AImCWfSbCzyFa4vOVJ8FRj+lNraVg0pujcklukVhH7ceOJF5DAjIIPjWeST1JOa1uxpe67L6XOWyGtI16/4Rj8qsvdJBkMkThAeSG/Ku3BngnucmbDL4ZiAUqteMxuyN1BxSru1HGEXVm9pJ+PKZ9l1OQaaOWX8IOSeADXRjToyNkpDDHXyrLntUh5XPB4INeZCcJKmtzvlCcXaexi69pU2padNZysVWQDDDnBByKyNO7P3VsmoiW572W9i2M4j27TgjOM+tautdqrLS7hLS8E/eFBIWSPcAuSMn5VHUtfstNFs8omlF0u6LuU37hwfzpNKdvofU1X2B6L2WudNvYLpZS4jte4I2YyN2c9abR+xn2XUobh78mC2d3gh2chmGDk+NacnaCBJLBGE6G+QtECmMYGcN5HFUHtLYrpEerMZRDI+yNNntuckYA+FZ40kZZGyep9i4tTv7i8e7MZmtGtwO7ztY9G6+HlRGqdko5uy6aNFclNsca98UznaQc49cU9v2mtDoU2shn+ywttkTYd6tkDBX4ijtU1e3stEOr3Lt9l2I+EXc+GIA4/1Co7WV3oybrREvL7T5p5furS3lt2j2/wDeB02k+lCjsun/AAmNDa9JZJe9WcRgc7sjIz+daEmtWMw1BrdbhvsG0yqE5O4ZG3nk8UHpXaCy1Qzm2W5AgUsxkj2jjwHrXQo45Ii5ziX9nNOl0X7a0t19oku5e+dtm32vHxpu0Gkx6/PZm7f7i33lo9v4ywwOc+HWm/numjRo9YeSUWkh2oNmHLZIxj4VfD2j0q40S51CFJBDbErOrJ94jDqMefIpHGC2sZSm96CezEL6NpEGnNOJu53febduQSSOM+ta81xvjIOflXM2utWV7dwW1tv3zWq3S+zgbCcc+uQeK1zcPIm0KW4wMCn8KauIry06kN3ceciMuwPXrSq6PTrpuUKc+G/pSov7kKq/U1mmBQ4Oazpw8gIVSSfAU9tAwXlifcaNjzGxywwRyK54vS7LNalR5J2+iuE1+VVVVI0zMgf/AAbjnHr0onWhM79lf5dIIpWQdy8wyFOxcbgK77UtC0fU7yW8voXklktjasUlZQYyc4wDwcnr1rPvuymjahbWdtPDK0VquyH75gVXAGCc89BzTKV238gcaqvg5vt/vt7Gwv0wZILjk+jIf0FB6rb/AGXst2bixgrcwE+8qT+ddvfdnNKutEXS3R2to1VFUyMDhentDmr7zs3Y6pYLbXeZIBg4U4KkdCCOlUlKLt9k4xkqXR5wrn/grtGPA37f71rc7WS7v4dsuAPuLYZz/wAyV057H6MNJfS4A6WsjAuhclmOQcluvUCgU7K6fYWFzp6W5a0nOZEaRmz05yTkdBSxUXt9Bk5Lf7MXsef+1teHj3kH+w0/Ye2afQdYYMAFup/j7NbWk6PZaPC8dhEyiQ7nZmLMT6k1Zpun2umwXFtaIViuHZ5FLk5LDBOT0qkoyilQsZxnJ2cRJbkfwz0eY59q9QAf6noq0hX/AIX7cvk5ivp8DHUA11Z0SxOhpof2fNghyqF2JU5zkMTnOari0fSrXSbjSYoiLW5z369426QnGSWznPArnqTZfVFI5v8Ah5BLF2veyvEDtbaayRkjOUZxIp/+yvSti7e6RljX0WsKG20631Ealbwsl4LdbbeHYgxjGBjpngc9eKKN71JRt2etGMZUCUoth7hrGUFiSjf1U9A/zJ2ADLuA6Z8KVbT2jaioGYcd6fcKcuyn2mY+5C39hV4GxcZU5rF1y4ntrzS0hn2LNPtdRj2hxxz1/Z8Ko5wSuiUYTk6s1BdsBj7w+ndMPyp/tuRh4ZCPSNv0rjU1XUf5GJxcu86Rd4ehLYlX0/w5Hxo2DUrlruSM3TtteH2PZwoaNj9SBwfzqflg/gp4ciXJ0rXgIwsMgHpEw/Kpx6gyDaFcA/8Att+lcr2f1K8nm0uO9uJC8iyrIgC/eMpYEnxH4c8fnVl7qt5bX+qxJdMqRyxIikD2Nyt048Tih5Iabobw5NVWjpvtgLZ+9z6RN+lNLdtJx95tI8Ym/SsWxvLi4ttZaW5K9zNKIpCAe6UZxwB0FAwapcG4QG6lZDaRvhgucmRBnI97DPjimWWEadC+Gcm42dIjb+FSVj1wIm/Skz7RzFLkcA9y/wAulASalt7L3NzDcEXMZkUyhgCMSEYz0HGKzpe0V7JHcLJqMkKrHaHve7BKEqS5xjnJK8Vp+p+jQ9K+bN8zshw0cq++Jv0qIljyfupc/wCRh+VD6RqNzfw6ul1M7GO7mjjzgFEH4cfX5VnaHc3Vxq1vbTXbPG2mRzMrY5Y7Tu6erChHKnyNLFJXT4NjfHnJifnyjf8ASrojbPkHvB/mVh/cVztze3DWp7m7DPm5U7GAIKzoqjOOMKfrWtpzO1zqCyTd53VxsUd4DtG0eGOPzoqcZOkJKE4q2FskQb8G5ffSpyAaeq6V2T1PosVSQcDgVF93G1VOP8XhTj40/HmaRm/yV4kPAWLGPWkRJ4JEPdmrT6U3WhsbfsrXv8jaIuPfVhe45BEX1qWB40jjwrUg2+yrEmfwx/DNMFfAGE8uAaspvHg1voxALIcgiP4qefhScSYx90efI1Yc+ZpvGtQbKlWUZwIxznjIpwkoAbMI8Op49Ks5pcnqazQEyvEikgLbnPXg1NHkG7IQAnPs05pj1oUFtiLE9eaVNny491KmAc+NZm8ZFHv/APymbWj0FwB72H6VjDVLQjL2cJz5IBTnUrButhER6KP0rw3ly9nb/b+jXGsn+mck/wCYfpUv5vOeRIMVim+09gc2YB/5Tikt7Yrg91MPfLS+TL2zXH6N3+bzj/zc/AUw1a5J4bPwz+dYQvLVgOJ1J8Cy8fSkbq2YbQ8vXHBHBreTN2b2m7/N7kHqfcVpv5zPnwx/lNYsaowXdPcru5AyuaIWO3jLb5Z5D4YYYHvOPpR8mbsdQb+DSbWZuu4D02VBtel6NJGPeKG3WwkCg5z4Bic/M0j3Zh73a4x/Sp8fLqea3ky9jeEJGtyEcSx9fKpLrk2cboD881n90yKXRdx/q38kZ56GhLiRO8EUoMT4zlBkbfPnPNbz5P2M/Tvo3/51JjpGPXmoNrE54SWMe9a54Wyl8C4UN1B2ISfpUJC6MVFwcjnLQ8Y8uPGj5837EZY9PMToDq11n/xEP/xpVzzSy8bZIvX2CPzpVvNm7F9vQHFGCxUvgYyGJyPdSEWQBkfAjmoEgEbScjqc5qu6aSOBe72kySBM+XifD0obMWK1UhT3EMOcs7EeRAX5nipRSROyh1KFiADw6k+8dKHcoE2EqHdcA+GfL6VZZhJYd4IGVwxDZBHrW+Dr8EOAqZO5H3gb8QUgDPJOKhOYbbOEDKTzgcHPjV8b5tjK8mRDlZGz1A/6YribnVHubmWUM6Bz08l8BVMcHIhpUJUzrzq6XIYxuwwQo9nkYHPX3j3UjqHJt7QFZAwwScHw5x4dD++nGfbXwhTK7eWw3JNF6Q32zUEJZ1lYhQ3U89c/AVV46VlVkt0ei6XEsjGMgOCAWYt7JI/fX0Fa9zNbxRHuyFOMAnqBx18utZdsyQJ3aABIwdq49wx+VGWhCmTvizl+cAe79iuJu2daVIFdbu4h3QbUUHOWBO8f2HvPyoW47xsAKpcf4hncPeP+taxmCw7FRjxk4Ph0rGuCxY7VBYY6kf24oWMCXJPE4VysbDdCeq+7rVsuJ1Yrndk/jH4h6+tJm+0KVkZllPiGzj3+fU80MjCNgskhVmbbz039R86yYuTGpxoj8B9OKVPORHjOSWHCZpVZM8pqnRONFAG6QZwfZAwf31qt+7kzGhQJ1ZSDj98VCTedsgcIi8Es2efdVHfIke9ny5b2iARkkjFFmToJWCKRmjaEFVPs8fnVyWyRviJCOnU8Ee6hJpkWKSaNSFJyCD86hHPKxc9BkgeuPGgHyyRHX82+iXG1docEDnxNcGpIxXXa5FJJp9w24uqDgE4A6fkfrXI2o7yYA524LMcdB4munD+IU9RavI48a1ezJSPUwsoUhj1BB8/1/tWXNGIwfH2sKfA+da3ZKQQ6g0r/AIV2jBGckuo+lNN+1lMf5I9DmZ0VTjJckkA8H95zU45pVRu7fJQMvs8EscUFPGyywZG0Rg9R4n9/Wq4J1gnuSzKVbLgeQ4z9a82rPRsIbVmjSRYkMm3jB458z6UDp2ojUFcSoe8TJ4Hw4rKt54mnnSSTbISQOPkfXmrOy9ncpKxL5ILOCScMOPH4/WrOKUSduzUWFlbDqCy8g4/eBTNGzB9yZAAyG8/P61rGLvkMightpzhfDz/v9az5JTmQovexM21QG5zUSpRNIrQqRjeBnnnGeennSqqSZBbIm4FTwUfggeh6GlVo8HmZvzYF30aqjOQTtxgdPfz7/pTTt30TR5wQ24FunSqEhBkdTjH4izE8D1+FK3KI2ITkkHIYZz1xTUc+oeC1L2yogMgDbSWPUHz93NTSKTc8Jl6IOAAQtWrMIUdce0TwQ3A9eKGF0yEElVZs7MHk48KFMATJDNna2ySPqgKfP+3T0oC70OBkka3KwMwOT0Hj+v0q/vSXEcmIlAw2Rx15OfjUFd5pGUE45Ublzny9KZSkuGNdGNd6PJFESZC24bt+Cdxzjz8qphjninDuCu1kzheFPh6HxrfhmnRWeR8AHovG7p1/fhTz20EkqmXJVDkKOFB9fMjOadZW/wAhozo6K3lkuQ6lsvG3IPmRn9n0oWSILKZDlVKqD1yD5+nT3UNDKDvdS4KpjcfHqQDSjupXjG78UYAwTnA/Yrm0nX/VLoKWOCGUyJKAxQeyFyDjPr608epiNj9mC7UGAhQnJ8eSeB0rNnll7xUySCuePAHwobZJII2OQxHHjjj980dJN+pbeyNS712eP7mMqrEYby5OcD50L/MQR3ayclt+cDGayltmcMzsWPIygAAz5fLpUj3iAiNCDnaOeabQiXmnd2a904lSJmx3gXDkClQdurBFVnCnOME0qHArk27IqCJ9rdSckM3C+HP78aksaIgKyNuJ2ncvCL7qredipwfZHg3JPTy9BVPemLvI5Y1QhiNvXn41XckdBp1nG+nXczJF9wASrE5Ps5qR0PZM0cskQNvCs+Nvhg/PBGKzNOvbyGxuYPZVZmBYuvtYI8PhmiLvWLuW4mkIhDywm3JUY+7Jz1z1ya5ZRz6nT2LJ46V8hDaY9xb3Dd8Fjihjl2Y/HlN3XzwMfKhodN+0aTcXisq90wBUjlh+XWiILnUzFMvcZWeFUL9yw4VdvHmcHr601oupWljLarA2JiCWKEnPA/Kk1ZVtavb/AKMlC+CrT7JtQvkty2wqHZSSTuA593lRM2hvCbuMTxj7JEDgJ13BmI+QoZF1Oyvpr20tuS20oIydgPJ468ZFHPdaqySyRWbFriMK5Cc7QCAfkT86E5ZdXtkqr/YYxhp9y3KzoZtpo7eW42xzK8gATI9lQeefU/Knt9MZ1t5I7kbblSWyudijJzx7qRn1G6njkniZe4DxBAhGN6ck+nP1+FWRy6mIbeCONGFuWKsYyQQAQc+fGflQvNX5L+fxBrHfArfQJZzNIJkTuZXiYc87Rnd8ahZaQZ2giFyFeW3E65TjHA8+evJqubU9UtYJxFbSnLPLK7xHBJPOMeGMVnWeutFPayxQqZIoBEJAh5RSMAn/AE/XFNFeod+5fRm8KrYJntfslnBN3qN32diqvIwcHJ+Q9aGEgcMVj3gHGcZBPjz8v0qu6vGltogqd4sO8h+oyzZJPoDVSTyOSi+BwceHXj9iuuEXXu5ISav2hjyrEoGFGY/aB+fj++tPQUaSO6uVPdSMQWPAU9OfkT8KVHSCykSpLIAoZeqlycls/v8AZodlxcxx3O5gZPaYH2go44/tSpUVyKHz23c3E0YHeSIQMfDOefh9aqafEzR3DS+wCxw2ceOB6UqVaPAXyHx3F01qJYbmRV2lEjDnPl7vAVRDqc/cKe9nYo+QTJnBB46+pFPSoOEeg6n2SOoyhYwk0mWJLDcRweueec4qpNSuw0ixXdz7JCqBIeMj3+lKlQUIv4MpS7BLrULi3aYx3dw8W7ljIQXOAP0HuFTXUbreGFzN7K4A3nK55ODn3UqVM4RrgDk+yYu53JeS6m7spwC7EZ93kcVYmNrSOD7KYUk/0nGOPPpTUqySXBm2M+NzopxGTuVR55yKi0GzIO0d0d7lOpJxnrSpVgEVZjmaNX2kkZkYHgjgY9wp6VKmsx//2Q==">
              <a:extLst>
                <a:ext uri="{FF2B5EF4-FFF2-40B4-BE49-F238E27FC236}">
                  <a16:creationId xmlns:a16="http://schemas.microsoft.com/office/drawing/2014/main" id="{7009D2CF-F7C7-4171-A90D-6ABDAD149B3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20503" y="3398735"/>
              <a:ext cx="1519515" cy="22180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9153DC86-31E9-4886-9028-3856CE5DC6ED}"/>
                </a:ext>
              </a:extLst>
            </p:cNvPr>
            <p:cNvSpPr/>
            <p:nvPr/>
          </p:nvSpPr>
          <p:spPr>
            <a:xfrm>
              <a:off x="212350" y="2789501"/>
              <a:ext cx="8679976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AU" sz="3200" dirty="0"/>
                <a:t>Soil – Growing a Revolution</a:t>
              </a:r>
            </a:p>
            <a:p>
              <a:r>
                <a:rPr lang="en-AU" sz="2400" dirty="0"/>
                <a:t>(1:11 h length):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2915987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161A6ED-0ADA-419C-9663-89ADBE660D6B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</a:rPr>
              <a:t>Lab Activity… </a:t>
            </a:r>
            <a:endParaRPr lang="en-AU" sz="3200" dirty="0">
              <a:solidFill>
                <a:srgbClr val="002060"/>
              </a:solidFill>
            </a:endParaRP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524F2C2B-0143-4909-BBAA-95114A5D33A8}"/>
              </a:ext>
            </a:extLst>
          </p:cNvPr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A1002A30-761D-4650-BFC4-FFFC543AF480}"/>
              </a:ext>
            </a:extLst>
          </p:cNvPr>
          <p:cNvSpPr/>
          <p:nvPr/>
        </p:nvSpPr>
        <p:spPr>
          <a:xfrm>
            <a:off x="107504" y="6381328"/>
            <a:ext cx="622905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This lab should take approximately 1hr, 15mins. </a:t>
            </a:r>
            <a:endParaRPr lang="en-AU" dirty="0"/>
          </a:p>
        </p:txBody>
      </p:sp>
      <p:grpSp>
        <p:nvGrpSpPr>
          <p:cNvPr id="12" name="Group 11"/>
          <p:cNvGrpSpPr/>
          <p:nvPr/>
        </p:nvGrpSpPr>
        <p:grpSpPr>
          <a:xfrm>
            <a:off x="323528" y="836712"/>
            <a:ext cx="8679976" cy="2375349"/>
            <a:chOff x="-723754" y="2101899"/>
            <a:chExt cx="8679976" cy="2375349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29C3E995-580C-45A6-A875-C9540268FD8F}"/>
                </a:ext>
              </a:extLst>
            </p:cNvPr>
            <p:cNvSpPr/>
            <p:nvPr/>
          </p:nvSpPr>
          <p:spPr>
            <a:xfrm>
              <a:off x="212350" y="4077138"/>
              <a:ext cx="6485525" cy="40011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endParaRPr lang="en-AU" sz="2000" dirty="0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9153DC86-31E9-4886-9028-3856CE5DC6ED}"/>
                </a:ext>
              </a:extLst>
            </p:cNvPr>
            <p:cNvSpPr/>
            <p:nvPr/>
          </p:nvSpPr>
          <p:spPr>
            <a:xfrm>
              <a:off x="-723754" y="2101899"/>
              <a:ext cx="8679976" cy="58477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AU" sz="3200" dirty="0"/>
                <a:t>Today – Soils Lab: Observations &amp; Soil Tests</a:t>
              </a:r>
            </a:p>
          </p:txBody>
        </p:sp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AAEAA45B-E553-3BAA-7AB0-23DA9F35CF31}"/>
              </a:ext>
            </a:extLst>
          </p:cNvPr>
          <p:cNvSpPr txBox="1"/>
          <p:nvPr/>
        </p:nvSpPr>
        <p:spPr>
          <a:xfrm>
            <a:off x="132335" y="5316779"/>
            <a:ext cx="472769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https://moodle.uwtsd.ac.uk/pluginfile.php/888724/mod_folder/content/0/Soil%20Characterization%20Protocol.pdf?forcedownload=1</a:t>
            </a:r>
            <a:endParaRPr lang="en-GB" dirty="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C94599DD-C61E-6FE8-1BCA-1C7857FBD8E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77714" y="2340216"/>
            <a:ext cx="2073621" cy="2893035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A7BEDC71-E351-8FBB-2707-97E99682E51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85814" y="2466710"/>
            <a:ext cx="2154893" cy="2779460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54E88B39-AEE9-14B7-77E1-C3855F5E031C}"/>
              </a:ext>
            </a:extLst>
          </p:cNvPr>
          <p:cNvSpPr txBox="1"/>
          <p:nvPr/>
        </p:nvSpPr>
        <p:spPr>
          <a:xfrm>
            <a:off x="395536" y="1453554"/>
            <a:ext cx="464997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5"/>
              </a:rPr>
              <a:t>ACNA4007: Soils Lab (uwtsd.ac.uk)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89310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Custom 1">
      <a:dk1>
        <a:srgbClr val="00206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62</TotalTime>
  <Words>1624</Words>
  <Application>Microsoft Office PowerPoint</Application>
  <PresentationFormat>On-screen Show (4:3)</PresentationFormat>
  <Paragraphs>204</Paragraphs>
  <Slides>23</Slides>
  <Notes>0</Notes>
  <HiddenSlides>1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Arial</vt:lpstr>
      <vt:lpstr>Arial Black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Alissa Flatley</dc:creator>
  <cp:lastModifiedBy>Alissa Flatley</cp:lastModifiedBy>
  <cp:revision>75</cp:revision>
  <cp:lastPrinted>2022-03-14T00:12:53Z</cp:lastPrinted>
  <dcterms:created xsi:type="dcterms:W3CDTF">2020-03-16T04:00:32Z</dcterms:created>
  <dcterms:modified xsi:type="dcterms:W3CDTF">2024-01-28T20:17:32Z</dcterms:modified>
</cp:coreProperties>
</file>