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2" r:id="rId2"/>
    <p:sldId id="256" r:id="rId3"/>
    <p:sldId id="263" r:id="rId4"/>
    <p:sldId id="288" r:id="rId5"/>
    <p:sldId id="261" r:id="rId6"/>
    <p:sldId id="289" r:id="rId7"/>
    <p:sldId id="290" r:id="rId8"/>
    <p:sldId id="291" r:id="rId9"/>
    <p:sldId id="258" r:id="rId10"/>
    <p:sldId id="266" r:id="rId11"/>
    <p:sldId id="267" r:id="rId12"/>
    <p:sldId id="268" r:id="rId13"/>
    <p:sldId id="269" r:id="rId14"/>
    <p:sldId id="270" r:id="rId15"/>
    <p:sldId id="271" r:id="rId16"/>
    <p:sldId id="272" r:id="rId17"/>
    <p:sldId id="276" r:id="rId18"/>
    <p:sldId id="277" r:id="rId19"/>
    <p:sldId id="278" r:id="rId20"/>
    <p:sldId id="279" r:id="rId21"/>
    <p:sldId id="286" r:id="rId22"/>
    <p:sldId id="280" r:id="rId23"/>
    <p:sldId id="274" r:id="rId24"/>
    <p:sldId id="273" r:id="rId25"/>
    <p:sldId id="275" r:id="rId26"/>
    <p:sldId id="281" r:id="rId27"/>
    <p:sldId id="282" r:id="rId28"/>
    <p:sldId id="283" r:id="rId29"/>
    <p:sldId id="284" r:id="rId30"/>
    <p:sldId id="285" r:id="rId31"/>
    <p:sldId id="287" r:id="rId32"/>
    <p:sldId id="259" r:id="rId33"/>
    <p:sldId id="26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FF15"/>
    <a:srgbClr val="1F232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p:cViewPr varScale="1">
        <p:scale>
          <a:sx n="90" d="100"/>
          <a:sy n="90" d="100"/>
        </p:scale>
        <p:origin x="232" y="8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52E9D-9F05-994C-7DB3-8E8B574F943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ACDC801-F110-46B3-0A9D-98BC4AEB87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2108E9-B573-F433-35B6-9C868098BB89}"/>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5" name="Footer Placeholder 4">
            <a:extLst>
              <a:ext uri="{FF2B5EF4-FFF2-40B4-BE49-F238E27FC236}">
                <a16:creationId xmlns:a16="http://schemas.microsoft.com/office/drawing/2014/main" id="{EC4036C7-172A-5CC0-B5BA-47F82790E2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0B07FE-0B5F-B023-4429-914F774B7BB3}"/>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2389256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4F160-FF28-E0A6-1E9E-78294BB1BB5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AAA896-D345-4D33-B526-83565126D12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4276A01-298A-EAD2-E748-DAF4C3FB4374}"/>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5" name="Footer Placeholder 4">
            <a:extLst>
              <a:ext uri="{FF2B5EF4-FFF2-40B4-BE49-F238E27FC236}">
                <a16:creationId xmlns:a16="http://schemas.microsoft.com/office/drawing/2014/main" id="{AA2E5A15-7E01-723C-D86F-FA865559EC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934531-C9EF-3CE0-2D19-F80077229232}"/>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1708032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E20D9-12BA-6886-1918-1B287F9AB34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E7DF3F0-8A86-56FA-08B4-E0EB40C14C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0EA05EF-9C40-1013-9B3A-75C80C62D2A8}"/>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5" name="Footer Placeholder 4">
            <a:extLst>
              <a:ext uri="{FF2B5EF4-FFF2-40B4-BE49-F238E27FC236}">
                <a16:creationId xmlns:a16="http://schemas.microsoft.com/office/drawing/2014/main" id="{3477FBDF-2CE0-E70F-F821-60246494FC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B86377-66AC-E6F3-3DB0-959979B47FD2}"/>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1484707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5A15F-5E19-17A3-0580-B996F0ACDF1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9BE476A-C014-D5DC-0A0D-E565A5E0E90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6BB03BD-6527-5371-25A0-EA9A9FA6A0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0186CB4-BFFF-D868-DAA3-AC8D68A3669D}"/>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6" name="Footer Placeholder 5">
            <a:extLst>
              <a:ext uri="{FF2B5EF4-FFF2-40B4-BE49-F238E27FC236}">
                <a16:creationId xmlns:a16="http://schemas.microsoft.com/office/drawing/2014/main" id="{A1883434-3CC4-6302-63C8-6217F5F6ED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F2C6AC-6091-095F-3812-A4B2AFA14C28}"/>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2149489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FD39C-DCEE-494B-A862-375F8017797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F18761F-7623-5230-F50C-132B4057A2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806539-3670-6ACE-6B1E-FD006F6FDB8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0CCC969-F842-9863-95EE-66A36C3E63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08EBB53-8C95-B7B3-59E3-4F3B6800974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4FF7BD6-1CF4-629C-35BB-5E1C28514877}"/>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8" name="Footer Placeholder 7">
            <a:extLst>
              <a:ext uri="{FF2B5EF4-FFF2-40B4-BE49-F238E27FC236}">
                <a16:creationId xmlns:a16="http://schemas.microsoft.com/office/drawing/2014/main" id="{7E1F31D5-2663-B9EF-A935-06E0530ADC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B0C7B5-BF6B-ACCC-7EC3-AEAFFDF9E33E}"/>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2338813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18D5-38D9-5C85-102D-48DBD3F7BEA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A844601-CFBB-6870-6AE7-CF822B25085F}"/>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4" name="Footer Placeholder 3">
            <a:extLst>
              <a:ext uri="{FF2B5EF4-FFF2-40B4-BE49-F238E27FC236}">
                <a16:creationId xmlns:a16="http://schemas.microsoft.com/office/drawing/2014/main" id="{A784A7E7-5EFF-9198-108D-9F579A0C1E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9E0787-0F72-C592-6C38-74B5C4202FAF}"/>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3075011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2E0663-0C4D-09DE-1A47-E877E10DECA5}"/>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3" name="Footer Placeholder 2">
            <a:extLst>
              <a:ext uri="{FF2B5EF4-FFF2-40B4-BE49-F238E27FC236}">
                <a16:creationId xmlns:a16="http://schemas.microsoft.com/office/drawing/2014/main" id="{FD76D00D-63E6-1C0F-11A9-C077517127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FEE451-2158-8B35-39D8-928D08A81D3E}"/>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1708487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EE0DF-1DA4-9B34-7A08-830EC4832F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2DDBCD8-4355-2A3C-0F26-9CCB9CB7B9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57D9060-2592-3F17-7FFE-7FD8042D07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9B7EC47-2029-2642-5161-9FD15FE24E8F}"/>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6" name="Footer Placeholder 5">
            <a:extLst>
              <a:ext uri="{FF2B5EF4-FFF2-40B4-BE49-F238E27FC236}">
                <a16:creationId xmlns:a16="http://schemas.microsoft.com/office/drawing/2014/main" id="{1261DEE7-EDA9-55A5-4026-BE4FFAE5AD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9D94F7-1ADA-5A59-D4D4-4B7F98CECBAB}"/>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4177168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5260A-25A5-0A3B-958A-AE6E5BE178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02765BB-F31D-B582-E492-3F1C70C0D8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40DCDE-6DA2-5210-E937-60953AFF78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D739F6-8733-7C33-CC4E-E559335FB310}"/>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6" name="Footer Placeholder 5">
            <a:extLst>
              <a:ext uri="{FF2B5EF4-FFF2-40B4-BE49-F238E27FC236}">
                <a16:creationId xmlns:a16="http://schemas.microsoft.com/office/drawing/2014/main" id="{286F30E4-DA06-622F-8219-E04567E8D7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0A22ED-C043-830C-04DE-B0C5D5F03CAE}"/>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3674772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2A1BE-8018-35AD-C475-8936AC3AC14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49E1FAE-22E8-5CFC-DE62-C356C5385D4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AD1FC8-9264-E836-58AD-721471326992}"/>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5" name="Footer Placeholder 4">
            <a:extLst>
              <a:ext uri="{FF2B5EF4-FFF2-40B4-BE49-F238E27FC236}">
                <a16:creationId xmlns:a16="http://schemas.microsoft.com/office/drawing/2014/main" id="{270938C5-E108-B925-F737-82A01A2DB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44B9B5-8CC4-67AB-051F-7C50A267B1EA}"/>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2249625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707EE7-A05A-E787-8BEE-834C9F411AF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0FAFCF9-F99C-D0C0-DF23-400D9F7078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D6544D-6AAE-1C43-BA98-66FCB67FBC77}"/>
              </a:ext>
            </a:extLst>
          </p:cNvPr>
          <p:cNvSpPr>
            <a:spLocks noGrp="1"/>
          </p:cNvSpPr>
          <p:nvPr>
            <p:ph type="dt" sz="half" idx="10"/>
          </p:nvPr>
        </p:nvSpPr>
        <p:spPr/>
        <p:txBody>
          <a:bodyPr/>
          <a:lstStyle/>
          <a:p>
            <a:fld id="{B4838E3C-EBB4-A544-814D-DD1648DD6A77}" type="datetimeFigureOut">
              <a:rPr lang="en-GB" smtClean="0"/>
              <a:t>20/03/2023</a:t>
            </a:fld>
            <a:endParaRPr lang="en-GB"/>
          </a:p>
        </p:txBody>
      </p:sp>
      <p:sp>
        <p:nvSpPr>
          <p:cNvPr id="5" name="Footer Placeholder 4">
            <a:extLst>
              <a:ext uri="{FF2B5EF4-FFF2-40B4-BE49-F238E27FC236}">
                <a16:creationId xmlns:a16="http://schemas.microsoft.com/office/drawing/2014/main" id="{C09766E0-FE93-9DC9-9ECA-4CF41371B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857475-80FA-FE8D-E3E1-6120A90ED647}"/>
              </a:ext>
            </a:extLst>
          </p:cNvPr>
          <p:cNvSpPr>
            <a:spLocks noGrp="1"/>
          </p:cNvSpPr>
          <p:nvPr>
            <p:ph type="sldNum" sz="quarter" idx="12"/>
          </p:nvPr>
        </p:nvSpPr>
        <p:spPr/>
        <p:txBody>
          <a:bodyPr/>
          <a:lstStyle/>
          <a:p>
            <a:fld id="{92870123-C1E9-8D42-8274-04D67EFC7BA3}" type="slidenum">
              <a:rPr lang="en-GB" smtClean="0"/>
              <a:t>‹#›</a:t>
            </a:fld>
            <a:endParaRPr lang="en-GB"/>
          </a:p>
        </p:txBody>
      </p:sp>
    </p:spTree>
    <p:extLst>
      <p:ext uri="{BB962C8B-B14F-4D97-AF65-F5344CB8AC3E}">
        <p14:creationId xmlns:p14="http://schemas.microsoft.com/office/powerpoint/2010/main" val="3644339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F108E1-BED8-66DF-B792-EE9A254E95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F787A50-3DBA-6908-375D-7DFB84E863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613355-449A-1157-CDAF-1A09A7FF6F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838E3C-EBB4-A544-814D-DD1648DD6A77}" type="datetimeFigureOut">
              <a:rPr lang="en-GB" smtClean="0"/>
              <a:t>20/03/2023</a:t>
            </a:fld>
            <a:endParaRPr lang="en-GB"/>
          </a:p>
        </p:txBody>
      </p:sp>
      <p:sp>
        <p:nvSpPr>
          <p:cNvPr id="5" name="Footer Placeholder 4">
            <a:extLst>
              <a:ext uri="{FF2B5EF4-FFF2-40B4-BE49-F238E27FC236}">
                <a16:creationId xmlns:a16="http://schemas.microsoft.com/office/drawing/2014/main" id="{6CDB3CFD-4875-5587-430A-F7E0A57F80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EF302C4-5757-B354-46C0-EE1797F930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870123-C1E9-8D42-8274-04D67EFC7BA3}" type="slidenum">
              <a:rPr lang="en-GB" smtClean="0"/>
              <a:t>‹#›</a:t>
            </a:fld>
            <a:endParaRPr lang="en-GB"/>
          </a:p>
        </p:txBody>
      </p:sp>
    </p:spTree>
    <p:extLst>
      <p:ext uri="{BB962C8B-B14F-4D97-AF65-F5344CB8AC3E}">
        <p14:creationId xmlns:p14="http://schemas.microsoft.com/office/powerpoint/2010/main" val="4266149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vurtly.com/" TargetMode="External"/><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evelopers.cardano.org/" TargetMode="External"/><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vurtly.com/" TargetMode="External"/><Relationship Id="rId2" Type="http://schemas.openxmlformats.org/officeDocument/2006/relationships/image" Target="../media/image1.emf"/><Relationship Id="rId1" Type="http://schemas.openxmlformats.org/officeDocument/2006/relationships/slideLayout" Target="../slideLayouts/slideLayout2.xml"/><Relationship Id="rId4" Type="http://schemas.openxmlformats.org/officeDocument/2006/relationships/hyperlink" Target="https://hubs.mozilla.com/"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emf"/><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emf"/><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2A2B6BE-F11E-EADB-8C01-381320121BE2}"/>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5C1475A1-82FA-5F7C-6CD9-557ABD854D68}"/>
              </a:ext>
            </a:extLst>
          </p:cNvPr>
          <p:cNvSpPr txBox="1"/>
          <p:nvPr/>
        </p:nvSpPr>
        <p:spPr>
          <a:xfrm>
            <a:off x="1250731" y="2361400"/>
            <a:ext cx="9690538" cy="2135200"/>
          </a:xfrm>
          <a:prstGeom prst="rect">
            <a:avLst/>
          </a:prstGeom>
          <a:noFill/>
        </p:spPr>
        <p:txBody>
          <a:bodyPr wrap="square" rtlCol="0">
            <a:spAutoFit/>
          </a:bodyPr>
          <a:lstStyle/>
          <a:p>
            <a:pPr>
              <a:lnSpc>
                <a:spcPct val="150000"/>
              </a:lnSpc>
            </a:pPr>
            <a:r>
              <a:rPr lang="en-GB" sz="1800" dirty="0">
                <a:solidFill>
                  <a:srgbClr val="F7FF15"/>
                </a:solidFill>
                <a:effectLst/>
                <a:latin typeface="Nunito" pitchFamily="2" charset="77"/>
              </a:rPr>
              <a:t>Student Name:			 Felix Milton</a:t>
            </a:r>
            <a:br>
              <a:rPr lang="en-GB" sz="1800" dirty="0">
                <a:solidFill>
                  <a:srgbClr val="F7FF15"/>
                </a:solidFill>
                <a:effectLst/>
                <a:latin typeface="Nunito" pitchFamily="2" charset="77"/>
              </a:rPr>
            </a:br>
            <a:r>
              <a:rPr lang="en-GB" sz="1800" dirty="0">
                <a:solidFill>
                  <a:srgbClr val="F7FF15"/>
                </a:solidFill>
                <a:effectLst/>
                <a:latin typeface="Nunito" pitchFamily="2" charset="77"/>
              </a:rPr>
              <a:t>Student Number:			 2225849</a:t>
            </a:r>
            <a:br>
              <a:rPr lang="en-GB" sz="1800" dirty="0">
                <a:solidFill>
                  <a:srgbClr val="F7FF15"/>
                </a:solidFill>
                <a:effectLst/>
                <a:latin typeface="Nunito" pitchFamily="2" charset="77"/>
              </a:rPr>
            </a:br>
            <a:r>
              <a:rPr lang="en-GB" sz="1800" dirty="0">
                <a:solidFill>
                  <a:srgbClr val="F7FF15"/>
                </a:solidFill>
                <a:effectLst/>
                <a:latin typeface="Nunito" pitchFamily="2" charset="77"/>
              </a:rPr>
              <a:t>Module Title: Assignment:		 New Technology in Music and Creative Entertainment </a:t>
            </a:r>
            <a:br>
              <a:rPr lang="en-GB" sz="1800" dirty="0">
                <a:solidFill>
                  <a:srgbClr val="F7FF15"/>
                </a:solidFill>
                <a:effectLst/>
                <a:latin typeface="Nunito" pitchFamily="2" charset="77"/>
              </a:rPr>
            </a:br>
            <a:r>
              <a:rPr lang="en-GB" sz="1800" dirty="0">
                <a:solidFill>
                  <a:srgbClr val="F7FF15"/>
                </a:solidFill>
                <a:effectLst/>
                <a:latin typeface="Nunito" pitchFamily="2" charset="77"/>
              </a:rPr>
              <a:t>Module Lecturer’s Name:		 </a:t>
            </a:r>
            <a:r>
              <a:rPr lang="en-GB" sz="1800" dirty="0" err="1">
                <a:solidFill>
                  <a:srgbClr val="F7FF15"/>
                </a:solidFill>
                <a:effectLst/>
                <a:latin typeface="Nunito" pitchFamily="2" charset="77"/>
              </a:rPr>
              <a:t>Zohe</a:t>
            </a:r>
            <a:r>
              <a:rPr lang="en-GB" sz="1800" dirty="0">
                <a:solidFill>
                  <a:srgbClr val="F7FF15"/>
                </a:solidFill>
                <a:effectLst/>
                <a:latin typeface="Nunito" pitchFamily="2" charset="77"/>
              </a:rPr>
              <a:t> Mustafa </a:t>
            </a:r>
            <a:br>
              <a:rPr lang="en-GB" sz="1800" dirty="0">
                <a:solidFill>
                  <a:srgbClr val="F7FF15"/>
                </a:solidFill>
                <a:effectLst/>
                <a:latin typeface="Nunito" pitchFamily="2" charset="77"/>
              </a:rPr>
            </a:br>
            <a:r>
              <a:rPr lang="en-GB" sz="1800" dirty="0">
                <a:solidFill>
                  <a:srgbClr val="F7FF15"/>
                </a:solidFill>
                <a:effectLst/>
                <a:latin typeface="Nunito" pitchFamily="2" charset="77"/>
              </a:rPr>
              <a:t>Assignment:			</a:t>
            </a:r>
            <a:r>
              <a:rPr lang="en-GB" dirty="0">
                <a:solidFill>
                  <a:srgbClr val="F7FF15"/>
                </a:solidFill>
                <a:latin typeface="Nunito" pitchFamily="2" charset="77"/>
              </a:rPr>
              <a:t> Presentation</a:t>
            </a:r>
          </a:p>
        </p:txBody>
      </p:sp>
    </p:spTree>
    <p:extLst>
      <p:ext uri="{BB962C8B-B14F-4D97-AF65-F5344CB8AC3E}">
        <p14:creationId xmlns:p14="http://schemas.microsoft.com/office/powerpoint/2010/main" val="2846195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1E646D3-DEDB-D87B-754D-554C83CDE02F}"/>
              </a:ext>
            </a:extLst>
          </p:cNvPr>
          <p:cNvPicPr>
            <a:picLocks noChangeAspect="1"/>
          </p:cNvPicPr>
          <p:nvPr/>
        </p:nvPicPr>
        <p:blipFill>
          <a:blip r:embed="rId2"/>
          <a:stretch>
            <a:fillRect/>
          </a:stretch>
        </p:blipFill>
        <p:spPr>
          <a:xfrm>
            <a:off x="-122308" y="0"/>
            <a:ext cx="12436616" cy="6989379"/>
          </a:xfrm>
          <a:prstGeom prst="rect">
            <a:avLst/>
          </a:prstGeom>
        </p:spPr>
      </p:pic>
    </p:spTree>
    <p:extLst>
      <p:ext uri="{BB962C8B-B14F-4D97-AF65-F5344CB8AC3E}">
        <p14:creationId xmlns:p14="http://schemas.microsoft.com/office/powerpoint/2010/main" val="2740164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F2327"/>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5F4E4B9-3DE8-9AAD-CD77-C73A970A5E5D}"/>
              </a:ext>
            </a:extLst>
          </p:cNvPr>
          <p:cNvPicPr>
            <a:picLocks noChangeAspect="1"/>
          </p:cNvPicPr>
          <p:nvPr/>
        </p:nvPicPr>
        <p:blipFill>
          <a:blip r:embed="rId2"/>
          <a:stretch>
            <a:fillRect/>
          </a:stretch>
        </p:blipFill>
        <p:spPr>
          <a:xfrm rot="16200000">
            <a:off x="2741887" y="-1375049"/>
            <a:ext cx="6936827" cy="9686925"/>
          </a:xfrm>
          <a:prstGeom prst="rect">
            <a:avLst/>
          </a:prstGeom>
        </p:spPr>
      </p:pic>
    </p:spTree>
    <p:extLst>
      <p:ext uri="{BB962C8B-B14F-4D97-AF65-F5344CB8AC3E}">
        <p14:creationId xmlns:p14="http://schemas.microsoft.com/office/powerpoint/2010/main" val="808222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31EE82-E723-A32D-04C0-AEF36499C11E}"/>
              </a:ext>
            </a:extLst>
          </p:cNvPr>
          <p:cNvPicPr>
            <a:picLocks noChangeAspect="1"/>
          </p:cNvPicPr>
          <p:nvPr/>
        </p:nvPicPr>
        <p:blipFill>
          <a:blip r:embed="rId2"/>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D837B2D6-E684-9F7F-3E26-93D5FEBC50B4}"/>
              </a:ext>
            </a:extLst>
          </p:cNvPr>
          <p:cNvSpPr txBox="1"/>
          <p:nvPr/>
        </p:nvSpPr>
        <p:spPr>
          <a:xfrm>
            <a:off x="0" y="751344"/>
            <a:ext cx="12192000" cy="5355312"/>
          </a:xfrm>
          <a:prstGeom prst="rect">
            <a:avLst/>
          </a:prstGeom>
          <a:noFill/>
        </p:spPr>
        <p:txBody>
          <a:bodyPr wrap="square">
            <a:spAutoFit/>
          </a:bodyPr>
          <a:lstStyle/>
          <a:p>
            <a:pPr algn="ctr"/>
            <a:r>
              <a:rPr lang="en-GB" dirty="0">
                <a:solidFill>
                  <a:srgbClr val="F7FF15"/>
                </a:solidFill>
                <a:effectLst/>
                <a:latin typeface="Helvetica" pitchFamily="2" charset="0"/>
              </a:rPr>
              <a:t>VILVI will produce Digital Physical Collectable NFTs.</a:t>
            </a:r>
          </a:p>
          <a:p>
            <a:pPr algn="ctr"/>
            <a:endParaRPr lang="en-GB" dirty="0">
              <a:solidFill>
                <a:schemeClr val="bg1"/>
              </a:solidFill>
              <a:effectLst/>
              <a:latin typeface="Helvetica" pitchFamily="2" charset="0"/>
            </a:endParaRPr>
          </a:p>
          <a:p>
            <a:pPr algn="ctr"/>
            <a:r>
              <a:rPr lang="en-GB" dirty="0">
                <a:solidFill>
                  <a:schemeClr val="bg1"/>
                </a:solidFill>
                <a:effectLst/>
                <a:latin typeface="Helvetica" pitchFamily="2" charset="0"/>
              </a:rPr>
              <a:t>Prior to the manufacturing of any NFT, VILVI will leverage technology to afford Collectors</a:t>
            </a:r>
          </a:p>
          <a:p>
            <a:pPr algn="ctr"/>
            <a:r>
              <a:rPr lang="en-GB" dirty="0">
                <a:solidFill>
                  <a:schemeClr val="bg1"/>
                </a:solidFill>
                <a:effectLst/>
                <a:latin typeface="Helvetica" pitchFamily="2" charset="0"/>
              </a:rPr>
              <a:t>unprecedented tools and modes to acquire an interest in Creators’ works, including:</a:t>
            </a:r>
          </a:p>
          <a:p>
            <a:pPr algn="ctr"/>
            <a:endParaRPr lang="en-GB" dirty="0">
              <a:solidFill>
                <a:srgbClr val="F7FF15"/>
              </a:solidFill>
              <a:effectLst/>
              <a:latin typeface="Helvetica" pitchFamily="2" charset="0"/>
            </a:endParaRPr>
          </a:p>
          <a:p>
            <a:pPr algn="ctr"/>
            <a:r>
              <a:rPr lang="en-GB" dirty="0">
                <a:solidFill>
                  <a:srgbClr val="F7FF15"/>
                </a:solidFill>
                <a:effectLst/>
                <a:latin typeface="Helvetica" pitchFamily="2" charset="0"/>
              </a:rPr>
              <a:t>● Decentralised, distributed modes of investment into NFTs using cryptocurrencies</a:t>
            </a:r>
          </a:p>
          <a:p>
            <a:pPr algn="ctr"/>
            <a:endParaRPr lang="en-GB" dirty="0">
              <a:solidFill>
                <a:srgbClr val="F7FF15"/>
              </a:solidFill>
              <a:effectLst/>
              <a:latin typeface="Helvetica" pitchFamily="2" charset="0"/>
            </a:endParaRPr>
          </a:p>
          <a:p>
            <a:pPr algn="ctr"/>
            <a:r>
              <a:rPr lang="en-GB" dirty="0">
                <a:solidFill>
                  <a:srgbClr val="F7FF15"/>
                </a:solidFill>
                <a:effectLst/>
                <a:latin typeface="Helvetica" pitchFamily="2" charset="0"/>
              </a:rPr>
              <a:t>● Crowdfunding original works using cryptocurrencies</a:t>
            </a:r>
          </a:p>
          <a:p>
            <a:pPr algn="ctr"/>
            <a:endParaRPr lang="en-GB" dirty="0">
              <a:solidFill>
                <a:srgbClr val="F7FF15"/>
              </a:solidFill>
              <a:effectLst/>
              <a:latin typeface="Helvetica" pitchFamily="2" charset="0"/>
            </a:endParaRPr>
          </a:p>
          <a:p>
            <a:pPr algn="ctr"/>
            <a:r>
              <a:rPr lang="en-GB" dirty="0">
                <a:solidFill>
                  <a:srgbClr val="F7FF15"/>
                </a:solidFill>
                <a:effectLst/>
                <a:latin typeface="Helvetica" pitchFamily="2" charset="0"/>
              </a:rPr>
              <a:t>● Utilising smart contracts, so Creators and Collectors remain in the resale value chain</a:t>
            </a:r>
          </a:p>
          <a:p>
            <a:pPr algn="ctr"/>
            <a:endParaRPr lang="en-GB" dirty="0">
              <a:solidFill>
                <a:srgbClr val="F7FF15"/>
              </a:solidFill>
              <a:effectLst/>
              <a:latin typeface="Helvetica" pitchFamily="2" charset="0"/>
            </a:endParaRPr>
          </a:p>
          <a:p>
            <a:pPr algn="ctr"/>
            <a:r>
              <a:rPr lang="en-GB" dirty="0">
                <a:solidFill>
                  <a:schemeClr val="bg1"/>
                </a:solidFill>
                <a:effectLst/>
                <a:latin typeface="Helvetica" pitchFamily="2" charset="0"/>
              </a:rPr>
              <a:t>Distributed amongst the products below is a non-exhaustive set of modules that illustrate,</a:t>
            </a:r>
          </a:p>
          <a:p>
            <a:pPr algn="ctr"/>
            <a:r>
              <a:rPr lang="en-GB" dirty="0">
                <a:solidFill>
                  <a:schemeClr val="bg1"/>
                </a:solidFill>
                <a:effectLst/>
                <a:latin typeface="Helvetica" pitchFamily="2" charset="0"/>
              </a:rPr>
              <a:t>non-definitively, what can a VILVI NFT release can contain.</a:t>
            </a:r>
          </a:p>
          <a:p>
            <a:pPr algn="ctr"/>
            <a:endParaRPr lang="en-GB" dirty="0">
              <a:solidFill>
                <a:schemeClr val="bg1"/>
              </a:solidFill>
              <a:effectLst/>
              <a:latin typeface="Helvetica" pitchFamily="2" charset="0"/>
            </a:endParaRPr>
          </a:p>
          <a:p>
            <a:pPr algn="ctr"/>
            <a:r>
              <a:rPr lang="en-GB" dirty="0">
                <a:solidFill>
                  <a:schemeClr val="bg1"/>
                </a:solidFill>
                <a:effectLst/>
                <a:latin typeface="Helvetica" pitchFamily="2" charset="0"/>
              </a:rPr>
              <a:t>There is significant scope for creativity in the inclusion or exclusion of modules, working in</a:t>
            </a:r>
          </a:p>
          <a:p>
            <a:pPr algn="ctr"/>
            <a:r>
              <a:rPr lang="en-GB" dirty="0">
                <a:solidFill>
                  <a:schemeClr val="bg1"/>
                </a:solidFill>
                <a:effectLst/>
                <a:latin typeface="Helvetica" pitchFamily="2" charset="0"/>
              </a:rPr>
              <a:t>collaboration with Creators, Collectors and Digital Autonomous Organisations / DAOs.</a:t>
            </a:r>
          </a:p>
          <a:p>
            <a:pPr algn="ctr"/>
            <a:endParaRPr lang="en-GB" dirty="0">
              <a:solidFill>
                <a:schemeClr val="bg1"/>
              </a:solidFill>
              <a:effectLst/>
              <a:latin typeface="Helvetica" pitchFamily="2" charset="0"/>
            </a:endParaRPr>
          </a:p>
          <a:p>
            <a:pPr algn="ctr"/>
            <a:r>
              <a:rPr lang="en-GB" dirty="0">
                <a:solidFill>
                  <a:schemeClr val="bg1"/>
                </a:solidFill>
                <a:effectLst/>
                <a:latin typeface="Helvetica" pitchFamily="2" charset="0"/>
              </a:rPr>
              <a:t>As well as offering brilliant functionality ‘out of the box,’ VILVI will cultivate conversation with</a:t>
            </a:r>
          </a:p>
          <a:p>
            <a:pPr algn="ctr"/>
            <a:r>
              <a:rPr lang="en-GB" dirty="0">
                <a:solidFill>
                  <a:schemeClr val="bg1"/>
                </a:solidFill>
                <a:effectLst/>
                <a:latin typeface="Helvetica" pitchFamily="2" charset="0"/>
              </a:rPr>
              <a:t>DAOs, groups of individual collectors, and Creators to optimise the service offering.</a:t>
            </a:r>
          </a:p>
        </p:txBody>
      </p:sp>
    </p:spTree>
    <p:extLst>
      <p:ext uri="{BB962C8B-B14F-4D97-AF65-F5344CB8AC3E}">
        <p14:creationId xmlns:p14="http://schemas.microsoft.com/office/powerpoint/2010/main" val="2877052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27A759-7998-A035-C022-9190B8747AE2}"/>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18BD91F3-D217-70F9-607B-49AA2219444D}"/>
              </a:ext>
            </a:extLst>
          </p:cNvPr>
          <p:cNvSpPr txBox="1"/>
          <p:nvPr/>
        </p:nvSpPr>
        <p:spPr>
          <a:xfrm>
            <a:off x="0" y="151179"/>
            <a:ext cx="12192000" cy="6801862"/>
          </a:xfrm>
          <a:prstGeom prst="rect">
            <a:avLst/>
          </a:prstGeom>
          <a:noFill/>
        </p:spPr>
        <p:txBody>
          <a:bodyPr wrap="square">
            <a:spAutoFit/>
          </a:bodyPr>
          <a:lstStyle/>
          <a:p>
            <a:pPr algn="ctr"/>
            <a:r>
              <a:rPr lang="en-GB" dirty="0">
                <a:solidFill>
                  <a:srgbClr val="F7FF15"/>
                </a:solidFill>
                <a:effectLst/>
                <a:latin typeface="Nunito" pitchFamily="2" charset="77"/>
              </a:rPr>
              <a:t>What is a VILVI NFT?</a:t>
            </a:r>
          </a:p>
          <a:p>
            <a:pPr algn="ctr"/>
            <a:endParaRPr lang="en-GB" dirty="0">
              <a:solidFill>
                <a:srgbClr val="F7FF15"/>
              </a:solidFill>
              <a:effectLst/>
              <a:latin typeface="Nunito" pitchFamily="2" charset="77"/>
            </a:endParaRPr>
          </a:p>
          <a:p>
            <a:pPr algn="ctr"/>
            <a:r>
              <a:rPr lang="en-GB" sz="1600" dirty="0">
                <a:solidFill>
                  <a:schemeClr val="bg1"/>
                </a:solidFill>
                <a:effectLst/>
                <a:latin typeface="Nunito" pitchFamily="2" charset="77"/>
              </a:rPr>
              <a:t>A VILVI NFT is a digital media file or physical media item tied to a digital identifier; a</a:t>
            </a:r>
          </a:p>
          <a:p>
            <a:pPr algn="ctr"/>
            <a:r>
              <a:rPr lang="en-GB" sz="1600" dirty="0">
                <a:solidFill>
                  <a:schemeClr val="bg1"/>
                </a:solidFill>
                <a:effectLst/>
                <a:latin typeface="Nunito" pitchFamily="2" charset="77"/>
              </a:rPr>
              <a:t>cryptographic token of ownership, which is embedded in the Cardano blockchain.</a:t>
            </a:r>
          </a:p>
          <a:p>
            <a:pPr algn="ctr"/>
            <a:r>
              <a:rPr lang="en-GB" sz="1600" dirty="0">
                <a:solidFill>
                  <a:schemeClr val="bg1"/>
                </a:solidFill>
                <a:effectLst/>
                <a:latin typeface="Nunito" pitchFamily="2" charset="77"/>
              </a:rPr>
              <a:t>This proof of ownership and provenance locks the value of the product. If kept in pristine</a:t>
            </a:r>
          </a:p>
          <a:p>
            <a:pPr algn="ctr"/>
            <a:r>
              <a:rPr lang="en-GB" sz="1600" dirty="0">
                <a:solidFill>
                  <a:schemeClr val="bg1"/>
                </a:solidFill>
                <a:effectLst/>
                <a:latin typeface="Nunito" pitchFamily="2" charset="77"/>
              </a:rPr>
              <a:t>condition, it can be resold at the same or even greater value.</a:t>
            </a:r>
          </a:p>
          <a:p>
            <a:pPr algn="ctr"/>
            <a:r>
              <a:rPr lang="en-GB" sz="1600" dirty="0">
                <a:solidFill>
                  <a:schemeClr val="bg1"/>
                </a:solidFill>
                <a:effectLst/>
                <a:latin typeface="Nunito" pitchFamily="2" charset="77"/>
              </a:rPr>
              <a:t>The Smart contract component of the Non-Fungible Token, locked to the blockchain, means a</a:t>
            </a:r>
          </a:p>
          <a:p>
            <a:pPr algn="ctr"/>
            <a:r>
              <a:rPr lang="en-GB" sz="1600" dirty="0">
                <a:solidFill>
                  <a:schemeClr val="bg1"/>
                </a:solidFill>
                <a:effectLst/>
                <a:latin typeface="Nunito" pitchFamily="2" charset="77"/>
              </a:rPr>
              <a:t>share of proceeds can be shared between incumbent Collectors. And the Creator.</a:t>
            </a:r>
          </a:p>
          <a:p>
            <a:pPr algn="ctr"/>
            <a:endParaRPr lang="en-GB" sz="1600" dirty="0">
              <a:solidFill>
                <a:schemeClr val="bg1"/>
              </a:solidFill>
              <a:effectLst/>
              <a:latin typeface="Nunito" pitchFamily="2" charset="77"/>
            </a:endParaRPr>
          </a:p>
          <a:p>
            <a:pPr algn="ctr"/>
            <a:r>
              <a:rPr lang="en-GB" sz="1600" dirty="0">
                <a:solidFill>
                  <a:schemeClr val="bg1"/>
                </a:solidFill>
                <a:effectLst/>
                <a:latin typeface="Nunito" pitchFamily="2" charset="77"/>
              </a:rPr>
              <a:t>Let’s take a look at some of the modular elements that can comprise a </a:t>
            </a:r>
          </a:p>
          <a:p>
            <a:pPr algn="ctr"/>
            <a:r>
              <a:rPr lang="en-GB" sz="1600" dirty="0">
                <a:solidFill>
                  <a:srgbClr val="F7FF15"/>
                </a:solidFill>
                <a:effectLst/>
                <a:latin typeface="Nunito" pitchFamily="2" charset="77"/>
              </a:rPr>
              <a:t>Digital Physical Collectable:</a:t>
            </a:r>
          </a:p>
          <a:p>
            <a:pPr algn="ctr"/>
            <a:endParaRPr lang="en-GB" sz="1600" dirty="0">
              <a:solidFill>
                <a:srgbClr val="F7FF15"/>
              </a:solidFill>
              <a:effectLst/>
              <a:latin typeface="Nunito" pitchFamily="2" charset="77"/>
            </a:endParaRPr>
          </a:p>
          <a:p>
            <a:pPr algn="ctr"/>
            <a:r>
              <a:rPr lang="en-GB" sz="1600" dirty="0">
                <a:solidFill>
                  <a:srgbClr val="F7FF15"/>
                </a:solidFill>
                <a:effectLst/>
                <a:latin typeface="Nunito" pitchFamily="2" charset="77"/>
              </a:rPr>
              <a:t>Layer 1 </a:t>
            </a:r>
            <a:r>
              <a:rPr lang="en-GB" sz="1600" dirty="0">
                <a:solidFill>
                  <a:schemeClr val="bg1"/>
                </a:solidFill>
                <a:effectLst/>
                <a:latin typeface="Nunito" pitchFamily="2" charset="77"/>
              </a:rPr>
              <a:t>is the mainstay of the Non-Fungible Token, which is written into the Cardano</a:t>
            </a:r>
          </a:p>
          <a:p>
            <a:pPr algn="ctr"/>
            <a:r>
              <a:rPr lang="en-GB" sz="1600" dirty="0">
                <a:solidFill>
                  <a:schemeClr val="bg1"/>
                </a:solidFill>
                <a:effectLst/>
                <a:latin typeface="Nunito" pitchFamily="2" charset="77"/>
              </a:rPr>
              <a:t>Blockchain makes it an incorruptible, immutable record of ownership &amp; proof of provenance.</a:t>
            </a:r>
          </a:p>
          <a:p>
            <a:pPr algn="ctr"/>
            <a:endParaRPr lang="en-GB" sz="1600" dirty="0">
              <a:solidFill>
                <a:srgbClr val="F7FF15"/>
              </a:solidFill>
              <a:effectLst/>
              <a:latin typeface="Nunito" pitchFamily="2" charset="77"/>
            </a:endParaRPr>
          </a:p>
          <a:p>
            <a:pPr algn="ctr"/>
            <a:r>
              <a:rPr lang="en-GB" sz="1600" dirty="0">
                <a:solidFill>
                  <a:srgbClr val="F7FF15"/>
                </a:solidFill>
                <a:effectLst/>
                <a:latin typeface="Nunito" pitchFamily="2" charset="77"/>
              </a:rPr>
              <a:t>Layer 2 </a:t>
            </a:r>
            <a:r>
              <a:rPr lang="en-GB" sz="1600" dirty="0">
                <a:solidFill>
                  <a:schemeClr val="bg1"/>
                </a:solidFill>
                <a:effectLst/>
                <a:latin typeface="Nunito" pitchFamily="2" charset="77"/>
              </a:rPr>
              <a:t>contains digital rewards specified by the creator and delivered via the VILVI platform.</a:t>
            </a:r>
          </a:p>
          <a:p>
            <a:pPr algn="ctr"/>
            <a:r>
              <a:rPr lang="en-GB" sz="1600" dirty="0">
                <a:solidFill>
                  <a:schemeClr val="bg1"/>
                </a:solidFill>
                <a:effectLst/>
                <a:latin typeface="Nunito" pitchFamily="2" charset="77"/>
              </a:rPr>
              <a:t>This can include graphics accompanying the NFT, event tickets, and more innumerable.</a:t>
            </a:r>
          </a:p>
          <a:p>
            <a:pPr algn="ctr"/>
            <a:r>
              <a:rPr lang="en-GB" sz="1600" dirty="0">
                <a:solidFill>
                  <a:schemeClr val="bg1"/>
                </a:solidFill>
                <a:effectLst/>
                <a:latin typeface="Nunito" pitchFamily="2" charset="77"/>
              </a:rPr>
              <a:t>Value Added Products delivered digitally. This Layer also contains the VLV token utility.</a:t>
            </a:r>
          </a:p>
          <a:p>
            <a:pPr algn="ctr"/>
            <a:endParaRPr lang="en-GB" sz="1600" dirty="0">
              <a:solidFill>
                <a:srgbClr val="F7FF15"/>
              </a:solidFill>
              <a:effectLst/>
              <a:latin typeface="Nunito" pitchFamily="2" charset="77"/>
            </a:endParaRPr>
          </a:p>
          <a:p>
            <a:pPr algn="ctr"/>
            <a:r>
              <a:rPr lang="en-GB" sz="1600" dirty="0">
                <a:solidFill>
                  <a:srgbClr val="F7FF15"/>
                </a:solidFill>
                <a:effectLst/>
                <a:latin typeface="Nunito" pitchFamily="2" charset="77"/>
              </a:rPr>
              <a:t>Layer 3D </a:t>
            </a:r>
            <a:r>
              <a:rPr lang="en-GB" sz="1600" dirty="0">
                <a:solidFill>
                  <a:schemeClr val="bg1"/>
                </a:solidFill>
                <a:effectLst/>
                <a:latin typeface="Nunito" pitchFamily="2" charset="77"/>
              </a:rPr>
              <a:t>encapsulates elements of the NFT into an online Metaverse experience rendered in</a:t>
            </a:r>
          </a:p>
          <a:p>
            <a:pPr algn="ctr"/>
            <a:r>
              <a:rPr lang="en-GB" sz="1600" dirty="0">
                <a:solidFill>
                  <a:schemeClr val="bg1"/>
                </a:solidFill>
                <a:effectLst/>
                <a:latin typeface="Nunito" pitchFamily="2" charset="77"/>
              </a:rPr>
              <a:t>a 3D environment. Here users can view their assets on shelves, and clothes hangers, using and</a:t>
            </a:r>
          </a:p>
          <a:p>
            <a:pPr algn="ctr"/>
            <a:r>
              <a:rPr lang="en-GB" sz="1600" dirty="0">
                <a:solidFill>
                  <a:schemeClr val="bg1"/>
                </a:solidFill>
                <a:effectLst/>
                <a:latin typeface="Nunito" pitchFamily="2" charset="77"/>
              </a:rPr>
              <a:t>wearing their items in a virtual 3D realm - interfacing with other avatars and Creators.</a:t>
            </a:r>
          </a:p>
          <a:p>
            <a:pPr algn="ctr"/>
            <a:endParaRPr lang="en-GB" sz="1600" dirty="0">
              <a:solidFill>
                <a:srgbClr val="F7FF15"/>
              </a:solidFill>
              <a:effectLst/>
              <a:latin typeface="Nunito" pitchFamily="2" charset="77"/>
            </a:endParaRPr>
          </a:p>
          <a:p>
            <a:pPr algn="ctr"/>
            <a:r>
              <a:rPr lang="en-GB" sz="1600" dirty="0">
                <a:solidFill>
                  <a:srgbClr val="F7FF15"/>
                </a:solidFill>
                <a:effectLst/>
                <a:latin typeface="Nunito" pitchFamily="2" charset="77"/>
              </a:rPr>
              <a:t>Layer 4D </a:t>
            </a:r>
            <a:r>
              <a:rPr lang="en-GB" sz="1600" dirty="0">
                <a:solidFill>
                  <a:schemeClr val="bg1"/>
                </a:solidFill>
                <a:effectLst/>
                <a:latin typeface="Nunito" pitchFamily="2" charset="77"/>
              </a:rPr>
              <a:t>is VILVI’s key USP. The super high-quality Vinyl or other media that is tied to the</a:t>
            </a:r>
          </a:p>
          <a:p>
            <a:pPr algn="ctr"/>
            <a:r>
              <a:rPr lang="en-GB" sz="1600" dirty="0">
                <a:solidFill>
                  <a:schemeClr val="bg1"/>
                </a:solidFill>
                <a:effectLst/>
                <a:latin typeface="Nunito" pitchFamily="2" charset="77"/>
              </a:rPr>
              <a:t>NFT. In this sense, users have a physical token of digital ownership, and vice-versa. This</a:t>
            </a:r>
          </a:p>
          <a:p>
            <a:pPr algn="ctr"/>
            <a:r>
              <a:rPr lang="en-GB" sz="1600" dirty="0">
                <a:solidFill>
                  <a:schemeClr val="bg1"/>
                </a:solidFill>
                <a:effectLst/>
                <a:latin typeface="Nunito" pitchFamily="2" charset="77"/>
              </a:rPr>
              <a:t>Physical Digital Collectable could be stored carefully at home or in a bank.</a:t>
            </a:r>
          </a:p>
        </p:txBody>
      </p:sp>
    </p:spTree>
    <p:extLst>
      <p:ext uri="{BB962C8B-B14F-4D97-AF65-F5344CB8AC3E}">
        <p14:creationId xmlns:p14="http://schemas.microsoft.com/office/powerpoint/2010/main" val="3622137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FA943A-3175-BB22-5134-975F097809D3}"/>
              </a:ext>
            </a:extLst>
          </p:cNvPr>
          <p:cNvPicPr>
            <a:picLocks noChangeAspect="1"/>
          </p:cNvPicPr>
          <p:nvPr/>
        </p:nvPicPr>
        <p:blipFill>
          <a:blip r:embed="rId2"/>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C2442A11-F8A8-2523-5E44-49E5F4AB48FE}"/>
              </a:ext>
            </a:extLst>
          </p:cNvPr>
          <p:cNvSpPr txBox="1"/>
          <p:nvPr/>
        </p:nvSpPr>
        <p:spPr>
          <a:xfrm>
            <a:off x="0" y="337287"/>
            <a:ext cx="12192000" cy="3693319"/>
          </a:xfrm>
          <a:prstGeom prst="rect">
            <a:avLst/>
          </a:prstGeom>
          <a:noFill/>
        </p:spPr>
        <p:txBody>
          <a:bodyPr wrap="square">
            <a:spAutoFit/>
          </a:bodyPr>
          <a:lstStyle/>
          <a:p>
            <a:pPr algn="ctr"/>
            <a:r>
              <a:rPr lang="en-GB" b="1" dirty="0">
                <a:solidFill>
                  <a:srgbClr val="F7FF15"/>
                </a:solidFill>
                <a:effectLst/>
                <a:latin typeface="Nunito" pitchFamily="2" charset="77"/>
              </a:rPr>
              <a:t>VILVI ‘VIP’ Collectable</a:t>
            </a:r>
          </a:p>
          <a:p>
            <a:pPr algn="ctr"/>
            <a:endParaRPr lang="en-GB" dirty="0">
              <a:solidFill>
                <a:srgbClr val="F7FF15"/>
              </a:solidFill>
              <a:effectLst/>
              <a:latin typeface="Nunito" pitchFamily="2" charset="77"/>
            </a:endParaRPr>
          </a:p>
          <a:p>
            <a:pPr algn="ctr"/>
            <a:r>
              <a:rPr lang="en-GB" dirty="0">
                <a:solidFill>
                  <a:schemeClr val="bg1"/>
                </a:solidFill>
                <a:effectLst/>
                <a:latin typeface="Nunito" pitchFamily="2" charset="77"/>
              </a:rPr>
              <a:t>This could be an extra rare record, tape set, original studio material, clothing, or merchandise - one oﬀ (or very limited) and tied to a digital ownership signature, a cryptographic token of ownership embedded on the Cardano blockchain in a Non-Fungible Token / NFT.</a:t>
            </a:r>
          </a:p>
          <a:p>
            <a:pPr algn="ctr"/>
            <a:r>
              <a:rPr lang="en-GB" dirty="0">
                <a:solidFill>
                  <a:schemeClr val="bg1"/>
                </a:solidFill>
                <a:effectLst/>
                <a:latin typeface="Nunito" pitchFamily="2" charset="77"/>
              </a:rPr>
              <a:t>Characterised by ‘Super Rare’ status, </a:t>
            </a:r>
            <a:r>
              <a:rPr lang="en-GB" i="1" dirty="0">
                <a:solidFill>
                  <a:schemeClr val="bg1"/>
                </a:solidFill>
                <a:effectLst/>
                <a:latin typeface="Nunito" pitchFamily="2" charset="77"/>
              </a:rPr>
              <a:t>VILVI VIP </a:t>
            </a:r>
            <a:r>
              <a:rPr lang="en-GB" dirty="0">
                <a:solidFill>
                  <a:schemeClr val="bg1"/>
                </a:solidFill>
                <a:effectLst/>
                <a:latin typeface="Nunito" pitchFamily="2" charset="77"/>
              </a:rPr>
              <a:t>releases evoke and remix the halcyon days of dubplate culture for the 21st century.</a:t>
            </a:r>
          </a:p>
          <a:p>
            <a:pPr algn="ctr"/>
            <a:r>
              <a:rPr lang="en-GB" i="1" dirty="0">
                <a:solidFill>
                  <a:schemeClr val="bg1"/>
                </a:solidFill>
                <a:effectLst/>
                <a:latin typeface="Nunito" pitchFamily="2" charset="77"/>
              </a:rPr>
              <a:t>VIP Collectables </a:t>
            </a:r>
            <a:r>
              <a:rPr lang="en-GB" dirty="0">
                <a:solidFill>
                  <a:schemeClr val="bg1"/>
                </a:solidFill>
                <a:effectLst/>
                <a:latin typeface="Nunito" pitchFamily="2" charset="77"/>
              </a:rPr>
              <a:t>are the most exclusive and limited product runs VILVI produces for Creators. Physical Digital Collectibles are created in tiny numbers for ultimate exclusivity and the privilege of ownership.</a:t>
            </a:r>
          </a:p>
          <a:p>
            <a:pPr algn="ctr"/>
            <a:br>
              <a:rPr lang="en-GB" dirty="0">
                <a:solidFill>
                  <a:schemeClr val="bg1"/>
                </a:solidFill>
                <a:effectLst/>
                <a:latin typeface="Nunito" pitchFamily="2" charset="77"/>
              </a:rPr>
            </a:br>
            <a:endParaRPr lang="en-GB" dirty="0">
              <a:solidFill>
                <a:schemeClr val="bg1"/>
              </a:solidFill>
              <a:effectLst/>
              <a:latin typeface="Nunito" pitchFamily="2" charset="77"/>
            </a:endParaRPr>
          </a:p>
          <a:p>
            <a:pPr algn="ctr"/>
            <a:br>
              <a:rPr lang="en-GB" dirty="0">
                <a:solidFill>
                  <a:srgbClr val="F7FF15"/>
                </a:solidFill>
                <a:effectLst/>
                <a:latin typeface="Nunito" pitchFamily="2" charset="77"/>
              </a:rPr>
            </a:br>
            <a:endParaRPr lang="en-GB" dirty="0">
              <a:solidFill>
                <a:srgbClr val="F7FF15"/>
              </a:solidFill>
              <a:effectLst/>
              <a:latin typeface="Nunito" pitchFamily="2" charset="77"/>
            </a:endParaRPr>
          </a:p>
        </p:txBody>
      </p:sp>
      <p:pic>
        <p:nvPicPr>
          <p:cNvPr id="6" name="Picture 5">
            <a:extLst>
              <a:ext uri="{FF2B5EF4-FFF2-40B4-BE49-F238E27FC236}">
                <a16:creationId xmlns:a16="http://schemas.microsoft.com/office/drawing/2014/main" id="{B38B787B-6699-2130-EBDF-8F51D985B621}"/>
              </a:ext>
            </a:extLst>
          </p:cNvPr>
          <p:cNvPicPr>
            <a:picLocks noChangeAspect="1"/>
          </p:cNvPicPr>
          <p:nvPr/>
        </p:nvPicPr>
        <p:blipFill>
          <a:blip r:embed="rId3"/>
          <a:stretch>
            <a:fillRect/>
          </a:stretch>
        </p:blipFill>
        <p:spPr>
          <a:xfrm>
            <a:off x="2755900" y="3274848"/>
            <a:ext cx="6680200" cy="2641600"/>
          </a:xfrm>
          <a:prstGeom prst="rect">
            <a:avLst/>
          </a:prstGeom>
        </p:spPr>
      </p:pic>
    </p:spTree>
    <p:extLst>
      <p:ext uri="{BB962C8B-B14F-4D97-AF65-F5344CB8AC3E}">
        <p14:creationId xmlns:p14="http://schemas.microsoft.com/office/powerpoint/2010/main" val="1375424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0497D6-3C08-4C76-6A15-893946DDFAB0}"/>
              </a:ext>
            </a:extLst>
          </p:cNvPr>
          <p:cNvPicPr>
            <a:picLocks noChangeAspect="1"/>
          </p:cNvPicPr>
          <p:nvPr/>
        </p:nvPicPr>
        <p:blipFill>
          <a:blip r:embed="rId2"/>
          <a:stretch>
            <a:fillRect/>
          </a:stretch>
        </p:blipFill>
        <p:spPr>
          <a:xfrm>
            <a:off x="-1" y="0"/>
            <a:ext cx="12192001" cy="6858000"/>
          </a:xfrm>
          <a:prstGeom prst="rect">
            <a:avLst/>
          </a:prstGeom>
        </p:spPr>
      </p:pic>
      <p:sp>
        <p:nvSpPr>
          <p:cNvPr id="5" name="TextBox 4">
            <a:extLst>
              <a:ext uri="{FF2B5EF4-FFF2-40B4-BE49-F238E27FC236}">
                <a16:creationId xmlns:a16="http://schemas.microsoft.com/office/drawing/2014/main" id="{2253E16A-CF29-6C00-796D-0E998FF571AB}"/>
              </a:ext>
            </a:extLst>
          </p:cNvPr>
          <p:cNvSpPr txBox="1"/>
          <p:nvPr/>
        </p:nvSpPr>
        <p:spPr>
          <a:xfrm>
            <a:off x="-2" y="0"/>
            <a:ext cx="12192001" cy="5016758"/>
          </a:xfrm>
          <a:prstGeom prst="rect">
            <a:avLst/>
          </a:prstGeom>
          <a:noFill/>
        </p:spPr>
        <p:txBody>
          <a:bodyPr wrap="square">
            <a:spAutoFit/>
          </a:bodyPr>
          <a:lstStyle/>
          <a:p>
            <a:pPr algn="ctr"/>
            <a:r>
              <a:rPr lang="en-GB" dirty="0">
                <a:solidFill>
                  <a:srgbClr val="F7FF15"/>
                </a:solidFill>
                <a:effectLst/>
                <a:latin typeface="Nunito" pitchFamily="2" charset="77"/>
              </a:rPr>
              <a:t>VILVI ‘DIGITAL LIMITED’ Collectable</a:t>
            </a:r>
          </a:p>
          <a:p>
            <a:pPr algn="ctr"/>
            <a:endParaRPr lang="en-GB" sz="1600" dirty="0">
              <a:solidFill>
                <a:schemeClr val="bg1"/>
              </a:solidFill>
              <a:effectLst/>
              <a:latin typeface="Nunito" pitchFamily="2" charset="77"/>
            </a:endParaRPr>
          </a:p>
          <a:p>
            <a:pPr algn="ctr"/>
            <a:r>
              <a:rPr lang="en-GB" sz="1600" dirty="0">
                <a:solidFill>
                  <a:schemeClr val="bg1"/>
                </a:solidFill>
                <a:effectLst/>
                <a:latin typeface="Nunito" pitchFamily="2" charset="77"/>
              </a:rPr>
              <a:t>Digital Limited Collectables will most frequently stem from the collectivised investment of a number of </a:t>
            </a:r>
          </a:p>
          <a:p>
            <a:pPr algn="ctr"/>
            <a:r>
              <a:rPr lang="en-GB" sz="1600" dirty="0">
                <a:solidFill>
                  <a:schemeClr val="bg1"/>
                </a:solidFill>
                <a:effectLst/>
                <a:latin typeface="Nunito" pitchFamily="2" charset="77"/>
              </a:rPr>
              <a:t>individuals who want to see a product from one of their favoured Creators come to life.</a:t>
            </a:r>
          </a:p>
          <a:p>
            <a:pPr algn="ctr"/>
            <a:r>
              <a:rPr lang="en-GB" sz="1600" dirty="0">
                <a:solidFill>
                  <a:schemeClr val="bg1"/>
                </a:solidFill>
                <a:effectLst/>
                <a:latin typeface="Nunito" pitchFamily="2" charset="77"/>
              </a:rPr>
              <a:t>This remixes the convention of crowdfunding &amp; presales, for the blockchain. Creators can raise funds for, say, an EP by encouraging Collectors to commit via Smart Contract to the associated costs.</a:t>
            </a:r>
          </a:p>
          <a:p>
            <a:pPr algn="ctr"/>
            <a:r>
              <a:rPr lang="en-GB" sz="1600" dirty="0">
                <a:solidFill>
                  <a:schemeClr val="bg1"/>
                </a:solidFill>
                <a:effectLst/>
                <a:latin typeface="Nunito" pitchFamily="2" charset="77"/>
              </a:rPr>
              <a:t>If the requisite target is met, the Smart Contract executes, and the production commences.</a:t>
            </a:r>
          </a:p>
          <a:p>
            <a:pPr algn="ctr"/>
            <a:r>
              <a:rPr lang="en-GB" sz="1600" dirty="0">
                <a:solidFill>
                  <a:schemeClr val="bg1"/>
                </a:solidFill>
                <a:effectLst/>
                <a:latin typeface="Nunito" pitchFamily="2" charset="77"/>
              </a:rPr>
              <a:t>This can be coupled time-delayed release of subsequent tracks / components, which eventually, per a predefined schedule (encoded to the Smart Contract) constitute the fullness of the EP.</a:t>
            </a:r>
          </a:p>
          <a:p>
            <a:pPr algn="ctr"/>
            <a:r>
              <a:rPr lang="en-GB" sz="1600" dirty="0">
                <a:solidFill>
                  <a:schemeClr val="bg1"/>
                </a:solidFill>
                <a:effectLst/>
                <a:latin typeface="Nunito" pitchFamily="2" charset="77"/>
              </a:rPr>
              <a:t>The Creator is entirely responsible for the delivery of the works, and the budget can be paid out per milestones, so any delayed or failed deliveries can be subject to sanctions. VILVI would disclaim all liability.</a:t>
            </a:r>
          </a:p>
          <a:p>
            <a:pPr algn="ctr"/>
            <a:endParaRPr lang="en-GB" sz="1600" dirty="0">
              <a:solidFill>
                <a:schemeClr val="bg1"/>
              </a:solidFill>
              <a:effectLst/>
              <a:latin typeface="Nunito" pitchFamily="2" charset="77"/>
            </a:endParaRPr>
          </a:p>
          <a:p>
            <a:pPr algn="ctr"/>
            <a:r>
              <a:rPr lang="en-GB" sz="1600" dirty="0">
                <a:solidFill>
                  <a:schemeClr val="bg1"/>
                </a:solidFill>
                <a:effectLst/>
                <a:latin typeface="Nunito" pitchFamily="2" charset="77"/>
              </a:rPr>
              <a:t>Creators would earn reputation points in VLV for successful delivery.</a:t>
            </a:r>
          </a:p>
          <a:p>
            <a:pPr algn="ctr"/>
            <a:r>
              <a:rPr lang="en-GB" sz="1600" dirty="0">
                <a:solidFill>
                  <a:schemeClr val="bg1"/>
                </a:solidFill>
                <a:effectLst/>
                <a:latin typeface="Nunito" pitchFamily="2" charset="77"/>
              </a:rPr>
              <a:t>This introduces the distributed fundraising culture of Crypto to the record industry, with the tremendous liquidity of Cardano.</a:t>
            </a:r>
          </a:p>
          <a:p>
            <a:pPr algn="ctr"/>
            <a:r>
              <a:rPr lang="en-GB" sz="1600" dirty="0">
                <a:solidFill>
                  <a:schemeClr val="bg1"/>
                </a:solidFill>
                <a:effectLst/>
                <a:latin typeface="Nunito" pitchFamily="2" charset="77"/>
              </a:rPr>
              <a:t>Further, and again per Crypto culture, as Collectors assemble in backing a project, they form a DAO (Decentralised Autonomous Organisation) which can be equipped with tools for voting and other forms of interaction. They will use their VLV tokens to exercise their options here.</a:t>
            </a:r>
          </a:p>
          <a:p>
            <a:pPr algn="ctr"/>
            <a:r>
              <a:rPr lang="en-GB" sz="1600" dirty="0">
                <a:solidFill>
                  <a:schemeClr val="bg1"/>
                </a:solidFill>
                <a:effectLst/>
                <a:latin typeface="Nunito" pitchFamily="2" charset="77"/>
              </a:rPr>
              <a:t>Digital Limited NFTs will work towards the idea of split ownership of rights of Royalties at a later version of our product development roadmap.</a:t>
            </a:r>
          </a:p>
          <a:p>
            <a:pPr algn="ctr"/>
            <a:endParaRPr lang="en-GB" sz="1600" dirty="0">
              <a:solidFill>
                <a:schemeClr val="bg1"/>
              </a:solidFill>
              <a:effectLst/>
              <a:latin typeface="Nunito" pitchFamily="2" charset="77"/>
            </a:endParaRPr>
          </a:p>
        </p:txBody>
      </p:sp>
      <p:pic>
        <p:nvPicPr>
          <p:cNvPr id="6" name="Picture 5">
            <a:extLst>
              <a:ext uri="{FF2B5EF4-FFF2-40B4-BE49-F238E27FC236}">
                <a16:creationId xmlns:a16="http://schemas.microsoft.com/office/drawing/2014/main" id="{486FAF89-F4F6-1749-F4A7-D04808D57D73}"/>
              </a:ext>
            </a:extLst>
          </p:cNvPr>
          <p:cNvPicPr>
            <a:picLocks noChangeAspect="1"/>
          </p:cNvPicPr>
          <p:nvPr/>
        </p:nvPicPr>
        <p:blipFill>
          <a:blip r:embed="rId3"/>
          <a:stretch>
            <a:fillRect/>
          </a:stretch>
        </p:blipFill>
        <p:spPr>
          <a:xfrm>
            <a:off x="2209798" y="4710101"/>
            <a:ext cx="7772400" cy="2147899"/>
          </a:xfrm>
          <a:prstGeom prst="rect">
            <a:avLst/>
          </a:prstGeom>
        </p:spPr>
      </p:pic>
    </p:spTree>
    <p:extLst>
      <p:ext uri="{BB962C8B-B14F-4D97-AF65-F5344CB8AC3E}">
        <p14:creationId xmlns:p14="http://schemas.microsoft.com/office/powerpoint/2010/main" val="2761137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E18361-08CE-E67B-33F9-0EA00EA319A9}"/>
              </a:ext>
            </a:extLst>
          </p:cNvPr>
          <p:cNvPicPr>
            <a:picLocks noChangeAspect="1"/>
          </p:cNvPicPr>
          <p:nvPr/>
        </p:nvPicPr>
        <p:blipFill>
          <a:blip r:embed="rId2"/>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968EC039-B3E2-94A8-181A-46CE299D0066}"/>
              </a:ext>
            </a:extLst>
          </p:cNvPr>
          <p:cNvSpPr txBox="1"/>
          <p:nvPr/>
        </p:nvSpPr>
        <p:spPr>
          <a:xfrm>
            <a:off x="0" y="783033"/>
            <a:ext cx="12192000" cy="1661993"/>
          </a:xfrm>
          <a:prstGeom prst="rect">
            <a:avLst/>
          </a:prstGeom>
          <a:noFill/>
        </p:spPr>
        <p:txBody>
          <a:bodyPr wrap="square">
            <a:spAutoFit/>
          </a:bodyPr>
          <a:lstStyle/>
          <a:p>
            <a:pPr algn="ctr"/>
            <a:r>
              <a:rPr lang="en-GB" dirty="0">
                <a:solidFill>
                  <a:srgbClr val="F7FF15"/>
                </a:solidFill>
                <a:effectLst/>
                <a:latin typeface="Nunito" pitchFamily="2" charset="77"/>
              </a:rPr>
              <a:t>VILVI ‘PHYSICAL LIMITED’ Collectible</a:t>
            </a:r>
          </a:p>
          <a:p>
            <a:pPr algn="ctr"/>
            <a:endParaRPr lang="en-GB" dirty="0">
              <a:solidFill>
                <a:srgbClr val="F7FF15"/>
              </a:solidFill>
              <a:latin typeface="Nunito" pitchFamily="2" charset="77"/>
            </a:endParaRPr>
          </a:p>
          <a:p>
            <a:pPr algn="ctr"/>
            <a:endParaRPr lang="en-GB" dirty="0">
              <a:solidFill>
                <a:srgbClr val="F7FF15"/>
              </a:solidFill>
              <a:effectLst/>
              <a:latin typeface="Nunito" pitchFamily="2" charset="77"/>
            </a:endParaRPr>
          </a:p>
          <a:p>
            <a:pPr algn="ctr"/>
            <a:r>
              <a:rPr lang="en-GB" sz="1600" dirty="0">
                <a:solidFill>
                  <a:schemeClr val="bg1"/>
                </a:solidFill>
                <a:effectLst/>
                <a:latin typeface="Nunito" pitchFamily="2" charset="77"/>
              </a:rPr>
              <a:t>The Physical Limited NFT brings decentralised fundraising in crypto to the production of</a:t>
            </a:r>
          </a:p>
          <a:p>
            <a:pPr algn="ctr"/>
            <a:r>
              <a:rPr lang="en-GB" sz="1600" dirty="0">
                <a:solidFill>
                  <a:schemeClr val="bg1"/>
                </a:solidFill>
                <a:effectLst/>
                <a:latin typeface="Nunito" pitchFamily="2" charset="77"/>
              </a:rPr>
              <a:t>physical media, truly uniting 21</a:t>
            </a:r>
            <a:r>
              <a:rPr lang="en-GB" sz="1600" baseline="30000" dirty="0">
                <a:solidFill>
                  <a:schemeClr val="bg1"/>
                </a:solidFill>
                <a:effectLst/>
                <a:latin typeface="Nunito" pitchFamily="2" charset="77"/>
              </a:rPr>
              <a:t>st</a:t>
            </a:r>
            <a:r>
              <a:rPr lang="en-GB" sz="1600" dirty="0">
                <a:solidFill>
                  <a:schemeClr val="bg1"/>
                </a:solidFill>
                <a:effectLst/>
                <a:latin typeface="Nunito" pitchFamily="2" charset="77"/>
              </a:rPr>
              <a:t> Century technology with time-tested formats of the 20</a:t>
            </a:r>
            <a:r>
              <a:rPr lang="en-GB" sz="1600" baseline="30000" dirty="0">
                <a:solidFill>
                  <a:schemeClr val="bg1"/>
                </a:solidFill>
                <a:effectLst/>
                <a:latin typeface="Nunito" pitchFamily="2" charset="77"/>
              </a:rPr>
              <a:t>th</a:t>
            </a:r>
            <a:r>
              <a:rPr lang="en-GB" sz="1600" dirty="0">
                <a:solidFill>
                  <a:schemeClr val="bg1"/>
                </a:solidFill>
                <a:effectLst/>
                <a:latin typeface="Nunito" pitchFamily="2" charset="77"/>
              </a:rPr>
              <a:t> Century, notably Vinyl records.</a:t>
            </a:r>
          </a:p>
          <a:p>
            <a:pPr algn="ctr"/>
            <a:r>
              <a:rPr lang="en-GB" sz="1600" dirty="0">
                <a:solidFill>
                  <a:schemeClr val="bg1"/>
                </a:solidFill>
                <a:effectLst/>
                <a:latin typeface="Nunito" pitchFamily="2" charset="77"/>
              </a:rPr>
              <a:t>This product comprises all of the ‘Digital Limited’ components above, adding the ‘Layer 4D’ of physical goods.</a:t>
            </a:r>
          </a:p>
        </p:txBody>
      </p:sp>
      <p:pic>
        <p:nvPicPr>
          <p:cNvPr id="6" name="Picture 5">
            <a:extLst>
              <a:ext uri="{FF2B5EF4-FFF2-40B4-BE49-F238E27FC236}">
                <a16:creationId xmlns:a16="http://schemas.microsoft.com/office/drawing/2014/main" id="{E320B3FA-41D6-755E-9F3A-D6E85D117C8B}"/>
              </a:ext>
            </a:extLst>
          </p:cNvPr>
          <p:cNvPicPr>
            <a:picLocks noChangeAspect="1"/>
          </p:cNvPicPr>
          <p:nvPr/>
        </p:nvPicPr>
        <p:blipFill>
          <a:blip r:embed="rId3"/>
          <a:stretch>
            <a:fillRect/>
          </a:stretch>
        </p:blipFill>
        <p:spPr>
          <a:xfrm>
            <a:off x="2209800" y="3429000"/>
            <a:ext cx="7772400" cy="2445026"/>
          </a:xfrm>
          <a:prstGeom prst="rect">
            <a:avLst/>
          </a:prstGeom>
        </p:spPr>
      </p:pic>
    </p:spTree>
    <p:extLst>
      <p:ext uri="{BB962C8B-B14F-4D97-AF65-F5344CB8AC3E}">
        <p14:creationId xmlns:p14="http://schemas.microsoft.com/office/powerpoint/2010/main" val="2804829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E625D-517C-1078-1B14-BEE2089091A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2F71B4B0-B93C-03B9-3B74-4F6270881B81}"/>
              </a:ext>
            </a:extLst>
          </p:cNvPr>
          <p:cNvPicPr>
            <a:picLocks noGrp="1" noChangeAspect="1"/>
          </p:cNvPicPr>
          <p:nvPr>
            <p:ph idx="1"/>
          </p:nvPr>
        </p:nvPicPr>
        <p:blipFill>
          <a:blip r:embed="rId2"/>
          <a:stretch>
            <a:fillRect/>
          </a:stretch>
        </p:blipFill>
        <p:spPr>
          <a:xfrm>
            <a:off x="-1" y="0"/>
            <a:ext cx="12192001" cy="6858000"/>
          </a:xfrm>
        </p:spPr>
      </p:pic>
    </p:spTree>
    <p:extLst>
      <p:ext uri="{BB962C8B-B14F-4D97-AF65-F5344CB8AC3E}">
        <p14:creationId xmlns:p14="http://schemas.microsoft.com/office/powerpoint/2010/main" val="3924898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5F308C-365D-60AE-73E8-5401C81A5C5D}"/>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77542A71-E3EB-15D5-3D69-0093B69327E6}"/>
              </a:ext>
            </a:extLst>
          </p:cNvPr>
          <p:cNvSpPr txBox="1"/>
          <p:nvPr/>
        </p:nvSpPr>
        <p:spPr>
          <a:xfrm>
            <a:off x="892927" y="1151453"/>
            <a:ext cx="10406145" cy="4832092"/>
          </a:xfrm>
          <a:prstGeom prst="rect">
            <a:avLst/>
          </a:prstGeom>
          <a:noFill/>
        </p:spPr>
        <p:txBody>
          <a:bodyPr wrap="square" rtlCol="0">
            <a:spAutoFit/>
          </a:bodyPr>
          <a:lstStyle/>
          <a:p>
            <a:pPr algn="ctr"/>
            <a:r>
              <a:rPr lang="en-GB" sz="3000" dirty="0">
                <a:solidFill>
                  <a:srgbClr val="FCFF2B"/>
                </a:solidFill>
                <a:effectLst/>
                <a:latin typeface="Helvetica" pitchFamily="2" charset="0"/>
              </a:rPr>
              <a:t>ARTIST &amp; FAN ON-BOARDING</a:t>
            </a:r>
          </a:p>
          <a:p>
            <a:endParaRPr lang="en-GB" dirty="0">
              <a:solidFill>
                <a:srgbClr val="FCFF2B"/>
              </a:solidFill>
              <a:effectLst/>
              <a:latin typeface="Helvetica" pitchFamily="2" charset="0"/>
            </a:endParaRPr>
          </a:p>
          <a:p>
            <a:endParaRPr lang="en-GB" dirty="0">
              <a:solidFill>
                <a:srgbClr val="FCFF2B"/>
              </a:solidFill>
              <a:effectLst/>
              <a:latin typeface="Helvetica" pitchFamily="2" charset="0"/>
            </a:endParaRPr>
          </a:p>
          <a:p>
            <a:pPr algn="ctr"/>
            <a:r>
              <a:rPr lang="en-GB" sz="2600" dirty="0">
                <a:solidFill>
                  <a:srgbClr val="F7FF15"/>
                </a:solidFill>
                <a:effectLst/>
                <a:latin typeface="Helvetica" pitchFamily="2" charset="0"/>
              </a:rPr>
              <a:t>Advantages to Artists</a:t>
            </a:r>
          </a:p>
          <a:p>
            <a:endParaRPr lang="en-GB" dirty="0">
              <a:solidFill>
                <a:srgbClr val="FFFFFF"/>
              </a:solidFill>
              <a:effectLst/>
              <a:latin typeface="Helvetica" pitchFamily="2" charset="0"/>
            </a:endParaRPr>
          </a:p>
          <a:p>
            <a:endParaRPr lang="en-GB" dirty="0">
              <a:solidFill>
                <a:srgbClr val="FFFFFF"/>
              </a:solidFill>
              <a:effectLst/>
              <a:latin typeface="Helvetica" pitchFamily="2" charset="0"/>
            </a:endParaRPr>
          </a:p>
          <a:p>
            <a:pPr algn="ctr"/>
            <a:r>
              <a:rPr lang="en-GB" dirty="0">
                <a:solidFill>
                  <a:srgbClr val="FFFFFF"/>
                </a:solidFill>
                <a:effectLst/>
                <a:latin typeface="Helvetica" pitchFamily="2" charset="0"/>
              </a:rPr>
              <a:t>● Income in perpetuity; for every resale, a percentage goes back to the artist.</a:t>
            </a:r>
          </a:p>
          <a:p>
            <a:pPr algn="ctr"/>
            <a:endParaRPr lang="en-GB" dirty="0">
              <a:solidFill>
                <a:srgbClr val="FFFFFF"/>
              </a:solidFill>
              <a:effectLst/>
              <a:latin typeface="Helvetica" pitchFamily="2" charset="0"/>
            </a:endParaRPr>
          </a:p>
          <a:p>
            <a:pPr algn="ctr"/>
            <a:r>
              <a:rPr lang="en-GB" dirty="0">
                <a:solidFill>
                  <a:srgbClr val="FFFFFF"/>
                </a:solidFill>
                <a:effectLst/>
                <a:latin typeface="Helvetica" pitchFamily="2" charset="0"/>
              </a:rPr>
              <a:t>● Accounting is done on the blockchain, meaning there is a reduced risk of an</a:t>
            </a:r>
          </a:p>
          <a:p>
            <a:pPr algn="ctr"/>
            <a:r>
              <a:rPr lang="en-GB" dirty="0">
                <a:solidFill>
                  <a:srgbClr val="FFFFFF"/>
                </a:solidFill>
                <a:latin typeface="Helvetica" pitchFamily="2" charset="0"/>
              </a:rPr>
              <a:t>a</a:t>
            </a:r>
            <a:r>
              <a:rPr lang="en-GB" dirty="0">
                <a:solidFill>
                  <a:srgbClr val="FFFFFF"/>
                </a:solidFill>
                <a:effectLst/>
                <a:latin typeface="Helvetica" pitchFamily="2" charset="0"/>
              </a:rPr>
              <a:t>gent or label not being transparent.</a:t>
            </a:r>
          </a:p>
          <a:p>
            <a:pPr algn="ctr"/>
            <a:endParaRPr lang="en-GB" dirty="0">
              <a:solidFill>
                <a:srgbClr val="FFFFFF"/>
              </a:solidFill>
              <a:effectLst/>
              <a:latin typeface="Helvetica" pitchFamily="2" charset="0"/>
            </a:endParaRPr>
          </a:p>
          <a:p>
            <a:pPr algn="ctr"/>
            <a:r>
              <a:rPr lang="en-GB" dirty="0">
                <a:solidFill>
                  <a:srgbClr val="FFFFFF"/>
                </a:solidFill>
                <a:effectLst/>
                <a:latin typeface="Helvetica" pitchFamily="2" charset="0"/>
              </a:rPr>
              <a:t>● Lowers the financial barrier to entry for doing physical releases, which is especially good for music in developing countries and artists from disadvantaged backgrounds.</a:t>
            </a:r>
          </a:p>
          <a:p>
            <a:pPr algn="ctr"/>
            <a:endParaRPr lang="en-GB" dirty="0">
              <a:solidFill>
                <a:srgbClr val="FFFFFF"/>
              </a:solidFill>
              <a:effectLst/>
              <a:latin typeface="Helvetica" pitchFamily="2" charset="0"/>
            </a:endParaRPr>
          </a:p>
          <a:p>
            <a:pPr algn="ctr"/>
            <a:endParaRPr lang="en-GB" dirty="0">
              <a:solidFill>
                <a:srgbClr val="FFFFFF"/>
              </a:solidFill>
              <a:effectLst/>
              <a:latin typeface="Helvetica" pitchFamily="2" charset="0"/>
            </a:endParaRPr>
          </a:p>
          <a:p>
            <a:endParaRPr lang="en-GB" dirty="0"/>
          </a:p>
        </p:txBody>
      </p:sp>
    </p:spTree>
    <p:extLst>
      <p:ext uri="{BB962C8B-B14F-4D97-AF65-F5344CB8AC3E}">
        <p14:creationId xmlns:p14="http://schemas.microsoft.com/office/powerpoint/2010/main" val="1679182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4721078-1F1A-EFD8-C498-8EEF82E554DD}"/>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4F9C29CB-21A8-A80E-282A-656DDA886510}"/>
              </a:ext>
            </a:extLst>
          </p:cNvPr>
          <p:cNvSpPr txBox="1"/>
          <p:nvPr/>
        </p:nvSpPr>
        <p:spPr>
          <a:xfrm>
            <a:off x="2238375" y="2151727"/>
            <a:ext cx="7715250" cy="2616101"/>
          </a:xfrm>
          <a:prstGeom prst="rect">
            <a:avLst/>
          </a:prstGeom>
          <a:noFill/>
        </p:spPr>
        <p:txBody>
          <a:bodyPr wrap="square" rtlCol="0">
            <a:spAutoFit/>
          </a:bodyPr>
          <a:lstStyle/>
          <a:p>
            <a:pPr algn="ctr"/>
            <a:r>
              <a:rPr lang="en-GB" sz="3000" dirty="0">
                <a:solidFill>
                  <a:srgbClr val="F7FF15"/>
                </a:solidFill>
                <a:effectLst/>
                <a:latin typeface="Nunito" pitchFamily="2" charset="77"/>
              </a:rPr>
              <a:t>Advantages to Collectors &amp; Fans</a:t>
            </a:r>
          </a:p>
          <a:p>
            <a:pPr algn="ctr"/>
            <a:endParaRPr lang="en-GB" sz="2600" dirty="0">
              <a:solidFill>
                <a:srgbClr val="FFFFFF"/>
              </a:solidFill>
              <a:effectLst/>
              <a:latin typeface="Nunito" pitchFamily="2" charset="77"/>
            </a:endParaRPr>
          </a:p>
          <a:p>
            <a:pPr algn="ct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 Allows independent music to become more widely available with a relative scarcity</a:t>
            </a:r>
          </a:p>
          <a:p>
            <a:pPr algn="ct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 Maintains resale value that’s publicly viewable on the blockchain</a:t>
            </a:r>
          </a:p>
          <a:p>
            <a:endParaRPr lang="en-GB" dirty="0">
              <a:latin typeface="Nunito" pitchFamily="2" charset="77"/>
            </a:endParaRPr>
          </a:p>
        </p:txBody>
      </p:sp>
    </p:spTree>
    <p:extLst>
      <p:ext uri="{BB962C8B-B14F-4D97-AF65-F5344CB8AC3E}">
        <p14:creationId xmlns:p14="http://schemas.microsoft.com/office/powerpoint/2010/main" val="1463134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EDB899-A35C-B99F-5A83-4E3D24D8CAFF}"/>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B4941D8B-3457-B8DF-974E-777E629C34D7}"/>
              </a:ext>
            </a:extLst>
          </p:cNvPr>
          <p:cNvSpPr txBox="1"/>
          <p:nvPr/>
        </p:nvSpPr>
        <p:spPr>
          <a:xfrm>
            <a:off x="1861563" y="197346"/>
            <a:ext cx="8468873" cy="6463308"/>
          </a:xfrm>
          <a:prstGeom prst="rect">
            <a:avLst/>
          </a:prstGeom>
          <a:noFill/>
        </p:spPr>
        <p:txBody>
          <a:bodyPr wrap="square" rtlCol="0">
            <a:spAutoFit/>
          </a:bodyPr>
          <a:lstStyle/>
          <a:p>
            <a:pPr algn="ctr"/>
            <a:r>
              <a:rPr lang="en-GB" sz="3000" dirty="0">
                <a:solidFill>
                  <a:srgbClr val="FCFF2B"/>
                </a:solidFill>
                <a:effectLst/>
                <a:latin typeface="Nunito" pitchFamily="2" charset="77"/>
              </a:rPr>
              <a:t>CARDANO STAKE POOLS AS CASHFLOW MULTIPLIER (ISPO) INITIAL STAKE POOL OFFERING</a:t>
            </a:r>
          </a:p>
          <a:p>
            <a:endParaRPr lang="en-GB" dirty="0">
              <a:solidFill>
                <a:srgbClr val="FCFF2B"/>
              </a:solidFill>
              <a:latin typeface="Nunito" pitchFamily="2" charset="77"/>
            </a:endParaRPr>
          </a:p>
          <a:p>
            <a:endParaRPr lang="en-GB" dirty="0">
              <a:solidFill>
                <a:srgbClr val="FCFF2B"/>
              </a:solidFill>
              <a:effectLst/>
              <a:latin typeface="Nunito" pitchFamily="2" charset="77"/>
            </a:endParaRPr>
          </a:p>
          <a:p>
            <a:r>
              <a:rPr lang="en-GB" dirty="0">
                <a:solidFill>
                  <a:srgbClr val="FFFFFF"/>
                </a:solidFill>
                <a:effectLst/>
                <a:latin typeface="Nunito" pitchFamily="2" charset="77"/>
              </a:rPr>
              <a:t>Our core business model is built by launching from the Cardano ecosystem; running multiple stake pools on our servers allows our investors to see a maximal return rather than running one single one. </a:t>
            </a:r>
          </a:p>
          <a:p>
            <a:endParaRPr lang="en-GB" dirty="0">
              <a:solidFill>
                <a:srgbClr val="FFFFFF"/>
              </a:solidFill>
              <a:effectLst/>
              <a:latin typeface="Nunito" pitchFamily="2" charset="77"/>
            </a:endParaRPr>
          </a:p>
          <a:p>
            <a:r>
              <a:rPr lang="en-GB" dirty="0">
                <a:solidFill>
                  <a:srgbClr val="FFFFFF"/>
                </a:solidFill>
                <a:effectLst/>
                <a:latin typeface="Nunito" pitchFamily="2" charset="77"/>
              </a:rPr>
              <a:t>This is because the weighted system of Cardano rewards disincentivising large investors. APR for this will be confirmed in phase 1 due to fluctuating market.</a:t>
            </a:r>
          </a:p>
          <a:p>
            <a:endParaRPr lang="en-GB" dirty="0">
              <a:solidFill>
                <a:srgbClr val="FFFFFF"/>
              </a:solidFill>
              <a:effectLst/>
              <a:latin typeface="Nunito" pitchFamily="2" charset="77"/>
            </a:endParaRPr>
          </a:p>
          <a:p>
            <a:r>
              <a:rPr lang="en-GB" dirty="0">
                <a:solidFill>
                  <a:srgbClr val="FFFFFF"/>
                </a:solidFill>
                <a:effectLst/>
                <a:latin typeface="Nunito" pitchFamily="2" charset="77"/>
              </a:rPr>
              <a:t>Delegated Staked funds from our low-risk investors should see at least 12-15% APR return (although it could be much higher), whilst our internal cash flow is boosted many times by running the nodes with minimal risk. </a:t>
            </a:r>
          </a:p>
          <a:p>
            <a:endParaRPr lang="en-GB" dirty="0">
              <a:solidFill>
                <a:srgbClr val="FFFFFF"/>
              </a:solidFill>
              <a:latin typeface="Nunito" pitchFamily="2" charset="77"/>
            </a:endParaRPr>
          </a:p>
          <a:p>
            <a:r>
              <a:rPr lang="en-GB" dirty="0">
                <a:solidFill>
                  <a:srgbClr val="FFFFFF"/>
                </a:solidFill>
                <a:effectLst/>
                <a:latin typeface="Nunito" pitchFamily="2" charset="77"/>
              </a:rPr>
              <a:t>These pools will be incrementally available to the public when we need to raise more funds, giving us a secure future defi fundraising option rather than anything which might cause the token price volatility at specific times, potentially disrupting scaling operations.</a:t>
            </a:r>
          </a:p>
          <a:p>
            <a:endParaRPr lang="en-GB" dirty="0">
              <a:latin typeface="Nunito" pitchFamily="2" charset="77"/>
            </a:endParaRPr>
          </a:p>
        </p:txBody>
      </p:sp>
    </p:spTree>
    <p:extLst>
      <p:ext uri="{BB962C8B-B14F-4D97-AF65-F5344CB8AC3E}">
        <p14:creationId xmlns:p14="http://schemas.microsoft.com/office/powerpoint/2010/main" val="4158031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10EB07-64F7-26CF-FDC2-E234AD87C0FB}"/>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85971B70-9CAC-95A5-C68A-C772AC840576}"/>
              </a:ext>
            </a:extLst>
          </p:cNvPr>
          <p:cNvSpPr txBox="1"/>
          <p:nvPr/>
        </p:nvSpPr>
        <p:spPr>
          <a:xfrm>
            <a:off x="1466850" y="628233"/>
            <a:ext cx="9258300" cy="5601533"/>
          </a:xfrm>
          <a:prstGeom prst="rect">
            <a:avLst/>
          </a:prstGeom>
          <a:noFill/>
        </p:spPr>
        <p:txBody>
          <a:bodyPr wrap="square" rtlCol="0">
            <a:spAutoFit/>
          </a:bodyPr>
          <a:lstStyle/>
          <a:p>
            <a:pPr algn="ctr"/>
            <a:r>
              <a:rPr lang="en-GB" sz="2600" dirty="0">
                <a:solidFill>
                  <a:srgbClr val="FCFF2B"/>
                </a:solidFill>
                <a:effectLst/>
                <a:latin typeface="Nunito" pitchFamily="2" charset="77"/>
              </a:rPr>
              <a:t>TOKENISING INVESTMENT IN RELEASES AND ROYALTIES</a:t>
            </a:r>
          </a:p>
          <a:p>
            <a:pPr algn="ctr"/>
            <a:endParaRPr lang="en-GB" sz="2600" dirty="0">
              <a:solidFill>
                <a:srgbClr val="FCFF2B"/>
              </a:solidFill>
              <a:effectLst/>
              <a:latin typeface="Nunito" pitchFamily="2" charset="77"/>
            </a:endParaRPr>
          </a:p>
          <a:p>
            <a:pPr algn="ctr"/>
            <a:r>
              <a:rPr lang="en-GB" dirty="0">
                <a:solidFill>
                  <a:srgbClr val="FFFFFF"/>
                </a:solidFill>
                <a:effectLst/>
                <a:latin typeface="Nunito" pitchFamily="2" charset="77"/>
              </a:rPr>
              <a:t>VILVI Tokens have 5 dynamics of utility to maximise opportunities for artists and</a:t>
            </a:r>
          </a:p>
          <a:p>
            <a:pPr algn="ctr"/>
            <a:r>
              <a:rPr lang="en-GB" dirty="0">
                <a:solidFill>
                  <a:srgbClr val="FFFFFF"/>
                </a:solidFill>
                <a:effectLst/>
                <a:latin typeface="Nunito" pitchFamily="2" charset="77"/>
              </a:rPr>
              <a:t>investors.</a:t>
            </a:r>
          </a:p>
          <a:p>
            <a:pPr algn="ct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We have designed the token utility to enhance the kind of crowdfunding model we</a:t>
            </a:r>
          </a:p>
          <a:p>
            <a:pPr algn="ctr"/>
            <a:r>
              <a:rPr lang="en-GB" dirty="0">
                <a:solidFill>
                  <a:srgbClr val="FFFFFF"/>
                </a:solidFill>
                <a:effectLst/>
                <a:latin typeface="Nunito" pitchFamily="2" charset="77"/>
              </a:rPr>
              <a:t>have seen work successfully for artists producing independent physical releases.</a:t>
            </a:r>
          </a:p>
          <a:p>
            <a:pPr algn="ctr"/>
            <a:endParaRPr lang="en-GB" dirty="0">
              <a:solidFill>
                <a:srgbClr val="FFFFFF"/>
              </a:solidFill>
              <a:latin typeface="Nunito" pitchFamily="2" charset="77"/>
            </a:endParaRPr>
          </a:p>
          <a:p>
            <a:pPr algn="ctr"/>
            <a:endParaRPr lang="en-GB" dirty="0">
              <a:solidFill>
                <a:srgbClr val="FFFFFF"/>
              </a:solidFill>
              <a:effectLst/>
              <a:latin typeface="Nunito" pitchFamily="2" charset="77"/>
            </a:endParaRPr>
          </a:p>
          <a:p>
            <a:pPr marL="342900" indent="-342900" algn="ctr">
              <a:buAutoNum type="arabicPeriod"/>
            </a:pPr>
            <a:r>
              <a:rPr lang="en-GB" dirty="0">
                <a:solidFill>
                  <a:srgbClr val="FDFDFD"/>
                </a:solidFill>
                <a:effectLst/>
                <a:latin typeface="Nunito" pitchFamily="2" charset="77"/>
              </a:rPr>
              <a:t>Margin Lending for Interest</a:t>
            </a:r>
          </a:p>
          <a:p>
            <a:pPr marL="342900" indent="-342900" algn="ctr">
              <a:buAutoNum type="arabicPeriod"/>
            </a:pPr>
            <a:endParaRPr lang="en-GB" dirty="0">
              <a:solidFill>
                <a:srgbClr val="FDFDFD"/>
              </a:solidFill>
              <a:effectLst/>
              <a:latin typeface="Nunito" pitchFamily="2" charset="77"/>
            </a:endParaRPr>
          </a:p>
          <a:p>
            <a:pPr algn="ctr"/>
            <a:r>
              <a:rPr lang="en-GB" dirty="0">
                <a:solidFill>
                  <a:srgbClr val="FDFDFD"/>
                </a:solidFill>
                <a:effectLst/>
                <a:latin typeface="Nunito" pitchFamily="2" charset="77"/>
              </a:rPr>
              <a:t>2. Staking Per Release for Royalties</a:t>
            </a:r>
          </a:p>
          <a:p>
            <a:pPr algn="ctr"/>
            <a:endParaRPr lang="en-GB" dirty="0">
              <a:solidFill>
                <a:srgbClr val="FDFDFD"/>
              </a:solidFill>
              <a:effectLst/>
              <a:latin typeface="Nunito" pitchFamily="2" charset="77"/>
            </a:endParaRPr>
          </a:p>
          <a:p>
            <a:pPr algn="ctr"/>
            <a:r>
              <a:rPr lang="en-GB" dirty="0">
                <a:solidFill>
                  <a:srgbClr val="FDFDFD"/>
                </a:solidFill>
                <a:effectLst/>
                <a:latin typeface="Nunito" pitchFamily="2" charset="77"/>
              </a:rPr>
              <a:t>3. Priority Access to Release Presales</a:t>
            </a:r>
          </a:p>
          <a:p>
            <a:pPr algn="ctr"/>
            <a:endParaRPr lang="en-GB" dirty="0">
              <a:solidFill>
                <a:srgbClr val="FDFDFD"/>
              </a:solidFill>
              <a:effectLst/>
              <a:latin typeface="Nunito" pitchFamily="2" charset="77"/>
            </a:endParaRPr>
          </a:p>
          <a:p>
            <a:pPr algn="ctr"/>
            <a:r>
              <a:rPr lang="en-GB" dirty="0">
                <a:solidFill>
                  <a:srgbClr val="FDFDFD"/>
                </a:solidFill>
                <a:effectLst/>
                <a:latin typeface="Nunito" pitchFamily="2" charset="77"/>
              </a:rPr>
              <a:t>4. Access to VILVI Metaverse</a:t>
            </a:r>
          </a:p>
          <a:p>
            <a:pPr algn="ctr"/>
            <a:endParaRPr lang="en-GB" dirty="0">
              <a:solidFill>
                <a:srgbClr val="FDFDFD"/>
              </a:solidFill>
              <a:effectLst/>
              <a:latin typeface="Nunito" pitchFamily="2" charset="77"/>
            </a:endParaRPr>
          </a:p>
          <a:p>
            <a:pPr algn="ctr"/>
            <a:r>
              <a:rPr lang="en-GB" dirty="0">
                <a:solidFill>
                  <a:srgbClr val="FDFDFD"/>
                </a:solidFill>
                <a:effectLst/>
                <a:latin typeface="Nunito" pitchFamily="2" charset="77"/>
              </a:rPr>
              <a:t>5. Voting in VILVI Grant Fund</a:t>
            </a:r>
          </a:p>
          <a:p>
            <a:pPr algn="ctr"/>
            <a:endParaRPr lang="en-GB" dirty="0">
              <a:latin typeface="Nunito" pitchFamily="2" charset="77"/>
            </a:endParaRPr>
          </a:p>
        </p:txBody>
      </p:sp>
    </p:spTree>
    <p:extLst>
      <p:ext uri="{BB962C8B-B14F-4D97-AF65-F5344CB8AC3E}">
        <p14:creationId xmlns:p14="http://schemas.microsoft.com/office/powerpoint/2010/main" val="1977072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9E6199-B21C-5955-7B35-C438377D8149}"/>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80365B3E-4543-60A8-21BF-C23B08C60DDC}"/>
              </a:ext>
            </a:extLst>
          </p:cNvPr>
          <p:cNvSpPr txBox="1"/>
          <p:nvPr/>
        </p:nvSpPr>
        <p:spPr>
          <a:xfrm>
            <a:off x="752475" y="1074658"/>
            <a:ext cx="10687050" cy="2708434"/>
          </a:xfrm>
          <a:prstGeom prst="rect">
            <a:avLst/>
          </a:prstGeom>
          <a:noFill/>
        </p:spPr>
        <p:txBody>
          <a:bodyPr wrap="square" rtlCol="0">
            <a:spAutoFit/>
          </a:bodyPr>
          <a:lstStyle/>
          <a:p>
            <a:pPr algn="ctr"/>
            <a:r>
              <a:rPr lang="en-GB" sz="2600" dirty="0">
                <a:solidFill>
                  <a:srgbClr val="FCFF2B"/>
                </a:solidFill>
                <a:effectLst/>
                <a:latin typeface="Nunito" pitchFamily="2" charset="77"/>
              </a:rPr>
              <a:t>Margin Lending Per Release for Investors</a:t>
            </a:r>
          </a:p>
          <a:p>
            <a:pPr algn="ctr"/>
            <a:endParaRPr lang="en-GB" dirty="0">
              <a:solidFill>
                <a:srgbClr val="FCFF2B"/>
              </a:solidFill>
              <a:effectLst/>
              <a:latin typeface="Nunito" pitchFamily="2" charset="77"/>
            </a:endParaRPr>
          </a:p>
          <a:p>
            <a:pPr algn="ctr"/>
            <a:r>
              <a:rPr lang="en-GB" dirty="0">
                <a:solidFill>
                  <a:srgbClr val="FFFFFF"/>
                </a:solidFill>
                <a:effectLst/>
                <a:latin typeface="Nunito" pitchFamily="2" charset="77"/>
              </a:rPr>
              <a:t>● A mix of artists, presales and defi investors sequentially funds releases.</a:t>
            </a:r>
          </a:p>
          <a:p>
            <a:pPr algn="ct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 Defi Investors would be able to lend with interest to an artist to secure manufacturing costs if the public presale fell short.</a:t>
            </a:r>
          </a:p>
          <a:p>
            <a:pPr algn="ct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 VILVI holds the royalties in escrow until the loan has been repaid from sales, and should the loan not be repaid, the royalty rights are distributed to the investors.</a:t>
            </a:r>
          </a:p>
        </p:txBody>
      </p:sp>
    </p:spTree>
    <p:extLst>
      <p:ext uri="{BB962C8B-B14F-4D97-AF65-F5344CB8AC3E}">
        <p14:creationId xmlns:p14="http://schemas.microsoft.com/office/powerpoint/2010/main" val="2213786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EA445CD-73C1-1425-45E5-AEA02027EEB3}"/>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935531DB-AAC7-D45F-1911-06D4824C6327}"/>
              </a:ext>
            </a:extLst>
          </p:cNvPr>
          <p:cNvSpPr txBox="1"/>
          <p:nvPr/>
        </p:nvSpPr>
        <p:spPr>
          <a:xfrm>
            <a:off x="2138362" y="797510"/>
            <a:ext cx="7915275" cy="5355312"/>
          </a:xfrm>
          <a:prstGeom prst="rect">
            <a:avLst/>
          </a:prstGeom>
          <a:noFill/>
        </p:spPr>
        <p:txBody>
          <a:bodyPr wrap="square" rtlCol="0">
            <a:spAutoFit/>
          </a:bodyPr>
          <a:lstStyle/>
          <a:p>
            <a:pPr algn="ctr"/>
            <a:r>
              <a:rPr lang="en-GB" sz="3000" dirty="0">
                <a:solidFill>
                  <a:srgbClr val="FCFF2B"/>
                </a:solidFill>
                <a:effectLst/>
                <a:latin typeface="Nunito" pitchFamily="2" charset="77"/>
              </a:rPr>
              <a:t>Investing Per Release for Royalties </a:t>
            </a:r>
          </a:p>
          <a:p>
            <a:pPr algn="ctr"/>
            <a:endParaRPr lang="en-GB" sz="2400" dirty="0">
              <a:solidFill>
                <a:srgbClr val="FCFF2B"/>
              </a:solidFill>
              <a:effectLst/>
              <a:latin typeface="Nunito" pitchFamily="2" charset="77"/>
            </a:endParaRPr>
          </a:p>
          <a:p>
            <a:pPr algn="ctr"/>
            <a:r>
              <a:rPr lang="en-GB" sz="1800" dirty="0">
                <a:solidFill>
                  <a:srgbClr val="FFFFFF"/>
                </a:solidFill>
                <a:effectLst/>
                <a:latin typeface="Nunito" pitchFamily="2" charset="77"/>
              </a:rPr>
              <a:t>● VLV tokens can be invested in higher risk per release to top up artist and presale funding for releases.</a:t>
            </a:r>
          </a:p>
          <a:p>
            <a:pPr algn="ctr"/>
            <a:endParaRPr lang="en-GB" sz="1800" dirty="0">
              <a:solidFill>
                <a:srgbClr val="FFFFFF"/>
              </a:solidFill>
              <a:effectLst/>
              <a:latin typeface="Nunito" pitchFamily="2" charset="77"/>
            </a:endParaRPr>
          </a:p>
          <a:p>
            <a:pPr algn="ctr"/>
            <a:r>
              <a:rPr lang="en-GB" sz="1800" dirty="0">
                <a:solidFill>
                  <a:srgbClr val="FFFFFF"/>
                </a:solidFill>
                <a:effectLst/>
                <a:latin typeface="Nunito" pitchFamily="2" charset="77"/>
              </a:rPr>
              <a:t>● Releases are sliding-scale matches funded by artists, presales and defi investors.</a:t>
            </a:r>
          </a:p>
          <a:p>
            <a:pPr algn="ctr"/>
            <a:endParaRPr lang="en-GB" sz="1800" dirty="0">
              <a:solidFill>
                <a:srgbClr val="FFFFFF"/>
              </a:solidFill>
              <a:effectLst/>
              <a:latin typeface="Nunito" pitchFamily="2" charset="77"/>
            </a:endParaRPr>
          </a:p>
          <a:p>
            <a:pPr marL="342900" indent="-342900" algn="ctr">
              <a:buAutoNum type="arabicPeriod"/>
            </a:pPr>
            <a:r>
              <a:rPr lang="en-GB" sz="1800" dirty="0">
                <a:solidFill>
                  <a:srgbClr val="FFFFFF"/>
                </a:solidFill>
                <a:effectLst/>
                <a:latin typeface="Nunito" pitchFamily="2" charset="77"/>
              </a:rPr>
              <a:t>Should the release go well, they earn their percentage APR margin lending, paid by the artist/label.</a:t>
            </a:r>
          </a:p>
          <a:p>
            <a:pPr marL="342900" indent="-342900" algn="ctr">
              <a:buAutoNum type="arabicPeriod"/>
            </a:pPr>
            <a:endParaRPr lang="en-GB" sz="1800" dirty="0">
              <a:solidFill>
                <a:srgbClr val="FFFFFF"/>
              </a:solidFill>
              <a:effectLst/>
              <a:latin typeface="Nunito" pitchFamily="2" charset="77"/>
            </a:endParaRPr>
          </a:p>
          <a:p>
            <a:pPr algn="ctr"/>
            <a:r>
              <a:rPr lang="en-GB" sz="1800" dirty="0">
                <a:solidFill>
                  <a:srgbClr val="FFFFFF"/>
                </a:solidFill>
                <a:effectLst/>
                <a:latin typeface="Nunito" pitchFamily="2" charset="77"/>
              </a:rPr>
              <a:t>2. Should the release sell moderately well, the artist/label can repay them. This is a risk for the investors to assess independently.</a:t>
            </a:r>
          </a:p>
          <a:p>
            <a:pPr algn="ctr"/>
            <a:endParaRPr lang="en-GB" sz="1800" dirty="0">
              <a:solidFill>
                <a:srgbClr val="FFFFFF"/>
              </a:solidFill>
              <a:effectLst/>
              <a:latin typeface="Nunito" pitchFamily="2" charset="77"/>
            </a:endParaRPr>
          </a:p>
          <a:p>
            <a:pPr algn="ctr"/>
            <a:r>
              <a:rPr lang="en-GB" sz="1800" dirty="0">
                <a:solidFill>
                  <a:srgbClr val="FFFFFF"/>
                </a:solidFill>
                <a:effectLst/>
                <a:latin typeface="Nunito" pitchFamily="2" charset="77"/>
              </a:rPr>
              <a:t>3. Should the release not go well, the platform keeps the investor’s VLV tokens to offset the cost of manufacturing; however, the royalties of that track are transferred to the investors in perpetuity, or as terms and percentages set, against the investment.</a:t>
            </a:r>
          </a:p>
        </p:txBody>
      </p:sp>
    </p:spTree>
    <p:extLst>
      <p:ext uri="{BB962C8B-B14F-4D97-AF65-F5344CB8AC3E}">
        <p14:creationId xmlns:p14="http://schemas.microsoft.com/office/powerpoint/2010/main" val="1204712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986B8B-4D85-426A-6C9F-643F26252D54}"/>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EFB86341-D510-58D3-0839-C36393AA5931}"/>
              </a:ext>
            </a:extLst>
          </p:cNvPr>
          <p:cNvSpPr txBox="1"/>
          <p:nvPr/>
        </p:nvSpPr>
        <p:spPr>
          <a:xfrm>
            <a:off x="1073944" y="920621"/>
            <a:ext cx="10044112" cy="5416868"/>
          </a:xfrm>
          <a:prstGeom prst="rect">
            <a:avLst/>
          </a:prstGeom>
          <a:noFill/>
        </p:spPr>
        <p:txBody>
          <a:bodyPr wrap="square" rtlCol="0">
            <a:spAutoFit/>
          </a:bodyPr>
          <a:lstStyle/>
          <a:p>
            <a:pPr algn="ctr"/>
            <a:r>
              <a:rPr lang="en-GB" sz="3000" dirty="0">
                <a:solidFill>
                  <a:srgbClr val="FCFF2B"/>
                </a:solidFill>
                <a:effectLst/>
                <a:latin typeface="Nunito" pitchFamily="2" charset="77"/>
              </a:rPr>
              <a:t>Priority Access to Release Presales</a:t>
            </a:r>
          </a:p>
          <a:p>
            <a:pPr algn="ctr"/>
            <a:endParaRPr lang="en-GB" sz="2600" dirty="0">
              <a:solidFill>
                <a:srgbClr val="FCFF2B"/>
              </a:solidFill>
              <a:effectLst/>
              <a:latin typeface="Nunito" pitchFamily="2" charset="77"/>
            </a:endParaRPr>
          </a:p>
          <a:p>
            <a:pPr algn="ctr"/>
            <a:r>
              <a:rPr lang="en-GB" dirty="0">
                <a:solidFill>
                  <a:srgbClr val="FFFFFF"/>
                </a:solidFill>
                <a:effectLst/>
                <a:latin typeface="Nunito" pitchFamily="2" charset="77"/>
              </a:rPr>
              <a:t>● Token holders can access presale reservations before public sales, guaranteeing a reasonable price. They can then commit to reselling the NFT at a profit on the secondary market.</a:t>
            </a:r>
          </a:p>
          <a:p>
            <a:pPr algn="ctr"/>
            <a:endParaRPr lang="en-GB" dirty="0">
              <a:solidFill>
                <a:srgbClr val="FFFFFF"/>
              </a:solidFill>
              <a:effectLst/>
              <a:latin typeface="Nunito" pitchFamily="2" charset="77"/>
            </a:endParaRPr>
          </a:p>
          <a:p>
            <a:pPr algn="ctr"/>
            <a:endParaRPr lang="en-GB" dirty="0">
              <a:solidFill>
                <a:srgbClr val="FFFFFF"/>
              </a:solidFill>
              <a:effectLst/>
              <a:latin typeface="Nunito" pitchFamily="2" charset="77"/>
            </a:endParaRPr>
          </a:p>
          <a:p>
            <a:pPr algn="ctr"/>
            <a:r>
              <a:rPr lang="en-GB" sz="3000" dirty="0">
                <a:solidFill>
                  <a:srgbClr val="FCFF2B"/>
                </a:solidFill>
                <a:effectLst/>
                <a:latin typeface="Nunito" pitchFamily="2" charset="77"/>
              </a:rPr>
              <a:t>Access to Music World Metaverse</a:t>
            </a:r>
          </a:p>
          <a:p>
            <a:pPr algn="ctr"/>
            <a:endParaRPr lang="en-GB" sz="2600" dirty="0">
              <a:solidFill>
                <a:srgbClr val="FCFF2B"/>
              </a:solidFill>
              <a:effectLst/>
              <a:latin typeface="Nunito" pitchFamily="2" charset="77"/>
            </a:endParaRPr>
          </a:p>
          <a:p>
            <a:pPr algn="ctr"/>
            <a:r>
              <a:rPr lang="en-GB" dirty="0">
                <a:solidFill>
                  <a:srgbClr val="FFFFFF"/>
                </a:solidFill>
                <a:effectLst/>
                <a:latin typeface="Nunito" pitchFamily="2" charset="77"/>
              </a:rPr>
              <a:t>● Unique ownership rights to virtual property, unique releases and other airdrops and opportunities in our metaverse, run by the open-source interoperable metaverse Vurtly</a:t>
            </a:r>
            <a:r>
              <a:rPr lang="en-GB" dirty="0">
                <a:solidFill>
                  <a:srgbClr val="FFFFFF"/>
                </a:solidFill>
                <a:latin typeface="Nunito" pitchFamily="2" charset="77"/>
              </a:rPr>
              <a:t> </a:t>
            </a:r>
            <a:r>
              <a:rPr lang="en-GB" dirty="0">
                <a:solidFill>
                  <a:srgbClr val="FFFFFF"/>
                </a:solidFill>
                <a:effectLst/>
                <a:latin typeface="Nunito" pitchFamily="2" charset="77"/>
              </a:rPr>
              <a:t>Engine. </a:t>
            </a:r>
            <a:r>
              <a:rPr lang="en-GB" dirty="0">
                <a:solidFill>
                  <a:srgbClr val="FFFFFF"/>
                </a:solidFill>
                <a:effectLst/>
                <a:latin typeface="Nunito" pitchFamily="2" charset="77"/>
                <a:hlinkClick r:id="rId3"/>
              </a:rPr>
              <a:t>https://vurtly.com/</a:t>
            </a:r>
            <a:endParaRPr lang="en-GB" dirty="0">
              <a:solidFill>
                <a:srgbClr val="FFFFFF"/>
              </a:solidFill>
              <a:effectLst/>
              <a:latin typeface="Nunito" pitchFamily="2" charset="77"/>
            </a:endParaRPr>
          </a:p>
          <a:p>
            <a:pPr algn="ct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 Just as myspace allowed bands to easily have a webpage, we want to easily</a:t>
            </a:r>
          </a:p>
          <a:p>
            <a:pPr algn="ctr"/>
            <a:r>
              <a:rPr lang="en-GB" dirty="0">
                <a:solidFill>
                  <a:srgbClr val="FFFFFF"/>
                </a:solidFill>
                <a:effectLst/>
                <a:latin typeface="Nunito" pitchFamily="2" charset="77"/>
              </a:rPr>
              <a:t>Give bands their own customisable virtual spaces that operate with other metaverse</a:t>
            </a:r>
            <a:r>
              <a:rPr lang="en-GB" dirty="0">
                <a:solidFill>
                  <a:srgbClr val="FFFFFF"/>
                </a:solidFill>
                <a:latin typeface="Nunito" pitchFamily="2" charset="77"/>
              </a:rPr>
              <a:t> </a:t>
            </a:r>
            <a:r>
              <a:rPr lang="en-GB" dirty="0">
                <a:solidFill>
                  <a:srgbClr val="FFFFFF"/>
                </a:solidFill>
                <a:effectLst/>
                <a:latin typeface="Nunito" pitchFamily="2" charset="77"/>
              </a:rPr>
              <a:t>systems and on any device; hence our choice of the Vurtly Engine, which is unique in this. </a:t>
            </a:r>
          </a:p>
          <a:p>
            <a:pPr algn="ctr"/>
            <a:r>
              <a:rPr lang="en-GB" dirty="0">
                <a:solidFill>
                  <a:srgbClr val="FFFFFF"/>
                </a:solidFill>
                <a:effectLst/>
                <a:latin typeface="Nunito" pitchFamily="2" charset="77"/>
              </a:rPr>
              <a:t>This is the fastest route to the available global market using 3D metaverse browser tech.</a:t>
            </a:r>
          </a:p>
          <a:p>
            <a:pPr algn="ctr"/>
            <a:endParaRPr lang="en-GB" dirty="0">
              <a:latin typeface="Nunito" pitchFamily="2" charset="77"/>
            </a:endParaRPr>
          </a:p>
        </p:txBody>
      </p:sp>
    </p:spTree>
    <p:extLst>
      <p:ext uri="{BB962C8B-B14F-4D97-AF65-F5344CB8AC3E}">
        <p14:creationId xmlns:p14="http://schemas.microsoft.com/office/powerpoint/2010/main" val="886160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4A9D9A6-73BE-3C2F-B692-617BD2E41657}"/>
              </a:ext>
            </a:extLst>
          </p:cNvPr>
          <p:cNvPicPr>
            <a:picLocks noChangeAspect="1"/>
          </p:cNvPicPr>
          <p:nvPr/>
        </p:nvPicPr>
        <p:blipFill>
          <a:blip r:embed="rId2"/>
          <a:stretch>
            <a:fillRect/>
          </a:stretch>
        </p:blipFill>
        <p:spPr>
          <a:xfrm>
            <a:off x="-2" y="-1"/>
            <a:ext cx="12371200" cy="6958800"/>
          </a:xfrm>
          <a:prstGeom prst="rect">
            <a:avLst/>
          </a:prstGeom>
        </p:spPr>
      </p:pic>
      <p:sp>
        <p:nvSpPr>
          <p:cNvPr id="6" name="TextBox 5">
            <a:extLst>
              <a:ext uri="{FF2B5EF4-FFF2-40B4-BE49-F238E27FC236}">
                <a16:creationId xmlns:a16="http://schemas.microsoft.com/office/drawing/2014/main" id="{0F5650A8-79BB-FC85-81E7-EA916A718F14}"/>
              </a:ext>
            </a:extLst>
          </p:cNvPr>
          <p:cNvSpPr txBox="1"/>
          <p:nvPr/>
        </p:nvSpPr>
        <p:spPr>
          <a:xfrm>
            <a:off x="793791" y="63079"/>
            <a:ext cx="10783614" cy="6832640"/>
          </a:xfrm>
          <a:prstGeom prst="rect">
            <a:avLst/>
          </a:prstGeom>
          <a:noFill/>
        </p:spPr>
        <p:txBody>
          <a:bodyPr wrap="square" rtlCol="0">
            <a:spAutoFit/>
          </a:bodyPr>
          <a:lstStyle/>
          <a:p>
            <a:pPr algn="ctr"/>
            <a:r>
              <a:rPr lang="en-GB" sz="2600" dirty="0">
                <a:solidFill>
                  <a:srgbClr val="FCFF2B"/>
                </a:solidFill>
                <a:effectLst/>
                <a:latin typeface="Nunito" pitchFamily="2" charset="77"/>
              </a:rPr>
              <a:t>THE COLLECTOR/INVESTOR LIFECYCLE</a:t>
            </a:r>
          </a:p>
          <a:p>
            <a:pPr algn="ctr"/>
            <a:endParaRPr lang="en-GB" sz="3000" dirty="0">
              <a:solidFill>
                <a:srgbClr val="FCFF2B"/>
              </a:solidFill>
              <a:effectLst/>
              <a:latin typeface="Nunito" pitchFamily="2" charset="77"/>
            </a:endParaRPr>
          </a:p>
          <a:p>
            <a:pPr algn="ctr"/>
            <a:r>
              <a:rPr lang="en-GB" dirty="0">
                <a:solidFill>
                  <a:srgbClr val="FFFFFF"/>
                </a:solidFill>
                <a:effectLst/>
                <a:latin typeface="Nunito" pitchFamily="2" charset="77"/>
              </a:rPr>
              <a:t>Collectors &amp; Investors have previously been two very different categories of music enthusiasts.</a:t>
            </a:r>
          </a:p>
          <a:p>
            <a:pPr algn="ctr"/>
            <a:r>
              <a:rPr lang="en-GB" dirty="0">
                <a:solidFill>
                  <a:srgbClr val="FFFFFF"/>
                </a:solidFill>
                <a:effectLst/>
                <a:latin typeface="Nunito" pitchFamily="2" charset="77"/>
              </a:rPr>
              <a:t>Because we can keep track of resales and give a transaction fee back to the artists, collectors are investing in the future of musicians perpetually, returning a percentage of every resale as we advance. This solves the problem of musicians not having pension plans and often living in near poverty when they are old, which is a travesty.</a:t>
            </a:r>
          </a:p>
          <a:p>
            <a:pPr algn="ctr"/>
            <a:r>
              <a:rPr lang="en-GB" dirty="0">
                <a:solidFill>
                  <a:srgbClr val="FFFFFF"/>
                </a:solidFill>
                <a:effectLst/>
                <a:latin typeface="Nunito" pitchFamily="2" charset="77"/>
              </a:rPr>
              <a:t>Likewise, investors can see artists’ potential in the longer term with the incentive to buy up artists’ early works as a speculative investment. This has been considered the norm in Dubstep, Reggae, specifically Japanese reggae collectors. We add the incentive to mitigate risk for royalties to be held as escrow to ensure the artist or label sells the release as promised.</a:t>
            </a:r>
          </a:p>
          <a:p>
            <a:pPr algn="ctr"/>
            <a:r>
              <a:rPr lang="en-GB" dirty="0">
                <a:solidFill>
                  <a:srgbClr val="FFFFFF"/>
                </a:solidFill>
                <a:effectLst/>
                <a:latin typeface="Nunito" pitchFamily="2" charset="77"/>
              </a:rPr>
              <a:t>We want to incentivise the investment market to select what music is worth investing in. Usually, large labels have a dedicated A&amp;R department. In part, our approach could help decentralise the A&amp;R process, just as musicians ‘going viral’ did in the 2010s, meaning that the crowd can get better music. Investors can see this opportunity to spot early movers in new sounds and new genres, and this will foster experimentation, innovation and quality.</a:t>
            </a:r>
          </a:p>
          <a:p>
            <a:pPr algn="ctr"/>
            <a:r>
              <a:rPr lang="en-GB" dirty="0">
                <a:solidFill>
                  <a:srgbClr val="FFFFFF"/>
                </a:solidFill>
                <a:effectLst/>
                <a:latin typeface="Nunito" pitchFamily="2" charset="77"/>
              </a:rPr>
              <a:t>Collectors will begin to view themselves as investors in music. </a:t>
            </a:r>
            <a:r>
              <a:rPr lang="en-GB" dirty="0">
                <a:solidFill>
                  <a:srgbClr val="FFFFFF"/>
                </a:solidFill>
                <a:latin typeface="Nunito" pitchFamily="2" charset="77"/>
              </a:rPr>
              <a:t>Sp</a:t>
            </a:r>
            <a:r>
              <a:rPr lang="en-GB" dirty="0">
                <a:solidFill>
                  <a:srgbClr val="FFFFFF"/>
                </a:solidFill>
                <a:effectLst/>
                <a:latin typeface="Nunito" pitchFamily="2" charset="77"/>
              </a:rPr>
              <a:t>eculative investors will hopefully regard themselves as tastemakers, emphasising the music they like and think the market will like.</a:t>
            </a:r>
          </a:p>
          <a:p>
            <a:pPr algn="ctr"/>
            <a:r>
              <a:rPr lang="en-GB" dirty="0">
                <a:solidFill>
                  <a:srgbClr val="FFFFFF"/>
                </a:solidFill>
                <a:effectLst/>
                <a:latin typeface="Nunito" pitchFamily="2" charset="77"/>
              </a:rPr>
              <a:t>NFTs will be resaleable by collectors once the physical vinyl arrives via drop shipping to the buyer. This means that resale prices will not dive suddenly, as has been the norm during the launch of many NFT projects in 2020-2023.</a:t>
            </a:r>
          </a:p>
          <a:p>
            <a:pPr algn="ct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Suitable for Fans, Artists and Investors. Everyone wins.</a:t>
            </a:r>
          </a:p>
        </p:txBody>
      </p:sp>
    </p:spTree>
    <p:extLst>
      <p:ext uri="{BB962C8B-B14F-4D97-AF65-F5344CB8AC3E}">
        <p14:creationId xmlns:p14="http://schemas.microsoft.com/office/powerpoint/2010/main" val="647054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58EDE4D-1312-A8DF-1EE8-4FDD96A79BA0}"/>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889CF7B1-11CD-F0FE-A55A-8353E50ABD3F}"/>
              </a:ext>
            </a:extLst>
          </p:cNvPr>
          <p:cNvSpPr txBox="1"/>
          <p:nvPr/>
        </p:nvSpPr>
        <p:spPr>
          <a:xfrm>
            <a:off x="756745" y="705177"/>
            <a:ext cx="10678510" cy="5447645"/>
          </a:xfrm>
          <a:prstGeom prst="rect">
            <a:avLst/>
          </a:prstGeom>
          <a:noFill/>
        </p:spPr>
        <p:txBody>
          <a:bodyPr wrap="square" rtlCol="0">
            <a:spAutoFit/>
          </a:bodyPr>
          <a:lstStyle/>
          <a:p>
            <a:pPr algn="ctr"/>
            <a:r>
              <a:rPr lang="en-GB" sz="3000" dirty="0">
                <a:solidFill>
                  <a:srgbClr val="FCFF2B"/>
                </a:solidFill>
                <a:effectLst/>
                <a:latin typeface="Nunito" pitchFamily="2" charset="77"/>
              </a:rPr>
              <a:t>Stake Pool Technology</a:t>
            </a:r>
          </a:p>
          <a:p>
            <a:pPr algn="ctr"/>
            <a:endParaRPr lang="en-GB" sz="3000" dirty="0">
              <a:solidFill>
                <a:srgbClr val="FCFF2B"/>
              </a:solidFill>
              <a:effectLst/>
              <a:latin typeface="Nunito" pitchFamily="2" charset="77"/>
            </a:endParaRPr>
          </a:p>
          <a:p>
            <a:pPr algn="ctr"/>
            <a:r>
              <a:rPr lang="en-GB" dirty="0">
                <a:solidFill>
                  <a:srgbClr val="FFFFFF"/>
                </a:solidFill>
                <a:effectLst/>
                <a:latin typeface="Nunito" pitchFamily="2" charset="77"/>
              </a:rPr>
              <a:t>Staking Pool Review;</a:t>
            </a:r>
          </a:p>
          <a:p>
            <a:pPr algn="ctr"/>
            <a:r>
              <a:rPr lang="en-GB" dirty="0">
                <a:solidFill>
                  <a:srgbClr val="FFFFFF"/>
                </a:solidFill>
                <a:effectLst/>
                <a:latin typeface="Nunito" pitchFamily="2" charset="77"/>
              </a:rPr>
              <a:t>● ADA ISPO for Lower Risk Investors</a:t>
            </a:r>
          </a:p>
          <a:p>
            <a:pPr algn="ct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The purpose of stake pool technology is to participate in the blockchain ecosystem and give benefits back to its investors. The public metrics for ADA stake pools assure that the VLV stake pool has an excellent opportunity to operate profitably for its delegated investors.</a:t>
            </a:r>
          </a:p>
          <a:p>
            <a:pPr algn="ct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In addition to its simplicity of assembly, the POS (Proof of Stake) consensus mechanism of the Cardano platform is up to 4 million times more energy efficient than Bitcoin, which meets our CSR objectives and any similar artist's mindset. Operational costs of hosting the stake pool will also be linked to an ethical supplier, such as google cloud, which offsets their carbon emissions. Cardano, a</a:t>
            </a:r>
          </a:p>
          <a:p>
            <a:pPr algn="ctr"/>
            <a:r>
              <a:rPr lang="en-GB" dirty="0">
                <a:solidFill>
                  <a:srgbClr val="FFFFFF"/>
                </a:solidFill>
                <a:effectLst/>
                <a:latin typeface="Nunito" pitchFamily="2" charset="77"/>
              </a:rPr>
              <a:t>third-generation cryptocurrency solves the problem related to scalability and sustainability compared to many other layer 1 blockchains.</a:t>
            </a:r>
          </a:p>
          <a:p>
            <a:pPr algn="ct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The developer support documentation is here for more details</a:t>
            </a:r>
          </a:p>
          <a:p>
            <a:pPr algn="ctr"/>
            <a:r>
              <a:rPr lang="en-GB" dirty="0">
                <a:solidFill>
                  <a:srgbClr val="FFFFFF"/>
                </a:solidFill>
                <a:effectLst/>
                <a:latin typeface="Nunito" pitchFamily="2" charset="77"/>
                <a:hlinkClick r:id="rId3"/>
              </a:rPr>
              <a:t>https://developers.cardano.org/</a:t>
            </a:r>
            <a:r>
              <a:rPr lang="en-GB" dirty="0">
                <a:solidFill>
                  <a:srgbClr val="FFFFFF"/>
                </a:solidFill>
                <a:effectLst/>
                <a:latin typeface="Nunito" pitchFamily="2" charset="77"/>
              </a:rPr>
              <a:t>. </a:t>
            </a:r>
          </a:p>
        </p:txBody>
      </p:sp>
    </p:spTree>
    <p:extLst>
      <p:ext uri="{BB962C8B-B14F-4D97-AF65-F5344CB8AC3E}">
        <p14:creationId xmlns:p14="http://schemas.microsoft.com/office/powerpoint/2010/main" val="1115776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1126B3-9876-1134-16AE-F4F592CBF49E}"/>
              </a:ext>
            </a:extLst>
          </p:cNvPr>
          <p:cNvPicPr>
            <a:picLocks noChangeAspect="1"/>
          </p:cNvPicPr>
          <p:nvPr/>
        </p:nvPicPr>
        <p:blipFill>
          <a:blip r:embed="rId2"/>
          <a:stretch>
            <a:fillRect/>
          </a:stretch>
        </p:blipFill>
        <p:spPr>
          <a:xfrm>
            <a:off x="-1" y="0"/>
            <a:ext cx="12192000" cy="6858000"/>
          </a:xfrm>
          <a:prstGeom prst="rect">
            <a:avLst/>
          </a:prstGeom>
        </p:spPr>
      </p:pic>
      <p:pic>
        <p:nvPicPr>
          <p:cNvPr id="6" name="Picture 5">
            <a:extLst>
              <a:ext uri="{FF2B5EF4-FFF2-40B4-BE49-F238E27FC236}">
                <a16:creationId xmlns:a16="http://schemas.microsoft.com/office/drawing/2014/main" id="{C0E7765C-F701-98CF-ACA7-A69559E3AF49}"/>
              </a:ext>
            </a:extLst>
          </p:cNvPr>
          <p:cNvPicPr>
            <a:picLocks noChangeAspect="1"/>
          </p:cNvPicPr>
          <p:nvPr/>
        </p:nvPicPr>
        <p:blipFill>
          <a:blip r:embed="rId3">
            <a:alphaModFix/>
          </a:blip>
          <a:stretch>
            <a:fillRect/>
          </a:stretch>
        </p:blipFill>
        <p:spPr>
          <a:xfrm>
            <a:off x="3931120" y="1914767"/>
            <a:ext cx="4329760" cy="3028466"/>
          </a:xfrm>
          <a:prstGeom prst="rect">
            <a:avLst/>
          </a:prstGeom>
        </p:spPr>
      </p:pic>
      <p:sp>
        <p:nvSpPr>
          <p:cNvPr id="7" name="TextBox 6">
            <a:extLst>
              <a:ext uri="{FF2B5EF4-FFF2-40B4-BE49-F238E27FC236}">
                <a16:creationId xmlns:a16="http://schemas.microsoft.com/office/drawing/2014/main" id="{78ECF624-94A2-0138-8AE0-A68CD252C382}"/>
              </a:ext>
            </a:extLst>
          </p:cNvPr>
          <p:cNvSpPr txBox="1"/>
          <p:nvPr/>
        </p:nvSpPr>
        <p:spPr>
          <a:xfrm>
            <a:off x="3931120" y="5731339"/>
            <a:ext cx="4687615" cy="338554"/>
          </a:xfrm>
          <a:prstGeom prst="rect">
            <a:avLst/>
          </a:prstGeom>
          <a:noFill/>
        </p:spPr>
        <p:txBody>
          <a:bodyPr wrap="square" rtlCol="0">
            <a:spAutoFit/>
          </a:bodyPr>
          <a:lstStyle/>
          <a:p>
            <a:r>
              <a:rPr lang="en-GB" sz="1600" dirty="0">
                <a:solidFill>
                  <a:srgbClr val="F7FF15"/>
                </a:solidFill>
                <a:latin typeface="Nunito" pitchFamily="2" charset="77"/>
              </a:rPr>
              <a:t>Fig. ADA stake pool performance proﬁtability</a:t>
            </a:r>
          </a:p>
        </p:txBody>
      </p:sp>
    </p:spTree>
    <p:extLst>
      <p:ext uri="{BB962C8B-B14F-4D97-AF65-F5344CB8AC3E}">
        <p14:creationId xmlns:p14="http://schemas.microsoft.com/office/powerpoint/2010/main" val="377973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2B7887E-13EC-717A-7F4F-4C3506D72BF0}"/>
              </a:ext>
            </a:extLst>
          </p:cNvPr>
          <p:cNvPicPr>
            <a:picLocks noChangeAspect="1"/>
          </p:cNvPicPr>
          <p:nvPr/>
        </p:nvPicPr>
        <p:blipFill>
          <a:blip r:embed="rId2"/>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26A3FFC9-6626-FFEC-6DC7-6DA4F24054C0}"/>
              </a:ext>
            </a:extLst>
          </p:cNvPr>
          <p:cNvSpPr txBox="1"/>
          <p:nvPr/>
        </p:nvSpPr>
        <p:spPr>
          <a:xfrm>
            <a:off x="3005959" y="212735"/>
            <a:ext cx="6180082" cy="6432530"/>
          </a:xfrm>
          <a:prstGeom prst="rect">
            <a:avLst/>
          </a:prstGeom>
          <a:noFill/>
        </p:spPr>
        <p:txBody>
          <a:bodyPr wrap="square">
            <a:spAutoFit/>
          </a:bodyPr>
          <a:lstStyle/>
          <a:p>
            <a:pPr algn="ctr"/>
            <a:r>
              <a:rPr lang="en-GB" sz="3000" dirty="0">
                <a:solidFill>
                  <a:srgbClr val="F7FF15"/>
                </a:solidFill>
                <a:latin typeface="Nunito" pitchFamily="2" charset="77"/>
              </a:rPr>
              <a:t>Marketplace Technology</a:t>
            </a:r>
          </a:p>
          <a:p>
            <a:pPr algn="ctr"/>
            <a:endParaRPr lang="en-GB" sz="2600" dirty="0">
              <a:solidFill>
                <a:srgbClr val="F7FF15"/>
              </a:solidFill>
              <a:latin typeface="Nunito" pitchFamily="2" charset="77"/>
            </a:endParaRPr>
          </a:p>
          <a:p>
            <a:pPr algn="ctr"/>
            <a:r>
              <a:rPr lang="en-GB" dirty="0">
                <a:solidFill>
                  <a:schemeClr val="bg1"/>
                </a:solidFill>
                <a:latin typeface="Nunito" pitchFamily="2" charset="77"/>
              </a:rPr>
              <a:t>Having successfully tested this on second-generation cryptocurrencies with multi-chain support, the framework for the Marketplace is built on the MERN stack with a dapp (decentralised application) layer approach. Other currency speciﬁc features that appeal in this tech selection are ERC conversion tools to validate from the Ethereum network to help transition funds and contracts in the future.</a:t>
            </a:r>
          </a:p>
          <a:p>
            <a:pPr algn="ctr"/>
            <a:r>
              <a:rPr lang="en-GB" dirty="0">
                <a:solidFill>
                  <a:schemeClr val="bg1"/>
                </a:solidFill>
                <a:latin typeface="Nunito" pitchFamily="2" charset="77"/>
              </a:rPr>
              <a:t>In phase one, the multichain marketplace will offer minting, funding opportunities and tools for artists to connect to fans to crowd-funded (pre-sold) Hybrid NFT projects. The other aspect of the market is offering Artists and Collectors a searchable UI by any criteria to enable a fan or collector to bid or purchase items and allow artists to resell collectable media or articles.</a:t>
            </a:r>
          </a:p>
          <a:p>
            <a:pPr algn="ctr"/>
            <a:r>
              <a:rPr lang="en-GB" dirty="0">
                <a:solidFill>
                  <a:schemeClr val="bg1"/>
                </a:solidFill>
                <a:latin typeface="Nunito" pitchFamily="2" charset="77"/>
              </a:rPr>
              <a:t>Picture Disk Vinyl has always attracted more value. We will adopt this culture by offering choices to skin the appearance of NFT in the collection on the Marketplace, particularly for low-pressing number issues with high values.</a:t>
            </a:r>
          </a:p>
        </p:txBody>
      </p:sp>
    </p:spTree>
    <p:extLst>
      <p:ext uri="{BB962C8B-B14F-4D97-AF65-F5344CB8AC3E}">
        <p14:creationId xmlns:p14="http://schemas.microsoft.com/office/powerpoint/2010/main" val="34105546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C71FC8-EECE-6562-0106-816561FED701}"/>
              </a:ext>
            </a:extLst>
          </p:cNvPr>
          <p:cNvPicPr>
            <a:picLocks noChangeAspect="1"/>
          </p:cNvPicPr>
          <p:nvPr/>
        </p:nvPicPr>
        <p:blipFill>
          <a:blip r:embed="rId2"/>
          <a:stretch>
            <a:fillRect/>
          </a:stretch>
        </p:blipFill>
        <p:spPr>
          <a:xfrm>
            <a:off x="0" y="0"/>
            <a:ext cx="12192000" cy="6858000"/>
          </a:xfrm>
          <a:prstGeom prst="rect">
            <a:avLst/>
          </a:prstGeom>
        </p:spPr>
      </p:pic>
      <p:pic>
        <p:nvPicPr>
          <p:cNvPr id="7" name="Picture 6">
            <a:extLst>
              <a:ext uri="{FF2B5EF4-FFF2-40B4-BE49-F238E27FC236}">
                <a16:creationId xmlns:a16="http://schemas.microsoft.com/office/drawing/2014/main" id="{BF629B8F-3254-D46F-6530-7DA0D0B770FA}"/>
              </a:ext>
            </a:extLst>
          </p:cNvPr>
          <p:cNvPicPr>
            <a:picLocks noChangeAspect="1"/>
          </p:cNvPicPr>
          <p:nvPr/>
        </p:nvPicPr>
        <p:blipFill>
          <a:blip r:embed="rId3"/>
          <a:stretch>
            <a:fillRect/>
          </a:stretch>
        </p:blipFill>
        <p:spPr>
          <a:xfrm>
            <a:off x="2209800" y="1888386"/>
            <a:ext cx="7772400" cy="3081228"/>
          </a:xfrm>
          <a:prstGeom prst="rect">
            <a:avLst/>
          </a:prstGeom>
        </p:spPr>
      </p:pic>
      <p:sp>
        <p:nvSpPr>
          <p:cNvPr id="8" name="TextBox 7">
            <a:extLst>
              <a:ext uri="{FF2B5EF4-FFF2-40B4-BE49-F238E27FC236}">
                <a16:creationId xmlns:a16="http://schemas.microsoft.com/office/drawing/2014/main" id="{F6E12EC6-F393-8DCC-6075-6B419CC65DBD}"/>
              </a:ext>
            </a:extLst>
          </p:cNvPr>
          <p:cNvSpPr txBox="1"/>
          <p:nvPr/>
        </p:nvSpPr>
        <p:spPr>
          <a:xfrm>
            <a:off x="2209800" y="5129212"/>
            <a:ext cx="8106966" cy="338554"/>
          </a:xfrm>
          <a:prstGeom prst="rect">
            <a:avLst/>
          </a:prstGeom>
          <a:noFill/>
        </p:spPr>
        <p:txBody>
          <a:bodyPr wrap="square" rtlCol="0">
            <a:spAutoFit/>
          </a:bodyPr>
          <a:lstStyle/>
          <a:p>
            <a:r>
              <a:rPr lang="en-GB" sz="1600" dirty="0">
                <a:solidFill>
                  <a:srgbClr val="F7FF15"/>
                </a:solidFill>
                <a:latin typeface="Nunito" pitchFamily="2" charset="77"/>
              </a:rPr>
              <a:t>How a collection of NFT appear in the prototype Marketplace, currently in pre-alpha</a:t>
            </a:r>
          </a:p>
        </p:txBody>
      </p:sp>
    </p:spTree>
    <p:extLst>
      <p:ext uri="{BB962C8B-B14F-4D97-AF65-F5344CB8AC3E}">
        <p14:creationId xmlns:p14="http://schemas.microsoft.com/office/powerpoint/2010/main" val="2405205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4E443D6-74B3-AAD0-E286-0D4D5DA2C26B}"/>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9CB1F144-3CB3-43BA-B9E2-EFEC1D077A05}"/>
              </a:ext>
            </a:extLst>
          </p:cNvPr>
          <p:cNvSpPr txBox="1"/>
          <p:nvPr/>
        </p:nvSpPr>
        <p:spPr>
          <a:xfrm>
            <a:off x="1939158" y="766732"/>
            <a:ext cx="8313683" cy="5324535"/>
          </a:xfrm>
          <a:prstGeom prst="rect">
            <a:avLst/>
          </a:prstGeom>
          <a:noFill/>
        </p:spPr>
        <p:txBody>
          <a:bodyPr wrap="square" rtlCol="0">
            <a:spAutoFit/>
          </a:bodyPr>
          <a:lstStyle/>
          <a:p>
            <a:pPr algn="ctr"/>
            <a:r>
              <a:rPr lang="en-GB" sz="2600" dirty="0">
                <a:solidFill>
                  <a:srgbClr val="FCFF2B"/>
                </a:solidFill>
                <a:effectLst/>
                <a:latin typeface="Nunito" pitchFamily="2" charset="77"/>
              </a:rPr>
              <a:t>3D UI Metaverse Technology</a:t>
            </a:r>
          </a:p>
          <a:p>
            <a:pPr algn="ctr"/>
            <a:endParaRPr lang="en-GB" sz="2600" dirty="0">
              <a:solidFill>
                <a:srgbClr val="FCFF2B"/>
              </a:solidFill>
              <a:effectLst/>
              <a:latin typeface="Nunito" pitchFamily="2" charset="77"/>
            </a:endParaRPr>
          </a:p>
          <a:p>
            <a:pPr algn="ctr"/>
            <a:r>
              <a:rPr lang="en-GB" dirty="0">
                <a:solidFill>
                  <a:srgbClr val="FFFFFF"/>
                </a:solidFill>
                <a:effectLst/>
                <a:latin typeface="Nunito" pitchFamily="2" charset="77"/>
              </a:rPr>
              <a:t>Just as myspace allowed bands to easily have a webpage, we want to give bands their own customisable virtual spaces that operate with other metaverse systems and on any device; hence our choice of the Vurtly Engine, which is unique in this. This seems the fastest route to the available global market using 3D metaverse browser tech. </a:t>
            </a:r>
          </a:p>
          <a:p>
            <a:pPr algn="ctr"/>
            <a:endParaRPr lang="en-GB" dirty="0">
              <a:solidFill>
                <a:srgbClr val="FFFFFF"/>
              </a:solidFill>
              <a:latin typeface="Nunito" pitchFamily="2" charset="77"/>
            </a:endParaRPr>
          </a:p>
          <a:p>
            <a:pPr algn="ctr"/>
            <a:r>
              <a:rPr lang="en-GB" dirty="0">
                <a:solidFill>
                  <a:srgbClr val="FFFFFF"/>
                </a:solidFill>
                <a:effectLst/>
                <a:latin typeface="Nunito" pitchFamily="2" charset="77"/>
              </a:rPr>
              <a:t>The concept has been tested on the new open-source Vurtly metaverse engine built on three </a:t>
            </a:r>
            <a:r>
              <a:rPr lang="en-GB" dirty="0">
                <a:solidFill>
                  <a:srgbClr val="FFFFFF"/>
                </a:solidFill>
                <a:latin typeface="Nunito" pitchFamily="2" charset="77"/>
              </a:rPr>
              <a:t>i</a:t>
            </a:r>
            <a:r>
              <a:rPr lang="en-GB" dirty="0">
                <a:solidFill>
                  <a:srgbClr val="FFFFFF"/>
                </a:solidFill>
                <a:effectLst/>
                <a:latin typeface="Nunito" pitchFamily="2" charset="77"/>
              </a:rPr>
              <a:t>s </a:t>
            </a:r>
            <a:r>
              <a:rPr lang="en-GB" dirty="0">
                <a:solidFill>
                  <a:srgbClr val="FFFFFF"/>
                </a:solidFill>
                <a:effectLst/>
                <a:latin typeface="Nunito" pitchFamily="2" charset="77"/>
                <a:hlinkClick r:id="rId3"/>
              </a:rPr>
              <a:t>https://Vurtly.com/</a:t>
            </a:r>
            <a:r>
              <a:rPr lang="en-GB" dirty="0">
                <a:solidFill>
                  <a:srgbClr val="FFFFFF"/>
                </a:solidFill>
                <a:effectLst/>
                <a:latin typeface="Nunito" pitchFamily="2" charset="77"/>
              </a:rPr>
              <a:t>. Mozilla hubs is another Web 3.0 technology space that enables 3D Visualisation and customisable meeting spaces for collaboration and presentation of NFT and Music. </a:t>
            </a:r>
            <a:r>
              <a:rPr lang="en-GB" dirty="0">
                <a:solidFill>
                  <a:srgbClr val="FFFFFF"/>
                </a:solidFill>
                <a:effectLst/>
                <a:latin typeface="Nunito" pitchFamily="2" charset="77"/>
                <a:hlinkClick r:id="rId4"/>
              </a:rPr>
              <a:t>https://hubs.mozilla.com/</a:t>
            </a:r>
            <a:r>
              <a:rPr lang="en-GB" dirty="0">
                <a:solidFill>
                  <a:srgbClr val="FFFFFF"/>
                </a:solidFill>
                <a:effectLst/>
                <a:latin typeface="Nunito" pitchFamily="2" charset="77"/>
              </a:rPr>
              <a:t> (using a cartoon stylistic) can be used for illustration until the complete engine is deployed. </a:t>
            </a:r>
          </a:p>
          <a:p>
            <a:pPr algn="ctr"/>
            <a:endParaRPr lang="en-GB" dirty="0">
              <a:solidFill>
                <a:srgbClr val="FFFFFF"/>
              </a:solidFill>
              <a:latin typeface="Nunito" pitchFamily="2" charset="77"/>
            </a:endParaRPr>
          </a:p>
          <a:p>
            <a:pPr algn="ctr"/>
            <a:r>
              <a:rPr lang="en-GB" dirty="0">
                <a:solidFill>
                  <a:srgbClr val="FFFFFF"/>
                </a:solidFill>
                <a:effectLst/>
                <a:latin typeface="Nunito" pitchFamily="2" charset="77"/>
              </a:rPr>
              <a:t>Digital Identity can be re-invented for each individual and space. In future iterations of the Vurtly integration purchases, pre-sales purchases from within these virtual spaces will be stored on the version blockchain such as Cardano.</a:t>
            </a:r>
          </a:p>
        </p:txBody>
      </p:sp>
    </p:spTree>
    <p:extLst>
      <p:ext uri="{BB962C8B-B14F-4D97-AF65-F5344CB8AC3E}">
        <p14:creationId xmlns:p14="http://schemas.microsoft.com/office/powerpoint/2010/main" val="25096407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FD1599-9CCF-FDDB-9F38-3CD96D2C009B}"/>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7DCE2052-E87F-7C85-14F0-8360440EF2AD}"/>
              </a:ext>
            </a:extLst>
          </p:cNvPr>
          <p:cNvSpPr txBox="1"/>
          <p:nvPr/>
        </p:nvSpPr>
        <p:spPr>
          <a:xfrm>
            <a:off x="1402556" y="505122"/>
            <a:ext cx="9386888" cy="5847755"/>
          </a:xfrm>
          <a:prstGeom prst="rect">
            <a:avLst/>
          </a:prstGeom>
          <a:noFill/>
        </p:spPr>
        <p:txBody>
          <a:bodyPr wrap="square" rtlCol="0">
            <a:spAutoFit/>
          </a:bodyPr>
          <a:lstStyle/>
          <a:p>
            <a:pPr algn="ctr"/>
            <a:r>
              <a:rPr lang="en-GB" sz="2600" dirty="0">
                <a:solidFill>
                  <a:srgbClr val="FCFF2B"/>
                </a:solidFill>
                <a:effectLst/>
                <a:latin typeface="Nunito" pitchFamily="2" charset="77"/>
              </a:rPr>
              <a:t>FIXED MARKET CAP 190,000,000 VILVI Tokens</a:t>
            </a:r>
          </a:p>
          <a:p>
            <a:pPr algn="ctr"/>
            <a:endParaRPr lang="en-GB" sz="2600" dirty="0">
              <a:solidFill>
                <a:srgbClr val="FCFF2B"/>
              </a:solidFill>
              <a:effectLst/>
              <a:latin typeface="Nunito" pitchFamily="2" charset="77"/>
            </a:endParaRPr>
          </a:p>
          <a:p>
            <a:pPr algn="ctr"/>
            <a:r>
              <a:rPr lang="en-GB" dirty="0">
                <a:solidFill>
                  <a:srgbClr val="FFFFFF"/>
                </a:solidFill>
                <a:effectLst/>
                <a:latin typeface="Nunito" pitchFamily="2" charset="77"/>
              </a:rPr>
              <a:t>● Development 16%, Marketing 13%, Admin 7.7%, Contingency 3.3%; each has</a:t>
            </a:r>
          </a:p>
          <a:p>
            <a:pPr algn="ctr"/>
            <a:r>
              <a:rPr lang="en-GB" dirty="0">
                <a:solidFill>
                  <a:srgbClr val="FFFFFF"/>
                </a:solidFill>
                <a:effectLst/>
                <a:latin typeface="Nunito" pitchFamily="2" charset="77"/>
              </a:rPr>
              <a:t>its wallet, with 8% of each department’s wallet unlocking every month, public visibility of spending.</a:t>
            </a:r>
          </a:p>
          <a:p>
            <a:pPr algn="ctr"/>
            <a:r>
              <a:rPr lang="en-GB" dirty="0">
                <a:solidFill>
                  <a:srgbClr val="FFFFFF"/>
                </a:solidFill>
                <a:effectLst/>
                <a:latin typeface="Nunito" pitchFamily="2" charset="77"/>
              </a:rPr>
              <a:t>● 5% Founders, Team &amp; Advisors (12-month lock, then 15% available per month)</a:t>
            </a:r>
          </a:p>
          <a:p>
            <a:pPr algn="ctr"/>
            <a:endParaRPr lang="en-GB" dirty="0">
              <a:solidFill>
                <a:srgbClr val="FFFFFF"/>
              </a:solidFill>
              <a:effectLst/>
              <a:latin typeface="Nunito" pitchFamily="2" charset="77"/>
            </a:endParaRPr>
          </a:p>
          <a:p>
            <a:pPr algn="ctr"/>
            <a:endParaRPr lang="en-GB" dirty="0">
              <a:solidFill>
                <a:srgbClr val="FFFFFF"/>
              </a:solidFill>
              <a:effectLst/>
              <a:latin typeface="Nunito" pitchFamily="2" charset="77"/>
            </a:endParaRPr>
          </a:p>
          <a:p>
            <a:pPr algn="ctr"/>
            <a:r>
              <a:rPr lang="en-GB" sz="2600" dirty="0">
                <a:solidFill>
                  <a:srgbClr val="FCFF2B"/>
                </a:solidFill>
                <a:effectLst/>
                <a:latin typeface="Nunito" pitchFamily="2" charset="77"/>
              </a:rPr>
              <a:t>PRIVATE ROUNDS</a:t>
            </a:r>
          </a:p>
          <a:p>
            <a:pPr algn="ctr"/>
            <a:endParaRPr lang="en-GB" sz="2600" dirty="0">
              <a:solidFill>
                <a:srgbClr val="FCFF2B"/>
              </a:solidFill>
              <a:effectLst/>
              <a:latin typeface="Nunito" pitchFamily="2" charset="77"/>
            </a:endParaRPr>
          </a:p>
          <a:p>
            <a:pPr algn="ctr"/>
            <a:r>
              <a:rPr lang="en-GB" dirty="0">
                <a:solidFill>
                  <a:srgbClr val="FFFFFF"/>
                </a:solidFill>
                <a:effectLst/>
                <a:latin typeface="Nunito" pitchFamily="2" charset="77"/>
              </a:rPr>
              <a:t>● 15% Early Investors (Pre-Public);</a:t>
            </a:r>
          </a:p>
          <a:p>
            <a:pPr algn="ctr"/>
            <a:r>
              <a:rPr lang="en-GB" dirty="0">
                <a:solidFill>
                  <a:srgbClr val="FFFFFF"/>
                </a:solidFill>
                <a:effectLst/>
                <a:latin typeface="Nunito" pitchFamily="2" charset="77"/>
              </a:rPr>
              <a:t>Round 1: 2.5% Tokens, 4,750,000 @ 0.04 USD </a:t>
            </a:r>
            <a:r>
              <a:rPr lang="en-GB" dirty="0" err="1">
                <a:solidFill>
                  <a:srgbClr val="FFFFFF"/>
                </a:solidFill>
                <a:effectLst/>
                <a:latin typeface="Nunito" pitchFamily="2" charset="77"/>
              </a:rPr>
              <a:t>equiv</a:t>
            </a:r>
            <a:r>
              <a:rPr lang="en-GB" dirty="0">
                <a:solidFill>
                  <a:srgbClr val="FFFFFF"/>
                </a:solidFill>
                <a:effectLst/>
                <a:latin typeface="Nunito" pitchFamily="2" charset="77"/>
              </a:rPr>
              <a:t> (lockup for six months, then 15% available per month) 190k USD</a:t>
            </a:r>
          </a:p>
          <a:p>
            <a:pPr algn="ctr"/>
            <a:r>
              <a:rPr lang="en-GB" dirty="0">
                <a:solidFill>
                  <a:srgbClr val="FFFFFF"/>
                </a:solidFill>
                <a:effectLst/>
                <a:latin typeface="Nunito" pitchFamily="2" charset="77"/>
              </a:rPr>
              <a:t>Round 2: 2.5% Tokens 4,750,000 @ 0.06 USD </a:t>
            </a:r>
            <a:r>
              <a:rPr lang="en-GB" dirty="0" err="1">
                <a:solidFill>
                  <a:srgbClr val="FFFFFF"/>
                </a:solidFill>
                <a:effectLst/>
                <a:latin typeface="Nunito" pitchFamily="2" charset="77"/>
              </a:rPr>
              <a:t>equiv</a:t>
            </a:r>
            <a:r>
              <a:rPr lang="en-GB" dirty="0">
                <a:solidFill>
                  <a:srgbClr val="FFFFFF"/>
                </a:solidFill>
                <a:effectLst/>
                <a:latin typeface="Nunito" pitchFamily="2" charset="77"/>
              </a:rPr>
              <a:t> (lockup for five months, then 20% available per month) 285k USD</a:t>
            </a:r>
          </a:p>
          <a:p>
            <a:pPr algn="ctr"/>
            <a:r>
              <a:rPr lang="en-GB" dirty="0">
                <a:solidFill>
                  <a:srgbClr val="FFFFFF"/>
                </a:solidFill>
                <a:effectLst/>
                <a:latin typeface="Nunito" pitchFamily="2" charset="77"/>
              </a:rPr>
              <a:t>Round 3: 5% Tokens 9,500,000 @ 0.12 USD </a:t>
            </a:r>
            <a:r>
              <a:rPr lang="en-GB" dirty="0" err="1">
                <a:solidFill>
                  <a:srgbClr val="FFFFFF"/>
                </a:solidFill>
                <a:effectLst/>
                <a:latin typeface="Nunito" pitchFamily="2" charset="77"/>
              </a:rPr>
              <a:t>equiv</a:t>
            </a:r>
            <a:r>
              <a:rPr lang="en-GB" dirty="0">
                <a:solidFill>
                  <a:srgbClr val="FFFFFF"/>
                </a:solidFill>
                <a:effectLst/>
                <a:latin typeface="Nunito" pitchFamily="2" charset="77"/>
              </a:rPr>
              <a:t> (lockup for five months, then 15% available per month)</a:t>
            </a:r>
          </a:p>
          <a:p>
            <a:pPr algn="ctr"/>
            <a:r>
              <a:rPr lang="en-GB" dirty="0">
                <a:solidFill>
                  <a:srgbClr val="FFFFFF"/>
                </a:solidFill>
                <a:effectLst/>
                <a:latin typeface="Nunito" pitchFamily="2" charset="77"/>
              </a:rPr>
              <a:t>Round 4: 5% Tokens 9,500,000 @ 0.35 USD </a:t>
            </a:r>
            <a:r>
              <a:rPr lang="en-GB" dirty="0" err="1">
                <a:solidFill>
                  <a:srgbClr val="FFFFFF"/>
                </a:solidFill>
                <a:effectLst/>
                <a:latin typeface="Nunito" pitchFamily="2" charset="77"/>
              </a:rPr>
              <a:t>equiv</a:t>
            </a:r>
            <a:r>
              <a:rPr lang="en-GB" dirty="0">
                <a:solidFill>
                  <a:srgbClr val="FFFFFF"/>
                </a:solidFill>
                <a:effectLst/>
                <a:latin typeface="Nunito" pitchFamily="2" charset="77"/>
              </a:rPr>
              <a:t>, no lockup</a:t>
            </a:r>
          </a:p>
          <a:p>
            <a:pPr algn="ctr"/>
            <a:endParaRPr lang="en-GB" dirty="0">
              <a:latin typeface="Nunito" pitchFamily="2" charset="77"/>
            </a:endParaRPr>
          </a:p>
        </p:txBody>
      </p:sp>
    </p:spTree>
    <p:extLst>
      <p:ext uri="{BB962C8B-B14F-4D97-AF65-F5344CB8AC3E}">
        <p14:creationId xmlns:p14="http://schemas.microsoft.com/office/powerpoint/2010/main" val="40694803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80085D8-5E55-F99A-CED7-40AF497994B4}"/>
              </a:ext>
            </a:extLst>
          </p:cNvPr>
          <p:cNvPicPr>
            <a:picLocks noChangeAspect="1"/>
          </p:cNvPicPr>
          <p:nvPr/>
        </p:nvPicPr>
        <p:blipFill>
          <a:blip r:embed="rId2"/>
          <a:stretch>
            <a:fillRect/>
          </a:stretch>
        </p:blipFill>
        <p:spPr>
          <a:xfrm>
            <a:off x="0" y="0"/>
            <a:ext cx="12192000" cy="6858000"/>
          </a:xfrm>
          <a:prstGeom prst="rect">
            <a:avLst/>
          </a:prstGeom>
        </p:spPr>
      </p:pic>
      <p:pic>
        <p:nvPicPr>
          <p:cNvPr id="7" name="Picture 6">
            <a:extLst>
              <a:ext uri="{FF2B5EF4-FFF2-40B4-BE49-F238E27FC236}">
                <a16:creationId xmlns:a16="http://schemas.microsoft.com/office/drawing/2014/main" id="{C9637606-B963-9A0F-A350-484004B265F9}"/>
              </a:ext>
            </a:extLst>
          </p:cNvPr>
          <p:cNvPicPr>
            <a:picLocks noChangeAspect="1"/>
          </p:cNvPicPr>
          <p:nvPr/>
        </p:nvPicPr>
        <p:blipFill>
          <a:blip r:embed="rId3">
            <a:alphaModFix amt="80000"/>
          </a:blip>
          <a:stretch>
            <a:fillRect/>
          </a:stretch>
        </p:blipFill>
        <p:spPr>
          <a:xfrm>
            <a:off x="4724400" y="-1"/>
            <a:ext cx="2743200" cy="6858000"/>
          </a:xfrm>
          <a:prstGeom prst="rect">
            <a:avLst/>
          </a:prstGeom>
        </p:spPr>
      </p:pic>
      <p:pic>
        <p:nvPicPr>
          <p:cNvPr id="8" name="Picture 7">
            <a:extLst>
              <a:ext uri="{FF2B5EF4-FFF2-40B4-BE49-F238E27FC236}">
                <a16:creationId xmlns:a16="http://schemas.microsoft.com/office/drawing/2014/main" id="{4A7C6420-537B-BF99-B9D5-166FCD1F8765}"/>
              </a:ext>
            </a:extLst>
          </p:cNvPr>
          <p:cNvPicPr>
            <a:picLocks noChangeAspect="1"/>
          </p:cNvPicPr>
          <p:nvPr/>
        </p:nvPicPr>
        <p:blipFill>
          <a:blip r:embed="rId4">
            <a:alphaModFix amt="28000"/>
          </a:blip>
          <a:stretch>
            <a:fillRect/>
          </a:stretch>
        </p:blipFill>
        <p:spPr>
          <a:xfrm>
            <a:off x="10452940" y="2714413"/>
            <a:ext cx="1429173" cy="1429173"/>
          </a:xfrm>
          <a:prstGeom prst="rect">
            <a:avLst/>
          </a:prstGeom>
        </p:spPr>
      </p:pic>
      <p:pic>
        <p:nvPicPr>
          <p:cNvPr id="9" name="Picture 8">
            <a:extLst>
              <a:ext uri="{FF2B5EF4-FFF2-40B4-BE49-F238E27FC236}">
                <a16:creationId xmlns:a16="http://schemas.microsoft.com/office/drawing/2014/main" id="{07FE32FC-BECF-E628-51D0-FDF15CD7F81F}"/>
              </a:ext>
            </a:extLst>
          </p:cNvPr>
          <p:cNvPicPr>
            <a:picLocks noChangeAspect="1"/>
          </p:cNvPicPr>
          <p:nvPr/>
        </p:nvPicPr>
        <p:blipFill>
          <a:blip r:embed="rId4">
            <a:alphaModFix amt="28000"/>
          </a:blip>
          <a:stretch>
            <a:fillRect/>
          </a:stretch>
        </p:blipFill>
        <p:spPr>
          <a:xfrm>
            <a:off x="218441" y="2714413"/>
            <a:ext cx="1429173" cy="1429173"/>
          </a:xfrm>
          <a:prstGeom prst="rect">
            <a:avLst/>
          </a:prstGeom>
        </p:spPr>
      </p:pic>
    </p:spTree>
    <p:extLst>
      <p:ext uri="{BB962C8B-B14F-4D97-AF65-F5344CB8AC3E}">
        <p14:creationId xmlns:p14="http://schemas.microsoft.com/office/powerpoint/2010/main" val="20814500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C873B52-6D14-3923-C34F-49DB14EDAB04}"/>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B1D95B7B-E5BF-F67C-4285-9342B84C3861}"/>
              </a:ext>
            </a:extLst>
          </p:cNvPr>
          <p:cNvSpPr txBox="1"/>
          <p:nvPr/>
        </p:nvSpPr>
        <p:spPr>
          <a:xfrm>
            <a:off x="1509712" y="151179"/>
            <a:ext cx="9172575" cy="6494085"/>
          </a:xfrm>
          <a:prstGeom prst="rect">
            <a:avLst/>
          </a:prstGeom>
          <a:noFill/>
        </p:spPr>
        <p:txBody>
          <a:bodyPr wrap="square" rtlCol="0">
            <a:spAutoFit/>
          </a:bodyPr>
          <a:lstStyle/>
          <a:p>
            <a:pPr algn="ctr"/>
            <a:r>
              <a:rPr lang="en-GB" sz="2600" dirty="0">
                <a:solidFill>
                  <a:srgbClr val="FCFF2B"/>
                </a:solidFill>
                <a:effectLst/>
                <a:latin typeface="Nunito" pitchFamily="2" charset="77"/>
              </a:rPr>
              <a:t>PUBLIC SALE STAGE</a:t>
            </a:r>
          </a:p>
          <a:p>
            <a:pPr algn="ctr"/>
            <a:endParaRPr lang="en-GB" sz="2600" dirty="0">
              <a:solidFill>
                <a:srgbClr val="FCFF2B"/>
              </a:solidFill>
              <a:effectLst/>
              <a:latin typeface="Nunito" pitchFamily="2" charset="77"/>
            </a:endParaRPr>
          </a:p>
          <a:p>
            <a:pPr algn="ctr"/>
            <a:r>
              <a:rPr lang="en-GB" dirty="0">
                <a:solidFill>
                  <a:srgbClr val="FFFFFF"/>
                </a:solidFill>
                <a:effectLst/>
                <a:latin typeface="Nunito" pitchFamily="2" charset="77"/>
              </a:rPr>
              <a:t>● Exchange pool: </a:t>
            </a:r>
          </a:p>
          <a:p>
            <a:pPr algn="ctr"/>
            <a:endParaRPr lang="en-GB" dirty="0">
              <a:solidFill>
                <a:srgbClr val="FFFFFF"/>
              </a:solidFill>
              <a:effectLst/>
              <a:latin typeface="Nunito" pitchFamily="2" charset="77"/>
            </a:endParaRPr>
          </a:p>
          <a:p>
            <a:pPr algn="ctr"/>
            <a:r>
              <a:rPr lang="en-GB" sz="2000" dirty="0">
                <a:solidFill>
                  <a:srgbClr val="FCFF2B"/>
                </a:solidFill>
                <a:effectLst/>
                <a:latin typeface="Nunito" pitchFamily="2" charset="77"/>
              </a:rPr>
              <a:t>EITHER</a:t>
            </a:r>
          </a:p>
          <a:p>
            <a:pPr algn="ctr"/>
            <a:r>
              <a:rPr lang="en-GB" dirty="0">
                <a:solidFill>
                  <a:srgbClr val="FFFFFF"/>
                </a:solidFill>
                <a:effectLst/>
                <a:latin typeface="Nunito" pitchFamily="2" charset="77"/>
              </a:rPr>
              <a:t>Further Strategic Round 5: 12.5% Tokens: Strategic Sale for the liquidity pool</a:t>
            </a:r>
          </a:p>
          <a:p>
            <a:pPr algn="ctr"/>
            <a:r>
              <a:rPr lang="en-GB" dirty="0">
                <a:solidFill>
                  <a:srgbClr val="FFFFFF"/>
                </a:solidFill>
                <a:effectLst/>
                <a:latin typeface="Nunito" pitchFamily="2" charset="77"/>
              </a:rPr>
              <a:t>backing, if needed; TBC depending on Cardano ecosystem mechanics and partners.</a:t>
            </a:r>
          </a:p>
          <a:p>
            <a:pPr algn="ctr"/>
            <a:r>
              <a:rPr lang="en-GB" dirty="0">
                <a:solidFill>
                  <a:srgbClr val="FFFFFF"/>
                </a:solidFill>
                <a:effectLst/>
                <a:latin typeface="Nunito" pitchFamily="2" charset="77"/>
              </a:rPr>
              <a:t>&amp;</a:t>
            </a:r>
          </a:p>
          <a:p>
            <a:pPr algn="ctr"/>
            <a:r>
              <a:rPr lang="en-GB" dirty="0">
                <a:solidFill>
                  <a:srgbClr val="FFFFFF"/>
                </a:solidFill>
                <a:effectLst/>
                <a:latin typeface="Nunito" pitchFamily="2" charset="77"/>
              </a:rPr>
              <a:t>Public DEX/CEX tokens: 27.5% Tokens @ 0.5 USD </a:t>
            </a:r>
            <a:r>
              <a:rPr lang="en-GB" dirty="0" err="1">
                <a:solidFill>
                  <a:srgbClr val="FFFFFF"/>
                </a:solidFill>
                <a:effectLst/>
                <a:latin typeface="Nunito" pitchFamily="2" charset="77"/>
              </a:rPr>
              <a:t>equiv</a:t>
            </a:r>
            <a:r>
              <a:rPr lang="en-GB" dirty="0">
                <a:solidFill>
                  <a:srgbClr val="FFFFFF"/>
                </a:solidFill>
                <a:effectLst/>
                <a:latin typeface="Nunito" pitchFamily="2" charset="77"/>
              </a:rPr>
              <a:t>, available for trading,</a:t>
            </a:r>
          </a:p>
          <a:p>
            <a:pPr algn="ctr"/>
            <a:r>
              <a:rPr lang="en-GB" dirty="0">
                <a:solidFill>
                  <a:srgbClr val="FFFFFF"/>
                </a:solidFill>
                <a:effectLst/>
                <a:latin typeface="Nunito" pitchFamily="2" charset="77"/>
              </a:rPr>
              <a:t>backed by the liquidity pool providers and early investor pool making up the</a:t>
            </a:r>
          </a:p>
          <a:p>
            <a:pPr algn="ctr"/>
            <a:r>
              <a:rPr lang="en-GB" dirty="0">
                <a:solidFill>
                  <a:srgbClr val="FFFFFF"/>
                </a:solidFill>
                <a:effectLst/>
                <a:latin typeface="Nunito" pitchFamily="2" charset="77"/>
              </a:rPr>
              <a:t>matching 27.5%; 5% available per month on the market.</a:t>
            </a:r>
          </a:p>
          <a:p>
            <a:pPr algn="ctr"/>
            <a:r>
              <a:rPr lang="en-GB" sz="2000" dirty="0">
                <a:solidFill>
                  <a:srgbClr val="FCFF2B"/>
                </a:solidFill>
                <a:effectLst/>
                <a:latin typeface="Nunito" pitchFamily="2" charset="77"/>
              </a:rPr>
              <a:t>OR</a:t>
            </a:r>
          </a:p>
          <a:p>
            <a:pPr algn="ctr"/>
            <a:r>
              <a:rPr lang="en-GB" dirty="0">
                <a:solidFill>
                  <a:srgbClr val="FFFFFF"/>
                </a:solidFill>
                <a:effectLst/>
                <a:latin typeface="Nunito" pitchFamily="2" charset="77"/>
              </a:rPr>
              <a:t>Public DEX/CEX : 40% @ 0.5 USD </a:t>
            </a:r>
            <a:r>
              <a:rPr lang="en-GB" dirty="0" err="1">
                <a:solidFill>
                  <a:srgbClr val="FFFFFF"/>
                </a:solidFill>
                <a:effectLst/>
                <a:latin typeface="Nunito" pitchFamily="2" charset="77"/>
              </a:rPr>
              <a:t>equiv</a:t>
            </a:r>
            <a:r>
              <a:rPr lang="en-GB" dirty="0">
                <a:solidFill>
                  <a:srgbClr val="FFFFFF"/>
                </a:solidFill>
                <a:effectLst/>
                <a:latin typeface="Nunito" pitchFamily="2" charset="77"/>
              </a:rPr>
              <a:t>; no lockup, x available per month (TBC)</a:t>
            </a:r>
          </a:p>
          <a:p>
            <a:pPr algn="ctr"/>
            <a:r>
              <a:rPr lang="en-GB" dirty="0">
                <a:solidFill>
                  <a:srgbClr val="FFFFFF"/>
                </a:solidFill>
                <a:effectLst/>
                <a:latin typeface="Nunito" pitchFamily="2" charset="77"/>
              </a:rPr>
              <a:t>If no centralised liquidity pool is required, Cardano has yet to see any successful DEXs running, and we are prepared to be flexible to adjust accordingly to changes as required.</a:t>
            </a:r>
          </a:p>
          <a:p>
            <a:pPr algn="ctr"/>
            <a:r>
              <a:rPr lang="en-GB" dirty="0">
                <a:solidFill>
                  <a:srgbClr val="FFFFFF"/>
                </a:solidFill>
                <a:effectLst/>
                <a:latin typeface="Nunito" pitchFamily="2" charset="77"/>
              </a:rPr>
              <a:t>We believe in an as decentralised market as possible, which leaves the ecosystem less</a:t>
            </a:r>
          </a:p>
          <a:p>
            <a:pPr algn="ctr"/>
            <a:r>
              <a:rPr lang="en-GB" dirty="0">
                <a:solidFill>
                  <a:srgbClr val="FFFFFF"/>
                </a:solidFill>
                <a:effectLst/>
                <a:latin typeface="Nunito" pitchFamily="2" charset="77"/>
              </a:rPr>
              <a:t>Open to points of potential failure and market manipulation. We will, at all points with</a:t>
            </a:r>
          </a:p>
          <a:p>
            <a:pPr algn="ctr"/>
            <a:r>
              <a:rPr lang="en-GB" dirty="0">
                <a:solidFill>
                  <a:srgbClr val="FFFFFF"/>
                </a:solidFill>
                <a:effectLst/>
                <a:latin typeface="Nunito" pitchFamily="2" charset="77"/>
              </a:rPr>
              <a:t>partnering organisations and groups that design longevity in this ecosystem.</a:t>
            </a:r>
          </a:p>
          <a:p>
            <a:pPr algn="ctr"/>
            <a:r>
              <a:rPr lang="en-GB" dirty="0">
                <a:solidFill>
                  <a:srgbClr val="FFFFFF"/>
                </a:solidFill>
                <a:effectLst/>
                <a:latin typeface="Nunito" pitchFamily="2" charset="77"/>
              </a:rPr>
              <a:t>Our design of equal public and VILVI token distribution means that both VILVI and its</a:t>
            </a:r>
          </a:p>
          <a:p>
            <a:pPr algn="ctr"/>
            <a:r>
              <a:rPr lang="en-GB" dirty="0">
                <a:solidFill>
                  <a:srgbClr val="FFFFFF"/>
                </a:solidFill>
                <a:effectLst/>
                <a:latin typeface="Nunito" pitchFamily="2" charset="77"/>
              </a:rPr>
              <a:t>public token holders have the incentive to hold and utilise the project as far as possible,</a:t>
            </a:r>
          </a:p>
          <a:p>
            <a:pPr algn="ctr"/>
            <a:r>
              <a:rPr lang="en-GB" dirty="0">
                <a:solidFill>
                  <a:srgbClr val="FFFFFF"/>
                </a:solidFill>
                <a:effectLst/>
                <a:latin typeface="Nunito" pitchFamily="2" charset="77"/>
              </a:rPr>
              <a:t>reducing the incentive for volatility associated with market speculation.</a:t>
            </a:r>
          </a:p>
        </p:txBody>
      </p:sp>
    </p:spTree>
    <p:extLst>
      <p:ext uri="{BB962C8B-B14F-4D97-AF65-F5344CB8AC3E}">
        <p14:creationId xmlns:p14="http://schemas.microsoft.com/office/powerpoint/2010/main" val="1751553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B287A5-196E-764A-AC44-D07E25B45FF1}"/>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7C4E1FF2-719C-DBBC-DDE0-E75F47AABC8D}"/>
              </a:ext>
            </a:extLst>
          </p:cNvPr>
          <p:cNvSpPr txBox="1"/>
          <p:nvPr/>
        </p:nvSpPr>
        <p:spPr>
          <a:xfrm>
            <a:off x="2496206" y="608593"/>
            <a:ext cx="7199586" cy="553998"/>
          </a:xfrm>
          <a:prstGeom prst="rect">
            <a:avLst/>
          </a:prstGeom>
          <a:noFill/>
        </p:spPr>
        <p:txBody>
          <a:bodyPr wrap="square" rtlCol="0">
            <a:spAutoFit/>
          </a:bodyPr>
          <a:lstStyle/>
          <a:p>
            <a:pPr algn="ctr"/>
            <a:r>
              <a:rPr lang="en-GB" sz="3000" dirty="0">
                <a:solidFill>
                  <a:srgbClr val="F7FF15"/>
                </a:solidFill>
                <a:latin typeface="Nunito" pitchFamily="2" charset="77"/>
              </a:rPr>
              <a:t>Business Operations</a:t>
            </a:r>
          </a:p>
        </p:txBody>
      </p:sp>
      <p:pic>
        <p:nvPicPr>
          <p:cNvPr id="7" name="Picture 6">
            <a:extLst>
              <a:ext uri="{FF2B5EF4-FFF2-40B4-BE49-F238E27FC236}">
                <a16:creationId xmlns:a16="http://schemas.microsoft.com/office/drawing/2014/main" id="{4A6ED2CC-7E54-22D3-0589-B61A4E6C8CD2}"/>
              </a:ext>
            </a:extLst>
          </p:cNvPr>
          <p:cNvPicPr>
            <a:picLocks noChangeAspect="1"/>
          </p:cNvPicPr>
          <p:nvPr/>
        </p:nvPicPr>
        <p:blipFill>
          <a:blip r:embed="rId3">
            <a:alphaModFix amt="65000"/>
          </a:blip>
          <a:stretch>
            <a:fillRect/>
          </a:stretch>
        </p:blipFill>
        <p:spPr>
          <a:xfrm>
            <a:off x="4438183" y="1560881"/>
            <a:ext cx="3315631" cy="3515616"/>
          </a:xfrm>
          <a:prstGeom prst="rect">
            <a:avLst/>
          </a:prstGeom>
        </p:spPr>
      </p:pic>
      <p:sp>
        <p:nvSpPr>
          <p:cNvPr id="8" name="TextBox 7">
            <a:extLst>
              <a:ext uri="{FF2B5EF4-FFF2-40B4-BE49-F238E27FC236}">
                <a16:creationId xmlns:a16="http://schemas.microsoft.com/office/drawing/2014/main" id="{D8F23355-52D6-1136-01A8-EFD026E659DE}"/>
              </a:ext>
            </a:extLst>
          </p:cNvPr>
          <p:cNvSpPr txBox="1"/>
          <p:nvPr/>
        </p:nvSpPr>
        <p:spPr>
          <a:xfrm>
            <a:off x="3704894" y="5187682"/>
            <a:ext cx="4782207" cy="338554"/>
          </a:xfrm>
          <a:prstGeom prst="rect">
            <a:avLst/>
          </a:prstGeom>
          <a:noFill/>
        </p:spPr>
        <p:txBody>
          <a:bodyPr wrap="square" rtlCol="0">
            <a:spAutoFit/>
          </a:bodyPr>
          <a:lstStyle/>
          <a:p>
            <a:pPr algn="ctr"/>
            <a:r>
              <a:rPr lang="en-GB" sz="1600" dirty="0">
                <a:solidFill>
                  <a:srgbClr val="FFFFFF"/>
                </a:solidFill>
                <a:effectLst/>
                <a:latin typeface="Nunito" pitchFamily="2" charset="77"/>
              </a:rPr>
              <a:t>Business Operations Flowchart</a:t>
            </a:r>
          </a:p>
        </p:txBody>
      </p:sp>
      <p:pic>
        <p:nvPicPr>
          <p:cNvPr id="9" name="Picture 8">
            <a:extLst>
              <a:ext uri="{FF2B5EF4-FFF2-40B4-BE49-F238E27FC236}">
                <a16:creationId xmlns:a16="http://schemas.microsoft.com/office/drawing/2014/main" id="{D2332692-36B5-1B70-5239-19CF5F7E2E54}"/>
              </a:ext>
            </a:extLst>
          </p:cNvPr>
          <p:cNvPicPr>
            <a:picLocks noChangeAspect="1"/>
          </p:cNvPicPr>
          <p:nvPr/>
        </p:nvPicPr>
        <p:blipFill>
          <a:blip r:embed="rId4">
            <a:alphaModFix amt="29000"/>
          </a:blip>
          <a:stretch>
            <a:fillRect/>
          </a:stretch>
        </p:blipFill>
        <p:spPr>
          <a:xfrm>
            <a:off x="10452940" y="2709867"/>
            <a:ext cx="1429173" cy="1429173"/>
          </a:xfrm>
          <a:prstGeom prst="rect">
            <a:avLst/>
          </a:prstGeom>
        </p:spPr>
      </p:pic>
      <p:pic>
        <p:nvPicPr>
          <p:cNvPr id="10" name="Picture 9">
            <a:extLst>
              <a:ext uri="{FF2B5EF4-FFF2-40B4-BE49-F238E27FC236}">
                <a16:creationId xmlns:a16="http://schemas.microsoft.com/office/drawing/2014/main" id="{D2130F4F-9E81-8D77-A056-B6F41D2A250E}"/>
              </a:ext>
            </a:extLst>
          </p:cNvPr>
          <p:cNvPicPr>
            <a:picLocks noChangeAspect="1"/>
          </p:cNvPicPr>
          <p:nvPr/>
        </p:nvPicPr>
        <p:blipFill>
          <a:blip r:embed="rId4">
            <a:alphaModFix amt="29000"/>
          </a:blip>
          <a:stretch>
            <a:fillRect/>
          </a:stretch>
        </p:blipFill>
        <p:spPr>
          <a:xfrm>
            <a:off x="213067" y="2714413"/>
            <a:ext cx="1429173" cy="1429173"/>
          </a:xfrm>
          <a:prstGeom prst="rect">
            <a:avLst/>
          </a:prstGeom>
        </p:spPr>
      </p:pic>
    </p:spTree>
    <p:extLst>
      <p:ext uri="{BB962C8B-B14F-4D97-AF65-F5344CB8AC3E}">
        <p14:creationId xmlns:p14="http://schemas.microsoft.com/office/powerpoint/2010/main" val="4163740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0F8F8BA-C37D-D5A5-3E9A-0466B3958476}"/>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A85B3D38-4074-70FE-466D-8D119085D54C}"/>
              </a:ext>
            </a:extLst>
          </p:cNvPr>
          <p:cNvSpPr txBox="1"/>
          <p:nvPr/>
        </p:nvSpPr>
        <p:spPr>
          <a:xfrm>
            <a:off x="1492469" y="1074509"/>
            <a:ext cx="9207062" cy="4985980"/>
          </a:xfrm>
          <a:prstGeom prst="rect">
            <a:avLst/>
          </a:prstGeom>
          <a:noFill/>
        </p:spPr>
        <p:txBody>
          <a:bodyPr wrap="square" rtlCol="0">
            <a:spAutoFit/>
          </a:bodyPr>
          <a:lstStyle/>
          <a:p>
            <a:pPr algn="ctr"/>
            <a:r>
              <a:rPr lang="en-GB" sz="3000" dirty="0">
                <a:solidFill>
                  <a:srgbClr val="FCFF2B"/>
                </a:solidFill>
                <a:effectLst/>
                <a:latin typeface="Nunito" pitchFamily="2" charset="77"/>
              </a:rPr>
              <a:t>Business Sequential Process</a:t>
            </a:r>
          </a:p>
          <a:p>
            <a:pPr algn="ctr"/>
            <a:endParaRPr lang="en-GB" sz="3000" dirty="0">
              <a:solidFill>
                <a:srgbClr val="FCFF2B"/>
              </a:solidFill>
              <a:effectLst/>
              <a:latin typeface="Nunito" pitchFamily="2" charset="77"/>
            </a:endParaRPr>
          </a:p>
          <a:p>
            <a:pPr algn="ctr"/>
            <a:r>
              <a:rPr lang="en-GB" sz="2600" dirty="0">
                <a:solidFill>
                  <a:srgbClr val="FCFF2B"/>
                </a:solidFill>
                <a:effectLst/>
                <a:latin typeface="Nunito" pitchFamily="2" charset="77"/>
              </a:rPr>
              <a:t>Artist Submits Proposal</a:t>
            </a:r>
          </a:p>
          <a:p>
            <a:pPr algn="ctr"/>
            <a:r>
              <a:rPr lang="en-GB" dirty="0">
                <a:solidFill>
                  <a:srgbClr val="FFFFFF"/>
                </a:solidFill>
                <a:effectLst/>
                <a:latin typeface="Nunito" pitchFamily="2" charset="77"/>
              </a:rPr>
              <a:t>Proposal Submitted by Artist/Label, including graphic and digital media for the release.</a:t>
            </a:r>
          </a:p>
          <a:p>
            <a:pPr algn="ctr"/>
            <a:r>
              <a:rPr lang="en-GB" dirty="0">
                <a:solidFill>
                  <a:srgbClr val="FFFFFF"/>
                </a:solidFill>
                <a:effectLst/>
                <a:latin typeface="Nunito" pitchFamily="2" charset="77"/>
              </a:rPr>
              <a:t>Copyright clearance is required to proceed.</a:t>
            </a:r>
          </a:p>
          <a:p>
            <a:pPr algn="ctr"/>
            <a:r>
              <a:rPr lang="en-GB" dirty="0">
                <a:solidFill>
                  <a:srgbClr val="FFFFFF"/>
                </a:solidFill>
                <a:effectLst/>
                <a:latin typeface="Nunito" pitchFamily="2" charset="77"/>
              </a:rPr>
              <a:t>The artist/Label pays manufacturing cost, or deposit against manufacturing costs (~50%)</a:t>
            </a:r>
          </a:p>
          <a:p>
            <a:pPr algn="ctr"/>
            <a:endParaRPr lang="en-GB" dirty="0">
              <a:solidFill>
                <a:srgbClr val="FFFFFF"/>
              </a:solidFill>
              <a:effectLst/>
              <a:latin typeface="Nunito" pitchFamily="2" charset="77"/>
            </a:endParaRPr>
          </a:p>
          <a:p>
            <a:pPr algn="ctr"/>
            <a:r>
              <a:rPr lang="en-GB" sz="2600" dirty="0">
                <a:solidFill>
                  <a:srgbClr val="FCFF2B"/>
                </a:solidFill>
                <a:effectLst/>
                <a:latin typeface="Nunito" pitchFamily="2" charset="77"/>
              </a:rPr>
              <a:t>Pre Sale Purchases</a:t>
            </a:r>
          </a:p>
          <a:p>
            <a:pPr algn="ctr"/>
            <a:r>
              <a:rPr lang="en-GB" dirty="0">
                <a:solidFill>
                  <a:srgbClr val="FFFFFF"/>
                </a:solidFill>
                <a:effectLst/>
                <a:latin typeface="Nunito" pitchFamily="2" charset="77"/>
              </a:rPr>
              <a:t>Fans can publicly pre-buy the release directly from VILVI using Fiat or Crypto.</a:t>
            </a:r>
          </a:p>
          <a:p>
            <a:pPr algn="ctr"/>
            <a:r>
              <a:rPr lang="en-GB" dirty="0">
                <a:solidFill>
                  <a:srgbClr val="FFFFFF"/>
                </a:solidFill>
                <a:effectLst/>
                <a:latin typeface="Nunito" pitchFamily="2" charset="77"/>
              </a:rPr>
              <a:t>If needed, this tops up the initial deposit to the amount required to start manufacturing.</a:t>
            </a:r>
          </a:p>
          <a:p>
            <a:pPr algn="ctr"/>
            <a:endParaRPr lang="en-GB" dirty="0">
              <a:solidFill>
                <a:srgbClr val="FFFFFF"/>
              </a:solidFill>
              <a:effectLst/>
              <a:latin typeface="Nunito" pitchFamily="2" charset="77"/>
            </a:endParaRPr>
          </a:p>
          <a:p>
            <a:pPr algn="ctr"/>
            <a:r>
              <a:rPr lang="en-GB" sz="2600" dirty="0">
                <a:solidFill>
                  <a:srgbClr val="FCFF2B"/>
                </a:solidFill>
                <a:effectLst/>
                <a:latin typeface="Nunito" pitchFamily="2" charset="77"/>
              </a:rPr>
              <a:t>Manufacturing Costs Reached</a:t>
            </a:r>
          </a:p>
          <a:p>
            <a:pPr algn="ctr"/>
            <a:r>
              <a:rPr lang="en-GB" dirty="0">
                <a:solidFill>
                  <a:srgbClr val="FFFFFF"/>
                </a:solidFill>
                <a:effectLst/>
                <a:latin typeface="Nunito" pitchFamily="2" charset="77"/>
              </a:rPr>
              <a:t>The cost to press the release, including the platform, is 15%.</a:t>
            </a:r>
          </a:p>
          <a:p>
            <a:pPr algn="ctr"/>
            <a:endParaRPr lang="en-GB" dirty="0">
              <a:latin typeface="Nunito" pitchFamily="2" charset="77"/>
            </a:endParaRPr>
          </a:p>
        </p:txBody>
      </p:sp>
    </p:spTree>
    <p:extLst>
      <p:ext uri="{BB962C8B-B14F-4D97-AF65-F5344CB8AC3E}">
        <p14:creationId xmlns:p14="http://schemas.microsoft.com/office/powerpoint/2010/main" val="16732659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CCE62B-BD97-5D65-4E7E-EA55D95C9129}"/>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B4BCD59-6FB1-BE30-BC1D-572514185CE4}"/>
              </a:ext>
            </a:extLst>
          </p:cNvPr>
          <p:cNvSpPr txBox="1"/>
          <p:nvPr/>
        </p:nvSpPr>
        <p:spPr>
          <a:xfrm>
            <a:off x="735724" y="289679"/>
            <a:ext cx="10720552" cy="6278642"/>
          </a:xfrm>
          <a:prstGeom prst="rect">
            <a:avLst/>
          </a:prstGeom>
          <a:noFill/>
        </p:spPr>
        <p:txBody>
          <a:bodyPr wrap="square" rtlCol="0">
            <a:spAutoFit/>
          </a:bodyPr>
          <a:lstStyle/>
          <a:p>
            <a:pPr algn="ctr"/>
            <a:r>
              <a:rPr lang="en-GB" sz="3000" dirty="0">
                <a:solidFill>
                  <a:srgbClr val="FCFF2B"/>
                </a:solidFill>
                <a:effectLst/>
                <a:latin typeface="Nunito" pitchFamily="2" charset="77"/>
              </a:rPr>
              <a:t>Defi Release VLV Stake Pools</a:t>
            </a:r>
          </a:p>
          <a:p>
            <a:pPr algn="ctr"/>
            <a:endParaRPr lang="en-GB" sz="3000" dirty="0">
              <a:solidFill>
                <a:srgbClr val="FCFF2B"/>
              </a:solidFill>
              <a:effectLst/>
              <a:latin typeface="Nunito" pitchFamily="2" charset="77"/>
            </a:endParaRPr>
          </a:p>
          <a:p>
            <a:pPr algn="ctr"/>
            <a:r>
              <a:rPr lang="en-GB" dirty="0">
                <a:solidFill>
                  <a:srgbClr val="FFFFFF"/>
                </a:solidFill>
                <a:effectLst/>
                <a:latin typeface="Nunito" pitchFamily="2" charset="77"/>
              </a:rPr>
              <a:t>If needed, to top up releases for higher amounts of pressings, or due to a relatively limited</a:t>
            </a:r>
          </a:p>
          <a:p>
            <a:pPr algn="ctr"/>
            <a:r>
              <a:rPr lang="en-GB" dirty="0">
                <a:solidFill>
                  <a:srgbClr val="FFFFFF"/>
                </a:solidFill>
                <a:effectLst/>
                <a:latin typeface="Nunito" pitchFamily="2" charset="77"/>
              </a:rPr>
              <a:t>deposit or presales for a given target, defi investors can invest in a particular release.</a:t>
            </a:r>
          </a:p>
          <a:p>
            <a:pPr algn="ctr"/>
            <a:r>
              <a:rPr lang="en-GB" dirty="0">
                <a:solidFill>
                  <a:srgbClr val="FFFFFF"/>
                </a:solidFill>
                <a:effectLst/>
                <a:latin typeface="Nunito" pitchFamily="2" charset="77"/>
              </a:rPr>
              <a:t>This will return a sliding scale of interest depending on the amount and risk involved.</a:t>
            </a:r>
          </a:p>
          <a:p>
            <a:pPr algn="ctr"/>
            <a:r>
              <a:rPr lang="en-GB" dirty="0">
                <a:solidFill>
                  <a:srgbClr val="FFFFFF"/>
                </a:solidFill>
                <a:effectLst/>
                <a:latin typeface="Nunito" pitchFamily="2" charset="77"/>
              </a:rPr>
              <a:t>Should the artist not be able to sell the releases required within a specified time period,</a:t>
            </a:r>
          </a:p>
          <a:p>
            <a:pPr algn="ctr"/>
            <a:r>
              <a:rPr lang="en-GB" dirty="0">
                <a:solidFill>
                  <a:srgbClr val="FFFFFF"/>
                </a:solidFill>
                <a:effectLst/>
                <a:latin typeface="Nunito" pitchFamily="2" charset="77"/>
              </a:rPr>
              <a:t>investors staked VLV tokens are taken back by VILVI to cover the cost of the manufacturing,</a:t>
            </a:r>
          </a:p>
          <a:p>
            <a:pPr algn="ctr"/>
            <a:r>
              <a:rPr lang="en-GB" dirty="0">
                <a:solidFill>
                  <a:srgbClr val="FFFFFF"/>
                </a:solidFill>
                <a:effectLst/>
                <a:latin typeface="Nunito" pitchFamily="2" charset="77"/>
              </a:rPr>
              <a:t>which will have already taken place, and the rights to royalties from the release be</a:t>
            </a:r>
          </a:p>
          <a:p>
            <a:pPr algn="ctr"/>
            <a:r>
              <a:rPr lang="en-GB" dirty="0">
                <a:solidFill>
                  <a:srgbClr val="FFFFFF"/>
                </a:solidFill>
                <a:effectLst/>
                <a:latin typeface="Nunito" pitchFamily="2" charset="77"/>
              </a:rPr>
              <a:t>transferred to investors. This will incentivize investors to</a:t>
            </a:r>
          </a:p>
          <a:p>
            <a:pPr algn="ctr"/>
            <a:r>
              <a:rPr lang="en-GB" dirty="0">
                <a:solidFill>
                  <a:srgbClr val="FFFFFF"/>
                </a:solidFill>
                <a:effectLst/>
                <a:latin typeface="Nunito" pitchFamily="2" charset="77"/>
              </a:rPr>
              <a:t>1) Seek good committed musicians with saleable music.</a:t>
            </a:r>
          </a:p>
          <a:p>
            <a:pPr algn="ctr"/>
            <a:r>
              <a:rPr lang="en-GB" dirty="0">
                <a:solidFill>
                  <a:srgbClr val="FFFFFF"/>
                </a:solidFill>
                <a:effectLst/>
                <a:latin typeface="Nunito" pitchFamily="2" charset="77"/>
              </a:rPr>
              <a:t>2) Spread their investments responsibly.</a:t>
            </a:r>
          </a:p>
          <a:p>
            <a:pPr algn="ctr"/>
            <a:r>
              <a:rPr lang="en-GB" dirty="0">
                <a:solidFill>
                  <a:srgbClr val="FFFFFF"/>
                </a:solidFill>
                <a:effectLst/>
                <a:latin typeface="Nunito" pitchFamily="2" charset="77"/>
              </a:rPr>
              <a:t>3) Assist in the decentralised marketing of a particular release should the need arise in</a:t>
            </a:r>
          </a:p>
          <a:p>
            <a:pPr algn="ctr"/>
            <a:r>
              <a:rPr lang="en-GB" dirty="0">
                <a:solidFill>
                  <a:srgbClr val="FFFFFF"/>
                </a:solidFill>
                <a:effectLst/>
                <a:latin typeface="Nunito" pitchFamily="2" charset="77"/>
              </a:rPr>
              <a:t>order to ensure the investment comes through.</a:t>
            </a:r>
          </a:p>
          <a:p>
            <a:pPr algn="ctr"/>
            <a:r>
              <a:rPr lang="en-GB" dirty="0">
                <a:solidFill>
                  <a:srgbClr val="FFFFFF"/>
                </a:solidFill>
                <a:effectLst/>
                <a:latin typeface="Nunito" pitchFamily="2" charset="77"/>
              </a:rPr>
              <a:t>(This could include practices like ‘buying up the floor’ as has become common</a:t>
            </a:r>
          </a:p>
          <a:p>
            <a:pPr algn="ctr"/>
            <a:r>
              <a:rPr lang="en-GB" dirty="0">
                <a:solidFill>
                  <a:srgbClr val="FFFFFF"/>
                </a:solidFill>
                <a:effectLst/>
                <a:latin typeface="Nunito" pitchFamily="2" charset="77"/>
              </a:rPr>
              <a:t>amongst large NFT drops.)</a:t>
            </a:r>
          </a:p>
          <a:p>
            <a:pPr algn="ctr"/>
            <a:r>
              <a:rPr lang="en-GB" dirty="0">
                <a:solidFill>
                  <a:srgbClr val="FFFFFF"/>
                </a:solidFill>
                <a:effectLst/>
                <a:latin typeface="Nunito" pitchFamily="2" charset="77"/>
              </a:rPr>
              <a:t>4) Ensure the artist is supported in future releases despite a release which was not a</a:t>
            </a:r>
          </a:p>
          <a:p>
            <a:pPr algn="ctr"/>
            <a:r>
              <a:rPr lang="en-GB" dirty="0">
                <a:solidFill>
                  <a:srgbClr val="FFFFFF"/>
                </a:solidFill>
                <a:effectLst/>
                <a:latin typeface="Nunito" pitchFamily="2" charset="77"/>
              </a:rPr>
              <a:t>commercial success, due to the vested interest in continued royalties from previous</a:t>
            </a:r>
          </a:p>
          <a:p>
            <a:pPr algn="ctr"/>
            <a:r>
              <a:rPr lang="en-GB" dirty="0">
                <a:solidFill>
                  <a:srgbClr val="FFFFFF"/>
                </a:solidFill>
                <a:effectLst/>
                <a:latin typeface="Nunito" pitchFamily="2" charset="77"/>
              </a:rPr>
              <a:t>work.</a:t>
            </a:r>
          </a:p>
          <a:p>
            <a:pPr algn="ctr"/>
            <a:r>
              <a:rPr lang="en-GB" dirty="0">
                <a:solidFill>
                  <a:srgbClr val="FFFFFF"/>
                </a:solidFill>
                <a:effectLst/>
                <a:latin typeface="Nunito" pitchFamily="2" charset="77"/>
              </a:rPr>
              <a:t>Should the release not sell sufficiently, the royalties of the track would be signed over to</a:t>
            </a:r>
          </a:p>
          <a:p>
            <a:pPr algn="ctr"/>
            <a:r>
              <a:rPr lang="en-GB" dirty="0">
                <a:solidFill>
                  <a:srgbClr val="FFFFFF"/>
                </a:solidFill>
                <a:effectLst/>
                <a:latin typeface="Nunito" pitchFamily="2" charset="77"/>
              </a:rPr>
              <a:t>the investors split by percentage of remaining debt. This is a sliding scale on whatever the</a:t>
            </a:r>
          </a:p>
          <a:p>
            <a:pPr algn="ctr"/>
            <a:r>
              <a:rPr lang="en-GB" dirty="0">
                <a:solidFill>
                  <a:srgbClr val="FFFFFF"/>
                </a:solidFill>
                <a:effectLst/>
                <a:latin typeface="Nunito" pitchFamily="2" charset="77"/>
              </a:rPr>
              <a:t>artists/label has not managed to repay within the specified time period.</a:t>
            </a:r>
          </a:p>
        </p:txBody>
      </p:sp>
    </p:spTree>
    <p:extLst>
      <p:ext uri="{BB962C8B-B14F-4D97-AF65-F5344CB8AC3E}">
        <p14:creationId xmlns:p14="http://schemas.microsoft.com/office/powerpoint/2010/main" val="29744759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94B928-C818-F02A-7A82-D4A20D959145}"/>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E39AA188-94CB-7AB2-121F-07B723CD6266}"/>
              </a:ext>
            </a:extLst>
          </p:cNvPr>
          <p:cNvSpPr txBox="1"/>
          <p:nvPr/>
        </p:nvSpPr>
        <p:spPr>
          <a:xfrm>
            <a:off x="793531" y="505122"/>
            <a:ext cx="10604938" cy="5847755"/>
          </a:xfrm>
          <a:prstGeom prst="rect">
            <a:avLst/>
          </a:prstGeom>
          <a:noFill/>
        </p:spPr>
        <p:txBody>
          <a:bodyPr wrap="square" rtlCol="0">
            <a:spAutoFit/>
          </a:bodyPr>
          <a:lstStyle/>
          <a:p>
            <a:pPr algn="ctr"/>
            <a:r>
              <a:rPr lang="en-GB" sz="2600" dirty="0">
                <a:solidFill>
                  <a:srgbClr val="FCFF2B"/>
                </a:solidFill>
                <a:effectLst/>
                <a:latin typeface="Nunito" pitchFamily="2" charset="77"/>
              </a:rPr>
              <a:t>User Verification</a:t>
            </a:r>
          </a:p>
          <a:p>
            <a:pPr algn="ctr"/>
            <a:r>
              <a:rPr lang="en-GB" dirty="0">
                <a:solidFill>
                  <a:srgbClr val="FFFFFF"/>
                </a:solidFill>
                <a:effectLst/>
                <a:latin typeface="Nunito" pitchFamily="2" charset="77"/>
              </a:rPr>
              <a:t>Artists/Labels wishing to use the stake pool function must be verified, including proof</a:t>
            </a:r>
          </a:p>
          <a:p>
            <a:pPr algn="ctr"/>
            <a:r>
              <a:rPr lang="en-GB" dirty="0">
                <a:solidFill>
                  <a:srgbClr val="FFFFFF"/>
                </a:solidFill>
                <a:effectLst/>
                <a:latin typeface="Nunito" pitchFamily="2" charset="77"/>
              </a:rPr>
              <a:t>of address. This prevents people from abusing the stake pool option.</a:t>
            </a:r>
          </a:p>
          <a:p>
            <a:pPr algn="ctr"/>
            <a:endParaRPr lang="en-GB" dirty="0">
              <a:solidFill>
                <a:srgbClr val="FFFFFF"/>
              </a:solidFill>
              <a:effectLst/>
              <a:latin typeface="Nunito" pitchFamily="2" charset="77"/>
            </a:endParaRPr>
          </a:p>
          <a:p>
            <a:pPr algn="ctr"/>
            <a:r>
              <a:rPr lang="en-GB" sz="2600" dirty="0">
                <a:solidFill>
                  <a:srgbClr val="FCFF2B"/>
                </a:solidFill>
                <a:effectLst/>
                <a:latin typeface="Nunito" pitchFamily="2" charset="77"/>
              </a:rPr>
              <a:t>Smart Contract Created</a:t>
            </a:r>
          </a:p>
          <a:p>
            <a:pPr algn="ctr"/>
            <a:r>
              <a:rPr lang="en-GB" dirty="0">
                <a:solidFill>
                  <a:srgbClr val="FFFFFF"/>
                </a:solidFill>
                <a:effectLst/>
                <a:latin typeface="Nunito" pitchFamily="2" charset="77"/>
              </a:rPr>
              <a:t>The above information is encoded into a smart contract on the public blockchain.</a:t>
            </a:r>
          </a:p>
          <a:p>
            <a:pPr algn="ctr"/>
            <a:endParaRPr lang="en-GB" dirty="0">
              <a:solidFill>
                <a:srgbClr val="FCFF2B"/>
              </a:solidFill>
              <a:effectLst/>
              <a:latin typeface="Nunito" pitchFamily="2" charset="77"/>
            </a:endParaRPr>
          </a:p>
          <a:p>
            <a:pPr algn="ctr"/>
            <a:r>
              <a:rPr lang="en-GB" sz="2600" dirty="0">
                <a:solidFill>
                  <a:srgbClr val="FCFF2B"/>
                </a:solidFill>
                <a:effectLst/>
                <a:latin typeface="Nunito" pitchFamily="2" charset="77"/>
              </a:rPr>
              <a:t>Sale on the NFT Marketplace</a:t>
            </a:r>
          </a:p>
          <a:p>
            <a:pPr algn="ctr"/>
            <a:r>
              <a:rPr lang="en-GB" dirty="0">
                <a:solidFill>
                  <a:srgbClr val="FFFFFF"/>
                </a:solidFill>
                <a:effectLst/>
                <a:latin typeface="Nunito" pitchFamily="2" charset="77"/>
              </a:rPr>
              <a:t>Only at this point will the NFTs be minted to ensure that the platform does not make a loss</a:t>
            </a:r>
          </a:p>
          <a:p>
            <a:pPr algn="ctr"/>
            <a:r>
              <a:rPr lang="en-GB" dirty="0">
                <a:solidFill>
                  <a:srgbClr val="FFFFFF"/>
                </a:solidFill>
                <a:effectLst/>
                <a:latin typeface="Nunito" pitchFamily="2" charset="77"/>
              </a:rPr>
              <a:t>on a release.</a:t>
            </a:r>
          </a:p>
          <a:p>
            <a:pPr algn="ctr"/>
            <a:r>
              <a:rPr lang="en-GB" dirty="0">
                <a:solidFill>
                  <a:srgbClr val="FFFFFF"/>
                </a:solidFill>
                <a:effectLst/>
                <a:latin typeface="Nunito" pitchFamily="2" charset="77"/>
              </a:rPr>
              <a:t>Artists/Labels may wish to use the NFT marketplace for digital releases, in which case</a:t>
            </a:r>
          </a:p>
          <a:p>
            <a:pPr algn="ctr"/>
            <a:r>
              <a:rPr lang="en-GB" dirty="0">
                <a:solidFill>
                  <a:srgbClr val="FFFFFF"/>
                </a:solidFill>
                <a:effectLst/>
                <a:latin typeface="Nunito" pitchFamily="2" charset="77"/>
              </a:rPr>
              <a:t>the previous steps are irrelevant. Though we want to focus on hybrid releases, we expect the</a:t>
            </a:r>
          </a:p>
          <a:p>
            <a:pPr algn="ctr"/>
            <a:r>
              <a:rPr lang="en-GB" dirty="0">
                <a:solidFill>
                  <a:srgbClr val="FFFFFF"/>
                </a:solidFill>
                <a:effectLst/>
                <a:latin typeface="Nunito" pitchFamily="2" charset="77"/>
              </a:rPr>
              <a:t>platform to be as open as possible to new releases and emerging talent, minimising the</a:t>
            </a:r>
          </a:p>
          <a:p>
            <a:pPr algn="ctr"/>
            <a:r>
              <a:rPr lang="en-GB" dirty="0">
                <a:solidFill>
                  <a:srgbClr val="FFFFFF"/>
                </a:solidFill>
                <a:effectLst/>
                <a:latin typeface="Nunito" pitchFamily="2" charset="77"/>
              </a:rPr>
              <a:t>financial threshold for engagement for emerging artists.</a:t>
            </a:r>
          </a:p>
          <a:p>
            <a:pPr algn="ctr"/>
            <a:endParaRPr lang="en-GB" dirty="0">
              <a:solidFill>
                <a:srgbClr val="FFFFFF"/>
              </a:solidFill>
              <a:effectLst/>
              <a:latin typeface="Nunito" pitchFamily="2" charset="77"/>
            </a:endParaRPr>
          </a:p>
          <a:p>
            <a:pPr algn="ctr"/>
            <a:r>
              <a:rPr lang="en-GB" sz="2600" dirty="0">
                <a:solidFill>
                  <a:srgbClr val="FCFF2B"/>
                </a:solidFill>
                <a:effectLst/>
                <a:latin typeface="Nunito" pitchFamily="2" charset="77"/>
              </a:rPr>
              <a:t>Sale of the Physical Goods</a:t>
            </a:r>
          </a:p>
          <a:p>
            <a:pPr algn="ctr"/>
            <a:r>
              <a:rPr lang="en-GB" dirty="0">
                <a:solidFill>
                  <a:srgbClr val="FFFFFF"/>
                </a:solidFill>
                <a:effectLst/>
                <a:latin typeface="Nunito" pitchFamily="2" charset="77"/>
              </a:rPr>
              <a:t>The addresses are collected when the NFTs are initially sold.</a:t>
            </a:r>
          </a:p>
          <a:p>
            <a:pPr algn="ctr"/>
            <a:r>
              <a:rPr lang="en-GB" dirty="0">
                <a:solidFill>
                  <a:srgbClr val="FFFFFF"/>
                </a:solidFill>
                <a:effectLst/>
                <a:latin typeface="Nunito" pitchFamily="2" charset="77"/>
              </a:rPr>
              <a:t>The whole product shipment is sent to the artist/label/distributor, then shipped</a:t>
            </a:r>
          </a:p>
          <a:p>
            <a:pPr algn="ctr"/>
            <a:r>
              <a:rPr lang="en-GB" dirty="0">
                <a:solidFill>
                  <a:srgbClr val="FFFFFF"/>
                </a:solidFill>
                <a:effectLst/>
                <a:latin typeface="Nunito" pitchFamily="2" charset="77"/>
              </a:rPr>
              <a:t>onwards from there.</a:t>
            </a:r>
          </a:p>
        </p:txBody>
      </p:sp>
    </p:spTree>
    <p:extLst>
      <p:ext uri="{BB962C8B-B14F-4D97-AF65-F5344CB8AC3E}">
        <p14:creationId xmlns:p14="http://schemas.microsoft.com/office/powerpoint/2010/main" val="28727318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101CB6-615D-FA3B-007C-F8F6F622D15A}"/>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442B48E8-2011-0922-B55E-2183E86628C9}"/>
              </a:ext>
            </a:extLst>
          </p:cNvPr>
          <p:cNvSpPr txBox="1"/>
          <p:nvPr/>
        </p:nvSpPr>
        <p:spPr>
          <a:xfrm>
            <a:off x="1177159" y="105103"/>
            <a:ext cx="10857187" cy="6986528"/>
          </a:xfrm>
          <a:prstGeom prst="rect">
            <a:avLst/>
          </a:prstGeom>
          <a:noFill/>
        </p:spPr>
        <p:txBody>
          <a:bodyPr wrap="square" rtlCol="0">
            <a:spAutoFit/>
          </a:bodyPr>
          <a:lstStyle/>
          <a:p>
            <a:pPr algn="ctr"/>
            <a:r>
              <a:rPr lang="en-GB" sz="2600" dirty="0">
                <a:solidFill>
                  <a:srgbClr val="FCFF2B"/>
                </a:solidFill>
                <a:effectLst/>
                <a:latin typeface="Nunito" pitchFamily="2" charset="77"/>
              </a:rPr>
              <a:t>WHY VINYL?</a:t>
            </a:r>
          </a:p>
          <a:p>
            <a:pPr algn="ctr"/>
            <a:r>
              <a:rPr lang="en-GB" dirty="0">
                <a:solidFill>
                  <a:srgbClr val="FFFFFF"/>
                </a:solidFill>
                <a:effectLst/>
                <a:latin typeface="Nunito" pitchFamily="2" charset="77"/>
              </a:rPr>
              <a:t>Vinyl remains the most collectable format of music that has stood the test of time in both</a:t>
            </a:r>
          </a:p>
          <a:p>
            <a:pPr algn="ctr"/>
            <a:r>
              <a:rPr lang="en-GB" dirty="0">
                <a:solidFill>
                  <a:srgbClr val="FFFFFF"/>
                </a:solidFill>
                <a:effectLst/>
                <a:latin typeface="Nunito" pitchFamily="2" charset="77"/>
              </a:rPr>
              <a:t>retail and secondary markets.</a:t>
            </a:r>
          </a:p>
          <a:p>
            <a:pPr algn="ctr"/>
            <a:endParaRPr lang="en-GB" dirty="0">
              <a:solidFill>
                <a:srgbClr val="FFFFFF"/>
              </a:solidFill>
              <a:effectLst/>
              <a:latin typeface="Nunito" pitchFamily="2" charset="77"/>
            </a:endParaRPr>
          </a:p>
          <a:p>
            <a:pPr algn="ctr"/>
            <a:r>
              <a:rPr lang="en-GB" sz="2600" dirty="0">
                <a:solidFill>
                  <a:srgbClr val="FCFF2B"/>
                </a:solidFill>
                <a:effectLst/>
                <a:latin typeface="Nunito" pitchFamily="2" charset="77"/>
              </a:rPr>
              <a:t>WHY NFT VINYL HYBRIDS?</a:t>
            </a:r>
          </a:p>
          <a:p>
            <a:pPr algn="ctr"/>
            <a:r>
              <a:rPr lang="en-GB" dirty="0">
                <a:solidFill>
                  <a:srgbClr val="FFFFFF"/>
                </a:solidFill>
                <a:effectLst/>
                <a:latin typeface="Nunito" pitchFamily="2" charset="77"/>
              </a:rPr>
              <a:t>Samsung, Microsoft and other tech companies' vision of ‘digital twins’ runs straight out of the</a:t>
            </a:r>
          </a:p>
          <a:p>
            <a:pPr algn="ctr"/>
            <a:r>
              <a:rPr lang="en-GB" dirty="0">
                <a:solidFill>
                  <a:srgbClr val="FFFFFF"/>
                </a:solidFill>
                <a:effectLst/>
                <a:latin typeface="Nunito" pitchFamily="2" charset="77"/>
              </a:rPr>
              <a:t>metaverse and back into real life. </a:t>
            </a:r>
            <a:r>
              <a:rPr lang="en-GB" dirty="0">
                <a:solidFill>
                  <a:srgbClr val="FFFFFF"/>
                </a:solidFill>
                <a:latin typeface="Nunito" pitchFamily="2" charset="77"/>
              </a:rPr>
              <a:t>A</a:t>
            </a:r>
            <a:r>
              <a:rPr lang="en-GB" dirty="0">
                <a:solidFill>
                  <a:srgbClr val="FFFFFF"/>
                </a:solidFill>
                <a:effectLst/>
                <a:latin typeface="Nunito" pitchFamily="2" charset="77"/>
              </a:rPr>
              <a:t>fter </a:t>
            </a:r>
            <a:r>
              <a:rPr lang="en-GB" dirty="0" err="1">
                <a:solidFill>
                  <a:srgbClr val="FFFFFF"/>
                </a:solidFill>
                <a:effectLst/>
                <a:latin typeface="Nunito" pitchFamily="2" charset="77"/>
              </a:rPr>
              <a:t>Beeple’s</a:t>
            </a:r>
            <a:r>
              <a:rPr lang="en-GB" dirty="0">
                <a:solidFill>
                  <a:srgbClr val="FFFFFF"/>
                </a:solidFill>
                <a:effectLst/>
                <a:latin typeface="Nunito" pitchFamily="2" charset="77"/>
              </a:rPr>
              <a:t> art broke auction price records for digital art, begins selling work in physical and NFT formats. We expect music and other types of media will follow this trend.</a:t>
            </a:r>
          </a:p>
          <a:p>
            <a:pPr algn="ctr"/>
            <a:r>
              <a:rPr lang="en-GB" dirty="0">
                <a:solidFill>
                  <a:srgbClr val="FFFFFF"/>
                </a:solidFill>
                <a:effectLst/>
                <a:latin typeface="Nunito" pitchFamily="2" charset="77"/>
              </a:rPr>
              <a:t>Vinyl has the most consistent collector base of any music media type. This has been proven</a:t>
            </a:r>
          </a:p>
          <a:p>
            <a:pPr algn="ctr"/>
            <a:r>
              <a:rPr lang="en-GB" dirty="0">
                <a:solidFill>
                  <a:srgbClr val="FFFFFF"/>
                </a:solidFill>
                <a:effectLst/>
                <a:latin typeface="Nunito" pitchFamily="2" charset="77"/>
              </a:rPr>
              <a:t>over nearly 70 years, despite the market dominance of digital music sales and</a:t>
            </a:r>
          </a:p>
          <a:p>
            <a:pPr algn="ctr"/>
            <a:r>
              <a:rPr lang="en-GB" dirty="0">
                <a:solidFill>
                  <a:srgbClr val="FFFFFF"/>
                </a:solidFill>
                <a:effectLst/>
                <a:latin typeface="Nunito" pitchFamily="2" charset="77"/>
              </a:rPr>
              <a:t>services. People like vinyl. The feel of it. The care and attention that goes into the artwork. The credits sleeves.</a:t>
            </a:r>
          </a:p>
          <a:p>
            <a:pPr algn="ctr"/>
            <a:r>
              <a:rPr lang="en-GB" dirty="0">
                <a:solidFill>
                  <a:srgbClr val="FFFFFF"/>
                </a:solidFill>
                <a:effectLst/>
                <a:latin typeface="Nunito" pitchFamily="2" charset="77"/>
              </a:rPr>
              <a:t>We are starting to see similar behaviour in NFTs, with people liking to own them,</a:t>
            </a:r>
          </a:p>
          <a:p>
            <a:pPr algn="ctr"/>
            <a:r>
              <a:rPr lang="en-GB" dirty="0">
                <a:solidFill>
                  <a:srgbClr val="FFFFFF"/>
                </a:solidFill>
                <a:effectLst/>
                <a:latin typeface="Nunito" pitchFamily="2" charset="77"/>
              </a:rPr>
              <a:t>regardless of the utility or sometimes even the quality. </a:t>
            </a:r>
            <a:r>
              <a:rPr lang="en-GB" dirty="0" err="1">
                <a:solidFill>
                  <a:srgbClr val="FFFFFF"/>
                </a:solidFill>
                <a:effectLst/>
                <a:latin typeface="Nunito" pitchFamily="2" charset="77"/>
              </a:rPr>
              <a:t>Cryptopunks</a:t>
            </a:r>
            <a:r>
              <a:rPr lang="en-GB" dirty="0">
                <a:solidFill>
                  <a:srgbClr val="FFFFFF"/>
                </a:solidFill>
                <a:effectLst/>
                <a:latin typeface="Nunito" pitchFamily="2" charset="77"/>
              </a:rPr>
              <a:t> is effectively </a:t>
            </a:r>
            <a:r>
              <a:rPr lang="en-GB" dirty="0" err="1">
                <a:solidFill>
                  <a:srgbClr val="FFFFFF"/>
                </a:solidFill>
                <a:effectLst/>
                <a:latin typeface="Nunito" pitchFamily="2" charset="77"/>
              </a:rPr>
              <a:t>lofi</a:t>
            </a:r>
            <a:r>
              <a:rPr lang="en-GB" dirty="0">
                <a:solidFill>
                  <a:srgbClr val="FFFFFF"/>
                </a:solidFill>
                <a:effectLst/>
                <a:latin typeface="Nunito" pitchFamily="2" charset="77"/>
              </a:rPr>
              <a:t> art. So</a:t>
            </a:r>
          </a:p>
          <a:p>
            <a:pPr algn="ctr"/>
            <a:r>
              <a:rPr lang="en-GB" dirty="0">
                <a:solidFill>
                  <a:srgbClr val="FFFFFF"/>
                </a:solidFill>
                <a:effectLst/>
                <a:latin typeface="Nunito" pitchFamily="2" charset="77"/>
              </a:rPr>
              <a:t>we can expect the same thing to happen with music, though more slowly.</a:t>
            </a:r>
          </a:p>
          <a:p>
            <a:pPr algn="ctr"/>
            <a:r>
              <a:rPr lang="en-GB" dirty="0">
                <a:solidFill>
                  <a:srgbClr val="FFFFFF"/>
                </a:solidFill>
                <a:effectLst/>
                <a:latin typeface="Nunito" pitchFamily="2" charset="77"/>
              </a:rPr>
              <a:t>Music has led to tech adoption in the digital era. Myspace for downloaded tracks. </a:t>
            </a:r>
            <a:r>
              <a:rPr lang="en-GB" dirty="0" err="1">
                <a:solidFill>
                  <a:srgbClr val="FFFFFF"/>
                </a:solidFill>
                <a:effectLst/>
                <a:latin typeface="Nunito" pitchFamily="2" charset="77"/>
              </a:rPr>
              <a:t>Limewire</a:t>
            </a:r>
            <a:endParaRPr lang="en-GB" dirty="0">
              <a:solidFill>
                <a:srgbClr val="FFFFFF"/>
              </a:solidFill>
              <a:effectLst/>
              <a:latin typeface="Nunito" pitchFamily="2" charset="77"/>
            </a:endParaRPr>
          </a:p>
          <a:p>
            <a:pPr algn="ctr"/>
            <a:r>
              <a:rPr lang="en-GB" dirty="0">
                <a:solidFill>
                  <a:srgbClr val="FFFFFF"/>
                </a:solidFill>
                <a:effectLst/>
                <a:latin typeface="Nunito" pitchFamily="2" charset="77"/>
              </a:rPr>
              <a:t>for track content sharing. Spotify normalised streaming. Interactive concerts in Minecraft. So</a:t>
            </a:r>
          </a:p>
          <a:p>
            <a:pPr algn="ctr"/>
            <a:r>
              <a:rPr lang="en-GB" dirty="0">
                <a:solidFill>
                  <a:srgbClr val="FFFFFF"/>
                </a:solidFill>
                <a:effectLst/>
                <a:latin typeface="Nunito" pitchFamily="2" charset="77"/>
              </a:rPr>
              <a:t>it’s entirely possible that due to the PR that music brings, music NFTs could help normalise</a:t>
            </a:r>
          </a:p>
          <a:p>
            <a:pPr algn="ctr"/>
            <a:r>
              <a:rPr lang="en-GB" dirty="0">
                <a:solidFill>
                  <a:srgbClr val="FFFFFF"/>
                </a:solidFill>
                <a:effectLst/>
                <a:latin typeface="Nunito" pitchFamily="2" charset="77"/>
              </a:rPr>
              <a:t>blockchain use cases in everyday life for non-techies.</a:t>
            </a:r>
          </a:p>
          <a:p>
            <a:pPr algn="ctr"/>
            <a:r>
              <a:rPr lang="en-GB" dirty="0">
                <a:solidFill>
                  <a:srgbClr val="FFFFFF"/>
                </a:solidFill>
                <a:effectLst/>
                <a:latin typeface="Nunito" pitchFamily="2" charset="77"/>
              </a:rPr>
              <a:t>VILVI aims to make that easy for people.</a:t>
            </a:r>
          </a:p>
          <a:p>
            <a:pPr algn="ctr"/>
            <a:r>
              <a:rPr lang="en-GB" dirty="0">
                <a:solidFill>
                  <a:srgbClr val="FFFFFF"/>
                </a:solidFill>
                <a:effectLst/>
                <a:latin typeface="Nunito" pitchFamily="2" charset="77"/>
              </a:rPr>
              <a:t>Vinyl arrives in the post &amp; you can carry the music NFT around with you on devices and in</a:t>
            </a:r>
          </a:p>
          <a:p>
            <a:pPr algn="ctr"/>
            <a:r>
              <a:rPr lang="en-GB" dirty="0">
                <a:solidFill>
                  <a:srgbClr val="FFFFFF"/>
                </a:solidFill>
                <a:effectLst/>
                <a:latin typeface="Nunito" pitchFamily="2" charset="77"/>
              </a:rPr>
              <a:t>the metaverse in the meantime.</a:t>
            </a:r>
          </a:p>
          <a:p>
            <a:pPr algn="ctr"/>
            <a:endParaRPr lang="en-GB" dirty="0">
              <a:latin typeface="Nunito" pitchFamily="2" charset="77"/>
            </a:endParaRPr>
          </a:p>
        </p:txBody>
      </p:sp>
    </p:spTree>
    <p:extLst>
      <p:ext uri="{BB962C8B-B14F-4D97-AF65-F5344CB8AC3E}">
        <p14:creationId xmlns:p14="http://schemas.microsoft.com/office/powerpoint/2010/main" val="3244485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39B305-5084-4D23-C67D-E4ECBF9D54E1}"/>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95D274A9-BC0D-5437-6839-EF7C1970FA3E}"/>
              </a:ext>
            </a:extLst>
          </p:cNvPr>
          <p:cNvSpPr txBox="1"/>
          <p:nvPr/>
        </p:nvSpPr>
        <p:spPr>
          <a:xfrm>
            <a:off x="1409700" y="428178"/>
            <a:ext cx="9372600" cy="6001643"/>
          </a:xfrm>
          <a:prstGeom prst="rect">
            <a:avLst/>
          </a:prstGeom>
          <a:noFill/>
        </p:spPr>
        <p:txBody>
          <a:bodyPr wrap="square" rtlCol="0">
            <a:spAutoFit/>
          </a:bodyPr>
          <a:lstStyle/>
          <a:p>
            <a:pPr algn="ctr"/>
            <a:r>
              <a:rPr lang="en-GB" sz="2400" dirty="0">
                <a:solidFill>
                  <a:srgbClr val="FFFF2C"/>
                </a:solidFill>
                <a:effectLst/>
                <a:latin typeface="Nunito" pitchFamily="2" charset="77"/>
              </a:rPr>
              <a:t>Stage 1 - Mixdown Phase: </a:t>
            </a:r>
          </a:p>
          <a:p>
            <a:pPr algn="ctr"/>
            <a:r>
              <a:rPr lang="en-GB" dirty="0">
                <a:solidFill>
                  <a:srgbClr val="FFFFFF"/>
                </a:solidFill>
                <a:effectLst/>
                <a:latin typeface="Nunito" pitchFamily="2" charset="77"/>
              </a:rPr>
              <a:t>Start minting using the Cardano test net</a:t>
            </a:r>
          </a:p>
          <a:p>
            <a:pPr algn="ctr"/>
            <a:r>
              <a:rPr lang="en-GB" dirty="0">
                <a:solidFill>
                  <a:srgbClr val="FFFFFF"/>
                </a:solidFill>
                <a:effectLst/>
                <a:latin typeface="Nunito" pitchFamily="2" charset="77"/>
              </a:rPr>
              <a:t>Integrate QR Code system: upon scanning, a public preview of the cut length track is available, but the whole track is for logged-in users/owners only</a:t>
            </a:r>
          </a:p>
          <a:p>
            <a:pPr algn="ctr"/>
            <a:r>
              <a:rPr lang="en-GB" dirty="0">
                <a:solidFill>
                  <a:srgbClr val="FFFFFF"/>
                </a:solidFill>
                <a:effectLst/>
                <a:latin typeface="Nunito" pitchFamily="2" charset="77"/>
              </a:rPr>
              <a:t>Decentralised Images and Music to be served via API on an IPFS service.</a:t>
            </a:r>
          </a:p>
          <a:p>
            <a:pPr algn="ctr"/>
            <a:r>
              <a:rPr lang="en-GB" sz="2400" dirty="0">
                <a:solidFill>
                  <a:srgbClr val="FFFF2C"/>
                </a:solidFill>
                <a:effectLst/>
                <a:latin typeface="Nunito" pitchFamily="2" charset="77"/>
              </a:rPr>
              <a:t>Stage 2 – Reproduction Phase</a:t>
            </a:r>
          </a:p>
          <a:p>
            <a:pPr algn="ctr"/>
            <a:r>
              <a:rPr lang="en-GB" dirty="0">
                <a:solidFill>
                  <a:srgbClr val="FDFDFD"/>
                </a:solidFill>
                <a:effectLst/>
                <a:latin typeface="Nunito" pitchFamily="2" charset="77"/>
              </a:rPr>
              <a:t>Run Multiple Cardano Nodes, each of around ~25k ADA, to maximise ROI</a:t>
            </a:r>
          </a:p>
          <a:p>
            <a:pPr algn="ctr"/>
            <a:r>
              <a:rPr lang="en-GB" dirty="0">
                <a:solidFill>
                  <a:srgbClr val="FFFFFF"/>
                </a:solidFill>
                <a:effectLst/>
                <a:latin typeface="Nunito" pitchFamily="2" charset="77"/>
              </a:rPr>
              <a:t>Supporting the Cardano Network and promoting decentralisation, we are launching</a:t>
            </a:r>
          </a:p>
          <a:p>
            <a:pPr algn="ctr"/>
            <a:r>
              <a:rPr lang="en-GB" dirty="0">
                <a:solidFill>
                  <a:srgbClr val="FFFFFF"/>
                </a:solidFill>
                <a:effectLst/>
                <a:latin typeface="Nunito" pitchFamily="2" charset="77"/>
              </a:rPr>
              <a:t>our stake pools. As a sign of appreciation for our supporters, we’ll regularly give away free NFTs to our delegators.</a:t>
            </a:r>
          </a:p>
          <a:p>
            <a:pPr algn="ctr"/>
            <a:r>
              <a:rPr lang="en-GB" sz="2400" dirty="0">
                <a:solidFill>
                  <a:srgbClr val="FFFF2C"/>
                </a:solidFill>
                <a:effectLst/>
                <a:latin typeface="Nunito" pitchFamily="2" charset="77"/>
              </a:rPr>
              <a:t>Stage 3 - Dubplate Phase</a:t>
            </a:r>
          </a:p>
          <a:p>
            <a:pPr algn="ctr"/>
            <a:r>
              <a:rPr lang="en-GB" dirty="0">
                <a:solidFill>
                  <a:srgbClr val="FFFFFF"/>
                </a:solidFill>
                <a:effectLst/>
                <a:latin typeface="Nunito" pitchFamily="2" charset="77"/>
              </a:rPr>
              <a:t>Public Beta of the Virtual Vinyl NFT marketplace</a:t>
            </a:r>
          </a:p>
          <a:p>
            <a:pPr algn="ctr"/>
            <a:r>
              <a:rPr lang="en-GB" dirty="0">
                <a:solidFill>
                  <a:srgbClr val="FFFFFF"/>
                </a:solidFill>
                <a:effectLst/>
                <a:latin typeface="Nunito" pitchFamily="2" charset="77"/>
              </a:rPr>
              <a:t>Investors in Stakepool’s early preview</a:t>
            </a:r>
          </a:p>
          <a:p>
            <a:pPr algn="ctr"/>
            <a:r>
              <a:rPr lang="en-GB" dirty="0">
                <a:solidFill>
                  <a:srgbClr val="FFFFFF"/>
                </a:solidFill>
                <a:effectLst/>
                <a:latin typeface="Nunito" pitchFamily="2" charset="77"/>
              </a:rPr>
              <a:t>Artists and labels invited to view collections</a:t>
            </a:r>
          </a:p>
          <a:p>
            <a:pPr algn="ctr"/>
            <a:r>
              <a:rPr lang="en-GB" sz="2400" dirty="0">
                <a:solidFill>
                  <a:srgbClr val="FFFF2C"/>
                </a:solidFill>
                <a:effectLst/>
                <a:latin typeface="Nunito" pitchFamily="2" charset="77"/>
              </a:rPr>
              <a:t>Stage 4 - Mass Production Phase</a:t>
            </a:r>
          </a:p>
          <a:p>
            <a:pPr algn="ctr"/>
            <a:r>
              <a:rPr lang="en-GB" dirty="0">
                <a:solidFill>
                  <a:srgbClr val="FFFFFF"/>
                </a:solidFill>
                <a:effectLst/>
                <a:latin typeface="Nunito" pitchFamily="2" charset="77"/>
              </a:rPr>
              <a:t>The Launch of Virtual Vinyl Cardano minted NFT as a public Marketplace</a:t>
            </a:r>
          </a:p>
          <a:p>
            <a:pPr algn="ctr"/>
            <a:r>
              <a:rPr lang="en-GB" dirty="0">
                <a:solidFill>
                  <a:srgbClr val="FFFFFF"/>
                </a:solidFill>
                <a:effectLst/>
                <a:latin typeface="Nunito" pitchFamily="2" charset="77"/>
              </a:rPr>
              <a:t>Virtual Vinyl Cardano crypto coin general release, followed by multi-chain support.</a:t>
            </a:r>
          </a:p>
          <a:p>
            <a:pPr algn="ctr"/>
            <a:r>
              <a:rPr lang="en-GB" dirty="0">
                <a:solidFill>
                  <a:srgbClr val="FFFFFF"/>
                </a:solidFill>
                <a:effectLst/>
                <a:latin typeface="Nunito" pitchFamily="2" charset="77"/>
              </a:rPr>
              <a:t>Ethereum &lt;-&gt; Cardano bridge key in user adoption given current ETH dominance of the</a:t>
            </a:r>
          </a:p>
          <a:p>
            <a:pPr algn="ctr"/>
            <a:r>
              <a:rPr lang="en-GB" dirty="0">
                <a:solidFill>
                  <a:srgbClr val="FFFFFF"/>
                </a:solidFill>
                <a:effectLst/>
                <a:latin typeface="Nunito" pitchFamily="2" charset="77"/>
              </a:rPr>
              <a:t>current marketplace.</a:t>
            </a:r>
          </a:p>
          <a:p>
            <a:pPr algn="ctr"/>
            <a:r>
              <a:rPr lang="en-GB" dirty="0">
                <a:solidFill>
                  <a:srgbClr val="FFFFFF"/>
                </a:solidFill>
                <a:effectLst/>
                <a:latin typeface="Nunito" pitchFamily="2" charset="77"/>
              </a:rPr>
              <a:t>RGB Smart Contracts on Bitcoin</a:t>
            </a:r>
          </a:p>
        </p:txBody>
      </p:sp>
    </p:spTree>
    <p:extLst>
      <p:ext uri="{BB962C8B-B14F-4D97-AF65-F5344CB8AC3E}">
        <p14:creationId xmlns:p14="http://schemas.microsoft.com/office/powerpoint/2010/main" val="10424361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7E22D-E594-4A5B-1926-EAB234556D9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1519E2FB-7E80-36F2-F447-BF5C249C6712}"/>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4628896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A248DF-4EC1-DB51-56A8-82E02E76C439}"/>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B47C4F44-1166-2FDA-6545-3E7A3211E166}"/>
              </a:ext>
            </a:extLst>
          </p:cNvPr>
          <p:cNvSpPr txBox="1"/>
          <p:nvPr/>
        </p:nvSpPr>
        <p:spPr>
          <a:xfrm>
            <a:off x="2759869" y="2921168"/>
            <a:ext cx="6672262" cy="1015663"/>
          </a:xfrm>
          <a:prstGeom prst="rect">
            <a:avLst/>
          </a:prstGeom>
          <a:noFill/>
        </p:spPr>
        <p:txBody>
          <a:bodyPr wrap="square" rtlCol="0">
            <a:spAutoFit/>
          </a:bodyPr>
          <a:lstStyle/>
          <a:p>
            <a:pPr algn="ctr"/>
            <a:r>
              <a:rPr lang="en-GB" sz="6000" dirty="0">
                <a:solidFill>
                  <a:srgbClr val="F7FF15"/>
                </a:solidFill>
                <a:latin typeface="Nunito" pitchFamily="2" charset="77"/>
              </a:rPr>
              <a:t>QUESTIONS?</a:t>
            </a:r>
          </a:p>
        </p:txBody>
      </p:sp>
      <p:sp>
        <p:nvSpPr>
          <p:cNvPr id="7" name="TextBox 6">
            <a:extLst>
              <a:ext uri="{FF2B5EF4-FFF2-40B4-BE49-F238E27FC236}">
                <a16:creationId xmlns:a16="http://schemas.microsoft.com/office/drawing/2014/main" id="{734CFC54-3B65-6151-BB66-188680936E93}"/>
              </a:ext>
            </a:extLst>
          </p:cNvPr>
          <p:cNvSpPr txBox="1"/>
          <p:nvPr/>
        </p:nvSpPr>
        <p:spPr>
          <a:xfrm>
            <a:off x="4335517" y="1214363"/>
            <a:ext cx="3520966" cy="492443"/>
          </a:xfrm>
          <a:prstGeom prst="rect">
            <a:avLst/>
          </a:prstGeom>
          <a:noFill/>
        </p:spPr>
        <p:txBody>
          <a:bodyPr wrap="square" rtlCol="0">
            <a:spAutoFit/>
          </a:bodyPr>
          <a:lstStyle/>
          <a:p>
            <a:pPr algn="ctr"/>
            <a:r>
              <a:rPr lang="en-GB" sz="2600" i="1" dirty="0">
                <a:solidFill>
                  <a:srgbClr val="F7FF15"/>
                </a:solidFill>
                <a:latin typeface="Nunito" pitchFamily="2" charset="77"/>
              </a:rPr>
              <a:t>Thank You</a:t>
            </a:r>
          </a:p>
        </p:txBody>
      </p:sp>
    </p:spTree>
    <p:extLst>
      <p:ext uri="{BB962C8B-B14F-4D97-AF65-F5344CB8AC3E}">
        <p14:creationId xmlns:p14="http://schemas.microsoft.com/office/powerpoint/2010/main" val="41437122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6273</TotalTime>
  <Words>3899</Words>
  <Application>Microsoft Macintosh PowerPoint</Application>
  <PresentationFormat>Widescreen</PresentationFormat>
  <Paragraphs>314</Paragraphs>
  <Slides>33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Calibri Light</vt:lpstr>
      <vt:lpstr>Helvetica</vt:lpstr>
      <vt:lpstr>Nunito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FELIX MILTON</dc:creator>
  <cp:lastModifiedBy>FELIX MILTON</cp:lastModifiedBy>
  <cp:revision>39</cp:revision>
  <dcterms:created xsi:type="dcterms:W3CDTF">2023-03-13T10:23:12Z</dcterms:created>
  <dcterms:modified xsi:type="dcterms:W3CDTF">2023-03-20T14:05:04Z</dcterms:modified>
</cp:coreProperties>
</file>