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102" d="100"/>
          <a:sy n="102" d="100"/>
        </p:scale>
        <p:origin x="15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2" Type="http://schemas.openxmlformats.org/officeDocument/2006/relationships/tableStyles" Target="tableStyles.xml"/><Relationship Id="rId11" Type="http://schemas.openxmlformats.org/officeDocument/2006/relationships/viewProps" Target="viewProps.xml"/><Relationship Id="rId10" Type="http://schemas.openxmlformats.org/officeDocument/2006/relationships/presProps" Target="presProps.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65E397E-FA9A-45EE-A68F-946D66253CA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B65E397E-FA9A-45EE-A68F-946D66253CA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65E397E-FA9A-45EE-A68F-946D66253CA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B65E397E-FA9A-45EE-A68F-946D66253CAE}"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B65E397E-FA9A-45EE-A68F-946D66253CAE}"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5E397E-FA9A-45EE-A68F-946D66253CAE}"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5E397E-FA9A-45EE-A68F-946D66253CAE}"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65E397E-FA9A-45EE-A68F-946D66253CAE}"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65E397E-FA9A-45EE-A68F-946D66253CAE}"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B65E397E-FA9A-45EE-A68F-946D66253CA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B65E397E-FA9A-45EE-A68F-946D66253CA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8A3BDB-10B0-4D6F-86BC-9FE7A80263BC}"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5E397E-FA9A-45EE-A68F-946D66253CAE}"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8A3BDB-10B0-4D6F-86BC-9FE7A80263BC}"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jpe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jpeg"/><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6.jpeg"/><Relationship Id="rId1"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8.jpeg"/><Relationship Id="rId1"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0.jpeg"/><Relationship Id="rId1"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2.jpeg"/><Relationship Id="rId1" Type="http://schemas.openxmlformats.org/officeDocument/2006/relationships/image" Target="../media/image11.jpe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4.jpeg"/><Relationship Id="rId2" Type="http://schemas.openxmlformats.org/officeDocument/2006/relationships/tags" Target="../tags/tag1.xml"/><Relationship Id="rId1"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42085" y="294005"/>
            <a:ext cx="9144000" cy="885190"/>
          </a:xfrm>
        </p:spPr>
        <p:txBody>
          <a:bodyPr>
            <a:normAutofit fontScale="90000"/>
          </a:bodyPr>
          <a:lstStyle/>
          <a:p>
            <a:r>
              <a:rPr lang="en-GB" dirty="0">
                <a:ln/>
                <a:solidFill>
                  <a:schemeClr val="tx1"/>
                </a:solidFill>
                <a:effectLst>
                  <a:outerShdw blurRad="38100" dist="19050" dir="2700000" algn="tl" rotWithShape="0">
                    <a:schemeClr val="dk1">
                      <a:alpha val="40000"/>
                    </a:schemeClr>
                  </a:outerShdw>
                </a:effectLst>
              </a:rPr>
              <a:t>McDonald’s</a:t>
            </a:r>
            <a:endParaRPr lang="en-GB" dirty="0">
              <a:ln/>
              <a:solidFill>
                <a:schemeClr val="tx1"/>
              </a:solidFill>
              <a:effectLst>
                <a:outerShdw blurRad="38100" dist="19050" dir="2700000" algn="tl" rotWithShape="0">
                  <a:schemeClr val="dk1">
                    <a:alpha val="40000"/>
                  </a:schemeClr>
                </a:outerShdw>
              </a:effectLst>
            </a:endParaRPr>
          </a:p>
        </p:txBody>
      </p:sp>
      <p:sp>
        <p:nvSpPr>
          <p:cNvPr id="3" name="Subtitle 2"/>
          <p:cNvSpPr>
            <a:spLocks noGrp="1"/>
          </p:cNvSpPr>
          <p:nvPr>
            <p:ph type="subTitle" idx="1"/>
          </p:nvPr>
        </p:nvSpPr>
        <p:spPr>
          <a:xfrm>
            <a:off x="1524000" y="1116330"/>
            <a:ext cx="9144000" cy="4961255"/>
          </a:xfrm>
        </p:spPr>
        <p:txBody>
          <a:bodyPr>
            <a:normAutofit lnSpcReduction="20000"/>
          </a:bodyPr>
          <a:lstStyle/>
          <a:p>
            <a:endParaRPr lang="en-GB" dirty="0">
              <a:ln/>
              <a:solidFill>
                <a:schemeClr val="accent4"/>
              </a:solidFill>
            </a:endParaRPr>
          </a:p>
          <a:p>
            <a:endParaRPr lang="en-GB" dirty="0">
              <a:ln/>
              <a:solidFill>
                <a:schemeClr val="accent4"/>
              </a:solidFill>
            </a:endParaRPr>
          </a:p>
          <a:p>
            <a:endParaRPr lang="en-GB" dirty="0">
              <a:ln/>
              <a:solidFill>
                <a:schemeClr val="accent4"/>
              </a:solidFill>
            </a:endParaRPr>
          </a:p>
          <a:p>
            <a:endParaRPr lang="en-GB" dirty="0">
              <a:ln/>
              <a:solidFill>
                <a:schemeClr val="accent4"/>
              </a:solidFill>
            </a:endParaRPr>
          </a:p>
          <a:p>
            <a:endParaRPr lang="en-GB" dirty="0">
              <a:ln/>
              <a:solidFill>
                <a:schemeClr val="accent4"/>
              </a:solidFill>
            </a:endParaRPr>
          </a:p>
          <a:p>
            <a:endParaRPr lang="en-GB" dirty="0">
              <a:ln/>
              <a:solidFill>
                <a:schemeClr val="accent4"/>
              </a:solidFill>
            </a:endParaRPr>
          </a:p>
          <a:p>
            <a:endParaRPr lang="en-GB" dirty="0">
              <a:ln/>
              <a:solidFill>
                <a:schemeClr val="accent4"/>
              </a:solidFill>
            </a:endParaRPr>
          </a:p>
          <a:p>
            <a:endParaRPr lang="en-GB" dirty="0">
              <a:ln/>
              <a:solidFill>
                <a:schemeClr val="accent4"/>
              </a:solidFill>
            </a:endParaRPr>
          </a:p>
          <a:p>
            <a:endParaRPr lang="en-GB" dirty="0">
              <a:ln/>
              <a:solidFill>
                <a:schemeClr val="tx1"/>
              </a:solidFill>
              <a:effectLst>
                <a:outerShdw blurRad="38100" dist="19050" dir="2700000" algn="tl" rotWithShape="0">
                  <a:schemeClr val="dk1">
                    <a:alpha val="40000"/>
                  </a:schemeClr>
                </a:outerShdw>
              </a:effectLst>
            </a:endParaRPr>
          </a:p>
          <a:p>
            <a:r>
              <a:rPr lang="en-GB" sz="2800" dirty="0">
                <a:ln/>
                <a:solidFill>
                  <a:schemeClr val="tx1"/>
                </a:solidFill>
                <a:effectLst>
                  <a:outerShdw blurRad="38100" dist="19050" dir="2700000" algn="tl" rotWithShape="0">
                    <a:schemeClr val="dk1">
                      <a:alpha val="40000"/>
                    </a:schemeClr>
                  </a:outerShdw>
                </a:effectLst>
              </a:rPr>
              <a:t>McDonald's, the world's largest multinational restaurant chain, was founded in 1955 in Chicago, USA, with about 30,000 outlets around the world. Mainly sell hamburgers, as well as chips, chicken, soda and other fast food. </a:t>
            </a:r>
            <a:endParaRPr lang="en-GB" sz="2800" dirty="0">
              <a:ln/>
              <a:solidFill>
                <a:schemeClr val="tx1"/>
              </a:solidFill>
              <a:effectLst>
                <a:outerShdw blurRad="38100" dist="19050" dir="2700000" algn="tl" rotWithShape="0">
                  <a:schemeClr val="dk1">
                    <a:alpha val="40000"/>
                  </a:schemeClr>
                </a:outerShdw>
              </a:effectLst>
            </a:endParaRPr>
          </a:p>
        </p:txBody>
      </p:sp>
      <p:pic>
        <p:nvPicPr>
          <p:cNvPr id="5" name="图片 4" descr="52b141fa0d65063d2d435a5cdb426915359898"/>
          <p:cNvPicPr>
            <a:picLocks noChangeAspect="1"/>
          </p:cNvPicPr>
          <p:nvPr/>
        </p:nvPicPr>
        <p:blipFill>
          <a:blip r:embed="rId2"/>
          <a:stretch>
            <a:fillRect/>
          </a:stretch>
        </p:blipFill>
        <p:spPr>
          <a:xfrm>
            <a:off x="3449955" y="1275715"/>
            <a:ext cx="5147945" cy="3013075"/>
          </a:xfrm>
          <a:prstGeom prst="rect">
            <a:avLst/>
          </a:prstGeom>
        </p:spPr>
      </p:pic>
    </p:spTree>
  </p:cSld>
  <p:clrMapOvr>
    <a:masterClrMapping/>
  </p:clrMapOvr>
  <p:transition>
    <p:blind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2"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9" end="9"/>
                                            </p:txEl>
                                          </p:spTgt>
                                        </p:tgtEl>
                                        <p:attrNameLst>
                                          <p:attrName>style.visibility</p:attrName>
                                        </p:attrNameLst>
                                      </p:cBhvr>
                                      <p:to>
                                        <p:strVal val="visible"/>
                                      </p:to>
                                    </p:set>
                                    <p:anim calcmode="lin" valueType="num">
                                      <p:cBhvr additive="base">
                                        <p:cTn id="1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2" grpId="2"/>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useBgFill="1">
        <p:nvSpPr>
          <p:cNvPr id="3" name="Content Placeholder 2"/>
          <p:cNvSpPr>
            <a:spLocks noGrp="1"/>
          </p:cNvSpPr>
          <p:nvPr>
            <p:ph idx="1"/>
          </p:nvPr>
        </p:nvSpPr>
        <p:spPr>
          <a:xfrm>
            <a:off x="838200" y="316865"/>
            <a:ext cx="10515600" cy="5870575"/>
          </a:xfrm>
        </p:spPr>
        <p:style>
          <a:lnRef idx="2">
            <a:schemeClr val="accent6"/>
          </a:lnRef>
          <a:fillRef idx="1">
            <a:schemeClr val="lt1"/>
          </a:fillRef>
          <a:effectRef idx="0">
            <a:schemeClr val="accent6"/>
          </a:effectRef>
          <a:fontRef idx="minor">
            <a:schemeClr val="dk1"/>
          </a:fontRef>
        </p:style>
        <p:txBody>
          <a:bodyPr/>
          <a:lstStyle/>
          <a:p>
            <a:pPr marL="0" indent="0" algn="ctr">
              <a:buNone/>
            </a:pPr>
            <a:r>
              <a:rPr lang="en-US" altLang="en-GB" sz="4400" dirty="0">
                <a:ln/>
                <a:solidFill>
                  <a:schemeClr val="tx1"/>
                </a:solidFill>
                <a:effectLst>
                  <a:outerShdw blurRad="38100" dist="19050" dir="2700000" algn="tl" rotWithShape="0">
                    <a:schemeClr val="dk1">
                      <a:alpha val="40000"/>
                    </a:schemeClr>
                  </a:outerShdw>
                </a:effectLst>
              </a:rPr>
              <a:t>O</a:t>
            </a:r>
            <a:r>
              <a:rPr lang="en-GB" sz="4400" dirty="0">
                <a:ln/>
                <a:solidFill>
                  <a:schemeClr val="tx1"/>
                </a:solidFill>
                <a:effectLst>
                  <a:outerShdw blurRad="38100" dist="19050" dir="2700000" algn="tl" rotWithShape="0">
                    <a:schemeClr val="dk1">
                      <a:alpha val="40000"/>
                    </a:schemeClr>
                  </a:outerShdw>
                </a:effectLst>
              </a:rPr>
              <a:t>bjective </a:t>
            </a:r>
            <a:endParaRPr lang="en-GB" sz="4400" dirty="0">
              <a:ln/>
              <a:solidFill>
                <a:schemeClr val="tx1"/>
              </a:solidFill>
              <a:effectLst>
                <a:outerShdw blurRad="38100" dist="19050" dir="2700000" algn="tl" rotWithShape="0">
                  <a:schemeClr val="dk1">
                    <a:alpha val="40000"/>
                  </a:schemeClr>
                </a:outerShdw>
              </a:effectLst>
            </a:endParaRPr>
          </a:p>
          <a:p>
            <a:pPr marL="0" indent="0" algn="just">
              <a:buNone/>
            </a:pPr>
            <a:r>
              <a:rPr lang="en-GB" sz="2400" dirty="0"/>
              <a:t>The main purpose is to determine the current problem after the meaning of McDonald's "artificial intelligence" technology. The project aims to identify the causes of these problems and their impact on the overall sales of the company. To achieve this objective, this advisory project has the following objectives. </a:t>
            </a:r>
            <a:endParaRPr lang="en-GB" sz="2400" dirty="0"/>
          </a:p>
          <a:p>
            <a:pPr algn="ctr"/>
            <a:endParaRPr lang="en-GB" sz="2400" dirty="0"/>
          </a:p>
        </p:txBody>
      </p:sp>
      <p:sp>
        <p:nvSpPr>
          <p:cNvPr id="4" name="圆角矩形 3"/>
          <p:cNvSpPr/>
          <p:nvPr/>
        </p:nvSpPr>
        <p:spPr>
          <a:xfrm>
            <a:off x="1834515" y="2851150"/>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zh-CN" altLang="en-US"/>
              <a:t>Objective 1</a:t>
            </a:r>
            <a:endParaRPr lang="zh-CN" altLang="en-US"/>
          </a:p>
        </p:txBody>
      </p:sp>
      <p:sp>
        <p:nvSpPr>
          <p:cNvPr id="6" name="圆角矩形 5"/>
          <p:cNvSpPr/>
          <p:nvPr/>
        </p:nvSpPr>
        <p:spPr>
          <a:xfrm>
            <a:off x="4041775" y="2851785"/>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zh-CN" altLang="en-US"/>
              <a:t>Objective </a:t>
            </a:r>
            <a:r>
              <a:rPr lang="en-US" altLang="zh-CN"/>
              <a:t>2</a:t>
            </a:r>
            <a:endParaRPr lang="en-US" altLang="zh-CN"/>
          </a:p>
        </p:txBody>
      </p:sp>
      <p:sp>
        <p:nvSpPr>
          <p:cNvPr id="7" name="圆角矩形 6"/>
          <p:cNvSpPr/>
          <p:nvPr/>
        </p:nvSpPr>
        <p:spPr>
          <a:xfrm>
            <a:off x="6415405" y="2851785"/>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zh-CN" altLang="en-US">
                <a:sym typeface="+mn-ea"/>
              </a:rPr>
              <a:t>Objective </a:t>
            </a:r>
            <a:r>
              <a:rPr lang="en-US" altLang="zh-CN">
                <a:sym typeface="+mn-ea"/>
              </a:rPr>
              <a:t>3</a:t>
            </a:r>
            <a:endParaRPr lang="en-US" altLang="zh-CN">
              <a:sym typeface="+mn-ea"/>
            </a:endParaRPr>
          </a:p>
        </p:txBody>
      </p:sp>
      <p:sp>
        <p:nvSpPr>
          <p:cNvPr id="8" name="圆角矩形 7"/>
          <p:cNvSpPr/>
          <p:nvPr/>
        </p:nvSpPr>
        <p:spPr>
          <a:xfrm>
            <a:off x="8788400" y="2851150"/>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zh-CN" altLang="en-US">
                <a:sym typeface="+mn-ea"/>
              </a:rPr>
              <a:t>Objective </a:t>
            </a:r>
            <a:r>
              <a:rPr lang="en-US" altLang="zh-CN">
                <a:sym typeface="+mn-ea"/>
              </a:rPr>
              <a:t>4</a:t>
            </a:r>
            <a:endParaRPr lang="en-US" altLang="zh-CN">
              <a:sym typeface="+mn-ea"/>
            </a:endParaRPr>
          </a:p>
        </p:txBody>
      </p:sp>
      <p:cxnSp>
        <p:nvCxnSpPr>
          <p:cNvPr id="12" name="直接箭头连接符 11"/>
          <p:cNvCxnSpPr>
            <a:stCxn id="4" idx="3"/>
            <a:endCxn id="6" idx="1"/>
          </p:cNvCxnSpPr>
          <p:nvPr/>
        </p:nvCxnSpPr>
        <p:spPr>
          <a:xfrm>
            <a:off x="3109595" y="3251835"/>
            <a:ext cx="932180" cy="635"/>
          </a:xfrm>
          <a:prstGeom prst="straightConnector1">
            <a:avLst/>
          </a:prstGeom>
          <a:ln>
            <a:tailEnd type="arrow" w="med" len="med"/>
          </a:ln>
        </p:spPr>
        <p:style>
          <a:lnRef idx="2">
            <a:schemeClr val="dk1"/>
          </a:lnRef>
          <a:fillRef idx="0">
            <a:schemeClr val="dk1"/>
          </a:fillRef>
          <a:effectRef idx="1">
            <a:schemeClr val="dk1"/>
          </a:effectRef>
          <a:fontRef idx="minor">
            <a:schemeClr val="tx1"/>
          </a:fontRef>
        </p:style>
      </p:cxnSp>
      <p:cxnSp>
        <p:nvCxnSpPr>
          <p:cNvPr id="13" name="直接箭头连接符 12"/>
          <p:cNvCxnSpPr>
            <a:stCxn id="6" idx="3"/>
            <a:endCxn id="7" idx="1"/>
          </p:cNvCxnSpPr>
          <p:nvPr/>
        </p:nvCxnSpPr>
        <p:spPr>
          <a:xfrm>
            <a:off x="5316855" y="3252470"/>
            <a:ext cx="1098550" cy="0"/>
          </a:xfrm>
          <a:prstGeom prst="straightConnector1">
            <a:avLst/>
          </a:prstGeom>
          <a:ln>
            <a:tailEnd type="arrow" w="med" len="med"/>
          </a:ln>
        </p:spPr>
        <p:style>
          <a:lnRef idx="2">
            <a:schemeClr val="dk1"/>
          </a:lnRef>
          <a:fillRef idx="0">
            <a:schemeClr val="dk1"/>
          </a:fillRef>
          <a:effectRef idx="1">
            <a:schemeClr val="dk1"/>
          </a:effectRef>
          <a:fontRef idx="minor">
            <a:schemeClr val="tx1"/>
          </a:fontRef>
        </p:style>
      </p:cxnSp>
      <p:cxnSp>
        <p:nvCxnSpPr>
          <p:cNvPr id="14" name="直接箭头连接符 13"/>
          <p:cNvCxnSpPr>
            <a:stCxn id="7" idx="3"/>
            <a:endCxn id="8" idx="1"/>
          </p:cNvCxnSpPr>
          <p:nvPr/>
        </p:nvCxnSpPr>
        <p:spPr>
          <a:xfrm flipV="1">
            <a:off x="7690485" y="3251835"/>
            <a:ext cx="1097915" cy="635"/>
          </a:xfrm>
          <a:prstGeom prst="straightConnector1">
            <a:avLst/>
          </a:prstGeom>
          <a:ln>
            <a:tailEnd type="arrow" w="med" len="med"/>
          </a:ln>
        </p:spPr>
        <p:style>
          <a:lnRef idx="2">
            <a:schemeClr val="dk1"/>
          </a:lnRef>
          <a:fillRef idx="0">
            <a:schemeClr val="dk1"/>
          </a:fillRef>
          <a:effectRef idx="1">
            <a:schemeClr val="dk1"/>
          </a:effectRef>
          <a:fontRef idx="minor">
            <a:schemeClr val="tx1"/>
          </a:fontRef>
        </p:style>
      </p:cxnSp>
      <p:sp>
        <p:nvSpPr>
          <p:cNvPr id="16" name="圆角矩形 15"/>
          <p:cNvSpPr/>
          <p:nvPr/>
        </p:nvSpPr>
        <p:spPr>
          <a:xfrm>
            <a:off x="1834515" y="4583430"/>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en-US" altLang="zh-CN"/>
              <a:t>M</a:t>
            </a:r>
            <a:r>
              <a:rPr lang="zh-CN" altLang="en-US"/>
              <a:t>eaning</a:t>
            </a:r>
            <a:endParaRPr lang="zh-CN" altLang="en-US"/>
          </a:p>
        </p:txBody>
      </p:sp>
      <p:sp>
        <p:nvSpPr>
          <p:cNvPr id="17" name="圆角矩形 16"/>
          <p:cNvSpPr/>
          <p:nvPr/>
        </p:nvSpPr>
        <p:spPr>
          <a:xfrm>
            <a:off x="4041775" y="4583430"/>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zh-CN" altLang="en-US"/>
              <a:t>Question</a:t>
            </a:r>
            <a:endParaRPr lang="zh-CN" altLang="en-US"/>
          </a:p>
        </p:txBody>
      </p:sp>
      <p:sp>
        <p:nvSpPr>
          <p:cNvPr id="18" name="圆角矩形 17"/>
          <p:cNvSpPr/>
          <p:nvPr/>
        </p:nvSpPr>
        <p:spPr>
          <a:xfrm>
            <a:off x="6415405" y="4583430"/>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zh-CN" altLang="en-US"/>
              <a:t>Impact</a:t>
            </a:r>
            <a:endParaRPr lang="zh-CN" altLang="en-US"/>
          </a:p>
        </p:txBody>
      </p:sp>
      <p:sp>
        <p:nvSpPr>
          <p:cNvPr id="19" name="圆角矩形 18"/>
          <p:cNvSpPr/>
          <p:nvPr/>
        </p:nvSpPr>
        <p:spPr>
          <a:xfrm>
            <a:off x="8788400" y="4583430"/>
            <a:ext cx="1275080" cy="80137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p>
            <a:pPr algn="ctr"/>
            <a:r>
              <a:rPr lang="zh-CN" altLang="en-US"/>
              <a:t>Reasons</a:t>
            </a:r>
            <a:endParaRPr lang="zh-CN" altLang="en-US"/>
          </a:p>
        </p:txBody>
      </p:sp>
      <p:cxnSp>
        <p:nvCxnSpPr>
          <p:cNvPr id="20" name="直接箭头连接符 19"/>
          <p:cNvCxnSpPr>
            <a:stCxn id="4" idx="2"/>
            <a:endCxn id="16" idx="0"/>
          </p:cNvCxnSpPr>
          <p:nvPr/>
        </p:nvCxnSpPr>
        <p:spPr>
          <a:xfrm>
            <a:off x="2472055" y="3652520"/>
            <a:ext cx="0" cy="93091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21" name="直接箭头连接符 20"/>
          <p:cNvCxnSpPr>
            <a:stCxn id="6" idx="2"/>
            <a:endCxn id="17" idx="0"/>
          </p:cNvCxnSpPr>
          <p:nvPr/>
        </p:nvCxnSpPr>
        <p:spPr>
          <a:xfrm>
            <a:off x="4679315" y="3653155"/>
            <a:ext cx="0" cy="930275"/>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22" name="直接箭头连接符 21"/>
          <p:cNvCxnSpPr>
            <a:stCxn id="7" idx="2"/>
            <a:endCxn id="18" idx="0"/>
          </p:cNvCxnSpPr>
          <p:nvPr/>
        </p:nvCxnSpPr>
        <p:spPr>
          <a:xfrm>
            <a:off x="7052945" y="3653155"/>
            <a:ext cx="0" cy="930275"/>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23" name="直接箭头连接符 22"/>
          <p:cNvCxnSpPr>
            <a:stCxn id="8" idx="2"/>
            <a:endCxn id="19" idx="0"/>
          </p:cNvCxnSpPr>
          <p:nvPr/>
        </p:nvCxnSpPr>
        <p:spPr>
          <a:xfrm>
            <a:off x="9425940" y="3652520"/>
            <a:ext cx="0" cy="93091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pic>
        <p:nvPicPr>
          <p:cNvPr id="24" name="图片 23" descr="69bea5387c8b3126698b51b4c86ce843"/>
          <p:cNvPicPr>
            <a:picLocks noChangeAspect="1"/>
          </p:cNvPicPr>
          <p:nvPr/>
        </p:nvPicPr>
        <p:blipFill>
          <a:blip r:embed="rId2"/>
          <a:stretch>
            <a:fillRect/>
          </a:stretch>
        </p:blipFill>
        <p:spPr>
          <a:xfrm>
            <a:off x="10236835" y="4909185"/>
            <a:ext cx="1116965" cy="1146810"/>
          </a:xfrm>
          <a:prstGeom prst="rect">
            <a:avLst/>
          </a:prstGeom>
        </p:spPr>
      </p:pic>
    </p:spTree>
  </p:cSld>
  <p:clrMapOvr>
    <a:masterClrMapping/>
  </p:clrMapOvr>
  <p:transition>
    <p:newsfla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strips(downLeft)">
                                      <p:cBhvr>
                                        <p:cTn id="1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97230"/>
          </a:xfrm>
        </p:spPr>
        <p:txBody>
          <a:bodyPr>
            <a:normAutofit fontScale="90000"/>
          </a:bodyPr>
          <a:lstStyle/>
          <a:p>
            <a:pPr algn="ctr"/>
            <a:r>
              <a:rPr lang="en-GB" b="1" dirty="0">
                <a:ln/>
                <a:solidFill>
                  <a:schemeClr val="tx1"/>
                </a:solidFill>
                <a:effectLst>
                  <a:outerShdw blurRad="38100" dist="19050" dir="2700000" algn="tl" rotWithShape="0">
                    <a:schemeClr val="dk1">
                      <a:alpha val="40000"/>
                    </a:schemeClr>
                  </a:outerShdw>
                </a:effectLst>
              </a:rPr>
              <a:t>Porter Five Force Analysis</a:t>
            </a:r>
            <a:r>
              <a:rPr lang="en-GB" b="1" dirty="0"/>
              <a:t> </a:t>
            </a:r>
            <a:endParaRPr lang="en-GB" b="1" dirty="0"/>
          </a:p>
        </p:txBody>
      </p:sp>
      <p:sp>
        <p:nvSpPr>
          <p:cNvPr id="4" name="圆角矩形 3"/>
          <p:cNvSpPr/>
          <p:nvPr/>
        </p:nvSpPr>
        <p:spPr>
          <a:xfrm>
            <a:off x="5177790" y="1062990"/>
            <a:ext cx="1835785" cy="11563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p>
            <a:pPr algn="ctr"/>
            <a:r>
              <a:rPr lang="en-US" altLang="zh-CN"/>
              <a:t>1.</a:t>
            </a:r>
            <a:r>
              <a:rPr lang="zh-CN" altLang="en-US"/>
              <a:t>Competitive Rivalry</a:t>
            </a:r>
            <a:endParaRPr lang="zh-CN" altLang="en-US"/>
          </a:p>
        </p:txBody>
      </p:sp>
      <p:sp>
        <p:nvSpPr>
          <p:cNvPr id="5" name="圆角矩形 4"/>
          <p:cNvSpPr/>
          <p:nvPr/>
        </p:nvSpPr>
        <p:spPr>
          <a:xfrm>
            <a:off x="7875270" y="2385060"/>
            <a:ext cx="1835785" cy="11563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p>
            <a:pPr algn="ctr"/>
            <a:r>
              <a:rPr lang="en-US" altLang="zh-CN"/>
              <a:t>2.</a:t>
            </a:r>
            <a:r>
              <a:rPr lang="zh-CN" altLang="en-US"/>
              <a:t>The threat of New Entrants</a:t>
            </a:r>
            <a:endParaRPr lang="zh-CN" altLang="en-US"/>
          </a:p>
        </p:txBody>
      </p:sp>
      <p:sp>
        <p:nvSpPr>
          <p:cNvPr id="6" name="圆角矩形 5"/>
          <p:cNvSpPr/>
          <p:nvPr/>
        </p:nvSpPr>
        <p:spPr>
          <a:xfrm>
            <a:off x="2585720" y="2385060"/>
            <a:ext cx="1835785" cy="11563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p>
            <a:pPr algn="ctr"/>
            <a:r>
              <a:rPr lang="en-US" altLang="zh-CN"/>
              <a:t>5.</a:t>
            </a:r>
            <a:r>
              <a:rPr lang="zh-CN" altLang="en-US"/>
              <a:t>The threat of Substitute</a:t>
            </a:r>
            <a:endParaRPr lang="zh-CN" altLang="en-US"/>
          </a:p>
        </p:txBody>
      </p:sp>
      <p:sp>
        <p:nvSpPr>
          <p:cNvPr id="7" name="圆角矩形 6"/>
          <p:cNvSpPr/>
          <p:nvPr/>
        </p:nvSpPr>
        <p:spPr>
          <a:xfrm>
            <a:off x="3068955" y="4530090"/>
            <a:ext cx="1835785" cy="11563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p>
            <a:pPr algn="ctr"/>
            <a:r>
              <a:rPr lang="en-US" altLang="zh-CN"/>
              <a:t>4.</a:t>
            </a:r>
            <a:r>
              <a:rPr lang="zh-CN" altLang="en-US"/>
              <a:t>Bargaining Power of Buyers</a:t>
            </a:r>
            <a:endParaRPr lang="zh-CN" altLang="en-US"/>
          </a:p>
        </p:txBody>
      </p:sp>
      <p:sp>
        <p:nvSpPr>
          <p:cNvPr id="8" name="圆角矩形 7"/>
          <p:cNvSpPr/>
          <p:nvPr/>
        </p:nvSpPr>
        <p:spPr>
          <a:xfrm>
            <a:off x="7358380" y="4530090"/>
            <a:ext cx="1835785" cy="11563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p>
            <a:pPr algn="ctr"/>
            <a:r>
              <a:rPr lang="en-US" altLang="zh-CN"/>
              <a:t>3.</a:t>
            </a:r>
            <a:r>
              <a:rPr lang="zh-CN" altLang="en-US"/>
              <a:t>Bargaining Power of Supplier</a:t>
            </a:r>
            <a:endParaRPr lang="zh-CN" altLang="en-US"/>
          </a:p>
        </p:txBody>
      </p:sp>
      <p:sp>
        <p:nvSpPr>
          <p:cNvPr id="9" name="圆角矩形 8"/>
          <p:cNvSpPr/>
          <p:nvPr/>
        </p:nvSpPr>
        <p:spPr>
          <a:xfrm>
            <a:off x="5177790" y="2963545"/>
            <a:ext cx="1835785" cy="11563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p>
            <a:pPr algn="ctr"/>
            <a:r>
              <a:rPr lang="en-GB" dirty="0">
                <a:sym typeface="+mn-ea"/>
              </a:rPr>
              <a:t>McDonald</a:t>
            </a:r>
            <a:endParaRPr lang="zh-CN" altLang="en-US"/>
          </a:p>
        </p:txBody>
      </p:sp>
      <p:cxnSp>
        <p:nvCxnSpPr>
          <p:cNvPr id="10" name="直接箭头连接符 9"/>
          <p:cNvCxnSpPr>
            <a:stCxn id="9" idx="0"/>
            <a:endCxn id="4" idx="2"/>
          </p:cNvCxnSpPr>
          <p:nvPr/>
        </p:nvCxnSpPr>
        <p:spPr>
          <a:xfrm flipV="1">
            <a:off x="6096000" y="2219325"/>
            <a:ext cx="0" cy="7442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直接箭头连接符 10"/>
          <p:cNvCxnSpPr>
            <a:stCxn id="9" idx="3"/>
            <a:endCxn id="5" idx="1"/>
          </p:cNvCxnSpPr>
          <p:nvPr/>
        </p:nvCxnSpPr>
        <p:spPr>
          <a:xfrm flipV="1">
            <a:off x="7013575" y="2963545"/>
            <a:ext cx="861695" cy="57848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直接箭头连接符 14"/>
          <p:cNvCxnSpPr>
            <a:stCxn id="9" idx="1"/>
            <a:endCxn id="6" idx="3"/>
          </p:cNvCxnSpPr>
          <p:nvPr/>
        </p:nvCxnSpPr>
        <p:spPr>
          <a:xfrm flipH="1" flipV="1">
            <a:off x="4421505" y="2963545"/>
            <a:ext cx="756285" cy="57848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nvCxnSpPr>
        <p:spPr>
          <a:xfrm flipH="1">
            <a:off x="4904740" y="4112895"/>
            <a:ext cx="683260" cy="9956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直接箭头连接符 16"/>
          <p:cNvCxnSpPr>
            <a:endCxn id="8" idx="1"/>
          </p:cNvCxnSpPr>
          <p:nvPr/>
        </p:nvCxnSpPr>
        <p:spPr>
          <a:xfrm>
            <a:off x="6612890" y="4123055"/>
            <a:ext cx="745490" cy="9855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8" name="内容占位符 17" descr="073e6fd43fca691890d197b9dc525d6a"/>
          <p:cNvPicPr>
            <a:picLocks noChangeAspect="1"/>
          </p:cNvPicPr>
          <p:nvPr>
            <p:ph idx="1"/>
          </p:nvPr>
        </p:nvPicPr>
        <p:blipFill>
          <a:blip r:embed="rId2"/>
          <a:stretch>
            <a:fillRect/>
          </a:stretch>
        </p:blipFill>
        <p:spPr>
          <a:xfrm>
            <a:off x="9908540" y="4895850"/>
            <a:ext cx="1876425" cy="1552575"/>
          </a:xfrm>
          <a:prstGeom prst="rect">
            <a:avLst/>
          </a:prstGeom>
        </p:spPr>
      </p:pic>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500"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41400"/>
          </a:xfrm>
        </p:spPr>
        <p:txBody>
          <a:bodyPr>
            <a:scene3d>
              <a:camera prst="orthographicFront"/>
              <a:lightRig rig="threePt" dir="t"/>
            </a:scene3d>
          </a:bodyPr>
          <a:lstStyle/>
          <a:p>
            <a:pPr algn="ctr"/>
            <a:r>
              <a:rPr lang="en-GB" dirty="0">
                <a:ln/>
                <a:solidFill>
                  <a:schemeClr val="tx1"/>
                </a:solidFill>
                <a:effectLst>
                  <a:outerShdw blurRad="38100" dist="19050" dir="2700000" algn="tl" rotWithShape="0">
                    <a:schemeClr val="dk1">
                      <a:alpha val="40000"/>
                    </a:schemeClr>
                  </a:outerShdw>
                </a:effectLst>
              </a:rPr>
              <a:t>literature  </a:t>
            </a:r>
            <a:endParaRPr lang="en-GB" dirty="0">
              <a:ln/>
              <a:solidFill>
                <a:schemeClr val="tx1"/>
              </a:solidFill>
              <a:effectLst>
                <a:outerShdw blurRad="38100" dist="19050" dir="2700000" algn="tl" rotWithShape="0">
                  <a:schemeClr val="dk1">
                    <a:alpha val="40000"/>
                  </a:schemeClr>
                </a:outerShdw>
              </a:effectLst>
            </a:endParaRPr>
          </a:p>
        </p:txBody>
      </p:sp>
      <p:sp>
        <p:nvSpPr>
          <p:cNvPr id="3" name="Content Placeholder 2"/>
          <p:cNvSpPr>
            <a:spLocks noGrp="1"/>
          </p:cNvSpPr>
          <p:nvPr>
            <p:ph idx="1"/>
          </p:nvPr>
        </p:nvSpPr>
        <p:spPr>
          <a:xfrm>
            <a:off x="838200" y="1297940"/>
            <a:ext cx="10515600" cy="4879340"/>
          </a:xfrm>
        </p:spPr>
        <p:txBody>
          <a:bodyPr>
            <a:normAutofit fontScale="90000"/>
          </a:bodyPr>
          <a:lstStyle/>
          <a:p>
            <a:r>
              <a:rPr lang="en-GB" dirty="0"/>
              <a:t>Many companies are keen to develop new technologies based on artificial intelligence to improve performance. It shows that the meaning of artificial intelligence in business replaces human beings and also improves the performance of the company. Most importantly, the human factor is very important in some enterprises. Although there is the meaning of "artificial intelligence ", in this case, the role of human beings cannot be ignored. </a:t>
            </a:r>
            <a:endParaRPr lang="en-GB" dirty="0"/>
          </a:p>
          <a:p>
            <a:r>
              <a:rPr lang="en-GB" dirty="0"/>
              <a:t>Companies like McDonald's also have a very strong way of doing business, but at the same time operating problems related to data security are common under consulting projects. Data security issues have increased as companies use "artificial intelligence, machine learning knowledge and information and communications technology ". said that customers are very concerned about the information provided to or obtained by the company through different technologies. </a:t>
            </a:r>
            <a:endParaRPr lang="en-GB" dirty="0"/>
          </a:p>
        </p:txBody>
      </p:sp>
      <p:pic>
        <p:nvPicPr>
          <p:cNvPr id="4" name="图片 3" descr="95d3f33099d8a0cd3c72919c77a08dcb"/>
          <p:cNvPicPr>
            <a:picLocks noChangeAspect="1"/>
          </p:cNvPicPr>
          <p:nvPr/>
        </p:nvPicPr>
        <p:blipFill>
          <a:blip r:embed="rId2"/>
          <a:stretch>
            <a:fillRect/>
          </a:stretch>
        </p:blipFill>
        <p:spPr>
          <a:xfrm>
            <a:off x="10713085" y="5997575"/>
            <a:ext cx="1112520" cy="768985"/>
          </a:xfrm>
          <a:prstGeom prst="rect">
            <a:avLst/>
          </a:prstGeom>
        </p:spPr>
      </p:pic>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500" fill="hold">
                                          <p:stCondLst>
                                            <p:cond delay="0"/>
                                          </p:stCondLst>
                                        </p:cTn>
                                        <p:tgtEl>
                                          <p:spTgt spid="2"/>
                                        </p:tgtEl>
                                        <p:attrNameLst>
                                          <p:attrName>style.visibility</p:attrName>
                                        </p:attrNameLst>
                                      </p:cBhvr>
                                      <p:to>
                                        <p:strVal val="visible"/>
                                      </p:to>
                                    </p:set>
                                    <p:animEffect transition="in" filter="wheel(1)">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500" fill="hold">
                                          <p:stCondLst>
                                            <p:cond delay="0"/>
                                          </p:stCondLst>
                                        </p:cTn>
                                        <p:tgtEl>
                                          <p:spTgt spid="3">
                                            <p:txEl>
                                              <p:pRg st="1" end="1"/>
                                            </p:txEl>
                                          </p:spTgt>
                                        </p:tgtEl>
                                        <p:attrNameLst>
                                          <p:attrName>style.visibility</p:attrName>
                                        </p:attrNameLst>
                                      </p:cBhvr>
                                      <p:to>
                                        <p:strVal val="visible"/>
                                      </p:to>
                                    </p:set>
                                    <p:animEffect transition="in" filter="diamond(i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n/>
                <a:solidFill>
                  <a:schemeClr val="tx1"/>
                </a:solidFill>
                <a:effectLst>
                  <a:outerShdw blurRad="38100" dist="19050" dir="2700000" algn="tl" rotWithShape="0">
                    <a:schemeClr val="dk1">
                      <a:alpha val="40000"/>
                    </a:schemeClr>
                  </a:outerShdw>
                </a:effectLst>
                <a:sym typeface="+mn-ea"/>
              </a:rPr>
              <a:t>Conclusion</a:t>
            </a:r>
            <a:endParaRPr lang="en-GB" dirty="0">
              <a:ln/>
              <a:solidFill>
                <a:schemeClr val="tx1"/>
              </a:solidFill>
              <a:effectLst>
                <a:outerShdw blurRad="38100" dist="19050" dir="2700000" algn="tl" rotWithShape="0">
                  <a:schemeClr val="dk1">
                    <a:alpha val="40000"/>
                  </a:schemeClr>
                </a:outerShdw>
              </a:effectLst>
              <a:sym typeface="+mn-ea"/>
            </a:endParaRPr>
          </a:p>
        </p:txBody>
      </p:sp>
      <p:sp>
        <p:nvSpPr>
          <p:cNvPr id="3" name="Content Placeholder 2"/>
          <p:cNvSpPr>
            <a:spLocks noGrp="1"/>
          </p:cNvSpPr>
          <p:nvPr>
            <p:ph idx="1"/>
          </p:nvPr>
        </p:nvSpPr>
        <p:spPr>
          <a:xfrm>
            <a:off x="838200" y="1511935"/>
            <a:ext cx="10515600" cy="4665345"/>
          </a:xfrm>
        </p:spPr>
        <p:txBody>
          <a:bodyPr/>
          <a:lstStyle/>
          <a:p>
            <a:r>
              <a:rPr lang="en-GB" dirty="0"/>
              <a:t>technology is also considered a strong component of success and a valuable reason for competitive advantage. At present, the rapid transformation of “ICT ” has brought some benefits to multinational corporations (Shelly Ping-Ju Wu, Detmar W. Straub,2015). This will bring innovation and greater benefits to the company. Using new technology allows customers to complete orders through voice at the entrance, and even complete a series of processes such as ordering, payment and dining without having to be equipped with a manual attendant. It also helps McDonald's provide services in more remote areas, reducing consumer waiting times. </a:t>
            </a:r>
            <a:endParaRPr lang="en-GB" dirty="0"/>
          </a:p>
        </p:txBody>
      </p:sp>
      <p:pic>
        <p:nvPicPr>
          <p:cNvPr id="5" name="图片 4" descr="8d6dfe3ecfe0e26b8c92983b4955f5c7"/>
          <p:cNvPicPr>
            <a:picLocks noChangeAspect="1"/>
          </p:cNvPicPr>
          <p:nvPr/>
        </p:nvPicPr>
        <p:blipFill>
          <a:blip r:embed="rId2"/>
          <a:stretch>
            <a:fillRect/>
          </a:stretch>
        </p:blipFill>
        <p:spPr>
          <a:xfrm>
            <a:off x="8256270" y="5368925"/>
            <a:ext cx="2799080" cy="887095"/>
          </a:xfrm>
          <a:prstGeom prst="rect">
            <a:avLst/>
          </a:prstGeom>
        </p:spPr>
      </p:pic>
    </p:spTree>
  </p:cSld>
  <p:clrMapOvr>
    <a:masterClrMapping/>
  </p:clrMapOvr>
  <p:transition>
    <p:blind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500" fill="hold">
                                          <p:stCondLst>
                                            <p:cond delay="0"/>
                                          </p:stCondLst>
                                        </p:cTn>
                                        <p:tgtEl>
                                          <p:spTgt spid="2"/>
                                        </p:tgtEl>
                                        <p:attrNameLst>
                                          <p:attrName>style.visibility</p:attrName>
                                        </p:attrNameLst>
                                      </p:cBhvr>
                                      <p:to>
                                        <p:strVal val="visible"/>
                                      </p:to>
                                    </p:set>
                                    <p:animEffect transition="in" filter="circle(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500" fill="hold">
                                          <p:stCondLst>
                                            <p:cond delay="0"/>
                                          </p:stCondLst>
                                        </p:cTn>
                                        <p:tgtEl>
                                          <p:spTgt spid="3">
                                            <p:txEl>
                                              <p:pRg st="0" end="0"/>
                                            </p:txEl>
                                          </p:spTgt>
                                        </p:tgtEl>
                                        <p:attrNameLst>
                                          <p:attrName>style.visibility</p:attrName>
                                        </p:attrNameLst>
                                      </p:cBhvr>
                                      <p:to>
                                        <p:strVal val="visible"/>
                                      </p:to>
                                    </p:set>
                                    <p:animEffect transition="in" filter="wheel(1)">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n/>
                <a:solidFill>
                  <a:schemeClr val="tx1"/>
                </a:solidFill>
                <a:effectLst>
                  <a:outerShdw blurRad="38100" dist="19050" dir="2700000" algn="tl" rotWithShape="0">
                    <a:schemeClr val="dk1">
                      <a:alpha val="40000"/>
                    </a:schemeClr>
                  </a:outerShdw>
                </a:effectLst>
              </a:rPr>
              <a:t>References </a:t>
            </a:r>
            <a:endParaRPr lang="en-GB" dirty="0">
              <a:ln/>
              <a:solidFill>
                <a:schemeClr val="tx1"/>
              </a:solidFill>
              <a:effectLst>
                <a:outerShdw blurRad="38100" dist="19050" dir="2700000" algn="tl" rotWithShape="0">
                  <a:schemeClr val="dk1">
                    <a:alpha val="40000"/>
                  </a:schemeClr>
                </a:outerShdw>
              </a:effectLst>
            </a:endParaRPr>
          </a:p>
        </p:txBody>
      </p:sp>
      <p:sp>
        <p:nvSpPr>
          <p:cNvPr id="3" name="Content Placeholder 2"/>
          <p:cNvSpPr>
            <a:spLocks noGrp="1"/>
          </p:cNvSpPr>
          <p:nvPr>
            <p:ph idx="1"/>
          </p:nvPr>
        </p:nvSpPr>
        <p:spPr>
          <a:xfrm>
            <a:off x="838200" y="1460500"/>
            <a:ext cx="10515600" cy="4716780"/>
          </a:xfrm>
        </p:spPr>
        <p:txBody>
          <a:bodyPr>
            <a:normAutofit fontScale="70000"/>
          </a:bodyPr>
          <a:lstStyle/>
          <a:p>
            <a:r>
              <a:rPr lang="en-GB" dirty="0"/>
              <a:t>1.Astuti, H. M. et al. (2017) ‘Risks Assessment of Information Technology Processes Based on COBIT 5 Framework: A Case Study of ITS Service Desk’, Procedia Computer Science. Elsevier B.V., 124, pp. 569–576. doi: 10.1016/j.procs.2017.12.191.</a:t>
            </a:r>
            <a:endParaRPr lang="en-GB" dirty="0"/>
          </a:p>
          <a:p>
            <a:r>
              <a:rPr lang="en-GB" dirty="0"/>
              <a:t>2.Baryannis, G. et al. (2019) ‘Supply chain risk management and artificial intelligence: state of the art and future research directions’, International Journal of Production Research, 57(7), pp. 2179–2202. doi: 10.1080/00207543.2018.1530476.</a:t>
            </a:r>
            <a:endParaRPr lang="en-GB" dirty="0"/>
          </a:p>
          <a:p>
            <a:r>
              <a:rPr lang="en-GB" dirty="0"/>
              <a:t>3.Brown, E. (2011) ‘Information Technology Human Capital as Competitive Advantage’, pp. 1–15. Available at: http://ericbrown.com/docs/Information Technology Human Capital as Competitive Advantage.pdf.</a:t>
            </a:r>
            <a:endParaRPr lang="en-GB" dirty="0"/>
          </a:p>
          <a:p>
            <a:r>
              <a:rPr lang="en-GB" dirty="0"/>
              <a:t>4.Čerka, P., Grigiene, J. and Sirbikyte, G. (2015) ‘Liability for damages caused by artificial intelligence’, Computer Law and Security Review, 31(3), pp. 376–389. doi: 10.1016/j.clsr.2015.03.008.</a:t>
            </a:r>
            <a:endParaRPr lang="en-GB" dirty="0"/>
          </a:p>
          <a:p>
            <a:r>
              <a:rPr lang="en-GB" dirty="0"/>
              <a:t>5.Coleman, P. J., 1960. Beard, McDonald, and Economic Determinism in American Historiography. Business History Review, , 34(01), pp. 113-121.</a:t>
            </a:r>
            <a:endParaRPr lang="en-GB" dirty="0"/>
          </a:p>
        </p:txBody>
      </p:sp>
      <p:pic>
        <p:nvPicPr>
          <p:cNvPr id="4" name="图片 3" descr="e3565fce87dea6c8b8a9105894c8a30b"/>
          <p:cNvPicPr>
            <a:picLocks noChangeAspect="1"/>
          </p:cNvPicPr>
          <p:nvPr/>
        </p:nvPicPr>
        <p:blipFill>
          <a:blip r:embed="rId2"/>
          <a:stretch>
            <a:fillRect/>
          </a:stretch>
        </p:blipFill>
        <p:spPr>
          <a:xfrm>
            <a:off x="9636760" y="5608320"/>
            <a:ext cx="1358265" cy="1148080"/>
          </a:xfrm>
          <a:prstGeom prst="rect">
            <a:avLst/>
          </a:prstGeom>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par>
                                <p:cTn id="13" presetID="18" presetClass="entr" presetSubtype="12"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strips(downLeft)">
                                      <p:cBhvr>
                                        <p:cTn id="15" dur="500"/>
                                        <p:tgtEl>
                                          <p:spTgt spid="3">
                                            <p:txEl>
                                              <p:pRg st="1" end="1"/>
                                            </p:txEl>
                                          </p:spTgt>
                                        </p:tgtEl>
                                      </p:cBhvr>
                                    </p:animEffect>
                                  </p:childTnLst>
                                </p:cTn>
                              </p:par>
                              <p:par>
                                <p:cTn id="16" presetID="18" presetClass="entr" presetSubtype="12"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strips(downLeft)">
                                      <p:cBhvr>
                                        <p:cTn id="18" dur="500"/>
                                        <p:tgtEl>
                                          <p:spTgt spid="3">
                                            <p:txEl>
                                              <p:pRg st="2" end="2"/>
                                            </p:txEl>
                                          </p:spTgt>
                                        </p:tgtEl>
                                      </p:cBhvr>
                                    </p:animEffect>
                                  </p:childTnLst>
                                </p:cTn>
                              </p:par>
                              <p:par>
                                <p:cTn id="19" presetID="18" presetClass="entr" presetSubtype="12"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strips(downLeft)">
                                      <p:cBhvr>
                                        <p:cTn id="21" dur="500"/>
                                        <p:tgtEl>
                                          <p:spTgt spid="3">
                                            <p:txEl>
                                              <p:pRg st="3" end="3"/>
                                            </p:txEl>
                                          </p:spTgt>
                                        </p:tgtEl>
                                      </p:cBhvr>
                                    </p:animEffect>
                                  </p:childTnLst>
                                </p:cTn>
                              </p:par>
                              <p:par>
                                <p:cTn id="22" presetID="18" presetClass="entr" presetSubtype="12"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strips(downLeft)">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2" name="标题 1"/>
          <p:cNvSpPr>
            <a:spLocks noGrp="1"/>
          </p:cNvSpPr>
          <p:nvPr>
            <p:ph type="ctrTitle"/>
          </p:nvPr>
        </p:nvSpPr>
        <p:spPr>
          <a:xfrm>
            <a:off x="1524000" y="1122680"/>
            <a:ext cx="9144000" cy="2842895"/>
          </a:xfrm>
        </p:spPr>
        <p:txBody>
          <a:bodyPr/>
          <a:p>
            <a:r>
              <a:rPr lang="zh-CN" altLang="en-US"/>
              <a:t>Thank you for watching </a:t>
            </a:r>
            <a:endParaRPr lang="zh-CN" altLang="en-US"/>
          </a:p>
        </p:txBody>
      </p:sp>
      <p:pic>
        <p:nvPicPr>
          <p:cNvPr id="5" name="图片 4" descr="c3b4b59f7f70c56d0aef40f22870de06"/>
          <p:cNvPicPr>
            <a:picLocks noChangeAspect="1"/>
          </p:cNvPicPr>
          <p:nvPr>
            <p:custDataLst>
              <p:tags r:id="rId2"/>
            </p:custDataLst>
          </p:nvPr>
        </p:nvPicPr>
        <p:blipFill>
          <a:blip r:embed="rId3"/>
          <a:stretch>
            <a:fillRect/>
          </a:stretch>
        </p:blipFill>
        <p:spPr>
          <a:xfrm>
            <a:off x="10150475" y="5270500"/>
            <a:ext cx="1435735" cy="14262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000"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p="http://schemas.openxmlformats.org/presentationml/2006/main">
  <p:tag name="REFSHAPE" val="907873876"/>
  <p:tag name="KSO_WM_UNIT_PLACING_PICTURE_USER_VIEWPORT" val="{&quot;height&quot;:6829,&quot;width&quot;:1400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3411</Words>
  <Application>WPS 演示</Application>
  <PresentationFormat>Widescreen</PresentationFormat>
  <Paragraphs>65</Paragraphs>
  <Slides>7</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7</vt:i4>
      </vt:variant>
    </vt:vector>
  </HeadingPairs>
  <TitlesOfParts>
    <vt:vector size="17" baseType="lpstr">
      <vt:lpstr>Arial</vt:lpstr>
      <vt:lpstr>宋体</vt:lpstr>
      <vt:lpstr>Wingdings</vt:lpstr>
      <vt:lpstr>Calibri Light</vt:lpstr>
      <vt:lpstr>Calibri</vt:lpstr>
      <vt:lpstr>微软雅黑</vt:lpstr>
      <vt:lpstr>Arial Unicode MS</vt:lpstr>
      <vt:lpstr>等线</vt:lpstr>
      <vt:lpstr>等线 Light</vt:lpstr>
      <vt:lpstr>Office Theme</vt:lpstr>
      <vt:lpstr>Slide 1 </vt:lpstr>
      <vt:lpstr>Slide 2</vt:lpstr>
      <vt:lpstr>Slide 3 </vt:lpstr>
      <vt:lpstr>Slide 4 </vt:lpstr>
      <vt:lpstr>Slide 5</vt:lpstr>
      <vt:lpstr>References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dc:title>
  <dc:creator>Davina Wyn Evans</dc:creator>
  <cp:lastModifiedBy>Andy</cp:lastModifiedBy>
  <cp:revision>15</cp:revision>
  <dcterms:created xsi:type="dcterms:W3CDTF">2020-02-28T14:44:00Z</dcterms:created>
  <dcterms:modified xsi:type="dcterms:W3CDTF">2020-03-01T22:24:43Z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