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9" r:id="rId3"/>
    <p:sldId id="290" r:id="rId4"/>
    <p:sldId id="291" r:id="rId5"/>
    <p:sldId id="294" r:id="rId6"/>
    <p:sldId id="296" r:id="rId7"/>
    <p:sldId id="295" r:id="rId8"/>
    <p:sldId id="297" r:id="rId9"/>
    <p:sldId id="298" r:id="rId10"/>
    <p:sldId id="299" r:id="rId11"/>
    <p:sldId id="301" r:id="rId12"/>
    <p:sldId id="287" r:id="rId13"/>
    <p:sldId id="279" r:id="rId14"/>
    <p:sldId id="265" r:id="rId15"/>
    <p:sldId id="272" r:id="rId16"/>
    <p:sldId id="273" r:id="rId17"/>
    <p:sldId id="288" r:id="rId18"/>
    <p:sldId id="266" r:id="rId19"/>
    <p:sldId id="271" r:id="rId20"/>
    <p:sldId id="263" r:id="rId21"/>
    <p:sldId id="282" r:id="rId22"/>
    <p:sldId id="261" r:id="rId23"/>
    <p:sldId id="262" r:id="rId24"/>
    <p:sldId id="274" r:id="rId25"/>
    <p:sldId id="269" r:id="rId26"/>
    <p:sldId id="280" r:id="rId27"/>
    <p:sldId id="268" r:id="rId28"/>
    <p:sldId id="275" r:id="rId29"/>
    <p:sldId id="278" r:id="rId30"/>
    <p:sldId id="276" r:id="rId31"/>
    <p:sldId id="281" r:id="rId32"/>
    <p:sldId id="302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69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7B1E46-4780-456D-8739-97604BE95604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BEFB2-D80C-4218-BD8A-E9FB239089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751DE3-48AA-4BE1-B602-7797AF3B5935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580F2-B9AF-46A5-ACC6-7124B3C71C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DDE94-EAB8-48C1-86A4-0D1D70A13921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356D5-08FD-48C6-8459-F5D4BEED3AC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70AD5-4708-4D77-BE01-0EA8BD260C93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C9880-1804-4280-B15D-21E0ABA997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C2EB5-C06A-4B79-93E7-EB6FB62D5449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A1673B-45A4-4A17-9B42-051A4E0EDF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1C0AE-EE68-4B82-9057-5447D534A236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52B24-4315-4DD2-AC16-595D3A784F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7DBB5-A695-4080-A730-98F6893A01CC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3567C-BE34-45D2-A6B4-E4FA5D9A7AA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EB3A0-00EC-4003-AC4C-1F8E8157E1EB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647EE-4DC3-4C83-B3EE-34C95DD950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CB829-244C-4446-BF02-F1E7FEB4BB1F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6F7BF-42E5-4DBB-9E58-E9297647AE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85F36-4E13-4C3D-AC96-724757C5FC0D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523CC-9634-44C4-ADFE-20800F0A68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D63B9-4D25-47BB-A1E0-44AADAA0897E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E133D-57B2-47A0-8467-C20A669351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7A2368-00D9-43BE-A0D4-F6CFE78C50A3}" type="datetimeFigureOut">
              <a:rPr lang="en-US"/>
              <a:pPr>
                <a:defRPr/>
              </a:pPr>
              <a:t>11/1/2020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4C322F-08CD-4812-974D-D18F7CB43E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2564904"/>
            <a:ext cx="7657866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 smtClean="0">
                <a:solidFill>
                  <a:schemeClr val="tx1">
                    <a:lumMod val="75000"/>
                  </a:schemeClr>
                </a:solidFill>
              </a:rPr>
              <a:t>[ boundaries....</a:t>
            </a:r>
            <a:endParaRPr lang="en-GB" sz="88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72200" y="0"/>
            <a:ext cx="277180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dirty="0" smtClean="0">
                <a:solidFill>
                  <a:schemeClr val="tx1">
                    <a:lumMod val="75000"/>
                  </a:schemeClr>
                </a:solidFill>
              </a:rPr>
              <a:t>HPFY3004</a:t>
            </a:r>
          </a:p>
          <a:p>
            <a:pPr algn="r">
              <a:defRPr/>
            </a:pPr>
            <a:r>
              <a:rPr lang="en-GB" sz="2000" dirty="0" smtClean="0">
                <a:solidFill>
                  <a:schemeClr val="tx1">
                    <a:lumMod val="75000"/>
                  </a:schemeClr>
                </a:solidFill>
              </a:rPr>
              <a:t>Introduction to the humanities</a:t>
            </a:r>
            <a:endParaRPr lang="en-GB" sz="20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131840" y="5877272"/>
            <a:ext cx="5772734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a</a:t>
            </a:r>
            <a:r>
              <a:rPr lang="en-GB" sz="4400" dirty="0" smtClean="0">
                <a:solidFill>
                  <a:schemeClr val="bg1">
                    <a:lumMod val="50000"/>
                    <a:lumOff val="50000"/>
                  </a:schemeClr>
                </a:solidFill>
              </a:rPr>
              <a:t>rchaeology / heritage</a:t>
            </a:r>
            <a:endParaRPr lang="en-GB" sz="4400" dirty="0">
              <a:solidFill>
                <a:schemeClr val="bg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 descr="Cleveland Museum of Art Drawings by Andrew Oriani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6499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6072188" y="928688"/>
            <a:ext cx="2714625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/>
              <a:t>Cleveland Museum of Art Drawings </a:t>
            </a:r>
          </a:p>
          <a:p>
            <a:endParaRPr lang="en-GB" sz="2400" dirty="0"/>
          </a:p>
          <a:p>
            <a:r>
              <a:rPr lang="en-GB" sz="2400" dirty="0"/>
              <a:t>Andrew </a:t>
            </a:r>
            <a:r>
              <a:rPr lang="en-GB" sz="2400" dirty="0" err="1"/>
              <a:t>Oriani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ritish museum mg_13_eval_54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260350"/>
            <a:ext cx="4321175" cy="279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british museum mg_13_routes_304x17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933825"/>
            <a:ext cx="38163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british museum mg_13_fake_54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70363" y="3108325"/>
            <a:ext cx="4973637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5200650" y="280988"/>
            <a:ext cx="368684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/>
              <a:t>British Museum</a:t>
            </a:r>
          </a:p>
          <a:p>
            <a:r>
              <a:rPr lang="en-GB" sz="2400" dirty="0" err="1"/>
              <a:t>Citi</a:t>
            </a:r>
            <a:r>
              <a:rPr lang="en-GB" sz="2400" dirty="0"/>
              <a:t> Money Gallery</a:t>
            </a:r>
          </a:p>
          <a:p>
            <a:endParaRPr lang="en-GB" sz="2400" dirty="0"/>
          </a:p>
          <a:p>
            <a:r>
              <a:rPr lang="en-GB" sz="2400" dirty="0"/>
              <a:t>‘forgery, money &amp; society’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1a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0944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Box 7"/>
          <p:cNvSpPr txBox="1">
            <a:spLocks noChangeArrowheads="1"/>
          </p:cNvSpPr>
          <p:nvPr/>
        </p:nvSpPr>
        <p:spPr bwMode="auto">
          <a:xfrm>
            <a:off x="6572250" y="642938"/>
            <a:ext cx="1774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British Museum</a:t>
            </a:r>
          </a:p>
        </p:txBody>
      </p:sp>
      <p:pic>
        <p:nvPicPr>
          <p:cNvPr id="5124" name="Picture 9" descr="Space Synta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5445224"/>
            <a:ext cx="2154237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Box 10"/>
          <p:cNvSpPr txBox="1">
            <a:spLocks noChangeArrowheads="1"/>
          </p:cNvSpPr>
          <p:nvPr/>
        </p:nvSpPr>
        <p:spPr bwMode="auto">
          <a:xfrm>
            <a:off x="6588224" y="620688"/>
            <a:ext cx="22860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 dirty="0"/>
              <a:t>Spatial accessibility analysis</a:t>
            </a:r>
          </a:p>
          <a:p>
            <a:endParaRPr lang="en-GB" sz="2400" b="1" dirty="0"/>
          </a:p>
          <a:p>
            <a:r>
              <a:rPr lang="en-GB" sz="2400" dirty="0"/>
              <a:t>Showing key decision-making points in </a:t>
            </a:r>
            <a:r>
              <a:rPr lang="en-GB" sz="2400" dirty="0" smtClean="0"/>
              <a:t>red</a:t>
            </a:r>
          </a:p>
          <a:p>
            <a:endParaRPr lang="en-GB" sz="2400" dirty="0"/>
          </a:p>
          <a:p>
            <a:r>
              <a:rPr lang="en-GB" sz="2400" dirty="0" smtClean="0">
                <a:solidFill>
                  <a:schemeClr val="tx1">
                    <a:lumMod val="65000"/>
                  </a:schemeClr>
                </a:solidFill>
              </a:rPr>
              <a:t>British Museum</a:t>
            </a:r>
          </a:p>
          <a:p>
            <a:r>
              <a:rPr lang="en-GB" sz="2400" dirty="0" smtClean="0">
                <a:solidFill>
                  <a:schemeClr val="tx1">
                    <a:lumMod val="65000"/>
                  </a:schemeClr>
                </a:solidFill>
              </a:rPr>
              <a:t>2004 / 2005</a:t>
            </a:r>
            <a:endParaRPr lang="en-GB" sz="2400" dirty="0">
              <a:solidFill>
                <a:schemeClr val="tx1">
                  <a:lumMod val="65000"/>
                </a:schemeClr>
              </a:solidFill>
            </a:endParaRPr>
          </a:p>
          <a:p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6372200" y="5934670"/>
            <a:ext cx="2771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https://spacesyntax.com/project/british-museum/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1" descr="museum movement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25" y="0"/>
            <a:ext cx="90487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 descr="4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440" y="0"/>
            <a:ext cx="7323744" cy="6878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148064" y="0"/>
            <a:ext cx="38234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95000"/>
                  </a:schemeClr>
                </a:solidFill>
              </a:rPr>
              <a:t>Marin County   California</a:t>
            </a:r>
          </a:p>
          <a:p>
            <a:pPr algn="r"/>
            <a:r>
              <a:rPr lang="en-GB" sz="2400" b="1" dirty="0" smtClean="0">
                <a:solidFill>
                  <a:schemeClr val="tx1">
                    <a:lumMod val="95000"/>
                  </a:schemeClr>
                </a:solidFill>
              </a:rPr>
              <a:t>USA</a:t>
            </a:r>
            <a:endParaRPr lang="en-GB" sz="2400" b="1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Box 1"/>
          <p:cNvSpPr txBox="1">
            <a:spLocks noChangeArrowheads="1"/>
          </p:cNvSpPr>
          <p:nvPr/>
        </p:nvSpPr>
        <p:spPr bwMode="auto">
          <a:xfrm>
            <a:off x="6858000" y="142875"/>
            <a:ext cx="1997075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/>
              <a:t>lighting</a:t>
            </a:r>
          </a:p>
          <a:p>
            <a:r>
              <a:rPr lang="en-GB" sz="2400" b="1"/>
              <a:t>sound </a:t>
            </a:r>
          </a:p>
          <a:p>
            <a:r>
              <a:rPr lang="en-GB" sz="2400" b="1"/>
              <a:t>texture</a:t>
            </a:r>
          </a:p>
          <a:p>
            <a:r>
              <a:rPr lang="en-GB" sz="2400" b="1"/>
              <a:t>smell</a:t>
            </a:r>
          </a:p>
          <a:p>
            <a:r>
              <a:rPr lang="en-GB" sz="2400" b="1"/>
              <a:t>colour</a:t>
            </a:r>
          </a:p>
          <a:p>
            <a:r>
              <a:rPr lang="en-GB" sz="2400" b="1"/>
              <a:t>size</a:t>
            </a:r>
          </a:p>
          <a:p>
            <a:r>
              <a:rPr lang="en-GB" sz="2400" b="1"/>
              <a:t>scale</a:t>
            </a:r>
          </a:p>
          <a:p>
            <a:r>
              <a:rPr lang="en-GB" sz="2400" b="1"/>
              <a:t>temperature</a:t>
            </a:r>
          </a:p>
          <a:p>
            <a:r>
              <a:rPr lang="en-GB" sz="2400" b="1"/>
              <a:t>engagement</a:t>
            </a:r>
          </a:p>
          <a:p>
            <a:r>
              <a:rPr lang="en-GB" sz="2400" b="1"/>
              <a:t>access</a:t>
            </a:r>
          </a:p>
          <a:p>
            <a:r>
              <a:rPr lang="en-GB" sz="2400" b="1"/>
              <a:t>motion</a:t>
            </a:r>
          </a:p>
          <a:p>
            <a:r>
              <a:rPr lang="en-GB" sz="2400" b="1"/>
              <a:t>distance</a:t>
            </a:r>
          </a:p>
          <a:p>
            <a:r>
              <a:rPr lang="en-GB" sz="2400" b="1"/>
              <a:t>flow</a:t>
            </a:r>
          </a:p>
          <a:p>
            <a:r>
              <a:rPr lang="en-GB" sz="2400" b="1"/>
              <a:t>detail</a:t>
            </a:r>
          </a:p>
          <a:p>
            <a:r>
              <a:rPr lang="en-GB" sz="2400" b="1"/>
              <a:t>time</a:t>
            </a:r>
          </a:p>
          <a:p>
            <a:r>
              <a:rPr lang="en-GB" sz="2400" b="1"/>
              <a:t>clarity</a:t>
            </a:r>
          </a:p>
          <a:p>
            <a:r>
              <a:rPr lang="en-GB" sz="2400" b="1"/>
              <a:t>definition</a:t>
            </a:r>
          </a:p>
          <a:p>
            <a:endParaRPr lang="en-GB" sz="2400" b="1"/>
          </a:p>
        </p:txBody>
      </p:sp>
      <p:pic>
        <p:nvPicPr>
          <p:cNvPr id="9219" name="Picture 3" descr="2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857250"/>
            <a:ext cx="6324600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411760" y="0"/>
            <a:ext cx="3280450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not only........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" descr="6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3213" y="1412875"/>
            <a:ext cx="5030787" cy="544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9552" y="1844824"/>
            <a:ext cx="31229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.......but also: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1" descr="5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08720"/>
            <a:ext cx="8028384" cy="5352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4"/>
          <p:cNvSpPr txBox="1">
            <a:spLocks noChangeArrowheads="1"/>
          </p:cNvSpPr>
          <p:nvPr/>
        </p:nvSpPr>
        <p:spPr bwMode="auto">
          <a:xfrm>
            <a:off x="971600" y="6237312"/>
            <a:ext cx="70471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/>
              <a:t>the confusion of others – guides / teachers / public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88640"/>
            <a:ext cx="8351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negotiating boundaries / negotiating roles</a:t>
            </a:r>
            <a:endParaRPr lang="en-GB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visitors-photograph-the-Rosetta stone BM-0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15888"/>
            <a:ext cx="6119813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1" y="3933825"/>
            <a:ext cx="6156176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dirty="0"/>
              <a:t>Visitors photographing the Rosetta Stone, British Museum</a:t>
            </a:r>
          </a:p>
          <a:p>
            <a:r>
              <a:rPr lang="en-GB" sz="2400" i="1" dirty="0"/>
              <a:t>The Guardian</a:t>
            </a:r>
            <a:r>
              <a:rPr lang="en-GB" sz="2400" dirty="0"/>
              <a:t> 2011</a:t>
            </a:r>
          </a:p>
        </p:txBody>
      </p:sp>
      <p:pic>
        <p:nvPicPr>
          <p:cNvPr id="13316" name="Picture 3" descr="MS-Leic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788" y="4014788"/>
            <a:ext cx="2843212" cy="284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9295022_or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516688" cy="488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 Box 4"/>
          <p:cNvSpPr txBox="1">
            <a:spLocks noChangeArrowheads="1"/>
          </p:cNvSpPr>
          <p:nvPr/>
        </p:nvSpPr>
        <p:spPr bwMode="auto">
          <a:xfrm>
            <a:off x="323528" y="5661248"/>
            <a:ext cx="601318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 dirty="0"/>
              <a:t>codified practice – regulated interaction</a:t>
            </a:r>
          </a:p>
        </p:txBody>
      </p:sp>
      <p:pic>
        <p:nvPicPr>
          <p:cNvPr id="15364" name="Picture 1" descr="8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5084763"/>
            <a:ext cx="2011362" cy="157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images\Natural History Museum 2009\DSCN07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285750"/>
            <a:ext cx="7334250" cy="550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4378325" y="3929063"/>
            <a:ext cx="4765675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8800"/>
              <a:t>academy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188" y="428625"/>
            <a:ext cx="27559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exclusivity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5750" y="5929313"/>
            <a:ext cx="36353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reinforcement</a:t>
            </a:r>
          </a:p>
        </p:txBody>
      </p: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5580063" y="5876925"/>
            <a:ext cx="30448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expectation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Quentin\Pictures\Q\new\Manchester Holiday August 2012\DSCN33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857375"/>
            <a:ext cx="6429375" cy="482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000500" y="214313"/>
            <a:ext cx="4768850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audience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72125" y="5857875"/>
            <a:ext cx="322897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participation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15188" y="3000375"/>
            <a:ext cx="16256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critics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60232" y="1844824"/>
            <a:ext cx="17224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actors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63220" y="4581128"/>
            <a:ext cx="2380780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 smtClean="0">
                <a:solidFill>
                  <a:schemeClr val="tx1">
                    <a:lumMod val="75000"/>
                  </a:schemeClr>
                </a:solidFill>
              </a:rPr>
              <a:t>informed</a:t>
            </a:r>
            <a:endParaRPr lang="en-GB" sz="4400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Quentin\Pictures\Q\new\Manchester Holiday August 2012\Manchester Museum - fossil 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7151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072188" y="214313"/>
            <a:ext cx="2819400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50000"/>
                  </a:schemeClr>
                </a:solidFill>
              </a:rPr>
              <a:t>order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00813" y="4786313"/>
            <a:ext cx="23828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grouping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72188" y="2928938"/>
            <a:ext cx="19732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linkage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Quentin\Pictures\Q\new\Manchester Holiday August 2012\DSCN35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571500"/>
            <a:ext cx="4178300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143250" y="4714875"/>
            <a:ext cx="5715000" cy="14462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75000"/>
                  </a:schemeClr>
                </a:solidFill>
              </a:rPr>
              <a:t>movement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5063" y="1357313"/>
            <a:ext cx="20669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(s)pace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500438"/>
            <a:ext cx="20669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comfort</a:t>
            </a:r>
          </a:p>
        </p:txBody>
      </p:sp>
      <p:sp>
        <p:nvSpPr>
          <p:cNvPr id="6150" name="Text Box 7"/>
          <p:cNvSpPr txBox="1">
            <a:spLocks noChangeArrowheads="1"/>
          </p:cNvSpPr>
          <p:nvPr/>
        </p:nvSpPr>
        <p:spPr bwMode="auto">
          <a:xfrm>
            <a:off x="3924300" y="4365625"/>
            <a:ext cx="23288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mapping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Quentin\Pictures\Q\new\Manchester Holiday August 2012\DSCN34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428875" y="285750"/>
            <a:ext cx="6208713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composition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15000" y="5000625"/>
            <a:ext cx="231775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direction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14813" y="3071813"/>
            <a:ext cx="29464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enticement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images\Natural History Museum 2009\DSCN05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214313"/>
            <a:ext cx="723900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743200" y="5411788"/>
            <a:ext cx="6400800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presentation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786563" y="714375"/>
            <a:ext cx="20669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85000"/>
                  </a:schemeClr>
                </a:solidFill>
              </a:rPr>
              <a:t>framing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Quentin\Pictures\Q\new\Manchester Holiday August 2012\Manchester Museum - display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785938"/>
            <a:ext cx="5095875" cy="484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071813" y="214313"/>
            <a:ext cx="5834062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association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24525" y="5157788"/>
            <a:ext cx="1831975" cy="76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design</a:t>
            </a:r>
          </a:p>
        </p:txBody>
      </p:sp>
      <p:sp>
        <p:nvSpPr>
          <p:cNvPr id="9221" name="Text Box 6"/>
          <p:cNvSpPr txBox="1">
            <a:spLocks noChangeArrowheads="1"/>
          </p:cNvSpPr>
          <p:nvPr/>
        </p:nvSpPr>
        <p:spPr bwMode="auto">
          <a:xfrm>
            <a:off x="6804025" y="3644900"/>
            <a:ext cx="192563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pattern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Quentin\Pictures\Q\new\Manchester Holiday August 2012\DSCN35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88" y="2000250"/>
            <a:ext cx="2465387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 descr="C:\Users\Quentin\Pictures\Q\new\Manchester Holiday August 2012\DSCN349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3143250" y="285750"/>
            <a:ext cx="5648325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75000"/>
                  </a:schemeClr>
                </a:solidFill>
              </a:rPr>
              <a:t>suggestion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5786438"/>
            <a:ext cx="30416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anticipation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Quentin\Pictures\Q\new\100NCD40\DSC_01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357188"/>
            <a:ext cx="6877050" cy="455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86250" y="5214938"/>
            <a:ext cx="4576763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narrative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143500" y="428625"/>
            <a:ext cx="37639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understanding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188" y="4000500"/>
            <a:ext cx="25368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semiotics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Quentin\Pictures\Q\new\Manchester Holiday August 2012\DSCN318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14313" y="142875"/>
            <a:ext cx="4387850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scripting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643688" y="4643438"/>
            <a:ext cx="18478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editing</a:t>
            </a:r>
          </a:p>
        </p:txBody>
      </p:sp>
      <p:sp>
        <p:nvSpPr>
          <p:cNvPr id="12293" name="Text Box 6"/>
          <p:cNvSpPr txBox="1">
            <a:spLocks noChangeArrowheads="1"/>
          </p:cNvSpPr>
          <p:nvPr/>
        </p:nvSpPr>
        <p:spPr bwMode="auto">
          <a:xfrm>
            <a:off x="808038" y="2984500"/>
            <a:ext cx="17684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drama</a:t>
            </a:r>
          </a:p>
        </p:txBody>
      </p:sp>
      <p:sp>
        <p:nvSpPr>
          <p:cNvPr id="12294" name="Text Box 7"/>
          <p:cNvSpPr txBox="1">
            <a:spLocks noChangeArrowheads="1"/>
          </p:cNvSpPr>
          <p:nvPr/>
        </p:nvSpPr>
        <p:spPr bwMode="auto">
          <a:xfrm>
            <a:off x="6424613" y="1111250"/>
            <a:ext cx="236061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montage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Quentin\Pictures\Q\new\100NCD40\DSC_02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285750"/>
            <a:ext cx="6877050" cy="455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071938" y="5143500"/>
            <a:ext cx="4833937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language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2857500"/>
            <a:ext cx="3979862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communication</a:t>
            </a:r>
          </a:p>
        </p:txBody>
      </p:sp>
      <p:sp>
        <p:nvSpPr>
          <p:cNvPr id="13317" name="Text Box 6"/>
          <p:cNvSpPr txBox="1">
            <a:spLocks noChangeArrowheads="1"/>
          </p:cNvSpPr>
          <p:nvPr/>
        </p:nvSpPr>
        <p:spPr bwMode="auto">
          <a:xfrm>
            <a:off x="5940425" y="333375"/>
            <a:ext cx="28241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complexity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Quentin\Pictures\Q\new\100NCD40\DSC_01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357188"/>
            <a:ext cx="4167187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857250" y="2571750"/>
            <a:ext cx="3259138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media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14625" y="428625"/>
            <a:ext cx="33242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engagement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14688" y="5715000"/>
            <a:ext cx="2789237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placement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Quentin\Pictures\Q\new\Manchester Holiday August 2012\DSCN31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24063" y="1428750"/>
            <a:ext cx="6048375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060700" y="0"/>
            <a:ext cx="6083300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75000"/>
                  </a:schemeClr>
                </a:solidFill>
              </a:rPr>
              <a:t>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563938" y="5157788"/>
            <a:ext cx="2546350" cy="762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reference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4313" y="1571625"/>
            <a:ext cx="2789237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85000"/>
                  </a:schemeClr>
                </a:solidFill>
              </a:rPr>
              <a:t>transience</a:t>
            </a:r>
          </a:p>
        </p:txBody>
      </p:sp>
      <p:sp>
        <p:nvSpPr>
          <p:cNvPr id="15366" name="Text Box 7"/>
          <p:cNvSpPr txBox="1">
            <a:spLocks noChangeArrowheads="1"/>
          </p:cNvSpPr>
          <p:nvPr/>
        </p:nvSpPr>
        <p:spPr bwMode="auto">
          <a:xfrm>
            <a:off x="447675" y="4640263"/>
            <a:ext cx="229711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theatrics</a:t>
            </a:r>
          </a:p>
        </p:txBody>
      </p:sp>
      <p:sp>
        <p:nvSpPr>
          <p:cNvPr id="15367" name="Text Box 8"/>
          <p:cNvSpPr txBox="1">
            <a:spLocks noChangeArrowheads="1"/>
          </p:cNvSpPr>
          <p:nvPr/>
        </p:nvSpPr>
        <p:spPr bwMode="auto">
          <a:xfrm>
            <a:off x="5940425" y="6096000"/>
            <a:ext cx="26685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limitations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Quentin\Pictures\Q\new\Manchester Holiday August 2012\DSCN36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63" y="1714500"/>
            <a:ext cx="2857500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Users\Quentin\Pictures\Q\new\Manchester Holiday August 2012\DSCN36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4071938" y="142875"/>
            <a:ext cx="4765675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75000"/>
                  </a:schemeClr>
                </a:solidFill>
              </a:rPr>
              <a:t>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0" y="5715000"/>
            <a:ext cx="28495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symbolism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Quentin\Pictures\Q\new\Manchester Holiday August 2012\DSCN32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214313"/>
            <a:ext cx="7286625" cy="507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857625" y="5411788"/>
            <a:ext cx="4951413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escapism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063" y="214313"/>
            <a:ext cx="29781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85813" y="4429125"/>
            <a:ext cx="1658937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65000"/>
                  </a:schemeClr>
                </a:solidFill>
              </a:rPr>
              <a:t>ethics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Quentin\Pictures\Q\new\100NCD40\DSC_02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142875"/>
            <a:ext cx="4344988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500438" y="5143500"/>
            <a:ext cx="5205412" cy="14462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facilitation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5063" y="500063"/>
            <a:ext cx="25987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inclusivity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00625" y="3214688"/>
            <a:ext cx="24431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provision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4286250"/>
            <a:ext cx="250507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restraints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Users\Quentin\Pictures\Q\new\Manchester Holiday August 2012\DSCN34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000375" y="500063"/>
            <a:ext cx="5330825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65000"/>
                  </a:schemeClr>
                </a:solidFill>
              </a:rPr>
              <a:t>replication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43375" y="5715000"/>
            <a:ext cx="36337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familiarisation</a:t>
            </a:r>
          </a:p>
        </p:txBody>
      </p:sp>
      <p:sp>
        <p:nvSpPr>
          <p:cNvPr id="19461" name="Text Box 6"/>
          <p:cNvSpPr txBox="1">
            <a:spLocks noChangeArrowheads="1"/>
          </p:cNvSpPr>
          <p:nvPr/>
        </p:nvSpPr>
        <p:spPr bwMode="auto">
          <a:xfrm>
            <a:off x="5724525" y="3068638"/>
            <a:ext cx="30130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authenticity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Quentin\Pictures\Q\new\Manchester Holiday August 2012\DSCN31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42875" y="928688"/>
            <a:ext cx="3573463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 err="1">
                <a:solidFill>
                  <a:schemeClr val="tx1">
                    <a:lumMod val="75000"/>
                  </a:schemeClr>
                </a:solidFill>
              </a:rPr>
              <a:t>artifact</a:t>
            </a:r>
            <a:endParaRPr lang="en-GB" sz="88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86500" y="2643188"/>
            <a:ext cx="18462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artifice</a:t>
            </a:r>
          </a:p>
        </p:txBody>
      </p:sp>
      <p:sp>
        <p:nvSpPr>
          <p:cNvPr id="20485" name="Text Box 6"/>
          <p:cNvSpPr txBox="1">
            <a:spLocks noChangeArrowheads="1"/>
          </p:cNvSpPr>
          <p:nvPr/>
        </p:nvSpPr>
        <p:spPr bwMode="auto">
          <a:xfrm>
            <a:off x="323850" y="4365625"/>
            <a:ext cx="30749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biographies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Quentin\Pictures\Q\new\Manchester Holiday August 2012\DSCN34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" y="142875"/>
            <a:ext cx="6572250" cy="492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1785938" y="5214938"/>
            <a:ext cx="2884487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75000"/>
                  </a:schemeClr>
                </a:solidFill>
              </a:rPr>
              <a:t>value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43563" y="785813"/>
            <a:ext cx="29146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awareness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000875" y="2786063"/>
            <a:ext cx="188118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hidden</a:t>
            </a:r>
          </a:p>
        </p:txBody>
      </p:sp>
      <p:sp>
        <p:nvSpPr>
          <p:cNvPr id="21510" name="Text Box 7"/>
          <p:cNvSpPr txBox="1">
            <a:spLocks noChangeArrowheads="1"/>
          </p:cNvSpPr>
          <p:nvPr/>
        </p:nvSpPr>
        <p:spPr bwMode="auto">
          <a:xfrm>
            <a:off x="6280150" y="5145088"/>
            <a:ext cx="1550988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fabric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Quentin\Pictures\Q\new\Manchester Holiday August 2012\DSCN32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142875" y="1357313"/>
            <a:ext cx="4140200" cy="14462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>
                <a:solidFill>
                  <a:schemeClr val="tx1">
                    <a:lumMod val="95000"/>
                  </a:schemeClr>
                </a:solidFill>
              </a:rPr>
              <a:t>analogy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72188" y="5929313"/>
            <a:ext cx="25701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dirty="0">
                <a:solidFill>
                  <a:schemeClr val="tx1">
                    <a:lumMod val="75000"/>
                  </a:schemeClr>
                </a:solidFill>
              </a:rPr>
              <a:t>metaphor</a:t>
            </a:r>
          </a:p>
        </p:txBody>
      </p:sp>
      <p:sp>
        <p:nvSpPr>
          <p:cNvPr id="22533" name="Text Box 6"/>
          <p:cNvSpPr txBox="1">
            <a:spLocks noChangeArrowheads="1"/>
          </p:cNvSpPr>
          <p:nvPr/>
        </p:nvSpPr>
        <p:spPr bwMode="auto">
          <a:xfrm>
            <a:off x="376238" y="4711700"/>
            <a:ext cx="14271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roots</a:t>
            </a:r>
          </a:p>
        </p:txBody>
      </p:sp>
      <p:sp>
        <p:nvSpPr>
          <p:cNvPr id="22534" name="Text Box 7"/>
          <p:cNvSpPr txBox="1">
            <a:spLocks noChangeArrowheads="1"/>
          </p:cNvSpPr>
          <p:nvPr/>
        </p:nvSpPr>
        <p:spPr bwMode="auto">
          <a:xfrm>
            <a:off x="7164388" y="620713"/>
            <a:ext cx="183038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origins</a:t>
            </a:r>
          </a:p>
        </p:txBody>
      </p:sp>
      <p:sp>
        <p:nvSpPr>
          <p:cNvPr id="22535" name="Text Box 8"/>
          <p:cNvSpPr txBox="1">
            <a:spLocks noChangeArrowheads="1"/>
          </p:cNvSpPr>
          <p:nvPr/>
        </p:nvSpPr>
        <p:spPr bwMode="auto">
          <a:xfrm>
            <a:off x="468313" y="333375"/>
            <a:ext cx="13335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>
                <a:solidFill>
                  <a:srgbClr val="969696"/>
                </a:solidFill>
              </a:rPr>
              <a:t>style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07704" y="2564904"/>
            <a:ext cx="6468437" cy="14465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8800" dirty="0" smtClean="0">
                <a:solidFill>
                  <a:schemeClr val="tx1">
                    <a:lumMod val="75000"/>
                  </a:schemeClr>
                </a:solidFill>
              </a:rPr>
              <a:t>....bounded ]</a:t>
            </a:r>
            <a:endParaRPr lang="en-GB" sz="8800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</TotalTime>
  <Words>181</Words>
  <Application>Microsoft Office PowerPoint</Application>
  <PresentationFormat>On-screen Show (4:3)</PresentationFormat>
  <Paragraphs>114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</cp:lastModifiedBy>
  <cp:revision>31</cp:revision>
  <dcterms:created xsi:type="dcterms:W3CDTF">2009-11-24T00:44:48Z</dcterms:created>
  <dcterms:modified xsi:type="dcterms:W3CDTF">2020-11-02T00:18:04Z</dcterms:modified>
</cp:coreProperties>
</file>