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256" r:id="rId2"/>
    <p:sldId id="257" r:id="rId3"/>
    <p:sldId id="258" r:id="rId4"/>
    <p:sldId id="259" r:id="rId5"/>
    <p:sldId id="260" r:id="rId6"/>
    <p:sldId id="274" r:id="rId7"/>
    <p:sldId id="290" r:id="rId8"/>
    <p:sldId id="291" r:id="rId9"/>
    <p:sldId id="275" r:id="rId10"/>
    <p:sldId id="276" r:id="rId11"/>
    <p:sldId id="277" r:id="rId12"/>
    <p:sldId id="278" r:id="rId13"/>
    <p:sldId id="279" r:id="rId14"/>
    <p:sldId id="338" r:id="rId15"/>
    <p:sldId id="280" r:id="rId16"/>
    <p:sldId id="281" r:id="rId17"/>
    <p:sldId id="282" r:id="rId18"/>
    <p:sldId id="339" r:id="rId19"/>
    <p:sldId id="283" r:id="rId20"/>
    <p:sldId id="284" r:id="rId21"/>
    <p:sldId id="285" r:id="rId22"/>
    <p:sldId id="286" r:id="rId23"/>
    <p:sldId id="287" r:id="rId24"/>
    <p:sldId id="294" r:id="rId25"/>
    <p:sldId id="312" r:id="rId26"/>
    <p:sldId id="313" r:id="rId27"/>
    <p:sldId id="310" r:id="rId28"/>
    <p:sldId id="340" r:id="rId29"/>
    <p:sldId id="315" r:id="rId30"/>
    <p:sldId id="335" r:id="rId31"/>
    <p:sldId id="336" r:id="rId32"/>
    <p:sldId id="337" r:id="rId33"/>
    <p:sldId id="296" r:id="rId34"/>
    <p:sldId id="298" r:id="rId35"/>
    <p:sldId id="299" r:id="rId36"/>
    <p:sldId id="302" r:id="rId37"/>
    <p:sldId id="300" r:id="rId38"/>
    <p:sldId id="308" r:id="rId39"/>
    <p:sldId id="321" r:id="rId40"/>
    <p:sldId id="309" r:id="rId41"/>
    <p:sldId id="322" r:id="rId42"/>
    <p:sldId id="311" r:id="rId43"/>
    <p:sldId id="304" r:id="rId44"/>
    <p:sldId id="305" r:id="rId45"/>
    <p:sldId id="306" r:id="rId46"/>
    <p:sldId id="307" r:id="rId47"/>
    <p:sldId id="323" r:id="rId48"/>
    <p:sldId id="293" r:id="rId49"/>
    <p:sldId id="297" r:id="rId50"/>
    <p:sldId id="342" r:id="rId51"/>
    <p:sldId id="316" r:id="rId52"/>
    <p:sldId id="345"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5EDD02-6F42-4190-8BBD-7FA244585A0C}" v="3" dt="2026-02-03T14:43:58.6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custSel addSld delSld modSld">
      <pc:chgData name="Rhian Keyse" userId="e640c12b-a8e6-4355-9f2c-a517ac7d1786" providerId="ADAL" clId="{8D5FE213-2627-46A8-B7F5-8229AF6DB0FD}" dt="2026-02-03T14:44:18.422" v="37" actId="27636"/>
      <pc:docMkLst>
        <pc:docMk/>
      </pc:docMkLst>
      <pc:sldChg chg="delSp modSp add mod setBg delDesignElem">
        <pc:chgData name="Rhian Keyse" userId="e640c12b-a8e6-4355-9f2c-a517ac7d1786" providerId="ADAL" clId="{8D5FE213-2627-46A8-B7F5-8229AF6DB0FD}" dt="2026-02-03T14:43:17.376" v="21" actId="27636"/>
        <pc:sldMkLst>
          <pc:docMk/>
          <pc:sldMk cId="617635061" sldId="297"/>
        </pc:sldMkLst>
        <pc:spChg chg="mod">
          <ac:chgData name="Rhian Keyse" userId="e640c12b-a8e6-4355-9f2c-a517ac7d1786" providerId="ADAL" clId="{8D5FE213-2627-46A8-B7F5-8229AF6DB0FD}" dt="2026-02-03T14:43:17.376" v="21" actId="27636"/>
          <ac:spMkLst>
            <pc:docMk/>
            <pc:sldMk cId="617635061" sldId="297"/>
            <ac:spMk id="3" creationId="{B53493CD-EAC8-56F2-EC78-533F3DC69EB5}"/>
          </ac:spMkLst>
        </pc:spChg>
        <pc:spChg chg="del">
          <ac:chgData name="Rhian Keyse" userId="e640c12b-a8e6-4355-9f2c-a517ac7d1786" providerId="ADAL" clId="{8D5FE213-2627-46A8-B7F5-8229AF6DB0FD}" dt="2026-02-03T14:42:43.396" v="7"/>
          <ac:spMkLst>
            <pc:docMk/>
            <pc:sldMk cId="617635061" sldId="297"/>
            <ac:spMk id="21" creationId="{100EDD19-6802-4EC3-95CE-CFFAB042CFD6}"/>
          </ac:spMkLst>
        </pc:spChg>
        <pc:spChg chg="del">
          <ac:chgData name="Rhian Keyse" userId="e640c12b-a8e6-4355-9f2c-a517ac7d1786" providerId="ADAL" clId="{8D5FE213-2627-46A8-B7F5-8229AF6DB0FD}" dt="2026-02-03T14:42:43.396" v="7"/>
          <ac:spMkLst>
            <pc:docMk/>
            <pc:sldMk cId="617635061" sldId="297"/>
            <ac:spMk id="23" creationId="{DB17E863-922E-4C26-BD64-E8FD41D28661}"/>
          </ac:spMkLst>
        </pc:spChg>
      </pc:sldChg>
      <pc:sldChg chg="delSp modSp add mod setBg delDesignElem">
        <pc:chgData name="Rhian Keyse" userId="e640c12b-a8e6-4355-9f2c-a517ac7d1786" providerId="ADAL" clId="{8D5FE213-2627-46A8-B7F5-8229AF6DB0FD}" dt="2026-02-03T14:44:02.046" v="32" actId="20577"/>
        <pc:sldMkLst>
          <pc:docMk/>
          <pc:sldMk cId="3912487893" sldId="316"/>
        </pc:sldMkLst>
        <pc:spChg chg="mod">
          <ac:chgData name="Rhian Keyse" userId="e640c12b-a8e6-4355-9f2c-a517ac7d1786" providerId="ADAL" clId="{8D5FE213-2627-46A8-B7F5-8229AF6DB0FD}" dt="2026-02-03T14:44:02.046" v="32" actId="20577"/>
          <ac:spMkLst>
            <pc:docMk/>
            <pc:sldMk cId="3912487893" sldId="316"/>
            <ac:spMk id="3" creationId="{701E5E35-1629-21F5-0D98-C6783C158C64}"/>
          </ac:spMkLst>
        </pc:spChg>
        <pc:spChg chg="del">
          <ac:chgData name="Rhian Keyse" userId="e640c12b-a8e6-4355-9f2c-a517ac7d1786" providerId="ADAL" clId="{8D5FE213-2627-46A8-B7F5-8229AF6DB0FD}" dt="2026-02-03T14:42:43.396" v="7"/>
          <ac:spMkLst>
            <pc:docMk/>
            <pc:sldMk cId="3912487893" sldId="316"/>
            <ac:spMk id="21" creationId="{100EDD19-6802-4EC3-95CE-CFFAB042CFD6}"/>
          </ac:spMkLst>
        </pc:spChg>
        <pc:spChg chg="del">
          <ac:chgData name="Rhian Keyse" userId="e640c12b-a8e6-4355-9f2c-a517ac7d1786" providerId="ADAL" clId="{8D5FE213-2627-46A8-B7F5-8229AF6DB0FD}" dt="2026-02-03T14:42:43.396" v="7"/>
          <ac:spMkLst>
            <pc:docMk/>
            <pc:sldMk cId="3912487893" sldId="316"/>
            <ac:spMk id="23" creationId="{DB17E863-922E-4C26-BD64-E8FD41D28661}"/>
          </ac:spMkLst>
        </pc:spChg>
      </pc:sldChg>
      <pc:sldChg chg="delSp modSp add del mod setBg delDesignElem">
        <pc:chgData name="Rhian Keyse" userId="e640c12b-a8e6-4355-9f2c-a517ac7d1786" providerId="ADAL" clId="{8D5FE213-2627-46A8-B7F5-8229AF6DB0FD}" dt="2026-02-03T14:43:20.201" v="22" actId="47"/>
        <pc:sldMkLst>
          <pc:docMk/>
          <pc:sldMk cId="1621720942" sldId="341"/>
        </pc:sldMkLst>
        <pc:spChg chg="mod">
          <ac:chgData name="Rhian Keyse" userId="e640c12b-a8e6-4355-9f2c-a517ac7d1786" providerId="ADAL" clId="{8D5FE213-2627-46A8-B7F5-8229AF6DB0FD}" dt="2026-02-03T14:43:11.904" v="14" actId="21"/>
          <ac:spMkLst>
            <pc:docMk/>
            <pc:sldMk cId="1621720942" sldId="341"/>
            <ac:spMk id="3" creationId="{CE9E79EB-9EC3-3921-BD8A-674AC550C5E3}"/>
          </ac:spMkLst>
        </pc:spChg>
        <pc:spChg chg="del">
          <ac:chgData name="Rhian Keyse" userId="e640c12b-a8e6-4355-9f2c-a517ac7d1786" providerId="ADAL" clId="{8D5FE213-2627-46A8-B7F5-8229AF6DB0FD}" dt="2026-02-03T14:42:43.396" v="7"/>
          <ac:spMkLst>
            <pc:docMk/>
            <pc:sldMk cId="1621720942" sldId="341"/>
            <ac:spMk id="21" creationId="{04ACC317-4968-C001-D7B3-91B89AC47D31}"/>
          </ac:spMkLst>
        </pc:spChg>
        <pc:spChg chg="del">
          <ac:chgData name="Rhian Keyse" userId="e640c12b-a8e6-4355-9f2c-a517ac7d1786" providerId="ADAL" clId="{8D5FE213-2627-46A8-B7F5-8229AF6DB0FD}" dt="2026-02-03T14:42:43.396" v="7"/>
          <ac:spMkLst>
            <pc:docMk/>
            <pc:sldMk cId="1621720942" sldId="341"/>
            <ac:spMk id="23" creationId="{2C424199-59F7-D903-A7F8-F2966A18919E}"/>
          </ac:spMkLst>
        </pc:spChg>
      </pc:sldChg>
      <pc:sldChg chg="delSp add setBg delDesignElem">
        <pc:chgData name="Rhian Keyse" userId="e640c12b-a8e6-4355-9f2c-a517ac7d1786" providerId="ADAL" clId="{8D5FE213-2627-46A8-B7F5-8229AF6DB0FD}" dt="2026-02-03T14:42:43.396" v="7"/>
        <pc:sldMkLst>
          <pc:docMk/>
          <pc:sldMk cId="3414098194" sldId="342"/>
        </pc:sldMkLst>
        <pc:spChg chg="del">
          <ac:chgData name="Rhian Keyse" userId="e640c12b-a8e6-4355-9f2c-a517ac7d1786" providerId="ADAL" clId="{8D5FE213-2627-46A8-B7F5-8229AF6DB0FD}" dt="2026-02-03T14:42:43.396" v="7"/>
          <ac:spMkLst>
            <pc:docMk/>
            <pc:sldMk cId="3414098194" sldId="342"/>
            <ac:spMk id="21" creationId="{B4733824-1ABB-4F21-13C7-758C9BA8669A}"/>
          </ac:spMkLst>
        </pc:spChg>
        <pc:spChg chg="del">
          <ac:chgData name="Rhian Keyse" userId="e640c12b-a8e6-4355-9f2c-a517ac7d1786" providerId="ADAL" clId="{8D5FE213-2627-46A8-B7F5-8229AF6DB0FD}" dt="2026-02-03T14:42:43.396" v="7"/>
          <ac:spMkLst>
            <pc:docMk/>
            <pc:sldMk cId="3414098194" sldId="342"/>
            <ac:spMk id="23" creationId="{94BD983B-EEEA-AFB7-788A-5711D117C78A}"/>
          </ac:spMkLst>
        </pc:spChg>
      </pc:sldChg>
      <pc:sldChg chg="delSp add del setBg delDesignElem">
        <pc:chgData name="Rhian Keyse" userId="e640c12b-a8e6-4355-9f2c-a517ac7d1786" providerId="ADAL" clId="{8D5FE213-2627-46A8-B7F5-8229AF6DB0FD}" dt="2026-02-03T14:43:48.362" v="25" actId="47"/>
        <pc:sldMkLst>
          <pc:docMk/>
          <pc:sldMk cId="3748211812" sldId="343"/>
        </pc:sldMkLst>
        <pc:spChg chg="del">
          <ac:chgData name="Rhian Keyse" userId="e640c12b-a8e6-4355-9f2c-a517ac7d1786" providerId="ADAL" clId="{8D5FE213-2627-46A8-B7F5-8229AF6DB0FD}" dt="2026-02-03T14:42:43.396" v="7"/>
          <ac:spMkLst>
            <pc:docMk/>
            <pc:sldMk cId="3748211812" sldId="343"/>
            <ac:spMk id="21" creationId="{6CB56A6A-F600-2BCF-7BFA-33DEDD3216C9}"/>
          </ac:spMkLst>
        </pc:spChg>
        <pc:spChg chg="del">
          <ac:chgData name="Rhian Keyse" userId="e640c12b-a8e6-4355-9f2c-a517ac7d1786" providerId="ADAL" clId="{8D5FE213-2627-46A8-B7F5-8229AF6DB0FD}" dt="2026-02-03T14:42:43.396" v="7"/>
          <ac:spMkLst>
            <pc:docMk/>
            <pc:sldMk cId="3748211812" sldId="343"/>
            <ac:spMk id="23" creationId="{8C631BFF-26BC-5B09-5888-D708FBB7D1D2}"/>
          </ac:spMkLst>
        </pc:spChg>
      </pc:sldChg>
      <pc:sldChg chg="delSp modSp add del mod setBg delDesignElem">
        <pc:chgData name="Rhian Keyse" userId="e640c12b-a8e6-4355-9f2c-a517ac7d1786" providerId="ADAL" clId="{8D5FE213-2627-46A8-B7F5-8229AF6DB0FD}" dt="2026-02-03T14:44:04.141" v="33" actId="47"/>
        <pc:sldMkLst>
          <pc:docMk/>
          <pc:sldMk cId="637711170" sldId="344"/>
        </pc:sldMkLst>
        <pc:spChg chg="mod">
          <ac:chgData name="Rhian Keyse" userId="e640c12b-a8e6-4355-9f2c-a517ac7d1786" providerId="ADAL" clId="{8D5FE213-2627-46A8-B7F5-8229AF6DB0FD}" dt="2026-02-03T14:43:55.824" v="27" actId="27636"/>
          <ac:spMkLst>
            <pc:docMk/>
            <pc:sldMk cId="637711170" sldId="344"/>
            <ac:spMk id="3" creationId="{4C4794B9-4CCC-D2E3-D4D6-082A0DEF5AB0}"/>
          </ac:spMkLst>
        </pc:spChg>
        <pc:spChg chg="del">
          <ac:chgData name="Rhian Keyse" userId="e640c12b-a8e6-4355-9f2c-a517ac7d1786" providerId="ADAL" clId="{8D5FE213-2627-46A8-B7F5-8229AF6DB0FD}" dt="2026-02-03T14:42:43.396" v="7"/>
          <ac:spMkLst>
            <pc:docMk/>
            <pc:sldMk cId="637711170" sldId="344"/>
            <ac:spMk id="21" creationId="{46BF54F6-14F5-C3A7-053D-4923BCD4627F}"/>
          </ac:spMkLst>
        </pc:spChg>
        <pc:spChg chg="del">
          <ac:chgData name="Rhian Keyse" userId="e640c12b-a8e6-4355-9f2c-a517ac7d1786" providerId="ADAL" clId="{8D5FE213-2627-46A8-B7F5-8229AF6DB0FD}" dt="2026-02-03T14:42:43.396" v="7"/>
          <ac:spMkLst>
            <pc:docMk/>
            <pc:sldMk cId="637711170" sldId="344"/>
            <ac:spMk id="23" creationId="{7047DC56-DCD7-9873-2610-F15CA86AFAA3}"/>
          </ac:spMkLst>
        </pc:spChg>
      </pc:sldChg>
      <pc:sldChg chg="delSp modSp add mod setBg delDesignElem">
        <pc:chgData name="Rhian Keyse" userId="e640c12b-a8e6-4355-9f2c-a517ac7d1786" providerId="ADAL" clId="{8D5FE213-2627-46A8-B7F5-8229AF6DB0FD}" dt="2026-02-03T14:44:18.422" v="37" actId="27636"/>
        <pc:sldMkLst>
          <pc:docMk/>
          <pc:sldMk cId="1328066490" sldId="345"/>
        </pc:sldMkLst>
        <pc:spChg chg="mod">
          <ac:chgData name="Rhian Keyse" userId="e640c12b-a8e6-4355-9f2c-a517ac7d1786" providerId="ADAL" clId="{8D5FE213-2627-46A8-B7F5-8229AF6DB0FD}" dt="2026-02-03T14:44:18.422" v="37" actId="27636"/>
          <ac:spMkLst>
            <pc:docMk/>
            <pc:sldMk cId="1328066490" sldId="345"/>
            <ac:spMk id="3" creationId="{8B748016-D32A-415C-4318-B68FB9D494DD}"/>
          </ac:spMkLst>
        </pc:spChg>
        <pc:spChg chg="del">
          <ac:chgData name="Rhian Keyse" userId="e640c12b-a8e6-4355-9f2c-a517ac7d1786" providerId="ADAL" clId="{8D5FE213-2627-46A8-B7F5-8229AF6DB0FD}" dt="2026-02-03T14:42:43.396" v="7"/>
          <ac:spMkLst>
            <pc:docMk/>
            <pc:sldMk cId="1328066490" sldId="345"/>
            <ac:spMk id="21" creationId="{BA3F67FC-E00D-CDFF-5693-703C9F2828E2}"/>
          </ac:spMkLst>
        </pc:spChg>
        <pc:spChg chg="del">
          <ac:chgData name="Rhian Keyse" userId="e640c12b-a8e6-4355-9f2c-a517ac7d1786" providerId="ADAL" clId="{8D5FE213-2627-46A8-B7F5-8229AF6DB0FD}" dt="2026-02-03T14:42:43.396" v="7"/>
          <ac:spMkLst>
            <pc:docMk/>
            <pc:sldMk cId="1328066490" sldId="345"/>
            <ac:spMk id="23" creationId="{0FD4FEEC-29CF-1B85-D897-DC245D26B8F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DF151-31BF-4AC1-8E34-D3B9F3EED2E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AC832D4-BC8A-422C-BB0C-DADB991346FE}">
      <dgm:prSet/>
      <dgm:spPr/>
      <dgm:t>
        <a:bodyPr/>
        <a:lstStyle/>
        <a:p>
          <a:r>
            <a:rPr lang="en-GB" dirty="0"/>
            <a:t>History about political/economic power – dominated by men.</a:t>
          </a:r>
          <a:endParaRPr lang="en-US" dirty="0"/>
        </a:p>
      </dgm:t>
    </dgm:pt>
    <dgm:pt modelId="{BD69A166-38CA-45D1-BC9C-3709943C9CF2}" type="parTrans" cxnId="{9176ECCF-ECA0-480D-8D0C-C606F193768E}">
      <dgm:prSet/>
      <dgm:spPr/>
      <dgm:t>
        <a:bodyPr/>
        <a:lstStyle/>
        <a:p>
          <a:endParaRPr lang="en-US"/>
        </a:p>
      </dgm:t>
    </dgm:pt>
    <dgm:pt modelId="{72651F30-5DAE-480E-AC12-042A7BD39B78}" type="sibTrans" cxnId="{9176ECCF-ECA0-480D-8D0C-C606F193768E}">
      <dgm:prSet/>
      <dgm:spPr/>
      <dgm:t>
        <a:bodyPr/>
        <a:lstStyle/>
        <a:p>
          <a:endParaRPr lang="en-US"/>
        </a:p>
      </dgm:t>
    </dgm:pt>
    <dgm:pt modelId="{976F096E-D97D-4E09-91B0-0C813ED9F5D5}">
      <dgm:prSet/>
      <dgm:spPr/>
      <dgm:t>
        <a:bodyPr/>
        <a:lstStyle/>
        <a:p>
          <a:r>
            <a:rPr lang="en-GB"/>
            <a:t>C19th professionalisation of the discipline – idea of history as rational, scientific – women’s involvement would undermine the discipline</a:t>
          </a:r>
          <a:endParaRPr lang="en-US"/>
        </a:p>
      </dgm:t>
    </dgm:pt>
    <dgm:pt modelId="{808A1150-1ADE-456C-9563-82D03299AFCB}" type="parTrans" cxnId="{485B48AD-4C08-46E0-B043-22F305F4FAB8}">
      <dgm:prSet/>
      <dgm:spPr/>
      <dgm:t>
        <a:bodyPr/>
        <a:lstStyle/>
        <a:p>
          <a:endParaRPr lang="en-US"/>
        </a:p>
      </dgm:t>
    </dgm:pt>
    <dgm:pt modelId="{1DF143A3-58BE-4EF1-B345-821D684E2A43}" type="sibTrans" cxnId="{485B48AD-4C08-46E0-B043-22F305F4FAB8}">
      <dgm:prSet/>
      <dgm:spPr/>
      <dgm:t>
        <a:bodyPr/>
        <a:lstStyle/>
        <a:p>
          <a:endParaRPr lang="en-US"/>
        </a:p>
      </dgm:t>
    </dgm:pt>
    <dgm:pt modelId="{2AC52891-C509-4A04-ABB2-27E65CFDC388}">
      <dgm:prSet/>
      <dgm:spPr/>
      <dgm:t>
        <a:bodyPr/>
        <a:lstStyle/>
        <a:p>
          <a:r>
            <a:rPr lang="en-GB"/>
            <a:t>Women couldn’t attend British Universities until 1860s</a:t>
          </a:r>
          <a:endParaRPr lang="en-US"/>
        </a:p>
      </dgm:t>
    </dgm:pt>
    <dgm:pt modelId="{F397C9F2-C381-4A1A-9FB5-94CFEB3EFB39}" type="parTrans" cxnId="{550049EE-695E-4F81-AF4D-66752DF34770}">
      <dgm:prSet/>
      <dgm:spPr/>
      <dgm:t>
        <a:bodyPr/>
        <a:lstStyle/>
        <a:p>
          <a:endParaRPr lang="en-US"/>
        </a:p>
      </dgm:t>
    </dgm:pt>
    <dgm:pt modelId="{DB05CBD8-E82D-4E2D-BBAD-35989D585E42}" type="sibTrans" cxnId="{550049EE-695E-4F81-AF4D-66752DF34770}">
      <dgm:prSet/>
      <dgm:spPr/>
      <dgm:t>
        <a:bodyPr/>
        <a:lstStyle/>
        <a:p>
          <a:endParaRPr lang="en-US"/>
        </a:p>
      </dgm:t>
    </dgm:pt>
    <dgm:pt modelId="{50FB811B-8160-49A1-9781-4907C54A14C6}">
      <dgm:prSet/>
      <dgm:spPr/>
      <dgm:t>
        <a:bodyPr/>
        <a:lstStyle/>
        <a:p>
          <a:r>
            <a:rPr lang="en-GB"/>
            <a:t>Women studying at Oxford weren’t awarded degrees until 1920 (1941 for women at Cambridge)</a:t>
          </a:r>
          <a:endParaRPr lang="en-US"/>
        </a:p>
      </dgm:t>
    </dgm:pt>
    <dgm:pt modelId="{C6A7457D-D0A4-4B3E-BA77-1683F7E0DA47}" type="parTrans" cxnId="{D129861C-B03E-41FA-924F-AF6C24301C1B}">
      <dgm:prSet/>
      <dgm:spPr/>
      <dgm:t>
        <a:bodyPr/>
        <a:lstStyle/>
        <a:p>
          <a:endParaRPr lang="en-US"/>
        </a:p>
      </dgm:t>
    </dgm:pt>
    <dgm:pt modelId="{40C22A28-FE8B-4FF2-9396-47062D289E3D}" type="sibTrans" cxnId="{D129861C-B03E-41FA-924F-AF6C24301C1B}">
      <dgm:prSet/>
      <dgm:spPr/>
      <dgm:t>
        <a:bodyPr/>
        <a:lstStyle/>
        <a:p>
          <a:endParaRPr lang="en-US"/>
        </a:p>
      </dgm:t>
    </dgm:pt>
    <dgm:pt modelId="{17E0ED8E-E44C-43CF-810C-AFCA51FA7926}" type="pres">
      <dgm:prSet presAssocID="{1BFDF151-31BF-4AC1-8E34-D3B9F3EED2E8}" presName="vert0" presStyleCnt="0">
        <dgm:presLayoutVars>
          <dgm:dir/>
          <dgm:animOne val="branch"/>
          <dgm:animLvl val="lvl"/>
        </dgm:presLayoutVars>
      </dgm:prSet>
      <dgm:spPr/>
    </dgm:pt>
    <dgm:pt modelId="{D55AB7D7-23EB-4330-9472-2C868F03D841}" type="pres">
      <dgm:prSet presAssocID="{BAC832D4-BC8A-422C-BB0C-DADB991346FE}" presName="thickLine" presStyleLbl="alignNode1" presStyleIdx="0" presStyleCnt="4"/>
      <dgm:spPr/>
    </dgm:pt>
    <dgm:pt modelId="{2F022388-4011-4FA6-BD0A-CA47F17BDF9C}" type="pres">
      <dgm:prSet presAssocID="{BAC832D4-BC8A-422C-BB0C-DADB991346FE}" presName="horz1" presStyleCnt="0"/>
      <dgm:spPr/>
    </dgm:pt>
    <dgm:pt modelId="{B51D6844-9824-44F8-8586-491EB0D83BA0}" type="pres">
      <dgm:prSet presAssocID="{BAC832D4-BC8A-422C-BB0C-DADB991346FE}" presName="tx1" presStyleLbl="revTx" presStyleIdx="0" presStyleCnt="4"/>
      <dgm:spPr/>
    </dgm:pt>
    <dgm:pt modelId="{6C640342-C06C-45BF-BB41-C6BE7FB3C313}" type="pres">
      <dgm:prSet presAssocID="{BAC832D4-BC8A-422C-BB0C-DADB991346FE}" presName="vert1" presStyleCnt="0"/>
      <dgm:spPr/>
    </dgm:pt>
    <dgm:pt modelId="{1290D11A-F797-47BD-93D1-B5A47FF6D1E1}" type="pres">
      <dgm:prSet presAssocID="{976F096E-D97D-4E09-91B0-0C813ED9F5D5}" presName="thickLine" presStyleLbl="alignNode1" presStyleIdx="1" presStyleCnt="4"/>
      <dgm:spPr/>
    </dgm:pt>
    <dgm:pt modelId="{B2315F3F-98C7-4DA5-9593-D11D19771581}" type="pres">
      <dgm:prSet presAssocID="{976F096E-D97D-4E09-91B0-0C813ED9F5D5}" presName="horz1" presStyleCnt="0"/>
      <dgm:spPr/>
    </dgm:pt>
    <dgm:pt modelId="{1E7D2BD9-50FF-44AD-936C-7E264E34871A}" type="pres">
      <dgm:prSet presAssocID="{976F096E-D97D-4E09-91B0-0C813ED9F5D5}" presName="tx1" presStyleLbl="revTx" presStyleIdx="1" presStyleCnt="4"/>
      <dgm:spPr/>
    </dgm:pt>
    <dgm:pt modelId="{D45EDB87-5E81-426A-AF90-2857C86123F6}" type="pres">
      <dgm:prSet presAssocID="{976F096E-D97D-4E09-91B0-0C813ED9F5D5}" presName="vert1" presStyleCnt="0"/>
      <dgm:spPr/>
    </dgm:pt>
    <dgm:pt modelId="{38F4BEC5-0361-4E5F-A0F3-2120E99487B5}" type="pres">
      <dgm:prSet presAssocID="{2AC52891-C509-4A04-ABB2-27E65CFDC388}" presName="thickLine" presStyleLbl="alignNode1" presStyleIdx="2" presStyleCnt="4"/>
      <dgm:spPr/>
    </dgm:pt>
    <dgm:pt modelId="{E6C5D192-6B97-434F-8C6F-A22B271CAB9D}" type="pres">
      <dgm:prSet presAssocID="{2AC52891-C509-4A04-ABB2-27E65CFDC388}" presName="horz1" presStyleCnt="0"/>
      <dgm:spPr/>
    </dgm:pt>
    <dgm:pt modelId="{1C01F07E-829A-4158-97BA-656FED0A9598}" type="pres">
      <dgm:prSet presAssocID="{2AC52891-C509-4A04-ABB2-27E65CFDC388}" presName="tx1" presStyleLbl="revTx" presStyleIdx="2" presStyleCnt="4"/>
      <dgm:spPr/>
    </dgm:pt>
    <dgm:pt modelId="{92B4F18D-C66D-4403-A4E8-79772A9FA991}" type="pres">
      <dgm:prSet presAssocID="{2AC52891-C509-4A04-ABB2-27E65CFDC388}" presName="vert1" presStyleCnt="0"/>
      <dgm:spPr/>
    </dgm:pt>
    <dgm:pt modelId="{2C26E14D-C9B2-4A88-B877-E8775EA81DF7}" type="pres">
      <dgm:prSet presAssocID="{50FB811B-8160-49A1-9781-4907C54A14C6}" presName="thickLine" presStyleLbl="alignNode1" presStyleIdx="3" presStyleCnt="4"/>
      <dgm:spPr/>
    </dgm:pt>
    <dgm:pt modelId="{ECE1F5A4-F7B1-41C8-86DA-F3D50385900A}" type="pres">
      <dgm:prSet presAssocID="{50FB811B-8160-49A1-9781-4907C54A14C6}" presName="horz1" presStyleCnt="0"/>
      <dgm:spPr/>
    </dgm:pt>
    <dgm:pt modelId="{060748CD-6958-4846-A39F-3F8F5F58498A}" type="pres">
      <dgm:prSet presAssocID="{50FB811B-8160-49A1-9781-4907C54A14C6}" presName="tx1" presStyleLbl="revTx" presStyleIdx="3" presStyleCnt="4"/>
      <dgm:spPr/>
    </dgm:pt>
    <dgm:pt modelId="{EC9E5EB6-A105-4DA0-9D01-60A4D02534B6}" type="pres">
      <dgm:prSet presAssocID="{50FB811B-8160-49A1-9781-4907C54A14C6}" presName="vert1" presStyleCnt="0"/>
      <dgm:spPr/>
    </dgm:pt>
  </dgm:ptLst>
  <dgm:cxnLst>
    <dgm:cxn modelId="{09326406-2518-4F16-953A-939E07CBBC9C}" type="presOf" srcId="{2AC52891-C509-4A04-ABB2-27E65CFDC388}" destId="{1C01F07E-829A-4158-97BA-656FED0A9598}" srcOrd="0" destOrd="0" presId="urn:microsoft.com/office/officeart/2008/layout/LinedList"/>
    <dgm:cxn modelId="{D129861C-B03E-41FA-924F-AF6C24301C1B}" srcId="{1BFDF151-31BF-4AC1-8E34-D3B9F3EED2E8}" destId="{50FB811B-8160-49A1-9781-4907C54A14C6}" srcOrd="3" destOrd="0" parTransId="{C6A7457D-D0A4-4B3E-BA77-1683F7E0DA47}" sibTransId="{40C22A28-FE8B-4FF2-9396-47062D289E3D}"/>
    <dgm:cxn modelId="{3BFA5490-F7AB-471B-9378-3F0C21B30B26}" type="presOf" srcId="{50FB811B-8160-49A1-9781-4907C54A14C6}" destId="{060748CD-6958-4846-A39F-3F8F5F58498A}" srcOrd="0" destOrd="0" presId="urn:microsoft.com/office/officeart/2008/layout/LinedList"/>
    <dgm:cxn modelId="{485B48AD-4C08-46E0-B043-22F305F4FAB8}" srcId="{1BFDF151-31BF-4AC1-8E34-D3B9F3EED2E8}" destId="{976F096E-D97D-4E09-91B0-0C813ED9F5D5}" srcOrd="1" destOrd="0" parTransId="{808A1150-1ADE-456C-9563-82D03299AFCB}" sibTransId="{1DF143A3-58BE-4EF1-B345-821D684E2A43}"/>
    <dgm:cxn modelId="{636E2ACC-D013-433E-A4C5-DD48D29CC483}" type="presOf" srcId="{976F096E-D97D-4E09-91B0-0C813ED9F5D5}" destId="{1E7D2BD9-50FF-44AD-936C-7E264E34871A}" srcOrd="0" destOrd="0" presId="urn:microsoft.com/office/officeart/2008/layout/LinedList"/>
    <dgm:cxn modelId="{9176ECCF-ECA0-480D-8D0C-C606F193768E}" srcId="{1BFDF151-31BF-4AC1-8E34-D3B9F3EED2E8}" destId="{BAC832D4-BC8A-422C-BB0C-DADB991346FE}" srcOrd="0" destOrd="0" parTransId="{BD69A166-38CA-45D1-BC9C-3709943C9CF2}" sibTransId="{72651F30-5DAE-480E-AC12-042A7BD39B78}"/>
    <dgm:cxn modelId="{436BA4ED-FB52-4251-97D1-89E860A1B654}" type="presOf" srcId="{BAC832D4-BC8A-422C-BB0C-DADB991346FE}" destId="{B51D6844-9824-44F8-8586-491EB0D83BA0}" srcOrd="0" destOrd="0" presId="urn:microsoft.com/office/officeart/2008/layout/LinedList"/>
    <dgm:cxn modelId="{550049EE-695E-4F81-AF4D-66752DF34770}" srcId="{1BFDF151-31BF-4AC1-8E34-D3B9F3EED2E8}" destId="{2AC52891-C509-4A04-ABB2-27E65CFDC388}" srcOrd="2" destOrd="0" parTransId="{F397C9F2-C381-4A1A-9FB5-94CFEB3EFB39}" sibTransId="{DB05CBD8-E82D-4E2D-BBAD-35989D585E42}"/>
    <dgm:cxn modelId="{602EFDF5-0AE0-4808-B0CC-831E49D52073}" type="presOf" srcId="{1BFDF151-31BF-4AC1-8E34-D3B9F3EED2E8}" destId="{17E0ED8E-E44C-43CF-810C-AFCA51FA7926}" srcOrd="0" destOrd="0" presId="urn:microsoft.com/office/officeart/2008/layout/LinedList"/>
    <dgm:cxn modelId="{6FF24920-0A1C-41A5-A057-8C7D1B42F60C}" type="presParOf" srcId="{17E0ED8E-E44C-43CF-810C-AFCA51FA7926}" destId="{D55AB7D7-23EB-4330-9472-2C868F03D841}" srcOrd="0" destOrd="0" presId="urn:microsoft.com/office/officeart/2008/layout/LinedList"/>
    <dgm:cxn modelId="{D4B32594-DDD6-469F-B697-2E02249B8B7F}" type="presParOf" srcId="{17E0ED8E-E44C-43CF-810C-AFCA51FA7926}" destId="{2F022388-4011-4FA6-BD0A-CA47F17BDF9C}" srcOrd="1" destOrd="0" presId="urn:microsoft.com/office/officeart/2008/layout/LinedList"/>
    <dgm:cxn modelId="{C4D956A7-ACD8-4584-8B8B-8D6FCDBAC10C}" type="presParOf" srcId="{2F022388-4011-4FA6-BD0A-CA47F17BDF9C}" destId="{B51D6844-9824-44F8-8586-491EB0D83BA0}" srcOrd="0" destOrd="0" presId="urn:microsoft.com/office/officeart/2008/layout/LinedList"/>
    <dgm:cxn modelId="{A06137B0-27EF-44E5-B112-257C05C6114C}" type="presParOf" srcId="{2F022388-4011-4FA6-BD0A-CA47F17BDF9C}" destId="{6C640342-C06C-45BF-BB41-C6BE7FB3C313}" srcOrd="1" destOrd="0" presId="urn:microsoft.com/office/officeart/2008/layout/LinedList"/>
    <dgm:cxn modelId="{F0FD20A0-AE2B-4179-8B54-29C2284DFE05}" type="presParOf" srcId="{17E0ED8E-E44C-43CF-810C-AFCA51FA7926}" destId="{1290D11A-F797-47BD-93D1-B5A47FF6D1E1}" srcOrd="2" destOrd="0" presId="urn:microsoft.com/office/officeart/2008/layout/LinedList"/>
    <dgm:cxn modelId="{83CA5BD1-76E0-494D-9598-5CD45669550A}" type="presParOf" srcId="{17E0ED8E-E44C-43CF-810C-AFCA51FA7926}" destId="{B2315F3F-98C7-4DA5-9593-D11D19771581}" srcOrd="3" destOrd="0" presId="urn:microsoft.com/office/officeart/2008/layout/LinedList"/>
    <dgm:cxn modelId="{A96264F1-F432-4860-BB6F-EEEBE187BCCB}" type="presParOf" srcId="{B2315F3F-98C7-4DA5-9593-D11D19771581}" destId="{1E7D2BD9-50FF-44AD-936C-7E264E34871A}" srcOrd="0" destOrd="0" presId="urn:microsoft.com/office/officeart/2008/layout/LinedList"/>
    <dgm:cxn modelId="{FB75D5D6-965F-4383-A498-693AC36F62E6}" type="presParOf" srcId="{B2315F3F-98C7-4DA5-9593-D11D19771581}" destId="{D45EDB87-5E81-426A-AF90-2857C86123F6}" srcOrd="1" destOrd="0" presId="urn:microsoft.com/office/officeart/2008/layout/LinedList"/>
    <dgm:cxn modelId="{187F78A1-130C-46A5-948C-226A3A4D4EA0}" type="presParOf" srcId="{17E0ED8E-E44C-43CF-810C-AFCA51FA7926}" destId="{38F4BEC5-0361-4E5F-A0F3-2120E99487B5}" srcOrd="4" destOrd="0" presId="urn:microsoft.com/office/officeart/2008/layout/LinedList"/>
    <dgm:cxn modelId="{AEB19691-93E9-4A09-90AD-D7DE1963184C}" type="presParOf" srcId="{17E0ED8E-E44C-43CF-810C-AFCA51FA7926}" destId="{E6C5D192-6B97-434F-8C6F-A22B271CAB9D}" srcOrd="5" destOrd="0" presId="urn:microsoft.com/office/officeart/2008/layout/LinedList"/>
    <dgm:cxn modelId="{58D14DCA-A8BC-42CB-A7A6-FBAECC2A07AC}" type="presParOf" srcId="{E6C5D192-6B97-434F-8C6F-A22B271CAB9D}" destId="{1C01F07E-829A-4158-97BA-656FED0A9598}" srcOrd="0" destOrd="0" presId="urn:microsoft.com/office/officeart/2008/layout/LinedList"/>
    <dgm:cxn modelId="{91AD2FC1-CBBA-4DC1-87C1-EE12255EE1BC}" type="presParOf" srcId="{E6C5D192-6B97-434F-8C6F-A22B271CAB9D}" destId="{92B4F18D-C66D-4403-A4E8-79772A9FA991}" srcOrd="1" destOrd="0" presId="urn:microsoft.com/office/officeart/2008/layout/LinedList"/>
    <dgm:cxn modelId="{25A37D1D-511B-4A30-8F48-A535BE661251}" type="presParOf" srcId="{17E0ED8E-E44C-43CF-810C-AFCA51FA7926}" destId="{2C26E14D-C9B2-4A88-B877-E8775EA81DF7}" srcOrd="6" destOrd="0" presId="urn:microsoft.com/office/officeart/2008/layout/LinedList"/>
    <dgm:cxn modelId="{C862B8D4-78EE-4972-A3C9-9B5CBF69924D}" type="presParOf" srcId="{17E0ED8E-E44C-43CF-810C-AFCA51FA7926}" destId="{ECE1F5A4-F7B1-41C8-86DA-F3D50385900A}" srcOrd="7" destOrd="0" presId="urn:microsoft.com/office/officeart/2008/layout/LinedList"/>
    <dgm:cxn modelId="{7A5E8F85-6C78-4E0C-B688-31FF8F2037C2}" type="presParOf" srcId="{ECE1F5A4-F7B1-41C8-86DA-F3D50385900A}" destId="{060748CD-6958-4846-A39F-3F8F5F58498A}" srcOrd="0" destOrd="0" presId="urn:microsoft.com/office/officeart/2008/layout/LinedList"/>
    <dgm:cxn modelId="{96E3D6E5-EE37-4D50-B0EF-E7F5A9E526A5}" type="presParOf" srcId="{ECE1F5A4-F7B1-41C8-86DA-F3D50385900A}" destId="{EC9E5EB6-A105-4DA0-9D01-60A4D02534B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31FBE5-AAAE-40AC-A1D8-6E5CA363968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F9235D0-5A53-4EB5-8DBC-34B2EB97B562}">
      <dgm:prSet/>
      <dgm:spPr/>
      <dgm:t>
        <a:bodyPr/>
        <a:lstStyle/>
        <a:p>
          <a:r>
            <a:rPr lang="en-GB"/>
            <a:t>What percentage of UK History Professors (i.e. senior academics) are women?</a:t>
          </a:r>
          <a:endParaRPr lang="en-US"/>
        </a:p>
      </dgm:t>
    </dgm:pt>
    <dgm:pt modelId="{3346D324-3926-4D2E-9F95-7EA71813D776}" type="parTrans" cxnId="{32CA3BB7-65D8-40E9-A7E3-7898BE8E4C97}">
      <dgm:prSet/>
      <dgm:spPr/>
      <dgm:t>
        <a:bodyPr/>
        <a:lstStyle/>
        <a:p>
          <a:endParaRPr lang="en-US"/>
        </a:p>
      </dgm:t>
    </dgm:pt>
    <dgm:pt modelId="{5C9518EA-FF37-4937-B1A7-AA4FD9920B70}" type="sibTrans" cxnId="{32CA3BB7-65D8-40E9-A7E3-7898BE8E4C97}">
      <dgm:prSet/>
      <dgm:spPr/>
      <dgm:t>
        <a:bodyPr/>
        <a:lstStyle/>
        <a:p>
          <a:endParaRPr lang="en-US"/>
        </a:p>
      </dgm:t>
    </dgm:pt>
    <dgm:pt modelId="{25DD4198-769F-413B-B625-68EA042DA0CF}">
      <dgm:prSet/>
      <dgm:spPr/>
      <dgm:t>
        <a:bodyPr/>
        <a:lstStyle/>
        <a:p>
          <a:r>
            <a:rPr lang="en-GB"/>
            <a:t>What percentage of UK History lecturers overall are women?</a:t>
          </a:r>
          <a:endParaRPr lang="en-US"/>
        </a:p>
      </dgm:t>
    </dgm:pt>
    <dgm:pt modelId="{F11F3EF0-B629-41DD-99E5-65BE775D7519}" type="parTrans" cxnId="{3B2790E3-F82D-425F-B4F8-589335627439}">
      <dgm:prSet/>
      <dgm:spPr/>
      <dgm:t>
        <a:bodyPr/>
        <a:lstStyle/>
        <a:p>
          <a:endParaRPr lang="en-US"/>
        </a:p>
      </dgm:t>
    </dgm:pt>
    <dgm:pt modelId="{1222ABB2-6988-4899-99B1-006EADCE510F}" type="sibTrans" cxnId="{3B2790E3-F82D-425F-B4F8-589335627439}">
      <dgm:prSet/>
      <dgm:spPr/>
      <dgm:t>
        <a:bodyPr/>
        <a:lstStyle/>
        <a:p>
          <a:endParaRPr lang="en-US"/>
        </a:p>
      </dgm:t>
    </dgm:pt>
    <dgm:pt modelId="{479D934A-7953-4F28-8829-403167435783}" type="pres">
      <dgm:prSet presAssocID="{6731FBE5-AAAE-40AC-A1D8-6E5CA3639681}" presName="vert0" presStyleCnt="0">
        <dgm:presLayoutVars>
          <dgm:dir/>
          <dgm:animOne val="branch"/>
          <dgm:animLvl val="lvl"/>
        </dgm:presLayoutVars>
      </dgm:prSet>
      <dgm:spPr/>
    </dgm:pt>
    <dgm:pt modelId="{A2C2C781-CF6A-4207-811A-B31C264724A4}" type="pres">
      <dgm:prSet presAssocID="{4F9235D0-5A53-4EB5-8DBC-34B2EB97B562}" presName="thickLine" presStyleLbl="alignNode1" presStyleIdx="0" presStyleCnt="2"/>
      <dgm:spPr/>
    </dgm:pt>
    <dgm:pt modelId="{904F3D28-0E6B-4AC9-8DFD-A1FE9A493B42}" type="pres">
      <dgm:prSet presAssocID="{4F9235D0-5A53-4EB5-8DBC-34B2EB97B562}" presName="horz1" presStyleCnt="0"/>
      <dgm:spPr/>
    </dgm:pt>
    <dgm:pt modelId="{B9E3E8B8-D12F-4C47-8B02-6C097067689F}" type="pres">
      <dgm:prSet presAssocID="{4F9235D0-5A53-4EB5-8DBC-34B2EB97B562}" presName="tx1" presStyleLbl="revTx" presStyleIdx="0" presStyleCnt="2"/>
      <dgm:spPr/>
    </dgm:pt>
    <dgm:pt modelId="{CE79D820-9558-48B8-B1EF-61DACE752A0F}" type="pres">
      <dgm:prSet presAssocID="{4F9235D0-5A53-4EB5-8DBC-34B2EB97B562}" presName="vert1" presStyleCnt="0"/>
      <dgm:spPr/>
    </dgm:pt>
    <dgm:pt modelId="{AE0E7A54-48B2-4D16-A73B-BFC87622D67D}" type="pres">
      <dgm:prSet presAssocID="{25DD4198-769F-413B-B625-68EA042DA0CF}" presName="thickLine" presStyleLbl="alignNode1" presStyleIdx="1" presStyleCnt="2"/>
      <dgm:spPr/>
    </dgm:pt>
    <dgm:pt modelId="{16E0681B-DD58-4D05-A923-005630DA1964}" type="pres">
      <dgm:prSet presAssocID="{25DD4198-769F-413B-B625-68EA042DA0CF}" presName="horz1" presStyleCnt="0"/>
      <dgm:spPr/>
    </dgm:pt>
    <dgm:pt modelId="{09B58883-C7D9-4261-8158-6CEA655DBBAC}" type="pres">
      <dgm:prSet presAssocID="{25DD4198-769F-413B-B625-68EA042DA0CF}" presName="tx1" presStyleLbl="revTx" presStyleIdx="1" presStyleCnt="2"/>
      <dgm:spPr/>
    </dgm:pt>
    <dgm:pt modelId="{504792F3-0880-4522-8ADC-0C88BDB23D5B}" type="pres">
      <dgm:prSet presAssocID="{25DD4198-769F-413B-B625-68EA042DA0CF}" presName="vert1" presStyleCnt="0"/>
      <dgm:spPr/>
    </dgm:pt>
  </dgm:ptLst>
  <dgm:cxnLst>
    <dgm:cxn modelId="{8EF57719-3F1E-4E26-AEA0-DD0CD45800F5}" type="presOf" srcId="{25DD4198-769F-413B-B625-68EA042DA0CF}" destId="{09B58883-C7D9-4261-8158-6CEA655DBBAC}" srcOrd="0" destOrd="0" presId="urn:microsoft.com/office/officeart/2008/layout/LinedList"/>
    <dgm:cxn modelId="{5C61E78A-A496-4F33-AF4C-894CF7041F49}" type="presOf" srcId="{6731FBE5-AAAE-40AC-A1D8-6E5CA3639681}" destId="{479D934A-7953-4F28-8829-403167435783}" srcOrd="0" destOrd="0" presId="urn:microsoft.com/office/officeart/2008/layout/LinedList"/>
    <dgm:cxn modelId="{32CA3BB7-65D8-40E9-A7E3-7898BE8E4C97}" srcId="{6731FBE5-AAAE-40AC-A1D8-6E5CA3639681}" destId="{4F9235D0-5A53-4EB5-8DBC-34B2EB97B562}" srcOrd="0" destOrd="0" parTransId="{3346D324-3926-4D2E-9F95-7EA71813D776}" sibTransId="{5C9518EA-FF37-4937-B1A7-AA4FD9920B70}"/>
    <dgm:cxn modelId="{98C852D2-74BF-473C-8F5B-C8DF24535121}" type="presOf" srcId="{4F9235D0-5A53-4EB5-8DBC-34B2EB97B562}" destId="{B9E3E8B8-D12F-4C47-8B02-6C097067689F}" srcOrd="0" destOrd="0" presId="urn:microsoft.com/office/officeart/2008/layout/LinedList"/>
    <dgm:cxn modelId="{3B2790E3-F82D-425F-B4F8-589335627439}" srcId="{6731FBE5-AAAE-40AC-A1D8-6E5CA3639681}" destId="{25DD4198-769F-413B-B625-68EA042DA0CF}" srcOrd="1" destOrd="0" parTransId="{F11F3EF0-B629-41DD-99E5-65BE775D7519}" sibTransId="{1222ABB2-6988-4899-99B1-006EADCE510F}"/>
    <dgm:cxn modelId="{E83A34D8-6609-4F26-BB32-7F8DA9C018E2}" type="presParOf" srcId="{479D934A-7953-4F28-8829-403167435783}" destId="{A2C2C781-CF6A-4207-811A-B31C264724A4}" srcOrd="0" destOrd="0" presId="urn:microsoft.com/office/officeart/2008/layout/LinedList"/>
    <dgm:cxn modelId="{01D34C50-CB64-43C2-9B65-03BDA5AE1E23}" type="presParOf" srcId="{479D934A-7953-4F28-8829-403167435783}" destId="{904F3D28-0E6B-4AC9-8DFD-A1FE9A493B42}" srcOrd="1" destOrd="0" presId="urn:microsoft.com/office/officeart/2008/layout/LinedList"/>
    <dgm:cxn modelId="{8335B7DB-905E-4EF2-99F1-C394718EEFEE}" type="presParOf" srcId="{904F3D28-0E6B-4AC9-8DFD-A1FE9A493B42}" destId="{B9E3E8B8-D12F-4C47-8B02-6C097067689F}" srcOrd="0" destOrd="0" presId="urn:microsoft.com/office/officeart/2008/layout/LinedList"/>
    <dgm:cxn modelId="{11ADD42A-7A54-4290-9F7C-B3F7F9C8C95B}" type="presParOf" srcId="{904F3D28-0E6B-4AC9-8DFD-A1FE9A493B42}" destId="{CE79D820-9558-48B8-B1EF-61DACE752A0F}" srcOrd="1" destOrd="0" presId="urn:microsoft.com/office/officeart/2008/layout/LinedList"/>
    <dgm:cxn modelId="{2BB0A88A-50D0-403D-AD61-DFB5B2B432A4}" type="presParOf" srcId="{479D934A-7953-4F28-8829-403167435783}" destId="{AE0E7A54-48B2-4D16-A73B-BFC87622D67D}" srcOrd="2" destOrd="0" presId="urn:microsoft.com/office/officeart/2008/layout/LinedList"/>
    <dgm:cxn modelId="{24B96999-FFA6-47B1-B865-51977E59388A}" type="presParOf" srcId="{479D934A-7953-4F28-8829-403167435783}" destId="{16E0681B-DD58-4D05-A923-005630DA1964}" srcOrd="3" destOrd="0" presId="urn:microsoft.com/office/officeart/2008/layout/LinedList"/>
    <dgm:cxn modelId="{0F2921D7-924C-413E-BDFF-C83A6075D481}" type="presParOf" srcId="{16E0681B-DD58-4D05-A923-005630DA1964}" destId="{09B58883-C7D9-4261-8158-6CEA655DBBAC}" srcOrd="0" destOrd="0" presId="urn:microsoft.com/office/officeart/2008/layout/LinedList"/>
    <dgm:cxn modelId="{E8429658-CBD7-4057-B135-3CD37A85C3CC}" type="presParOf" srcId="{16E0681B-DD58-4D05-A923-005630DA1964}" destId="{504792F3-0880-4522-8ADC-0C88BDB23D5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AB7D7-23EB-4330-9472-2C868F03D841}">
      <dsp:nvSpPr>
        <dsp:cNvPr id="0" name=""/>
        <dsp:cNvSpPr/>
      </dsp:nvSpPr>
      <dsp:spPr>
        <a:xfrm>
          <a:off x="0" y="0"/>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1D6844-9824-44F8-8586-491EB0D83BA0}">
      <dsp:nvSpPr>
        <dsp:cNvPr id="0" name=""/>
        <dsp:cNvSpPr/>
      </dsp:nvSpPr>
      <dsp:spPr>
        <a:xfrm>
          <a:off x="0" y="0"/>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History about political/economic power – dominated by men.</a:t>
          </a:r>
          <a:endParaRPr lang="en-US" sz="2300" kern="1200" dirty="0"/>
        </a:p>
      </dsp:txBody>
      <dsp:txXfrm>
        <a:off x="0" y="0"/>
        <a:ext cx="6224335" cy="1357884"/>
      </dsp:txXfrm>
    </dsp:sp>
    <dsp:sp modelId="{1290D11A-F797-47BD-93D1-B5A47FF6D1E1}">
      <dsp:nvSpPr>
        <dsp:cNvPr id="0" name=""/>
        <dsp:cNvSpPr/>
      </dsp:nvSpPr>
      <dsp:spPr>
        <a:xfrm>
          <a:off x="0" y="1357883"/>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D2BD9-50FF-44AD-936C-7E264E34871A}">
      <dsp:nvSpPr>
        <dsp:cNvPr id="0" name=""/>
        <dsp:cNvSpPr/>
      </dsp:nvSpPr>
      <dsp:spPr>
        <a:xfrm>
          <a:off x="0" y="1357884"/>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C19th professionalisation of the discipline – idea of history as rational, scientific – women’s involvement would undermine the discipline</a:t>
          </a:r>
          <a:endParaRPr lang="en-US" sz="2300" kern="1200"/>
        </a:p>
      </dsp:txBody>
      <dsp:txXfrm>
        <a:off x="0" y="1357884"/>
        <a:ext cx="6224335" cy="1357884"/>
      </dsp:txXfrm>
    </dsp:sp>
    <dsp:sp modelId="{38F4BEC5-0361-4E5F-A0F3-2120E99487B5}">
      <dsp:nvSpPr>
        <dsp:cNvPr id="0" name=""/>
        <dsp:cNvSpPr/>
      </dsp:nvSpPr>
      <dsp:spPr>
        <a:xfrm>
          <a:off x="0" y="2715767"/>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1F07E-829A-4158-97BA-656FED0A9598}">
      <dsp:nvSpPr>
        <dsp:cNvPr id="0" name=""/>
        <dsp:cNvSpPr/>
      </dsp:nvSpPr>
      <dsp:spPr>
        <a:xfrm>
          <a:off x="0" y="2715768"/>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Women couldn’t attend British Universities until 1860s</a:t>
          </a:r>
          <a:endParaRPr lang="en-US" sz="2300" kern="1200"/>
        </a:p>
      </dsp:txBody>
      <dsp:txXfrm>
        <a:off x="0" y="2715768"/>
        <a:ext cx="6224335" cy="1357884"/>
      </dsp:txXfrm>
    </dsp:sp>
    <dsp:sp modelId="{2C26E14D-C9B2-4A88-B877-E8775EA81DF7}">
      <dsp:nvSpPr>
        <dsp:cNvPr id="0" name=""/>
        <dsp:cNvSpPr/>
      </dsp:nvSpPr>
      <dsp:spPr>
        <a:xfrm>
          <a:off x="0" y="4073651"/>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0748CD-6958-4846-A39F-3F8F5F58498A}">
      <dsp:nvSpPr>
        <dsp:cNvPr id="0" name=""/>
        <dsp:cNvSpPr/>
      </dsp:nvSpPr>
      <dsp:spPr>
        <a:xfrm>
          <a:off x="0" y="4073652"/>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Women studying at Oxford weren’t awarded degrees until 1920 (1941 for women at Cambridge)</a:t>
          </a:r>
          <a:endParaRPr lang="en-US" sz="2300" kern="1200"/>
        </a:p>
      </dsp:txBody>
      <dsp:txXfrm>
        <a:off x="0" y="4073652"/>
        <a:ext cx="6224335" cy="13578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2C781-CF6A-4207-811A-B31C264724A4}">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E3E8B8-D12F-4C47-8B02-6C097067689F}">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What percentage of UK History Professors (i.e. senior academics) are women?</a:t>
          </a:r>
          <a:endParaRPr lang="en-US" sz="4300" kern="1200"/>
        </a:p>
      </dsp:txBody>
      <dsp:txXfrm>
        <a:off x="0" y="0"/>
        <a:ext cx="6900512" cy="2768070"/>
      </dsp:txXfrm>
    </dsp:sp>
    <dsp:sp modelId="{AE0E7A54-48B2-4D16-A73B-BFC87622D67D}">
      <dsp:nvSpPr>
        <dsp:cNvPr id="0" name=""/>
        <dsp:cNvSpPr/>
      </dsp:nvSpPr>
      <dsp:spPr>
        <a:xfrm>
          <a:off x="0" y="2768070"/>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B58883-C7D9-4261-8158-6CEA655DBBAC}">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What percentage of UK History lecturers overall are women?</a:t>
          </a:r>
          <a:endParaRPr lang="en-US" sz="4300" kern="120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02E1ED-FF87-40EC-89BE-A5F2C733C2C0}" type="datetimeFigureOut">
              <a:rPr lang="en-GB" smtClean="0"/>
              <a:t>03/02/2026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8CC637-DB80-4DFD-B062-1A5368EC29B8}" type="slidenum">
              <a:rPr lang="en-GB" smtClean="0"/>
              <a:t>‹#›</a:t>
            </a:fld>
            <a:endParaRPr lang="en-GB"/>
          </a:p>
        </p:txBody>
      </p:sp>
    </p:spTree>
    <p:extLst>
      <p:ext uri="{BB962C8B-B14F-4D97-AF65-F5344CB8AC3E}">
        <p14:creationId xmlns:p14="http://schemas.microsoft.com/office/powerpoint/2010/main" val="180686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29</a:t>
            </a:fld>
            <a:endParaRPr lang="en-GB"/>
          </a:p>
        </p:txBody>
      </p:sp>
    </p:spTree>
    <p:extLst>
      <p:ext uri="{BB962C8B-B14F-4D97-AF65-F5344CB8AC3E}">
        <p14:creationId xmlns:p14="http://schemas.microsoft.com/office/powerpoint/2010/main" val="2734499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151C-243E-73CB-AF61-5BA3E70CF6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D261A-951A-C0A1-C073-1D6F0D8A9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629EE-13A5-854E-D157-40E559E72FA5}"/>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5" name="Footer Placeholder 4">
            <a:extLst>
              <a:ext uri="{FF2B5EF4-FFF2-40B4-BE49-F238E27FC236}">
                <a16:creationId xmlns:a16="http://schemas.microsoft.com/office/drawing/2014/main" id="{773A5C8A-2049-53BA-14E4-42E7B1F95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15F5A-21AF-3F5E-94E7-8D60A744F22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953282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4BBC-FDBF-F485-B828-ED5C13E5C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06DF7-F564-C612-BDB5-6176B854CE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8899B-B4D3-6EBB-1E5C-0A41439C0FD8}"/>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5" name="Footer Placeholder 4">
            <a:extLst>
              <a:ext uri="{FF2B5EF4-FFF2-40B4-BE49-F238E27FC236}">
                <a16:creationId xmlns:a16="http://schemas.microsoft.com/office/drawing/2014/main" id="{D2A9AC8D-1B1D-15A6-EFB8-704A2D1FE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AD3EC-5067-7AFA-B651-5DEFABC32FC2}"/>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08922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6914-8DEB-DBAB-8CB1-A93855BA9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63C71-E86F-C2C8-853F-1B963B3EE4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F1D14-1B2C-1E34-9044-69AC94CF2D88}"/>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5" name="Footer Placeholder 4">
            <a:extLst>
              <a:ext uri="{FF2B5EF4-FFF2-40B4-BE49-F238E27FC236}">
                <a16:creationId xmlns:a16="http://schemas.microsoft.com/office/drawing/2014/main" id="{2FFD2625-200D-F0DD-938A-FA461FFD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B745C-7A72-AAA8-960A-DAA8CFD93D59}"/>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230756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0910-5899-A874-DE83-62A0D1E93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3D1F4-8A2B-A3EB-B0C3-68A370B6F8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04777-2BAF-45A6-8B1A-8A725A922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B9B51-507A-F0C8-9293-874242C73DFE}"/>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6" name="Footer Placeholder 5">
            <a:extLst>
              <a:ext uri="{FF2B5EF4-FFF2-40B4-BE49-F238E27FC236}">
                <a16:creationId xmlns:a16="http://schemas.microsoft.com/office/drawing/2014/main" id="{3E6BC296-7928-0BA1-8919-51A4D51E6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3854A-D7E3-40B7-DCBE-B33B2BA7AA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7207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C67F-F388-7560-5F48-90F1EC9F46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2136B-71A5-8333-7C7B-D8FFA9C99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95D19-4187-538D-91BC-9B14D4CD5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BB030-A351-4163-7595-72C20CE50B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D4099-B00F-0CA5-ACB4-A396D698A8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A4056-2DC3-2253-798E-7E61E3A95B2D}"/>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8" name="Footer Placeholder 7">
            <a:extLst>
              <a:ext uri="{FF2B5EF4-FFF2-40B4-BE49-F238E27FC236}">
                <a16:creationId xmlns:a16="http://schemas.microsoft.com/office/drawing/2014/main" id="{CB2818E3-D7D9-C15F-35FC-7B90C62AD5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D46AB7-4A09-9281-CFFB-165CFE29ABE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89715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18BA1-A24E-34B6-4EDC-31347333D0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38DCF-167F-1185-6745-5A487B104B4A}"/>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4" name="Footer Placeholder 3">
            <a:extLst>
              <a:ext uri="{FF2B5EF4-FFF2-40B4-BE49-F238E27FC236}">
                <a16:creationId xmlns:a16="http://schemas.microsoft.com/office/drawing/2014/main" id="{9F18F880-404A-1C65-7B8F-10D6632A7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FE4C6B-2801-ED41-3855-BDC2A70549A7}"/>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81634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AFE9-5694-9356-6216-752A64621BE3}"/>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3" name="Footer Placeholder 2">
            <a:extLst>
              <a:ext uri="{FF2B5EF4-FFF2-40B4-BE49-F238E27FC236}">
                <a16:creationId xmlns:a16="http://schemas.microsoft.com/office/drawing/2014/main" id="{FEAA0EC5-0ADF-3076-DB46-922BEF713B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93D12-4565-4E36-1BD3-1B0613D7C86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5625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BB97-2567-8E7A-CEA9-B6D214468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D5A920-FF5A-7411-0396-2B2DD77B7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63261-5F3C-39CB-2DEB-9CAED9E82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5684C-70DA-7F2B-0744-50901059E1EB}"/>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6" name="Footer Placeholder 5">
            <a:extLst>
              <a:ext uri="{FF2B5EF4-FFF2-40B4-BE49-F238E27FC236}">
                <a16:creationId xmlns:a16="http://schemas.microsoft.com/office/drawing/2014/main" id="{C6107C1B-2026-08E1-A678-4B95B558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9E8DE-DDBF-A1F3-02D7-C76F454732B4}"/>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92597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4BF21-84E1-18AB-5ECE-A9517D246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4A9F2-5EA3-6219-8CE2-81BCF86C42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943E2-5CCD-BDCE-9D6A-0A0ED49B6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C762E-52D8-2EA9-4BC1-22526D32972D}"/>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6" name="Footer Placeholder 5">
            <a:extLst>
              <a:ext uri="{FF2B5EF4-FFF2-40B4-BE49-F238E27FC236}">
                <a16:creationId xmlns:a16="http://schemas.microsoft.com/office/drawing/2014/main" id="{F6D2ED04-B427-1E76-8181-4A1A18CB7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05F6-3BE7-5BE0-6EC9-EFC0217801BB}"/>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34855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755-CC05-03BF-E83D-CAFDA8BF9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31503-140C-DB9A-A5D7-F362EA357A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D5E17-D441-097E-0563-55C8A5CAEE9F}"/>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5" name="Footer Placeholder 4">
            <a:extLst>
              <a:ext uri="{FF2B5EF4-FFF2-40B4-BE49-F238E27FC236}">
                <a16:creationId xmlns:a16="http://schemas.microsoft.com/office/drawing/2014/main" id="{E6727F82-8E87-D407-E413-DD47106D0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14B13-EC16-5159-2334-49215AB0E3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93338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C99E29-3735-99DE-6998-DBD1070C3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552CF-6F5E-5731-85C0-08640B26D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10941-ECB6-FEFC-1F97-FC6FB1C92450}"/>
              </a:ext>
            </a:extLst>
          </p:cNvPr>
          <p:cNvSpPr>
            <a:spLocks noGrp="1"/>
          </p:cNvSpPr>
          <p:nvPr>
            <p:ph type="dt" sz="half" idx="10"/>
          </p:nvPr>
        </p:nvSpPr>
        <p:spPr/>
        <p:txBody>
          <a:bodyPr/>
          <a:lstStyle/>
          <a:p>
            <a:fld id="{83525D4F-2FCE-4CF5-A65B-0F0932A50173}" type="datetimeFigureOut">
              <a:rPr lang="en-GB" smtClean="0"/>
              <a:t>03/02/2026</a:t>
            </a:fld>
            <a:endParaRPr lang="en-GB"/>
          </a:p>
        </p:txBody>
      </p:sp>
      <p:sp>
        <p:nvSpPr>
          <p:cNvPr id="5" name="Footer Placeholder 4">
            <a:extLst>
              <a:ext uri="{FF2B5EF4-FFF2-40B4-BE49-F238E27FC236}">
                <a16:creationId xmlns:a16="http://schemas.microsoft.com/office/drawing/2014/main" id="{BAC5D95A-1BC8-B28C-CFF6-B03D0F044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4B2FB-6C3D-99BF-6802-0D11FAF7971C}"/>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62555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4EB8E-CE2D-10FF-3C9C-DAA130ACC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016F2-1623-9238-1219-057CC3173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1D2B6-855A-72FB-485F-950A985C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525D4F-2FCE-4CF5-A65B-0F0932A50173}" type="datetimeFigureOut">
              <a:rPr lang="en-GB" smtClean="0"/>
              <a:t>03/02/2026</a:t>
            </a:fld>
            <a:endParaRPr lang="en-GB"/>
          </a:p>
        </p:txBody>
      </p:sp>
      <p:sp>
        <p:nvSpPr>
          <p:cNvPr id="5" name="Footer Placeholder 4">
            <a:extLst>
              <a:ext uri="{FF2B5EF4-FFF2-40B4-BE49-F238E27FC236}">
                <a16:creationId xmlns:a16="http://schemas.microsoft.com/office/drawing/2014/main" id="{5CAE6DDC-BECE-E8E9-9065-F4D959A39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45C0FB-D97A-80FF-C6B4-39A489B953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AB09B-386F-46D3-8C82-E404CA3964A4}" type="slidenum">
              <a:rPr lang="en-GB" smtClean="0"/>
              <a:t>‹#›</a:t>
            </a:fld>
            <a:endParaRPr lang="en-GB"/>
          </a:p>
        </p:txBody>
      </p:sp>
    </p:spTree>
    <p:extLst>
      <p:ext uri="{BB962C8B-B14F-4D97-AF65-F5344CB8AC3E}">
        <p14:creationId xmlns:p14="http://schemas.microsoft.com/office/powerpoint/2010/main" val="15441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hesa.ac.uk/data-and-analysis/staff/areas"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CB3B9-E78E-438F-F06B-D2C42AC87174}"/>
              </a:ext>
            </a:extLst>
          </p:cNvPr>
          <p:cNvSpPr>
            <a:spLocks noGrp="1"/>
          </p:cNvSpPr>
          <p:nvPr>
            <p:ph type="ctrTitle"/>
          </p:nvPr>
        </p:nvSpPr>
        <p:spPr>
          <a:xfrm>
            <a:off x="890338" y="640080"/>
            <a:ext cx="3734014" cy="3566160"/>
          </a:xfrm>
        </p:spPr>
        <p:txBody>
          <a:bodyPr anchor="b">
            <a:normAutofit/>
          </a:bodyPr>
          <a:lstStyle/>
          <a:p>
            <a:pPr algn="l"/>
            <a:r>
              <a:rPr lang="en-GB" sz="5400" dirty="0"/>
              <a:t>Gender, Violence, and Empire 1800-2020</a:t>
            </a:r>
          </a:p>
        </p:txBody>
      </p:sp>
      <p:sp>
        <p:nvSpPr>
          <p:cNvPr id="3" name="Subtitle 2">
            <a:extLst>
              <a:ext uri="{FF2B5EF4-FFF2-40B4-BE49-F238E27FC236}">
                <a16:creationId xmlns:a16="http://schemas.microsoft.com/office/drawing/2014/main" id="{7E7ABD00-21D3-7B97-0CF4-877EFEE3D77E}"/>
              </a:ext>
            </a:extLst>
          </p:cNvPr>
          <p:cNvSpPr>
            <a:spLocks noGrp="1"/>
          </p:cNvSpPr>
          <p:nvPr>
            <p:ph type="subTitle" idx="1"/>
          </p:nvPr>
        </p:nvSpPr>
        <p:spPr>
          <a:xfrm>
            <a:off x="890339" y="4636008"/>
            <a:ext cx="3734014" cy="1572768"/>
          </a:xfrm>
        </p:spPr>
        <p:txBody>
          <a:bodyPr>
            <a:normAutofit/>
          </a:bodyPr>
          <a:lstStyle/>
          <a:p>
            <a:pPr algn="l"/>
            <a:r>
              <a:rPr lang="en-GB" dirty="0"/>
              <a:t>Session 1: Introduction</a:t>
            </a:r>
          </a:p>
          <a:p>
            <a:pPr algn="l"/>
            <a:r>
              <a:rPr lang="en-GB" dirty="0"/>
              <a:t>Dr Rhian Elinor Keyse r.keyse@uwtsd.ac.uk</a:t>
            </a:r>
          </a:p>
        </p:txBody>
      </p:sp>
      <p:sp>
        <p:nvSpPr>
          <p:cNvPr id="5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AI-generated content may be incorrect.">
            <a:extLst>
              <a:ext uri="{FF2B5EF4-FFF2-40B4-BE49-F238E27FC236}">
                <a16:creationId xmlns:a16="http://schemas.microsoft.com/office/drawing/2014/main" id="{974C0AC0-EFA8-82AF-997A-D27342F20A83}"/>
              </a:ext>
            </a:extLst>
          </p:cNvPr>
          <p:cNvPicPr>
            <a:picLocks noChangeAspect="1"/>
          </p:cNvPicPr>
          <p:nvPr/>
        </p:nvPicPr>
        <p:blipFill>
          <a:blip r:embed="rId2">
            <a:extLst>
              <a:ext uri="{28A0092B-C50C-407E-A947-70E740481C1C}">
                <a14:useLocalDpi xmlns:a14="http://schemas.microsoft.com/office/drawing/2010/main" val="0"/>
              </a:ext>
            </a:extLst>
          </a:blip>
          <a:srcRect l="13259" r="1577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43397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4EF35-A217-61AC-2AD6-8DAE75F4B0D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dirty="0"/>
              <a:t>Welcome &amp; Introductions</a:t>
            </a:r>
          </a:p>
        </p:txBody>
      </p:sp>
      <p:sp>
        <p:nvSpPr>
          <p:cNvPr id="45"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ap of the world&#10;&#10;AI-generated content may be incorrect.">
            <a:extLst>
              <a:ext uri="{FF2B5EF4-FFF2-40B4-BE49-F238E27FC236}">
                <a16:creationId xmlns:a16="http://schemas.microsoft.com/office/drawing/2014/main" id="{DC3E1A90-0CB1-FC1E-7B1B-BF0BD69C77FC}"/>
              </a:ext>
            </a:extLst>
          </p:cNvPr>
          <p:cNvPicPr>
            <a:picLocks noChangeAspect="1"/>
          </p:cNvPicPr>
          <p:nvPr/>
        </p:nvPicPr>
        <p:blipFill>
          <a:blip r:embed="rId2">
            <a:extLst>
              <a:ext uri="{28A0092B-C50C-407E-A947-70E740481C1C}">
                <a14:useLocalDpi xmlns:a14="http://schemas.microsoft.com/office/drawing/2010/main" val="0"/>
              </a:ext>
            </a:extLst>
          </a:blip>
          <a:srcRect l="12158" r="1662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390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112B5-DC67-2DE2-0667-AFC5077327DB}"/>
              </a:ext>
            </a:extLst>
          </p:cNvPr>
          <p:cNvSpPr>
            <a:spLocks noGrp="1"/>
          </p:cNvSpPr>
          <p:nvPr>
            <p:ph type="title"/>
          </p:nvPr>
        </p:nvSpPr>
        <p:spPr>
          <a:xfrm>
            <a:off x="838200" y="365125"/>
            <a:ext cx="10515600" cy="1325563"/>
          </a:xfrm>
        </p:spPr>
        <p:txBody>
          <a:bodyPr>
            <a:normAutofit/>
          </a:bodyPr>
          <a:lstStyle/>
          <a:p>
            <a:r>
              <a:rPr lang="en-GB" sz="5400"/>
              <a:t>Content note</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18750-2420-E736-4A2B-9F6A6E487139}"/>
              </a:ext>
            </a:extLst>
          </p:cNvPr>
          <p:cNvSpPr>
            <a:spLocks noGrp="1"/>
          </p:cNvSpPr>
          <p:nvPr>
            <p:ph idx="1"/>
          </p:nvPr>
        </p:nvSpPr>
        <p:spPr>
          <a:xfrm>
            <a:off x="838200" y="1929384"/>
            <a:ext cx="10515600" cy="4251960"/>
          </a:xfrm>
        </p:spPr>
        <p:txBody>
          <a:bodyPr>
            <a:normAutofit/>
          </a:bodyPr>
          <a:lstStyle/>
          <a:p>
            <a:r>
              <a:rPr lang="en-GB" sz="2000"/>
              <a:t>Challenging material</a:t>
            </a:r>
          </a:p>
          <a:p>
            <a:r>
              <a:rPr lang="en-GB" sz="2000"/>
              <a:t>Topics covered will include violence, murder, sexual assault, racism, homophobia, and transphobia.</a:t>
            </a:r>
          </a:p>
          <a:p>
            <a:r>
              <a:rPr lang="en-GB" sz="2000"/>
              <a:t>Please let me know if there is anything that concerns you in the course outline – you don’t have to explain why if you don’t’ wish to engage with particular topics.</a:t>
            </a:r>
          </a:p>
          <a:p>
            <a:r>
              <a:rPr lang="en-GB" sz="2000"/>
              <a:t>Let’s treat each other carefully.</a:t>
            </a:r>
          </a:p>
          <a:p>
            <a:r>
              <a:rPr lang="en-GB" sz="2000"/>
              <a:t>Scheduled breaks – but please feel free to leave the room if you need.</a:t>
            </a:r>
          </a:p>
          <a:p>
            <a:r>
              <a:rPr lang="en-GB" sz="2000"/>
              <a:t>Local and national support resources are available – these are linked in the module handbook:</a:t>
            </a:r>
          </a:p>
          <a:p>
            <a:pPr lvl="1"/>
            <a:r>
              <a:rPr lang="en-GB" sz="2000" u="sng">
                <a:hlinkClick r:id="rId2"/>
              </a:rPr>
              <a:t>Wellbeing Support | University of Wales Trinity Saint David (uwtsd.ac.uk)</a:t>
            </a:r>
            <a:endParaRPr lang="en-GB" sz="2000"/>
          </a:p>
          <a:p>
            <a:pPr lvl="1"/>
            <a:r>
              <a:rPr lang="en-GB" sz="2000" u="sng">
                <a:hlinkClick r:id="rId3"/>
              </a:rPr>
              <a:t>Domestic abuse | GOV.WALES</a:t>
            </a:r>
            <a:endParaRPr lang="en-GB" sz="2000"/>
          </a:p>
          <a:p>
            <a:pPr lvl="1"/>
            <a:r>
              <a:rPr lang="en-GB" sz="2000" u="sng">
                <a:hlinkClick r:id="rId4"/>
              </a:rPr>
              <a:t>New Pathways Rape crisis and sexual abuse support services.</a:t>
            </a:r>
            <a:endParaRPr lang="en-GB" sz="2000"/>
          </a:p>
          <a:p>
            <a:endParaRPr lang="en-GB" sz="2000"/>
          </a:p>
        </p:txBody>
      </p:sp>
    </p:spTree>
    <p:extLst>
      <p:ext uri="{BB962C8B-B14F-4D97-AF65-F5344CB8AC3E}">
        <p14:creationId xmlns:p14="http://schemas.microsoft.com/office/powerpoint/2010/main" val="3565843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EDD4-900E-4D41-4EED-D977F9219CB2}"/>
              </a:ext>
            </a:extLst>
          </p:cNvPr>
          <p:cNvSpPr>
            <a:spLocks noGrp="1"/>
          </p:cNvSpPr>
          <p:nvPr>
            <p:ph type="title"/>
          </p:nvPr>
        </p:nvSpPr>
        <p:spPr>
          <a:xfrm>
            <a:off x="841248" y="548640"/>
            <a:ext cx="3600860" cy="5431536"/>
          </a:xfrm>
        </p:spPr>
        <p:txBody>
          <a:bodyPr>
            <a:normAutofit/>
          </a:bodyPr>
          <a:lstStyle/>
          <a:p>
            <a:r>
              <a:rPr lang="en-GB" sz="5400"/>
              <a:t>Aims</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0A7A70-A726-BCC0-7BC0-B6AE495FBD75}"/>
              </a:ext>
            </a:extLst>
          </p:cNvPr>
          <p:cNvSpPr>
            <a:spLocks noGrp="1"/>
          </p:cNvSpPr>
          <p:nvPr>
            <p:ph idx="1"/>
          </p:nvPr>
        </p:nvSpPr>
        <p:spPr>
          <a:xfrm>
            <a:off x="5126418" y="552091"/>
            <a:ext cx="6224335" cy="5431536"/>
          </a:xfrm>
        </p:spPr>
        <p:txBody>
          <a:bodyPr anchor="ctr">
            <a:normAutofit/>
          </a:bodyPr>
          <a:lstStyle/>
          <a:p>
            <a:pPr marL="0" indent="0">
              <a:buNone/>
            </a:pPr>
            <a:r>
              <a:rPr lang="en-GB" sz="4400" dirty="0"/>
              <a:t>The module aims to explore the embodied histories of gender, sexualities, and the British Empire, through the lens of violence.</a:t>
            </a:r>
          </a:p>
        </p:txBody>
      </p:sp>
    </p:spTree>
    <p:extLst>
      <p:ext uri="{BB962C8B-B14F-4D97-AF65-F5344CB8AC3E}">
        <p14:creationId xmlns:p14="http://schemas.microsoft.com/office/powerpoint/2010/main" val="314981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5EC22-3455-E025-6C9D-1371E8C21B5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CF7D-369E-53D5-8930-0E20576FAEF6}"/>
              </a:ext>
            </a:extLst>
          </p:cNvPr>
          <p:cNvSpPr>
            <a:spLocks noGrp="1"/>
          </p:cNvSpPr>
          <p:nvPr>
            <p:ph type="title"/>
          </p:nvPr>
        </p:nvSpPr>
        <p:spPr>
          <a:xfrm>
            <a:off x="838200" y="365125"/>
            <a:ext cx="10515600" cy="1325563"/>
          </a:xfrm>
        </p:spPr>
        <p:txBody>
          <a:bodyPr>
            <a:normAutofit/>
          </a:bodyPr>
          <a:lstStyle/>
          <a:p>
            <a:r>
              <a:rPr lang="en-GB" sz="5000"/>
              <a:t>Upon completion you should be able to:</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191B3D-1760-DADD-C1A8-428B3BB77DD0}"/>
              </a:ext>
            </a:extLst>
          </p:cNvPr>
          <p:cNvSpPr>
            <a:spLocks noGrp="1"/>
          </p:cNvSpPr>
          <p:nvPr>
            <p:ph idx="1"/>
          </p:nvPr>
        </p:nvSpPr>
        <p:spPr>
          <a:xfrm>
            <a:off x="838200" y="1929384"/>
            <a:ext cx="10515600" cy="4251960"/>
          </a:xfrm>
        </p:spPr>
        <p:txBody>
          <a:bodyPr>
            <a:normAutofit fontScale="92500" lnSpcReduction="10000"/>
          </a:bodyPr>
          <a:lstStyle/>
          <a:p>
            <a:pPr lvl="0"/>
            <a:r>
              <a:rPr lang="en-GB" sz="3200" dirty="0"/>
              <a:t>Demonstrate an understanding of key themes in the history of gender and empire</a:t>
            </a:r>
          </a:p>
          <a:p>
            <a:pPr lvl="0"/>
            <a:r>
              <a:rPr lang="en-GB" sz="3200" dirty="0"/>
              <a:t>Reflect on the concept of ‘violence’, considering it in institutional, structural, epistemic, and physical forms</a:t>
            </a:r>
          </a:p>
          <a:p>
            <a:pPr lvl="0"/>
            <a:r>
              <a:rPr lang="en-GB" sz="3200" dirty="0"/>
              <a:t>Critically evaluate the concepts of ‘tradition’ and ‘culture’ as they are often applied to communities in the Global South</a:t>
            </a:r>
          </a:p>
          <a:p>
            <a:pPr lvl="0"/>
            <a:r>
              <a:rPr lang="en-GB" sz="3200" dirty="0"/>
              <a:t>Reflect upon the legacies of imperial gender policies for the world today</a:t>
            </a:r>
          </a:p>
          <a:p>
            <a:pPr lvl="0"/>
            <a:r>
              <a:rPr lang="en-GB" sz="3200" dirty="0"/>
              <a:t>Critically analyse primary and secondary sources.</a:t>
            </a:r>
          </a:p>
        </p:txBody>
      </p:sp>
    </p:spTree>
    <p:extLst>
      <p:ext uri="{BB962C8B-B14F-4D97-AF65-F5344CB8AC3E}">
        <p14:creationId xmlns:p14="http://schemas.microsoft.com/office/powerpoint/2010/main" val="2241341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EA70CC-B8F1-2918-87F0-9C87383899D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41CCD-1790-5414-5DEA-3C8695282273}"/>
              </a:ext>
            </a:extLst>
          </p:cNvPr>
          <p:cNvSpPr>
            <a:spLocks noGrp="1"/>
          </p:cNvSpPr>
          <p:nvPr>
            <p:ph type="title"/>
          </p:nvPr>
        </p:nvSpPr>
        <p:spPr>
          <a:xfrm>
            <a:off x="841248" y="548640"/>
            <a:ext cx="3600860" cy="5431536"/>
          </a:xfrm>
        </p:spPr>
        <p:txBody>
          <a:bodyPr>
            <a:normAutofit/>
          </a:bodyPr>
          <a:lstStyle/>
          <a:p>
            <a:r>
              <a:rPr lang="en-GB" sz="5400"/>
              <a:t>Practical information</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75B6BD-8814-7296-B536-6F4E9D6773EC}"/>
              </a:ext>
            </a:extLst>
          </p:cNvPr>
          <p:cNvSpPr>
            <a:spLocks noGrp="1"/>
          </p:cNvSpPr>
          <p:nvPr>
            <p:ph idx="1"/>
          </p:nvPr>
        </p:nvSpPr>
        <p:spPr>
          <a:xfrm>
            <a:off x="5126418" y="552091"/>
            <a:ext cx="6224335" cy="5431536"/>
          </a:xfrm>
        </p:spPr>
        <p:txBody>
          <a:bodyPr anchor="ctr">
            <a:normAutofit/>
          </a:bodyPr>
          <a:lstStyle/>
          <a:p>
            <a:r>
              <a:rPr lang="en-GB" sz="3600" dirty="0"/>
              <a:t>We will meet on Wednesdays, on Teams, between 10am-12 noon.</a:t>
            </a:r>
          </a:p>
          <a:p>
            <a:r>
              <a:rPr lang="en-GB" sz="3600" dirty="0"/>
              <a:t>If you can’t attend – please advise me by email ideally well in advance. Attendance records are submitted to the Faculty Office.</a:t>
            </a:r>
          </a:p>
        </p:txBody>
      </p:sp>
    </p:spTree>
    <p:extLst>
      <p:ext uri="{BB962C8B-B14F-4D97-AF65-F5344CB8AC3E}">
        <p14:creationId xmlns:p14="http://schemas.microsoft.com/office/powerpoint/2010/main" val="3924652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878C19-7DBF-80C9-B6AA-5E55CE30DB0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46E11-A83F-ACE1-35C7-093FB8DA45E0}"/>
              </a:ext>
            </a:extLst>
          </p:cNvPr>
          <p:cNvSpPr>
            <a:spLocks noGrp="1"/>
          </p:cNvSpPr>
          <p:nvPr>
            <p:ph type="title"/>
          </p:nvPr>
        </p:nvSpPr>
        <p:spPr>
          <a:xfrm>
            <a:off x="841248" y="548640"/>
            <a:ext cx="3600860" cy="5431536"/>
          </a:xfrm>
        </p:spPr>
        <p:txBody>
          <a:bodyPr>
            <a:normAutofit/>
          </a:bodyPr>
          <a:lstStyle/>
          <a:p>
            <a:r>
              <a:rPr lang="en-GB" sz="5400"/>
              <a:t>Class schedule</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D68E17-1B10-6D38-156F-B84124992FA6}"/>
              </a:ext>
            </a:extLst>
          </p:cNvPr>
          <p:cNvSpPr>
            <a:spLocks noGrp="1"/>
          </p:cNvSpPr>
          <p:nvPr>
            <p:ph idx="1"/>
          </p:nvPr>
        </p:nvSpPr>
        <p:spPr>
          <a:xfrm>
            <a:off x="5126418" y="552091"/>
            <a:ext cx="6224335" cy="5431536"/>
          </a:xfrm>
        </p:spPr>
        <p:txBody>
          <a:bodyPr anchor="ctr">
            <a:normAutofit lnSpcReduction="10000"/>
          </a:bodyPr>
          <a:lstStyle/>
          <a:p>
            <a:r>
              <a:rPr lang="en-GB" sz="3200" dirty="0"/>
              <a:t>Session 1: Introduction/Gender History: Theory and Historiography</a:t>
            </a:r>
          </a:p>
          <a:p>
            <a:r>
              <a:rPr lang="en-GB" sz="3200" dirty="0"/>
              <a:t>Session 2: Gender and Empire</a:t>
            </a:r>
          </a:p>
          <a:p>
            <a:r>
              <a:rPr lang="en-GB" sz="3200" dirty="0"/>
              <a:t>Session 3: Violence and Empire</a:t>
            </a:r>
          </a:p>
          <a:p>
            <a:r>
              <a:rPr lang="en-GB" sz="3200" dirty="0"/>
              <a:t>Session 4: Liberal Humanitarianism and the Prohibition of </a:t>
            </a:r>
            <a:r>
              <a:rPr lang="en-GB" sz="3200" i="1" dirty="0"/>
              <a:t>Sati</a:t>
            </a:r>
          </a:p>
          <a:p>
            <a:r>
              <a:rPr lang="en-GB" sz="3200" dirty="0"/>
              <a:t>Session 5: Missionary Encounters and Domesticity</a:t>
            </a:r>
          </a:p>
          <a:p>
            <a:r>
              <a:rPr lang="en-GB" sz="3200" dirty="0"/>
              <a:t>Session 6: Imperial Feminisms</a:t>
            </a:r>
          </a:p>
        </p:txBody>
      </p:sp>
    </p:spTree>
    <p:extLst>
      <p:ext uri="{BB962C8B-B14F-4D97-AF65-F5344CB8AC3E}">
        <p14:creationId xmlns:p14="http://schemas.microsoft.com/office/powerpoint/2010/main" val="3783241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38D9E4E-7DDF-D05F-1362-576911ED8478}"/>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8E5CA-54B1-B216-A489-1F7E47228DB4}"/>
              </a:ext>
            </a:extLst>
          </p:cNvPr>
          <p:cNvSpPr>
            <a:spLocks noGrp="1"/>
          </p:cNvSpPr>
          <p:nvPr>
            <p:ph type="title"/>
          </p:nvPr>
        </p:nvSpPr>
        <p:spPr>
          <a:xfrm>
            <a:off x="841248" y="548640"/>
            <a:ext cx="3600860" cy="5431536"/>
          </a:xfrm>
        </p:spPr>
        <p:txBody>
          <a:bodyPr>
            <a:normAutofit/>
          </a:bodyPr>
          <a:lstStyle/>
          <a:p>
            <a:r>
              <a:rPr lang="en-GB" sz="5400"/>
              <a:t>Class schedule</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7A36F0-E28D-F8F1-F5A2-830C11BFCCB3}"/>
              </a:ext>
            </a:extLst>
          </p:cNvPr>
          <p:cNvSpPr>
            <a:spLocks noGrp="1"/>
          </p:cNvSpPr>
          <p:nvPr>
            <p:ph idx="1"/>
          </p:nvPr>
        </p:nvSpPr>
        <p:spPr>
          <a:xfrm>
            <a:off x="5126418" y="552091"/>
            <a:ext cx="6224335" cy="5431536"/>
          </a:xfrm>
        </p:spPr>
        <p:txBody>
          <a:bodyPr anchor="ctr">
            <a:normAutofit/>
          </a:bodyPr>
          <a:lstStyle/>
          <a:p>
            <a:r>
              <a:rPr lang="en-GB" sz="3600" dirty="0"/>
              <a:t>Session 7: Sexualities I – Constructing Boundaries</a:t>
            </a:r>
          </a:p>
          <a:p>
            <a:r>
              <a:rPr lang="en-GB" sz="3600" dirty="0"/>
              <a:t>Session 8: Sexualities II: Regulating ‘Deviant’ Sexualities</a:t>
            </a:r>
          </a:p>
          <a:p>
            <a:r>
              <a:rPr lang="en-GB" sz="3600" dirty="0"/>
              <a:t>Session 9: Gender and Anti-Colonial Struggles</a:t>
            </a:r>
          </a:p>
          <a:p>
            <a:r>
              <a:rPr lang="en-GB" sz="3600" dirty="0"/>
              <a:t>Session 10: “Girl power” and the limits of contemporary liberal humanitarianism</a:t>
            </a:r>
          </a:p>
        </p:txBody>
      </p:sp>
    </p:spTree>
    <p:extLst>
      <p:ext uri="{BB962C8B-B14F-4D97-AF65-F5344CB8AC3E}">
        <p14:creationId xmlns:p14="http://schemas.microsoft.com/office/powerpoint/2010/main" val="1710361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E4D304-A011-92D5-E6AB-C0A799597D40}"/>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CB966-0844-2DD8-86D0-4E269006A400}"/>
              </a:ext>
            </a:extLst>
          </p:cNvPr>
          <p:cNvSpPr>
            <a:spLocks noGrp="1"/>
          </p:cNvSpPr>
          <p:nvPr>
            <p:ph type="title"/>
          </p:nvPr>
        </p:nvSpPr>
        <p:spPr>
          <a:xfrm>
            <a:off x="841248" y="548640"/>
            <a:ext cx="3600860" cy="5431536"/>
          </a:xfrm>
        </p:spPr>
        <p:txBody>
          <a:bodyPr>
            <a:normAutofit/>
          </a:bodyPr>
          <a:lstStyle/>
          <a:p>
            <a:r>
              <a:rPr lang="en-GB" sz="5000"/>
              <a:t>Expectations</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036DF1-0D7C-8FF1-3ED1-73B12909BDDB}"/>
              </a:ext>
            </a:extLst>
          </p:cNvPr>
          <p:cNvSpPr>
            <a:spLocks noGrp="1"/>
          </p:cNvSpPr>
          <p:nvPr>
            <p:ph idx="1"/>
          </p:nvPr>
        </p:nvSpPr>
        <p:spPr>
          <a:xfrm>
            <a:off x="5126418" y="552091"/>
            <a:ext cx="6224335" cy="5431536"/>
          </a:xfrm>
        </p:spPr>
        <p:txBody>
          <a:bodyPr anchor="ctr">
            <a:normAutofit fontScale="92500" lnSpcReduction="10000"/>
          </a:bodyPr>
          <a:lstStyle/>
          <a:p>
            <a:r>
              <a:rPr lang="en-GB" dirty="0"/>
              <a:t>You are expected to engage with the key reading set for each class – there is a choice and you are asked to read at least one piece.</a:t>
            </a:r>
          </a:p>
          <a:p>
            <a:r>
              <a:rPr lang="en-GB" dirty="0"/>
              <a:t>Bring notes on your reading to class.</a:t>
            </a:r>
          </a:p>
          <a:p>
            <a:r>
              <a:rPr lang="en-GB" dirty="0"/>
              <a:t>All key reading is linked on Moodle</a:t>
            </a:r>
          </a:p>
          <a:p>
            <a:r>
              <a:rPr lang="en-GB" dirty="0"/>
              <a:t>The Module Handbook contains supplementary reading for each topic, which will help you to prepare for your assignments.</a:t>
            </a:r>
          </a:p>
          <a:p>
            <a:r>
              <a:rPr lang="en-GB" dirty="0"/>
              <a:t>You are encouraged to research further (relevant!) supplementary materials for your assignments. Note that these must be appropriate academic sources.</a:t>
            </a:r>
          </a:p>
        </p:txBody>
      </p:sp>
    </p:spTree>
    <p:extLst>
      <p:ext uri="{BB962C8B-B14F-4D97-AF65-F5344CB8AC3E}">
        <p14:creationId xmlns:p14="http://schemas.microsoft.com/office/powerpoint/2010/main" val="2976518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515C00-B939-40A2-19C5-B8B5A41420B9}"/>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DBF00-0D81-F31C-000E-636789F00E3F}"/>
              </a:ext>
            </a:extLst>
          </p:cNvPr>
          <p:cNvSpPr>
            <a:spLocks noGrp="1"/>
          </p:cNvSpPr>
          <p:nvPr>
            <p:ph type="title"/>
          </p:nvPr>
        </p:nvSpPr>
        <p:spPr>
          <a:xfrm>
            <a:off x="838200" y="365125"/>
            <a:ext cx="10515600" cy="1325563"/>
          </a:xfrm>
        </p:spPr>
        <p:txBody>
          <a:bodyPr>
            <a:normAutofit/>
          </a:bodyPr>
          <a:lstStyle/>
          <a:p>
            <a:r>
              <a:rPr lang="en-GB" sz="5400"/>
              <a:t>Assessment</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A75C19-D45D-33EB-4278-0CCEF0605850}"/>
              </a:ext>
            </a:extLst>
          </p:cNvPr>
          <p:cNvSpPr>
            <a:spLocks noGrp="1"/>
          </p:cNvSpPr>
          <p:nvPr>
            <p:ph idx="1"/>
          </p:nvPr>
        </p:nvSpPr>
        <p:spPr>
          <a:xfrm>
            <a:off x="838200" y="1929384"/>
            <a:ext cx="10515600" cy="4251960"/>
          </a:xfrm>
        </p:spPr>
        <p:txBody>
          <a:bodyPr>
            <a:normAutofit lnSpcReduction="10000"/>
          </a:bodyPr>
          <a:lstStyle/>
          <a:p>
            <a:r>
              <a:rPr lang="en-GB" sz="3600" dirty="0"/>
              <a:t>Portfolio (50%) – made up of 2 parts</a:t>
            </a:r>
          </a:p>
          <a:p>
            <a:r>
              <a:rPr lang="en-GB" sz="3600" dirty="0"/>
              <a:t>Essay (50%)</a:t>
            </a:r>
          </a:p>
          <a:p>
            <a:r>
              <a:rPr lang="en-GB" sz="3600" dirty="0"/>
              <a:t>You can choose to complete your assignments on the same topic, or choose from different topics across the module.</a:t>
            </a:r>
          </a:p>
          <a:p>
            <a:r>
              <a:rPr lang="en-GB" sz="3600" dirty="0"/>
              <a:t>If you choose to complete your assignments on the same topic, please note that you cannot re-use material.</a:t>
            </a:r>
          </a:p>
        </p:txBody>
      </p:sp>
    </p:spTree>
    <p:extLst>
      <p:ext uri="{BB962C8B-B14F-4D97-AF65-F5344CB8AC3E}">
        <p14:creationId xmlns:p14="http://schemas.microsoft.com/office/powerpoint/2010/main" val="160940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456E75-131B-DEC6-85B1-966E5B189FA1}"/>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B03B0-97B9-8385-F41E-D8CE062A2179}"/>
              </a:ext>
            </a:extLst>
          </p:cNvPr>
          <p:cNvSpPr>
            <a:spLocks noGrp="1"/>
          </p:cNvSpPr>
          <p:nvPr>
            <p:ph type="title"/>
          </p:nvPr>
        </p:nvSpPr>
        <p:spPr>
          <a:xfrm>
            <a:off x="841248" y="548640"/>
            <a:ext cx="3600860" cy="5431536"/>
          </a:xfrm>
        </p:spPr>
        <p:txBody>
          <a:bodyPr>
            <a:normAutofit/>
          </a:bodyPr>
          <a:lstStyle/>
          <a:p>
            <a:r>
              <a:rPr lang="en-GB" sz="5400"/>
              <a:t>Portfolio</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66507F-13E9-5603-BBB4-0422182C0DF9}"/>
              </a:ext>
            </a:extLst>
          </p:cNvPr>
          <p:cNvSpPr>
            <a:spLocks noGrp="1"/>
          </p:cNvSpPr>
          <p:nvPr>
            <p:ph idx="1"/>
          </p:nvPr>
        </p:nvSpPr>
        <p:spPr>
          <a:xfrm>
            <a:off x="5126418" y="552091"/>
            <a:ext cx="6224335" cy="5431536"/>
          </a:xfrm>
        </p:spPr>
        <p:txBody>
          <a:bodyPr anchor="ctr">
            <a:normAutofit/>
          </a:bodyPr>
          <a:lstStyle/>
          <a:p>
            <a:r>
              <a:rPr lang="en-GB" sz="3600" dirty="0"/>
              <a:t>2 parts: a secondary literature review and a primary source analysis.</a:t>
            </a:r>
          </a:p>
          <a:p>
            <a:r>
              <a:rPr lang="en-GB" sz="3600" dirty="0"/>
              <a:t>Literature review – 1000 words (40% of portfolio)</a:t>
            </a:r>
          </a:p>
          <a:p>
            <a:r>
              <a:rPr lang="en-GB" sz="3600" dirty="0"/>
              <a:t>Primary source analysis – 1500 words (60% of portfolio)</a:t>
            </a:r>
          </a:p>
        </p:txBody>
      </p:sp>
    </p:spTree>
    <p:extLst>
      <p:ext uri="{BB962C8B-B14F-4D97-AF65-F5344CB8AC3E}">
        <p14:creationId xmlns:p14="http://schemas.microsoft.com/office/powerpoint/2010/main" val="2704872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E48E68-B2C7-A8C7-D957-32D371D05FF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E561C-1146-5236-EADE-BB7F3521A641}"/>
              </a:ext>
            </a:extLst>
          </p:cNvPr>
          <p:cNvSpPr>
            <a:spLocks noGrp="1"/>
          </p:cNvSpPr>
          <p:nvPr>
            <p:ph type="title"/>
          </p:nvPr>
        </p:nvSpPr>
        <p:spPr>
          <a:xfrm>
            <a:off x="841248" y="548640"/>
            <a:ext cx="3600860" cy="5431536"/>
          </a:xfrm>
        </p:spPr>
        <p:txBody>
          <a:bodyPr>
            <a:normAutofit/>
          </a:bodyPr>
          <a:lstStyle/>
          <a:p>
            <a:r>
              <a:rPr lang="en-GB" sz="5400"/>
              <a:t>Portfolio Part 1: Secondary Literature Review</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FC87B-35FD-0048-F487-E701343CC8DA}"/>
              </a:ext>
            </a:extLst>
          </p:cNvPr>
          <p:cNvSpPr>
            <a:spLocks noGrp="1"/>
          </p:cNvSpPr>
          <p:nvPr>
            <p:ph idx="1"/>
          </p:nvPr>
        </p:nvSpPr>
        <p:spPr>
          <a:xfrm>
            <a:off x="5126418" y="552091"/>
            <a:ext cx="6224335" cy="5431536"/>
          </a:xfrm>
        </p:spPr>
        <p:txBody>
          <a:bodyPr anchor="ctr">
            <a:normAutofit/>
          </a:bodyPr>
          <a:lstStyle/>
          <a:p>
            <a:r>
              <a:rPr lang="en-GB" sz="3600" b="1" dirty="0"/>
              <a:t>1000 words</a:t>
            </a:r>
          </a:p>
          <a:p>
            <a:r>
              <a:rPr lang="en-GB" sz="3600" b="1" dirty="0"/>
              <a:t>Due Sunday 15 March 2026 at 23:59 PM</a:t>
            </a:r>
          </a:p>
          <a:p>
            <a:r>
              <a:rPr lang="en-GB" sz="3600" dirty="0"/>
              <a:t>Choosing from the module reading list, or identifying your own item, write a review of </a:t>
            </a:r>
            <a:r>
              <a:rPr lang="en-GB" sz="3600" b="1" dirty="0"/>
              <a:t>one</a:t>
            </a:r>
            <a:r>
              <a:rPr lang="en-GB" sz="3600" dirty="0"/>
              <a:t> piece of scholarly literature (an academic book, journal article, or a chapter from an edited collection).  </a:t>
            </a:r>
          </a:p>
        </p:txBody>
      </p:sp>
    </p:spTree>
    <p:extLst>
      <p:ext uri="{BB962C8B-B14F-4D97-AF65-F5344CB8AC3E}">
        <p14:creationId xmlns:p14="http://schemas.microsoft.com/office/powerpoint/2010/main" val="2685455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487492-EED3-07AD-CD91-F6C50770C65C}"/>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4167BC-1F3B-26B4-EC76-389F2C341FE5}"/>
              </a:ext>
            </a:extLst>
          </p:cNvPr>
          <p:cNvSpPr>
            <a:spLocks noGrp="1"/>
          </p:cNvSpPr>
          <p:nvPr>
            <p:ph type="title"/>
          </p:nvPr>
        </p:nvSpPr>
        <p:spPr>
          <a:xfrm>
            <a:off x="841248" y="548640"/>
            <a:ext cx="3600860" cy="5431536"/>
          </a:xfrm>
        </p:spPr>
        <p:txBody>
          <a:bodyPr>
            <a:normAutofit/>
          </a:bodyPr>
          <a:lstStyle/>
          <a:p>
            <a:r>
              <a:rPr lang="en-GB" sz="5400"/>
              <a:t>Portfolio Part 1: Secondary Literature Review</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67BEC5-F0B2-BA03-CAAB-1EA1919821E7}"/>
              </a:ext>
            </a:extLst>
          </p:cNvPr>
          <p:cNvSpPr>
            <a:spLocks noGrp="1"/>
          </p:cNvSpPr>
          <p:nvPr>
            <p:ph idx="1"/>
          </p:nvPr>
        </p:nvSpPr>
        <p:spPr>
          <a:xfrm>
            <a:off x="5126418" y="552091"/>
            <a:ext cx="6224335" cy="5431536"/>
          </a:xfrm>
        </p:spPr>
        <p:txBody>
          <a:bodyPr anchor="ctr">
            <a:normAutofit fontScale="92500" lnSpcReduction="10000"/>
          </a:bodyPr>
          <a:lstStyle/>
          <a:p>
            <a:pPr marL="0" lvl="0" indent="0">
              <a:buNone/>
            </a:pPr>
            <a:r>
              <a:rPr lang="en-GB" dirty="0"/>
              <a:t>Your review should address: </a:t>
            </a:r>
          </a:p>
          <a:p>
            <a:pPr lvl="0"/>
            <a:r>
              <a:rPr lang="en-GB" dirty="0"/>
              <a:t>The main argument(s) of the text. </a:t>
            </a:r>
          </a:p>
          <a:p>
            <a:pPr lvl="0"/>
            <a:r>
              <a:rPr lang="en-GB" dirty="0"/>
              <a:t>The author: What is their area of expertise?  </a:t>
            </a:r>
          </a:p>
          <a:p>
            <a:pPr lvl="0"/>
            <a:r>
              <a:rPr lang="en-GB" dirty="0"/>
              <a:t>Theoretical perspectives: is the author approaching the topic from a particular perspective (women’s history, gender history, cultural history, Marxist perspectives, postcolonial studies, etc)? </a:t>
            </a:r>
          </a:p>
          <a:p>
            <a:pPr lvl="0"/>
            <a:r>
              <a:rPr lang="en-GB" dirty="0"/>
              <a:t>Methodology and sources: What evidence does the author rely on? What are the strengths and weaknesses of their source base and methodology? </a:t>
            </a:r>
          </a:p>
        </p:txBody>
      </p:sp>
    </p:spTree>
    <p:extLst>
      <p:ext uri="{BB962C8B-B14F-4D97-AF65-F5344CB8AC3E}">
        <p14:creationId xmlns:p14="http://schemas.microsoft.com/office/powerpoint/2010/main" val="1372808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D9E817-1525-51BF-773E-C9F95FD8E785}"/>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3823742-E42E-8240-D22A-17BC8127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FF40A-9647-146E-826D-406A29CFA848}"/>
              </a:ext>
            </a:extLst>
          </p:cNvPr>
          <p:cNvSpPr>
            <a:spLocks noGrp="1"/>
          </p:cNvSpPr>
          <p:nvPr>
            <p:ph type="title"/>
          </p:nvPr>
        </p:nvSpPr>
        <p:spPr>
          <a:xfrm>
            <a:off x="841248" y="548640"/>
            <a:ext cx="3600860" cy="5431536"/>
          </a:xfrm>
        </p:spPr>
        <p:txBody>
          <a:bodyPr>
            <a:normAutofit/>
          </a:bodyPr>
          <a:lstStyle/>
          <a:p>
            <a:r>
              <a:rPr lang="en-GB" sz="5400"/>
              <a:t>Portfolio Part 1: Secondary Literature Review</a:t>
            </a:r>
          </a:p>
        </p:txBody>
      </p:sp>
      <p:sp>
        <p:nvSpPr>
          <p:cNvPr id="23" name="sketch line">
            <a:extLst>
              <a:ext uri="{FF2B5EF4-FFF2-40B4-BE49-F238E27FC236}">
                <a16:creationId xmlns:a16="http://schemas.microsoft.com/office/drawing/2014/main" id="{B10DE14A-747C-20DE-86DD-FEB8335D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E87D9E-DAAC-508F-FA3B-141228D2C183}"/>
              </a:ext>
            </a:extLst>
          </p:cNvPr>
          <p:cNvSpPr>
            <a:spLocks noGrp="1"/>
          </p:cNvSpPr>
          <p:nvPr>
            <p:ph idx="1"/>
          </p:nvPr>
        </p:nvSpPr>
        <p:spPr>
          <a:xfrm>
            <a:off x="5126418" y="552091"/>
            <a:ext cx="6224335" cy="5431536"/>
          </a:xfrm>
        </p:spPr>
        <p:txBody>
          <a:bodyPr anchor="ctr">
            <a:normAutofit fontScale="92500" lnSpcReduction="20000"/>
          </a:bodyPr>
          <a:lstStyle/>
          <a:p>
            <a:pPr lvl="0"/>
            <a:r>
              <a:rPr lang="en-GB" sz="3200" dirty="0"/>
              <a:t>Compare the text and its arguments with other literature you have read on the topic. How does it contribute to our understanding of the topic? How does it fit in with other research on the same topic? What is missing from this work? </a:t>
            </a:r>
          </a:p>
          <a:p>
            <a:pPr lvl="0"/>
            <a:r>
              <a:rPr lang="en-GB" sz="3200" dirty="0"/>
              <a:t>Audience: Who might find this work useful? </a:t>
            </a:r>
          </a:p>
          <a:p>
            <a:pPr lvl="0"/>
            <a:r>
              <a:rPr lang="en-GB" sz="3200" dirty="0"/>
              <a:t>Your scholarly opinion: Does the author achieve their aims? Are the arguments convincing? Would you recommend the work? Why (or why not?)</a:t>
            </a:r>
          </a:p>
        </p:txBody>
      </p:sp>
    </p:spTree>
    <p:extLst>
      <p:ext uri="{BB962C8B-B14F-4D97-AF65-F5344CB8AC3E}">
        <p14:creationId xmlns:p14="http://schemas.microsoft.com/office/powerpoint/2010/main" val="271502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B995E1-D65D-25CF-8B7C-62F598895CC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200DA-A7E0-69A8-59BC-04F6A7D73130}"/>
              </a:ext>
            </a:extLst>
          </p:cNvPr>
          <p:cNvSpPr>
            <a:spLocks noGrp="1"/>
          </p:cNvSpPr>
          <p:nvPr>
            <p:ph type="title"/>
          </p:nvPr>
        </p:nvSpPr>
        <p:spPr>
          <a:xfrm>
            <a:off x="841248" y="548640"/>
            <a:ext cx="3600860" cy="5431536"/>
          </a:xfrm>
        </p:spPr>
        <p:txBody>
          <a:bodyPr>
            <a:normAutofit/>
          </a:bodyPr>
          <a:lstStyle/>
          <a:p>
            <a:r>
              <a:rPr lang="en-GB" sz="5400"/>
              <a:t>Portfolio Part 2: Primary Source Analysis</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A37A77-84C2-4ABC-4510-2E475CAFD03A}"/>
              </a:ext>
            </a:extLst>
          </p:cNvPr>
          <p:cNvSpPr>
            <a:spLocks noGrp="1"/>
          </p:cNvSpPr>
          <p:nvPr>
            <p:ph idx="1"/>
          </p:nvPr>
        </p:nvSpPr>
        <p:spPr>
          <a:xfrm>
            <a:off x="5126418" y="552091"/>
            <a:ext cx="6224335" cy="5431536"/>
          </a:xfrm>
        </p:spPr>
        <p:txBody>
          <a:bodyPr anchor="ctr">
            <a:normAutofit fontScale="92500" lnSpcReduction="20000"/>
          </a:bodyPr>
          <a:lstStyle/>
          <a:p>
            <a:r>
              <a:rPr lang="en-GB" sz="3200" dirty="0"/>
              <a:t>1500 words (60% of portfolio)</a:t>
            </a:r>
          </a:p>
          <a:p>
            <a:r>
              <a:rPr lang="en-GB" sz="3200" dirty="0"/>
              <a:t>Due Sunday 29 March 2026 at 23:59 PM</a:t>
            </a:r>
          </a:p>
          <a:p>
            <a:r>
              <a:rPr lang="en-GB" sz="3200" dirty="0"/>
              <a:t>Choosing from the primary source document list provided by the module tutor, write a 1500-word analysis of a primary source document related to one of the topics covered by the module. </a:t>
            </a:r>
          </a:p>
          <a:p>
            <a:r>
              <a:rPr lang="en-GB" sz="3200" dirty="0"/>
              <a:t>You may also choose your own primary source document to analyse, but this </a:t>
            </a:r>
            <a:r>
              <a:rPr lang="en-GB" sz="3200" b="1" dirty="0"/>
              <a:t>must be discussed and approved as suitable by the module tutor.</a:t>
            </a:r>
            <a:r>
              <a:rPr lang="en-GB" sz="3200" dirty="0"/>
              <a:t> </a:t>
            </a:r>
          </a:p>
        </p:txBody>
      </p:sp>
    </p:spTree>
    <p:extLst>
      <p:ext uri="{BB962C8B-B14F-4D97-AF65-F5344CB8AC3E}">
        <p14:creationId xmlns:p14="http://schemas.microsoft.com/office/powerpoint/2010/main" val="3591611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07BBAD-2894-F9BA-D6D6-C4D37354DD5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2B822-B6AB-536C-74F5-1AFA5B132AC3}"/>
              </a:ext>
            </a:extLst>
          </p:cNvPr>
          <p:cNvSpPr>
            <a:spLocks noGrp="1"/>
          </p:cNvSpPr>
          <p:nvPr>
            <p:ph type="title"/>
          </p:nvPr>
        </p:nvSpPr>
        <p:spPr>
          <a:xfrm>
            <a:off x="841248" y="548640"/>
            <a:ext cx="3600860" cy="5431536"/>
          </a:xfrm>
        </p:spPr>
        <p:txBody>
          <a:bodyPr>
            <a:normAutofit/>
          </a:bodyPr>
          <a:lstStyle/>
          <a:p>
            <a:r>
              <a:rPr lang="en-GB" sz="5400"/>
              <a:t>Portfolio Part 2: Primary Source Analysis</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F65230-D55F-247E-7AAC-AD59A1E91FF3}"/>
              </a:ext>
            </a:extLst>
          </p:cNvPr>
          <p:cNvSpPr>
            <a:spLocks noGrp="1"/>
          </p:cNvSpPr>
          <p:nvPr>
            <p:ph idx="1"/>
          </p:nvPr>
        </p:nvSpPr>
        <p:spPr>
          <a:xfrm>
            <a:off x="5126418" y="552091"/>
            <a:ext cx="6224335" cy="5431536"/>
          </a:xfrm>
        </p:spPr>
        <p:txBody>
          <a:bodyPr anchor="ctr">
            <a:normAutofit fontScale="92500" lnSpcReduction="10000"/>
          </a:bodyPr>
          <a:lstStyle/>
          <a:p>
            <a:pPr marL="0" indent="0">
              <a:buNone/>
            </a:pPr>
            <a:r>
              <a:rPr lang="en-GB" sz="3200" dirty="0"/>
              <a:t>A primary source is a document from the period under examination. This could be (not an exhaustive list!): </a:t>
            </a:r>
          </a:p>
          <a:p>
            <a:pPr lvl="0"/>
            <a:r>
              <a:rPr lang="en-GB" sz="3200" dirty="0"/>
              <a:t>A newspaper/magazine article </a:t>
            </a:r>
          </a:p>
          <a:p>
            <a:pPr lvl="0"/>
            <a:r>
              <a:rPr lang="en-GB" sz="3200" dirty="0"/>
              <a:t>Government sources </a:t>
            </a:r>
          </a:p>
          <a:p>
            <a:pPr lvl="0"/>
            <a:r>
              <a:rPr lang="fr-FR" sz="3200" dirty="0"/>
              <a:t>Propaganda e.g. posters, radio </a:t>
            </a:r>
            <a:r>
              <a:rPr lang="fr-FR" sz="3200" dirty="0" err="1"/>
              <a:t>transcripts</a:t>
            </a:r>
            <a:r>
              <a:rPr lang="fr-FR" sz="3200" dirty="0"/>
              <a:t>, film sources </a:t>
            </a:r>
            <a:endParaRPr lang="en-GB" sz="3200" dirty="0"/>
          </a:p>
          <a:p>
            <a:pPr lvl="0"/>
            <a:r>
              <a:rPr lang="fr-FR" sz="3200" dirty="0" err="1"/>
              <a:t>Photographs</a:t>
            </a:r>
            <a:r>
              <a:rPr lang="en-GB" sz="3200" dirty="0"/>
              <a:t> </a:t>
            </a:r>
          </a:p>
          <a:p>
            <a:pPr lvl="0"/>
            <a:r>
              <a:rPr lang="en-GB" sz="3200" dirty="0"/>
              <a:t>Court transcripts </a:t>
            </a:r>
          </a:p>
          <a:p>
            <a:pPr lvl="0"/>
            <a:r>
              <a:rPr lang="en-GB" sz="3200" dirty="0"/>
              <a:t>Legal judgements </a:t>
            </a:r>
          </a:p>
          <a:p>
            <a:pPr lvl="0"/>
            <a:r>
              <a:rPr lang="en-GB" sz="3200" dirty="0"/>
              <a:t>Memoirs </a:t>
            </a:r>
          </a:p>
          <a:p>
            <a:endParaRPr lang="en-GB" sz="2200" dirty="0"/>
          </a:p>
        </p:txBody>
      </p:sp>
    </p:spTree>
    <p:extLst>
      <p:ext uri="{BB962C8B-B14F-4D97-AF65-F5344CB8AC3E}">
        <p14:creationId xmlns:p14="http://schemas.microsoft.com/office/powerpoint/2010/main" val="348214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F6CD17-9993-3B4D-DBD8-954E74ED4F11}"/>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952918-1076-F665-CB00-7CC79BEFAFC5}"/>
              </a:ext>
            </a:extLst>
          </p:cNvPr>
          <p:cNvSpPr>
            <a:spLocks noGrp="1"/>
          </p:cNvSpPr>
          <p:nvPr>
            <p:ph type="title"/>
          </p:nvPr>
        </p:nvSpPr>
        <p:spPr>
          <a:xfrm>
            <a:off x="841248" y="548640"/>
            <a:ext cx="3600860" cy="5431536"/>
          </a:xfrm>
        </p:spPr>
        <p:txBody>
          <a:bodyPr>
            <a:normAutofit/>
          </a:bodyPr>
          <a:lstStyle/>
          <a:p>
            <a:r>
              <a:rPr lang="en-GB" sz="5400"/>
              <a:t>Portfolio Part 2: Primary Source Analysis</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114BBD-9A09-54A1-3B1F-39EB682ADF01}"/>
              </a:ext>
            </a:extLst>
          </p:cNvPr>
          <p:cNvSpPr>
            <a:spLocks noGrp="1"/>
          </p:cNvSpPr>
          <p:nvPr>
            <p:ph idx="1"/>
          </p:nvPr>
        </p:nvSpPr>
        <p:spPr>
          <a:xfrm>
            <a:off x="5126418" y="552091"/>
            <a:ext cx="6224335" cy="5431536"/>
          </a:xfrm>
        </p:spPr>
        <p:txBody>
          <a:bodyPr anchor="ctr">
            <a:normAutofit fontScale="92500" lnSpcReduction="10000"/>
          </a:bodyPr>
          <a:lstStyle/>
          <a:p>
            <a:pPr marL="0" indent="0">
              <a:buNone/>
            </a:pPr>
            <a:r>
              <a:rPr lang="en-GB" dirty="0"/>
              <a:t>Questions you will need to address in your analysis: </a:t>
            </a:r>
          </a:p>
          <a:p>
            <a:pPr lvl="0"/>
            <a:r>
              <a:rPr lang="en-GB" dirty="0"/>
              <a:t>Background about the document itself e.g. who was the author/photographer/artist etc? What do you know about them? </a:t>
            </a:r>
          </a:p>
          <a:p>
            <a:pPr lvl="0"/>
            <a:r>
              <a:rPr lang="en-GB" dirty="0"/>
              <a:t>When was it produced? What is the significance of the context? </a:t>
            </a:r>
          </a:p>
          <a:p>
            <a:pPr lvl="0"/>
            <a:r>
              <a:rPr lang="en-GB" dirty="0"/>
              <a:t>Where did it appear? Who were the intended audience? Who might have had access to it? What kind of response might its audience have had? Did the author intend to provoke a particular response? How successful were they in doing so? </a:t>
            </a:r>
          </a:p>
        </p:txBody>
      </p:sp>
    </p:spTree>
    <p:extLst>
      <p:ext uri="{BB962C8B-B14F-4D97-AF65-F5344CB8AC3E}">
        <p14:creationId xmlns:p14="http://schemas.microsoft.com/office/powerpoint/2010/main" val="21796408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4F194A-2BFB-AEDE-5E71-01084624F69D}"/>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5C89BD-37DA-5484-9BAD-8619A78C01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DDC44-472F-4BE0-E257-5D46B0B1E223}"/>
              </a:ext>
            </a:extLst>
          </p:cNvPr>
          <p:cNvSpPr>
            <a:spLocks noGrp="1"/>
          </p:cNvSpPr>
          <p:nvPr>
            <p:ph type="title"/>
          </p:nvPr>
        </p:nvSpPr>
        <p:spPr>
          <a:xfrm>
            <a:off x="841248" y="548640"/>
            <a:ext cx="3600860" cy="5431536"/>
          </a:xfrm>
        </p:spPr>
        <p:txBody>
          <a:bodyPr>
            <a:normAutofit/>
          </a:bodyPr>
          <a:lstStyle/>
          <a:p>
            <a:r>
              <a:rPr lang="en-GB" sz="5400"/>
              <a:t>Portfolio Part 2: Primary Source Analysis</a:t>
            </a:r>
          </a:p>
        </p:txBody>
      </p:sp>
      <p:sp>
        <p:nvSpPr>
          <p:cNvPr id="23" name="sketch line">
            <a:extLst>
              <a:ext uri="{FF2B5EF4-FFF2-40B4-BE49-F238E27FC236}">
                <a16:creationId xmlns:a16="http://schemas.microsoft.com/office/drawing/2014/main" id="{CCAFE817-4DDB-967D-B115-36CAD68B6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5AE912-5699-E615-467F-14B37032DD8C}"/>
              </a:ext>
            </a:extLst>
          </p:cNvPr>
          <p:cNvSpPr>
            <a:spLocks noGrp="1"/>
          </p:cNvSpPr>
          <p:nvPr>
            <p:ph idx="1"/>
          </p:nvPr>
        </p:nvSpPr>
        <p:spPr>
          <a:xfrm>
            <a:off x="5126418" y="552091"/>
            <a:ext cx="6224335" cy="5431536"/>
          </a:xfrm>
        </p:spPr>
        <p:txBody>
          <a:bodyPr anchor="ctr">
            <a:normAutofit lnSpcReduction="10000"/>
          </a:bodyPr>
          <a:lstStyle/>
          <a:p>
            <a:pPr lvl="0"/>
            <a:r>
              <a:rPr lang="en-GB" dirty="0"/>
              <a:t>Analysis of the content: what are the key themes and ideas in the source? What kind of language or imagery is used? What does the source not address – what does it leave out? </a:t>
            </a:r>
          </a:p>
          <a:p>
            <a:pPr lvl="0"/>
            <a:r>
              <a:rPr lang="en-GB" dirty="0"/>
              <a:t>What are the strengths and potential weaknesses of this kind of source material? Are there problems with using it as an historical source? </a:t>
            </a:r>
          </a:p>
          <a:p>
            <a:pPr lvl="0"/>
            <a:r>
              <a:rPr lang="en-GB" dirty="0"/>
              <a:t>What does it tell us about the subject being studied? Do the insights from the source support or contradict historians’ conclusions about the subject? </a:t>
            </a:r>
          </a:p>
        </p:txBody>
      </p:sp>
    </p:spTree>
    <p:extLst>
      <p:ext uri="{BB962C8B-B14F-4D97-AF65-F5344CB8AC3E}">
        <p14:creationId xmlns:p14="http://schemas.microsoft.com/office/powerpoint/2010/main" val="1440744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430B24-E68B-2E2D-16D9-9A9F29AE58D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80091-390B-5AA0-1313-114F9159FEBA}"/>
              </a:ext>
            </a:extLst>
          </p:cNvPr>
          <p:cNvSpPr>
            <a:spLocks noGrp="1"/>
          </p:cNvSpPr>
          <p:nvPr>
            <p:ph type="title"/>
          </p:nvPr>
        </p:nvSpPr>
        <p:spPr>
          <a:xfrm>
            <a:off x="841248" y="548640"/>
            <a:ext cx="3600860" cy="5431536"/>
          </a:xfrm>
        </p:spPr>
        <p:txBody>
          <a:bodyPr>
            <a:normAutofit/>
          </a:bodyPr>
          <a:lstStyle/>
          <a:p>
            <a:r>
              <a:rPr lang="en-GB" sz="5400"/>
              <a:t>Essay</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7038E5-045A-45DF-40BC-90B7587CB104}"/>
              </a:ext>
            </a:extLst>
          </p:cNvPr>
          <p:cNvSpPr>
            <a:spLocks noGrp="1"/>
          </p:cNvSpPr>
          <p:nvPr>
            <p:ph idx="1"/>
          </p:nvPr>
        </p:nvSpPr>
        <p:spPr>
          <a:xfrm>
            <a:off x="5126418" y="552091"/>
            <a:ext cx="6224335" cy="5431536"/>
          </a:xfrm>
        </p:spPr>
        <p:txBody>
          <a:bodyPr anchor="ctr">
            <a:normAutofit fontScale="92500" lnSpcReduction="10000"/>
          </a:bodyPr>
          <a:lstStyle/>
          <a:p>
            <a:r>
              <a:rPr lang="en-GB" sz="3600" dirty="0"/>
              <a:t>2500 words (50% of module)</a:t>
            </a:r>
          </a:p>
          <a:p>
            <a:r>
              <a:rPr lang="en-GB" sz="3600" dirty="0"/>
              <a:t>Due Sunday 3 May 2026, 23:59 PM</a:t>
            </a:r>
          </a:p>
          <a:p>
            <a:r>
              <a:rPr lang="en-GB" sz="3600" dirty="0"/>
              <a:t>Choose from one of the set essay questions</a:t>
            </a:r>
          </a:p>
          <a:p>
            <a:r>
              <a:rPr lang="en-GB" sz="3600" dirty="0"/>
              <a:t>You may, </a:t>
            </a:r>
            <a:r>
              <a:rPr lang="en-GB" sz="3600" b="1" dirty="0"/>
              <a:t>after discussion with the module tutor, </a:t>
            </a:r>
            <a:r>
              <a:rPr lang="en-GB" sz="3600" dirty="0"/>
              <a:t>devise your own essay topic based on one of the topics covered by this module’s classes, but this will need </a:t>
            </a:r>
            <a:r>
              <a:rPr lang="en-GB" sz="3600" b="1" dirty="0"/>
              <a:t>explicit prior approval.</a:t>
            </a:r>
            <a:r>
              <a:rPr lang="en-GB" sz="3600" dirty="0"/>
              <a:t> </a:t>
            </a:r>
          </a:p>
          <a:p>
            <a:endParaRPr lang="en-GB" sz="2200" dirty="0"/>
          </a:p>
        </p:txBody>
      </p:sp>
    </p:spTree>
    <p:extLst>
      <p:ext uri="{BB962C8B-B14F-4D97-AF65-F5344CB8AC3E}">
        <p14:creationId xmlns:p14="http://schemas.microsoft.com/office/powerpoint/2010/main" val="2202308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1C476A-C4A0-BD01-34F0-522614DCFC60}"/>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7D9F0-A878-97A9-D466-5541F1E6F2AE}"/>
              </a:ext>
            </a:extLst>
          </p:cNvPr>
          <p:cNvSpPr>
            <a:spLocks noGrp="1"/>
          </p:cNvSpPr>
          <p:nvPr>
            <p:ph type="title"/>
          </p:nvPr>
        </p:nvSpPr>
        <p:spPr>
          <a:xfrm>
            <a:off x="838200" y="365125"/>
            <a:ext cx="10515600" cy="1325563"/>
          </a:xfrm>
        </p:spPr>
        <p:txBody>
          <a:bodyPr>
            <a:normAutofit/>
          </a:bodyPr>
          <a:lstStyle/>
          <a:p>
            <a:r>
              <a:rPr lang="en-GB" sz="5400"/>
              <a:t>Essay Questions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A55FF8-A372-A403-F6FF-B60D978C413C}"/>
              </a:ext>
            </a:extLst>
          </p:cNvPr>
          <p:cNvSpPr>
            <a:spLocks noGrp="1"/>
          </p:cNvSpPr>
          <p:nvPr>
            <p:ph idx="1"/>
          </p:nvPr>
        </p:nvSpPr>
        <p:spPr>
          <a:xfrm>
            <a:off x="838200" y="1929384"/>
            <a:ext cx="10515600" cy="4251960"/>
          </a:xfrm>
        </p:spPr>
        <p:txBody>
          <a:bodyPr>
            <a:normAutofit fontScale="85000" lnSpcReduction="10000"/>
          </a:bodyPr>
          <a:lstStyle/>
          <a:p>
            <a:pPr marL="0" indent="0">
              <a:buNone/>
            </a:pPr>
            <a:endParaRPr lang="en-GB" dirty="0"/>
          </a:p>
          <a:p>
            <a:pPr lvl="0"/>
            <a:r>
              <a:rPr lang="en-GB" dirty="0"/>
              <a:t>How have historians of empire incorporated gender as a tool of analysis? </a:t>
            </a:r>
          </a:p>
          <a:p>
            <a:pPr lvl="0"/>
            <a:r>
              <a:rPr lang="en-GB" dirty="0"/>
              <a:t>What do colonial debates over </a:t>
            </a:r>
            <a:r>
              <a:rPr lang="en-GB" i="1" dirty="0"/>
              <a:t>sati </a:t>
            </a:r>
            <a:r>
              <a:rPr lang="en-GB" dirty="0"/>
              <a:t>reveal about British conceptions of their role in India? </a:t>
            </a:r>
          </a:p>
          <a:p>
            <a:pPr lvl="0"/>
            <a:r>
              <a:rPr lang="en-GB" dirty="0"/>
              <a:t>How did colonial powers attempt to remake gender relations? </a:t>
            </a:r>
          </a:p>
          <a:p>
            <a:pPr lvl="0"/>
            <a:r>
              <a:rPr lang="en-GB" dirty="0"/>
              <a:t>How far did imperial feminist campaigns challenge the basis of colonial rule? </a:t>
            </a:r>
          </a:p>
          <a:p>
            <a:pPr lvl="0"/>
            <a:r>
              <a:rPr lang="en-GB" dirty="0"/>
              <a:t>‘“Black peril” scares reveal more about colonial anxieties than about the realities of sexual violence’. Discuss. </a:t>
            </a:r>
          </a:p>
          <a:p>
            <a:pPr lvl="0"/>
            <a:r>
              <a:rPr lang="en-GB" dirty="0"/>
              <a:t>Why did colonial authorities seek to regulate ‘deviant’ sexualities? </a:t>
            </a:r>
          </a:p>
          <a:p>
            <a:pPr lvl="0"/>
            <a:r>
              <a:rPr lang="en-GB" dirty="0"/>
              <a:t>Did women’s roles in anti-colonial struggles reinforce or challenge existing gender norms? </a:t>
            </a:r>
          </a:p>
        </p:txBody>
      </p:sp>
    </p:spTree>
    <p:extLst>
      <p:ext uri="{BB962C8B-B14F-4D97-AF65-F5344CB8AC3E}">
        <p14:creationId xmlns:p14="http://schemas.microsoft.com/office/powerpoint/2010/main" val="2516518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913002-009A-0C69-D380-4A579A089A5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ED041-68F8-C32B-62B7-9ADEBBEDADC6}"/>
              </a:ext>
            </a:extLst>
          </p:cNvPr>
          <p:cNvSpPr>
            <a:spLocks noGrp="1"/>
          </p:cNvSpPr>
          <p:nvPr>
            <p:ph type="title"/>
          </p:nvPr>
        </p:nvSpPr>
        <p:spPr>
          <a:xfrm>
            <a:off x="838200" y="365125"/>
            <a:ext cx="10515600" cy="1325563"/>
          </a:xfrm>
        </p:spPr>
        <p:txBody>
          <a:bodyPr>
            <a:normAutofit/>
          </a:bodyPr>
          <a:lstStyle/>
          <a:p>
            <a:r>
              <a:rPr lang="en-GB" sz="5400"/>
              <a:t>Assessment Criteria</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2D831D-85D3-C92E-2F4D-DF9A3D16697B}"/>
              </a:ext>
            </a:extLst>
          </p:cNvPr>
          <p:cNvSpPr>
            <a:spLocks noGrp="1"/>
          </p:cNvSpPr>
          <p:nvPr>
            <p:ph idx="1"/>
          </p:nvPr>
        </p:nvSpPr>
        <p:spPr>
          <a:xfrm>
            <a:off x="838200" y="1929384"/>
            <a:ext cx="10515600" cy="4251960"/>
          </a:xfrm>
        </p:spPr>
        <p:txBody>
          <a:bodyPr>
            <a:normAutofit/>
          </a:bodyPr>
          <a:lstStyle/>
          <a:p>
            <a:r>
              <a:rPr lang="en-GB" sz="4000" dirty="0"/>
              <a:t>All assignments will be assessed according to the University’s published Assessment Criteria, linked in the Module Handbook</a:t>
            </a:r>
          </a:p>
          <a:p>
            <a:r>
              <a:rPr lang="en-GB" sz="4000" dirty="0"/>
              <a:t>Please consult the appropriate criteria for your level of study (i.e. Level 5 or Level 6).</a:t>
            </a:r>
          </a:p>
        </p:txBody>
      </p:sp>
    </p:spTree>
    <p:extLst>
      <p:ext uri="{BB962C8B-B14F-4D97-AF65-F5344CB8AC3E}">
        <p14:creationId xmlns:p14="http://schemas.microsoft.com/office/powerpoint/2010/main" val="12168979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765811-1ACF-670D-3CD7-521AF25357DE}"/>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83A76-4494-14EC-0ADD-000DD5C8B65D}"/>
              </a:ext>
            </a:extLst>
          </p:cNvPr>
          <p:cNvSpPr>
            <a:spLocks noGrp="1"/>
          </p:cNvSpPr>
          <p:nvPr>
            <p:ph type="title"/>
          </p:nvPr>
        </p:nvSpPr>
        <p:spPr>
          <a:xfrm>
            <a:off x="838200" y="365125"/>
            <a:ext cx="10515600" cy="1325563"/>
          </a:xfrm>
        </p:spPr>
        <p:txBody>
          <a:bodyPr>
            <a:normAutofit/>
          </a:bodyPr>
          <a:lstStyle/>
          <a:p>
            <a:r>
              <a:rPr lang="en-GB" sz="5400"/>
              <a:t>Referencing</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416800-B319-7BD9-1C88-5716B96E0D69}"/>
              </a:ext>
            </a:extLst>
          </p:cNvPr>
          <p:cNvSpPr>
            <a:spLocks noGrp="1"/>
          </p:cNvSpPr>
          <p:nvPr>
            <p:ph idx="1"/>
          </p:nvPr>
        </p:nvSpPr>
        <p:spPr>
          <a:xfrm>
            <a:off x="838200" y="1929384"/>
            <a:ext cx="10515600" cy="4251960"/>
          </a:xfrm>
        </p:spPr>
        <p:txBody>
          <a:bodyPr>
            <a:normAutofit/>
          </a:bodyPr>
          <a:lstStyle/>
          <a:p>
            <a:r>
              <a:rPr lang="en-GB" sz="3600" dirty="0"/>
              <a:t>You may use either MHRA or Harvard style.</a:t>
            </a:r>
          </a:p>
          <a:p>
            <a:r>
              <a:rPr lang="en-GB" sz="3600" dirty="0"/>
              <a:t>Proper referencing is essential and all assignments must have a properly formatted bibliography.</a:t>
            </a:r>
          </a:p>
          <a:p>
            <a:r>
              <a:rPr lang="en-GB" sz="3600" dirty="0"/>
              <a:t>Referencing handbooks can be consulted on the UWTSD Library website.</a:t>
            </a:r>
          </a:p>
          <a:p>
            <a:r>
              <a:rPr lang="en-GB" sz="3600" dirty="0"/>
              <a:t>Please also complete the University </a:t>
            </a:r>
            <a:r>
              <a:rPr lang="en-GB" sz="3600" dirty="0" err="1"/>
              <a:t>InfoSkills</a:t>
            </a:r>
            <a:r>
              <a:rPr lang="en-GB" sz="3600" dirty="0"/>
              <a:t> course on referencing if you have not yet done so.</a:t>
            </a:r>
          </a:p>
        </p:txBody>
      </p:sp>
    </p:spTree>
    <p:extLst>
      <p:ext uri="{BB962C8B-B14F-4D97-AF65-F5344CB8AC3E}">
        <p14:creationId xmlns:p14="http://schemas.microsoft.com/office/powerpoint/2010/main" val="719652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71BBFD-9890-C8FF-B0E5-0DECEAD9564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6FEB1-E349-E624-72E5-79BA1177E147}"/>
              </a:ext>
            </a:extLst>
          </p:cNvPr>
          <p:cNvSpPr>
            <a:spLocks noGrp="1"/>
          </p:cNvSpPr>
          <p:nvPr>
            <p:ph type="title"/>
          </p:nvPr>
        </p:nvSpPr>
        <p:spPr>
          <a:xfrm>
            <a:off x="838200" y="365125"/>
            <a:ext cx="10515600" cy="1325563"/>
          </a:xfrm>
        </p:spPr>
        <p:txBody>
          <a:bodyPr>
            <a:normAutofit/>
          </a:bodyPr>
          <a:lstStyle/>
          <a:p>
            <a:r>
              <a:rPr lang="en-GB" sz="5400"/>
              <a:t>Use of AI</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35A719-D510-D800-F06E-73033317178C}"/>
              </a:ext>
            </a:extLst>
          </p:cNvPr>
          <p:cNvSpPr>
            <a:spLocks noGrp="1"/>
          </p:cNvSpPr>
          <p:nvPr>
            <p:ph idx="1"/>
          </p:nvPr>
        </p:nvSpPr>
        <p:spPr>
          <a:xfrm>
            <a:off x="838200" y="1929384"/>
            <a:ext cx="10515600" cy="4251960"/>
          </a:xfrm>
        </p:spPr>
        <p:txBody>
          <a:bodyPr>
            <a:normAutofit/>
          </a:bodyPr>
          <a:lstStyle/>
          <a:p>
            <a:r>
              <a:rPr lang="en-GB" sz="2200" dirty="0"/>
              <a:t>UWTSD’s General Allowable Uses of AI apply</a:t>
            </a:r>
          </a:p>
          <a:p>
            <a:r>
              <a:rPr lang="en-GB" sz="2200" dirty="0"/>
              <a:t>Additionally allowed to use AI for structuring (within the bounds of the University’s policy)</a:t>
            </a:r>
          </a:p>
          <a:p>
            <a:r>
              <a:rPr lang="en-GB" sz="2200" dirty="0"/>
              <a:t>You must keep all notes, drafts and other resources you have used to complete your assignment, before and after the use of any AI tool, as you may be required to produce these.</a:t>
            </a:r>
          </a:p>
          <a:p>
            <a:r>
              <a:rPr lang="en-GB" sz="2200" dirty="0"/>
              <a:t>Familiarise yourself with the allowable uses of AI.</a:t>
            </a:r>
          </a:p>
          <a:p>
            <a:r>
              <a:rPr lang="en-GB" sz="2200" dirty="0"/>
              <a:t>All assignments must include an AI declaration – whether or not you have used AI. Guidance is available in the Use of AI tile on Moodle.</a:t>
            </a:r>
          </a:p>
          <a:p>
            <a:r>
              <a:rPr lang="en-GB" sz="2200" dirty="0"/>
              <a:t>You are responsible for reviewing the University’s guidelines on use of AI, and ensure that you are using AI responsibly, ethically, and with integrity.</a:t>
            </a:r>
          </a:p>
        </p:txBody>
      </p:sp>
    </p:spTree>
    <p:extLst>
      <p:ext uri="{BB962C8B-B14F-4D97-AF65-F5344CB8AC3E}">
        <p14:creationId xmlns:p14="http://schemas.microsoft.com/office/powerpoint/2010/main" val="7335866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7D9FA-352C-B010-6C5D-5A606A0E8A2B}"/>
              </a:ext>
            </a:extLst>
          </p:cNvPr>
          <p:cNvSpPr>
            <a:spLocks noGrp="1"/>
          </p:cNvSpPr>
          <p:nvPr>
            <p:ph type="ctrTitle"/>
          </p:nvPr>
        </p:nvSpPr>
        <p:spPr>
          <a:xfrm>
            <a:off x="838200" y="451381"/>
            <a:ext cx="10512552" cy="4066540"/>
          </a:xfrm>
        </p:spPr>
        <p:txBody>
          <a:bodyPr anchor="b">
            <a:normAutofit/>
          </a:bodyPr>
          <a:lstStyle/>
          <a:p>
            <a:pPr algn="l"/>
            <a:r>
              <a:rPr lang="en-GB" sz="6600"/>
              <a:t>What is Gender History?</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666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294426-BBA4-0F5B-C066-BC66412F3BFC}"/>
              </a:ext>
            </a:extLst>
          </p:cNvPr>
          <p:cNvSpPr>
            <a:spLocks noGrp="1"/>
          </p:cNvSpPr>
          <p:nvPr>
            <p:ph idx="1"/>
          </p:nvPr>
        </p:nvSpPr>
        <p:spPr>
          <a:xfrm>
            <a:off x="836680" y="1323975"/>
            <a:ext cx="6002110" cy="4810126"/>
          </a:xfrm>
        </p:spPr>
        <p:txBody>
          <a:bodyPr>
            <a:normAutofit fontScale="92500" lnSpcReduction="10000"/>
          </a:bodyPr>
          <a:lstStyle/>
          <a:p>
            <a:pPr marL="0" indent="0">
              <a:buNone/>
            </a:pPr>
            <a:r>
              <a:rPr lang="en-GB" sz="3600" dirty="0"/>
              <a:t>‘What we know about the past is dependent upon the questions historians have asked and how they have answered them…Historians are not outside of history, but are shaped by it and by the political, cultural, social and economic climates in which they live and work. Thus history itself has a history’ (Rose, 2010)</a:t>
            </a:r>
          </a:p>
        </p:txBody>
      </p:sp>
      <p:pic>
        <p:nvPicPr>
          <p:cNvPr id="4" name="Picture 3">
            <a:extLst>
              <a:ext uri="{FF2B5EF4-FFF2-40B4-BE49-F238E27FC236}">
                <a16:creationId xmlns:a16="http://schemas.microsoft.com/office/drawing/2014/main" id="{424912BA-BDE8-43BD-ED5A-C8D6007AF2F6}"/>
              </a:ext>
            </a:extLst>
          </p:cNvPr>
          <p:cNvPicPr>
            <a:picLocks noChangeAspect="1"/>
          </p:cNvPicPr>
          <p:nvPr/>
        </p:nvPicPr>
        <p:blipFill>
          <a:blip r:embed="rId2"/>
          <a:srcRect r="2" b="12432"/>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867170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FAA60-1470-FD68-418B-CADE017BD630}"/>
              </a:ext>
            </a:extLst>
          </p:cNvPr>
          <p:cNvSpPr>
            <a:spLocks noGrp="1"/>
          </p:cNvSpPr>
          <p:nvPr>
            <p:ph type="title"/>
          </p:nvPr>
        </p:nvSpPr>
        <p:spPr>
          <a:xfrm>
            <a:off x="612648" y="365125"/>
            <a:ext cx="5295015" cy="2063808"/>
          </a:xfrm>
        </p:spPr>
        <p:txBody>
          <a:bodyPr anchor="b">
            <a:normAutofit/>
          </a:bodyPr>
          <a:lstStyle/>
          <a:p>
            <a:r>
              <a:rPr lang="en-GB" sz="5400" dirty="0"/>
              <a:t>Antecedents</a:t>
            </a:r>
          </a:p>
        </p:txBody>
      </p:sp>
      <p:sp>
        <p:nvSpPr>
          <p:cNvPr id="13"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sX0" fmla="*/ 0 w 4343400"/>
              <a:gd name="csY0" fmla="*/ 0 h 18288"/>
              <a:gd name="csX1" fmla="*/ 577052 w 4343400"/>
              <a:gd name="csY1" fmla="*/ 0 h 18288"/>
              <a:gd name="csX2" fmla="*/ 1067235 w 4343400"/>
              <a:gd name="csY2" fmla="*/ 0 h 18288"/>
              <a:gd name="csX3" fmla="*/ 1600853 w 4343400"/>
              <a:gd name="csY3" fmla="*/ 0 h 18288"/>
              <a:gd name="csX4" fmla="*/ 2264773 w 4343400"/>
              <a:gd name="csY4" fmla="*/ 0 h 18288"/>
              <a:gd name="csX5" fmla="*/ 2841825 w 4343400"/>
              <a:gd name="csY5" fmla="*/ 0 h 18288"/>
              <a:gd name="csX6" fmla="*/ 3375442 w 4343400"/>
              <a:gd name="csY6" fmla="*/ 0 h 18288"/>
              <a:gd name="csX7" fmla="*/ 4343400 w 4343400"/>
              <a:gd name="csY7" fmla="*/ 0 h 18288"/>
              <a:gd name="csX8" fmla="*/ 4343400 w 4343400"/>
              <a:gd name="csY8" fmla="*/ 18288 h 18288"/>
              <a:gd name="csX9" fmla="*/ 3722914 w 4343400"/>
              <a:gd name="csY9" fmla="*/ 18288 h 18288"/>
              <a:gd name="csX10" fmla="*/ 3189297 w 4343400"/>
              <a:gd name="csY10" fmla="*/ 18288 h 18288"/>
              <a:gd name="csX11" fmla="*/ 2481943 w 4343400"/>
              <a:gd name="csY11" fmla="*/ 18288 h 18288"/>
              <a:gd name="csX12" fmla="*/ 1904891 w 4343400"/>
              <a:gd name="csY12" fmla="*/ 18288 h 18288"/>
              <a:gd name="csX13" fmla="*/ 1414707 w 4343400"/>
              <a:gd name="csY13" fmla="*/ 18288 h 18288"/>
              <a:gd name="csX14" fmla="*/ 750788 w 4343400"/>
              <a:gd name="csY14" fmla="*/ 18288 h 18288"/>
              <a:gd name="csX15" fmla="*/ 0 w 4343400"/>
              <a:gd name="csY15" fmla="*/ 18288 h 18288"/>
              <a:gd name="csX16" fmla="*/ 0 w 43434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702227-1235-5F9E-3A5B-EFCA6125EF4F}"/>
              </a:ext>
            </a:extLst>
          </p:cNvPr>
          <p:cNvSpPr>
            <a:spLocks noGrp="1"/>
          </p:cNvSpPr>
          <p:nvPr>
            <p:ph idx="1"/>
          </p:nvPr>
        </p:nvSpPr>
        <p:spPr>
          <a:xfrm>
            <a:off x="612648" y="2908005"/>
            <a:ext cx="5295015" cy="3268957"/>
          </a:xfrm>
        </p:spPr>
        <p:txBody>
          <a:bodyPr>
            <a:normAutofit fontScale="92500"/>
          </a:bodyPr>
          <a:lstStyle/>
          <a:p>
            <a:r>
              <a:rPr lang="en-GB" sz="3200" dirty="0"/>
              <a:t>Pre-C20th histories of women – queens and saints.</a:t>
            </a:r>
          </a:p>
          <a:p>
            <a:r>
              <a:rPr lang="en-GB" sz="3200" dirty="0"/>
              <a:t>Some predecessors to women’s history in first half of C20th e.g. Eileen Power, Alice Clark, Ivy Pinchbeck, Mary Ritter Beard.</a:t>
            </a:r>
          </a:p>
        </p:txBody>
      </p:sp>
      <p:pic>
        <p:nvPicPr>
          <p:cNvPr id="5" name="Picture 4">
            <a:extLst>
              <a:ext uri="{FF2B5EF4-FFF2-40B4-BE49-F238E27FC236}">
                <a16:creationId xmlns:a16="http://schemas.microsoft.com/office/drawing/2014/main" id="{680445D5-4B96-DA56-C4CD-584E1172CD85}"/>
              </a:ext>
            </a:extLst>
          </p:cNvPr>
          <p:cNvPicPr>
            <a:picLocks noChangeAspect="1"/>
          </p:cNvPicPr>
          <p:nvPr/>
        </p:nvPicPr>
        <p:blipFill>
          <a:blip r:embed="rId2"/>
          <a:stretch>
            <a:fillRect/>
          </a:stretch>
        </p:blipFill>
        <p:spPr>
          <a:xfrm>
            <a:off x="6822036" y="362384"/>
            <a:ext cx="1752326" cy="2884488"/>
          </a:xfrm>
          <a:prstGeom prst="rect">
            <a:avLst/>
          </a:prstGeom>
        </p:spPr>
      </p:pic>
      <p:pic>
        <p:nvPicPr>
          <p:cNvPr id="6" name="Picture 5">
            <a:extLst>
              <a:ext uri="{FF2B5EF4-FFF2-40B4-BE49-F238E27FC236}">
                <a16:creationId xmlns:a16="http://schemas.microsoft.com/office/drawing/2014/main" id="{029DD469-E219-5B52-7717-70C0A656F462}"/>
              </a:ext>
            </a:extLst>
          </p:cNvPr>
          <p:cNvPicPr>
            <a:picLocks noChangeAspect="1"/>
          </p:cNvPicPr>
          <p:nvPr/>
        </p:nvPicPr>
        <p:blipFill>
          <a:blip r:embed="rId3"/>
          <a:stretch>
            <a:fillRect/>
          </a:stretch>
        </p:blipFill>
        <p:spPr>
          <a:xfrm>
            <a:off x="9610663" y="362383"/>
            <a:ext cx="1830934" cy="2884489"/>
          </a:xfrm>
          <a:prstGeom prst="rect">
            <a:avLst/>
          </a:prstGeom>
        </p:spPr>
      </p:pic>
      <p:pic>
        <p:nvPicPr>
          <p:cNvPr id="4" name="Picture 3">
            <a:extLst>
              <a:ext uri="{FF2B5EF4-FFF2-40B4-BE49-F238E27FC236}">
                <a16:creationId xmlns:a16="http://schemas.microsoft.com/office/drawing/2014/main" id="{06596002-069E-274F-B366-324717C05C14}"/>
              </a:ext>
            </a:extLst>
          </p:cNvPr>
          <p:cNvPicPr>
            <a:picLocks noChangeAspect="1"/>
          </p:cNvPicPr>
          <p:nvPr/>
        </p:nvPicPr>
        <p:blipFill>
          <a:blip r:embed="rId4"/>
          <a:stretch>
            <a:fillRect/>
          </a:stretch>
        </p:blipFill>
        <p:spPr>
          <a:xfrm>
            <a:off x="8142541" y="3426258"/>
            <a:ext cx="1939247" cy="2750705"/>
          </a:xfrm>
          <a:prstGeom prst="rect">
            <a:avLst/>
          </a:prstGeom>
        </p:spPr>
      </p:pic>
    </p:spTree>
    <p:extLst>
      <p:ext uri="{BB962C8B-B14F-4D97-AF65-F5344CB8AC3E}">
        <p14:creationId xmlns:p14="http://schemas.microsoft.com/office/powerpoint/2010/main" val="2073055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3DEA80-B034-8D96-65C6-A532799B42BC}"/>
              </a:ext>
            </a:extLst>
          </p:cNvPr>
          <p:cNvSpPr>
            <a:spLocks noGrp="1"/>
          </p:cNvSpPr>
          <p:nvPr>
            <p:ph idx="1"/>
          </p:nvPr>
        </p:nvSpPr>
        <p:spPr>
          <a:xfrm>
            <a:off x="836680" y="1384341"/>
            <a:ext cx="6002110" cy="3729034"/>
          </a:xfrm>
        </p:spPr>
        <p:txBody>
          <a:bodyPr>
            <a:normAutofit fontScale="92500" lnSpcReduction="20000"/>
          </a:bodyPr>
          <a:lstStyle/>
          <a:p>
            <a:pPr marL="0" indent="0">
              <a:buNone/>
            </a:pPr>
            <a:r>
              <a:rPr lang="en-GB" sz="3200" dirty="0"/>
              <a:t>“It has been common knowledge for ages that women exist, bear children, have no beards, and seldom go bald, but save in these respects, and in others where they are said to be identical with men, we know little of them and have little sound evidence upon which to base our conclusions” (Woolf, 1920).</a:t>
            </a:r>
          </a:p>
        </p:txBody>
      </p:sp>
      <p:pic>
        <p:nvPicPr>
          <p:cNvPr id="4" name="Picture 3">
            <a:extLst>
              <a:ext uri="{FF2B5EF4-FFF2-40B4-BE49-F238E27FC236}">
                <a16:creationId xmlns:a16="http://schemas.microsoft.com/office/drawing/2014/main" id="{28E905B4-CC27-C2BA-707B-99BB5A19825B}"/>
              </a:ext>
            </a:extLst>
          </p:cNvPr>
          <p:cNvPicPr>
            <a:picLocks noChangeAspect="1"/>
          </p:cNvPicPr>
          <p:nvPr/>
        </p:nvPicPr>
        <p:blipFill>
          <a:blip r:embed="rId2"/>
          <a:srcRect r="661" b="2"/>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13447319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2507F-E251-1832-EE8A-6D94388FB41C}"/>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Why do you think women’s history was neglected by “mainstream” historians?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39540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8599-5DD8-0A97-6810-9434AD86718A}"/>
              </a:ext>
            </a:extLst>
          </p:cNvPr>
          <p:cNvSpPr>
            <a:spLocks noGrp="1"/>
          </p:cNvSpPr>
          <p:nvPr>
            <p:ph type="title"/>
          </p:nvPr>
        </p:nvSpPr>
        <p:spPr>
          <a:xfrm>
            <a:off x="841247" y="552091"/>
            <a:ext cx="3805704" cy="5431536"/>
          </a:xfrm>
        </p:spPr>
        <p:txBody>
          <a:bodyPr>
            <a:normAutofit/>
          </a:bodyPr>
          <a:lstStyle/>
          <a:p>
            <a:r>
              <a:rPr lang="en-GB" sz="4900" dirty="0"/>
              <a:t>Why was women’s history neglected by “mainstream” historians?</a:t>
            </a:r>
            <a:br>
              <a:rPr lang="en-GB" sz="5400" dirty="0"/>
            </a:br>
            <a:endParaRPr lang="en-GB" sz="5400" dirty="0"/>
          </a:p>
        </p:txBody>
      </p:sp>
      <p:graphicFrame>
        <p:nvGraphicFramePr>
          <p:cNvPr id="33" name="Content Placeholder 2">
            <a:extLst>
              <a:ext uri="{FF2B5EF4-FFF2-40B4-BE49-F238E27FC236}">
                <a16:creationId xmlns:a16="http://schemas.microsoft.com/office/drawing/2014/main" id="{20E812BF-4212-A68E-E6B7-87DBCAF5C12A}"/>
              </a:ext>
            </a:extLst>
          </p:cNvPr>
          <p:cNvGraphicFramePr>
            <a:graphicFrameLocks noGrp="1"/>
          </p:cNvGraphicFramePr>
          <p:nvPr>
            <p:ph idx="1"/>
            <p:extLst>
              <p:ext uri="{D42A27DB-BD31-4B8C-83A1-F6EECF244321}">
                <p14:modId xmlns:p14="http://schemas.microsoft.com/office/powerpoint/2010/main" val="3872486500"/>
              </p:ext>
            </p:extLst>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09444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CE86F-F57E-D360-DF44-6FF7624F80D7}"/>
              </a:ext>
            </a:extLst>
          </p:cNvPr>
          <p:cNvSpPr>
            <a:spLocks noGrp="1"/>
          </p:cNvSpPr>
          <p:nvPr>
            <p:ph type="title"/>
          </p:nvPr>
        </p:nvSpPr>
        <p:spPr>
          <a:xfrm>
            <a:off x="635000" y="640823"/>
            <a:ext cx="3418659" cy="5583148"/>
          </a:xfrm>
        </p:spPr>
        <p:txBody>
          <a:bodyPr anchor="ctr">
            <a:normAutofit/>
          </a:bodyPr>
          <a:lstStyle/>
          <a:p>
            <a:r>
              <a:rPr lang="en-GB" sz="5400"/>
              <a:t>Take a guess…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EE5A5E-447A-5C4A-4AF8-544298D37423}"/>
              </a:ext>
            </a:extLst>
          </p:cNvPr>
          <p:cNvGraphicFramePr>
            <a:graphicFrameLocks noGrp="1"/>
          </p:cNvGraphicFramePr>
          <p:nvPr>
            <p:ph idx="1"/>
            <p:extLst>
              <p:ext uri="{D42A27DB-BD31-4B8C-83A1-F6EECF244321}">
                <p14:modId xmlns:p14="http://schemas.microsoft.com/office/powerpoint/2010/main" val="81960163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19260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158FCC-3A9F-B1E2-BC4A-F648EE11E6BE}"/>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45AA3-23FB-945B-2009-00606441CFB9}"/>
              </a:ext>
            </a:extLst>
          </p:cNvPr>
          <p:cNvSpPr>
            <a:spLocks noGrp="1"/>
          </p:cNvSpPr>
          <p:nvPr>
            <p:ph type="title"/>
          </p:nvPr>
        </p:nvSpPr>
        <p:spPr>
          <a:xfrm>
            <a:off x="841248" y="548640"/>
            <a:ext cx="3600860" cy="5431536"/>
          </a:xfrm>
        </p:spPr>
        <p:txBody>
          <a:bodyPr>
            <a:normAutofit/>
          </a:bodyPr>
          <a:lstStyle/>
          <a:p>
            <a:r>
              <a:rPr lang="en-GB" sz="5400"/>
              <a:t>Take a guess…</a:t>
            </a:r>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431427-6BBA-B898-968A-4BF17125B361}"/>
              </a:ext>
            </a:extLst>
          </p:cNvPr>
          <p:cNvSpPr>
            <a:spLocks noGrp="1"/>
          </p:cNvSpPr>
          <p:nvPr>
            <p:ph idx="1"/>
          </p:nvPr>
        </p:nvSpPr>
        <p:spPr>
          <a:xfrm>
            <a:off x="5126418" y="552091"/>
            <a:ext cx="6224335" cy="5431536"/>
          </a:xfrm>
        </p:spPr>
        <p:txBody>
          <a:bodyPr anchor="ctr">
            <a:normAutofit/>
          </a:bodyPr>
          <a:lstStyle/>
          <a:p>
            <a:pPr lvl="0"/>
            <a:r>
              <a:rPr lang="en-GB" sz="3600" dirty="0"/>
              <a:t>What percentage of UK History Professors (i.e. senior academics) are women? – 26% (Royal Historical Society, 2018)</a:t>
            </a:r>
          </a:p>
          <a:p>
            <a:pPr lvl="0"/>
            <a:r>
              <a:rPr lang="en-GB" sz="3600" dirty="0"/>
              <a:t>What percentage of UK History lecturers overall are women? – 46% (HESA, 2025)</a:t>
            </a:r>
          </a:p>
          <a:p>
            <a:endParaRPr lang="en-GB" sz="2200" dirty="0"/>
          </a:p>
        </p:txBody>
      </p:sp>
    </p:spTree>
    <p:extLst>
      <p:ext uri="{BB962C8B-B14F-4D97-AF65-F5344CB8AC3E}">
        <p14:creationId xmlns:p14="http://schemas.microsoft.com/office/powerpoint/2010/main" val="35417590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878C19-7DBF-80C9-B6AA-5E55CE30DB0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46E11-A83F-ACE1-35C7-093FB8DA45E0}"/>
              </a:ext>
            </a:extLst>
          </p:cNvPr>
          <p:cNvSpPr>
            <a:spLocks noGrp="1"/>
          </p:cNvSpPr>
          <p:nvPr>
            <p:ph type="title"/>
          </p:nvPr>
        </p:nvSpPr>
        <p:spPr>
          <a:xfrm>
            <a:off x="572493" y="238539"/>
            <a:ext cx="11018520" cy="1434415"/>
          </a:xfrm>
        </p:spPr>
        <p:txBody>
          <a:bodyPr anchor="b">
            <a:normAutofit/>
          </a:bodyPr>
          <a:lstStyle/>
          <a:p>
            <a:r>
              <a:rPr lang="en-GB" sz="5400"/>
              <a:t>Late 1960s/early 1970s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D68E17-1B10-6D38-156F-B84124992FA6}"/>
              </a:ext>
            </a:extLst>
          </p:cNvPr>
          <p:cNvSpPr>
            <a:spLocks noGrp="1"/>
          </p:cNvSpPr>
          <p:nvPr>
            <p:ph idx="1"/>
          </p:nvPr>
        </p:nvSpPr>
        <p:spPr>
          <a:xfrm>
            <a:off x="572493" y="2071316"/>
            <a:ext cx="6713552" cy="4119172"/>
          </a:xfrm>
        </p:spPr>
        <p:txBody>
          <a:bodyPr anchor="t">
            <a:normAutofit/>
          </a:bodyPr>
          <a:lstStyle/>
          <a:p>
            <a:r>
              <a:rPr lang="en-GB" sz="3600" dirty="0"/>
              <a:t>Influence of second-wave feminism</a:t>
            </a:r>
          </a:p>
          <a:p>
            <a:r>
              <a:rPr lang="en-GB" sz="3600" dirty="0"/>
              <a:t>Consciousness-raising groups</a:t>
            </a:r>
          </a:p>
          <a:p>
            <a:r>
              <a:rPr lang="en-GB" sz="3600" dirty="0"/>
              <a:t>Questioning women’s roles, domestic division of labour, challenging women’s hidden work</a:t>
            </a:r>
          </a:p>
        </p:txBody>
      </p:sp>
      <p:pic>
        <p:nvPicPr>
          <p:cNvPr id="4" name="Picture 3">
            <a:extLst>
              <a:ext uri="{FF2B5EF4-FFF2-40B4-BE49-F238E27FC236}">
                <a16:creationId xmlns:a16="http://schemas.microsoft.com/office/drawing/2014/main" id="{0B9924AD-2C52-38CA-5DF1-0586F61C8AA1}"/>
              </a:ext>
            </a:extLst>
          </p:cNvPr>
          <p:cNvPicPr>
            <a:picLocks noChangeAspect="1"/>
          </p:cNvPicPr>
          <p:nvPr/>
        </p:nvPicPr>
        <p:blipFill>
          <a:blip r:embed="rId2"/>
          <a:srcRect l="24315" r="17963"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4820659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BC6786-314E-C5F6-C82B-0D9FF6D5D4E5}"/>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81D89-91D2-84C0-4884-E7E614CA4C74}"/>
              </a:ext>
            </a:extLst>
          </p:cNvPr>
          <p:cNvSpPr>
            <a:spLocks noGrp="1"/>
          </p:cNvSpPr>
          <p:nvPr>
            <p:ph type="title"/>
          </p:nvPr>
        </p:nvSpPr>
        <p:spPr>
          <a:xfrm>
            <a:off x="838200" y="365125"/>
            <a:ext cx="10515600" cy="1325563"/>
          </a:xfrm>
        </p:spPr>
        <p:txBody>
          <a:bodyPr>
            <a:normAutofit/>
          </a:bodyPr>
          <a:lstStyle/>
          <a:p>
            <a:r>
              <a:rPr lang="en-GB" sz="5400" dirty="0"/>
              <a:t>1970s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B08B92-91B1-2575-18D8-586720F14A4A}"/>
              </a:ext>
            </a:extLst>
          </p:cNvPr>
          <p:cNvSpPr>
            <a:spLocks noGrp="1"/>
          </p:cNvSpPr>
          <p:nvPr>
            <p:ph idx="1"/>
          </p:nvPr>
        </p:nvSpPr>
        <p:spPr>
          <a:xfrm>
            <a:off x="838200" y="1929384"/>
            <a:ext cx="10515600" cy="4251960"/>
          </a:xfrm>
        </p:spPr>
        <p:txBody>
          <a:bodyPr>
            <a:normAutofit lnSpcReduction="10000"/>
          </a:bodyPr>
          <a:lstStyle/>
          <a:p>
            <a:pPr marL="0" indent="0">
              <a:buNone/>
            </a:pPr>
            <a:r>
              <a:rPr lang="en-GB" sz="3200" dirty="0"/>
              <a:t>Recovery of women’s history – filling in gaps left by male domination of historical work</a:t>
            </a:r>
          </a:p>
          <a:p>
            <a:pPr marL="0" indent="0">
              <a:buNone/>
            </a:pPr>
            <a:r>
              <a:rPr lang="en-GB" sz="3200" dirty="0"/>
              <a:t>Political as well as intellectual project</a:t>
            </a:r>
          </a:p>
          <a:p>
            <a:pPr marL="0" indent="0">
              <a:buNone/>
            </a:pPr>
            <a:r>
              <a:rPr lang="en-GB" sz="3200" dirty="0"/>
              <a:t>Key questions:</a:t>
            </a:r>
          </a:p>
          <a:p>
            <a:r>
              <a:rPr lang="en-GB" sz="3200" dirty="0"/>
              <a:t>How had women lived in the past?</a:t>
            </a:r>
          </a:p>
          <a:p>
            <a:r>
              <a:rPr lang="en-GB" sz="3200" dirty="0"/>
              <a:t> What had they experienced? </a:t>
            </a:r>
          </a:p>
          <a:p>
            <a:r>
              <a:rPr lang="en-GB" sz="3200" dirty="0"/>
              <a:t>What kinds of work had they done? </a:t>
            </a:r>
          </a:p>
          <a:p>
            <a:r>
              <a:rPr lang="en-GB" sz="3200" dirty="0"/>
              <a:t>In what patterns of family life had they been involved?</a:t>
            </a:r>
          </a:p>
        </p:txBody>
      </p:sp>
    </p:spTree>
    <p:extLst>
      <p:ext uri="{BB962C8B-B14F-4D97-AF65-F5344CB8AC3E}">
        <p14:creationId xmlns:p14="http://schemas.microsoft.com/office/powerpoint/2010/main" val="16941005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E42ED1-F808-4C28-D4C3-E6575E1B9C21}"/>
              </a:ext>
            </a:extLst>
          </p:cNvPr>
          <p:cNvSpPr>
            <a:spLocks noGrp="1"/>
          </p:cNvSpPr>
          <p:nvPr>
            <p:ph idx="1"/>
          </p:nvPr>
        </p:nvSpPr>
        <p:spPr>
          <a:xfrm>
            <a:off x="836680" y="1181100"/>
            <a:ext cx="6002110" cy="4953001"/>
          </a:xfrm>
        </p:spPr>
        <p:txBody>
          <a:bodyPr>
            <a:normAutofit/>
          </a:bodyPr>
          <a:lstStyle/>
          <a:p>
            <a:pPr marL="0" indent="0">
              <a:buNone/>
            </a:pPr>
            <a:r>
              <a:rPr lang="en-GB" dirty="0"/>
              <a:t>“In what conditions have women produced and reproduced their lives, both through their labour and through procreation; how has the free expression of this activity been distorted and blocked by the circumstances of society?”</a:t>
            </a:r>
          </a:p>
          <a:p>
            <a:pPr marL="0" indent="0">
              <a:buNone/>
            </a:pPr>
            <a:r>
              <a:rPr lang="en-GB" dirty="0"/>
              <a:t>Rowbotham (1973, p. x)</a:t>
            </a:r>
          </a:p>
        </p:txBody>
      </p:sp>
      <p:pic>
        <p:nvPicPr>
          <p:cNvPr id="4" name="Picture 3">
            <a:extLst>
              <a:ext uri="{FF2B5EF4-FFF2-40B4-BE49-F238E27FC236}">
                <a16:creationId xmlns:a16="http://schemas.microsoft.com/office/drawing/2014/main" id="{4F62064B-96AC-2B05-D2D0-57E4E0B3ECFC}"/>
              </a:ext>
            </a:extLst>
          </p:cNvPr>
          <p:cNvPicPr>
            <a:picLocks noChangeAspect="1"/>
          </p:cNvPicPr>
          <p:nvPr/>
        </p:nvPicPr>
        <p:blipFill>
          <a:blip r:embed="rId2"/>
          <a:srcRect r="-1" b="14833"/>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2119359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3C64F5-575E-CD8F-9379-2BE780EC635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F29F0-7A3F-874D-1321-8AB8EFC8A5D7}"/>
              </a:ext>
            </a:extLst>
          </p:cNvPr>
          <p:cNvSpPr>
            <a:spLocks noGrp="1"/>
          </p:cNvSpPr>
          <p:nvPr>
            <p:ph type="title"/>
          </p:nvPr>
        </p:nvSpPr>
        <p:spPr>
          <a:xfrm>
            <a:off x="572493" y="238539"/>
            <a:ext cx="11018520" cy="1434415"/>
          </a:xfrm>
        </p:spPr>
        <p:txBody>
          <a:bodyPr anchor="b">
            <a:normAutofit/>
          </a:bodyPr>
          <a:lstStyle/>
          <a:p>
            <a:r>
              <a:rPr lang="en-GB" sz="5400" dirty="0"/>
              <a:t>1970s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8B0FD2-EEB6-5557-6558-005019E797F8}"/>
              </a:ext>
            </a:extLst>
          </p:cNvPr>
          <p:cNvSpPr>
            <a:spLocks noGrp="1"/>
          </p:cNvSpPr>
          <p:nvPr>
            <p:ph idx="1"/>
          </p:nvPr>
        </p:nvSpPr>
        <p:spPr>
          <a:xfrm>
            <a:off x="572493" y="2071316"/>
            <a:ext cx="6713552" cy="4119172"/>
          </a:xfrm>
        </p:spPr>
        <p:txBody>
          <a:bodyPr anchor="t">
            <a:normAutofit/>
          </a:bodyPr>
          <a:lstStyle/>
          <a:p>
            <a:pPr marL="0" indent="0">
              <a:buNone/>
            </a:pPr>
            <a:r>
              <a:rPr lang="en-GB" sz="2000"/>
              <a:t>Influenced by Marxist analysis, ‘people’s history’, Annales school and the ‘new’ social histories of 1960s exemplified by e.g. E. P. Thompson</a:t>
            </a:r>
          </a:p>
          <a:p>
            <a:pPr marL="0" indent="0">
              <a:buNone/>
            </a:pPr>
            <a:r>
              <a:rPr lang="en-GB" sz="2000"/>
              <a:t>But frustration with Marxist historians’ treatment of class as gender-blind</a:t>
            </a:r>
          </a:p>
          <a:p>
            <a:pPr marL="0" indent="0">
              <a:buNone/>
            </a:pPr>
            <a:r>
              <a:rPr lang="en-GB" sz="2000"/>
              <a:t>“In a class society, history has meant the history of the rulers, and in a male-dominated society the history of men” (Davin, 1972)</a:t>
            </a:r>
          </a:p>
          <a:p>
            <a:pPr marL="0" indent="0">
              <a:buNone/>
            </a:pPr>
            <a:r>
              <a:rPr lang="en-GB" sz="2000"/>
              <a:t>Often focused on labour history e.g. Sally Alexander (1976) on C19th women’s work in London, and also women’s work in the home.</a:t>
            </a:r>
          </a:p>
          <a:p>
            <a:pPr marL="0" indent="0">
              <a:buNone/>
            </a:pPr>
            <a:r>
              <a:rPr lang="en-GB" sz="2000"/>
              <a:t>Interplay of gender and class</a:t>
            </a:r>
          </a:p>
          <a:p>
            <a:pPr marL="0" indent="0">
              <a:buNone/>
            </a:pPr>
            <a:endParaRPr lang="en-GB" sz="2000"/>
          </a:p>
        </p:txBody>
      </p:sp>
      <p:pic>
        <p:nvPicPr>
          <p:cNvPr id="4" name="Picture 3">
            <a:extLst>
              <a:ext uri="{FF2B5EF4-FFF2-40B4-BE49-F238E27FC236}">
                <a16:creationId xmlns:a16="http://schemas.microsoft.com/office/drawing/2014/main" id="{56169A39-09C4-462A-4DB6-6E723E623F4A}"/>
              </a:ext>
            </a:extLst>
          </p:cNvPr>
          <p:cNvPicPr>
            <a:picLocks noChangeAspect="1"/>
          </p:cNvPicPr>
          <p:nvPr/>
        </p:nvPicPr>
        <p:blipFill>
          <a:blip r:embed="rId2"/>
          <a:srcRect l="18006" r="18260"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3691785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54F7B-C544-AF8D-C769-A0C184F2DA13}"/>
              </a:ext>
            </a:extLst>
          </p:cNvPr>
          <p:cNvSpPr>
            <a:spLocks noGrp="1"/>
          </p:cNvSpPr>
          <p:nvPr>
            <p:ph type="title"/>
          </p:nvPr>
        </p:nvSpPr>
        <p:spPr>
          <a:xfrm>
            <a:off x="838200" y="365125"/>
            <a:ext cx="10515600" cy="1325563"/>
          </a:xfrm>
        </p:spPr>
        <p:txBody>
          <a:bodyPr>
            <a:normAutofit/>
          </a:bodyPr>
          <a:lstStyle/>
          <a:p>
            <a:r>
              <a:rPr lang="en-GB" sz="5400"/>
              <a:t>1970s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FB65EE-7E7D-DDA0-911B-1BE860C1ED85}"/>
              </a:ext>
            </a:extLst>
          </p:cNvPr>
          <p:cNvSpPr>
            <a:spLocks noGrp="1"/>
          </p:cNvSpPr>
          <p:nvPr>
            <p:ph idx="1"/>
          </p:nvPr>
        </p:nvSpPr>
        <p:spPr>
          <a:xfrm>
            <a:off x="838200" y="1929384"/>
            <a:ext cx="10515600" cy="4251960"/>
          </a:xfrm>
        </p:spPr>
        <p:txBody>
          <a:bodyPr>
            <a:normAutofit/>
          </a:bodyPr>
          <a:lstStyle/>
          <a:p>
            <a:r>
              <a:rPr lang="en-GB" sz="3600" dirty="0"/>
              <a:t>Believed this would be a transformative project.</a:t>
            </a:r>
          </a:p>
          <a:p>
            <a:pPr marL="0" indent="0">
              <a:buNone/>
            </a:pPr>
            <a:r>
              <a:rPr lang="en-GB" sz="3600" dirty="0"/>
              <a:t>“By bringing women into the foreground of historical enquiry our knowledge of production, of working class politics and culture, of class struggle, of the welfare state, will be transformed”.”</a:t>
            </a:r>
          </a:p>
          <a:p>
            <a:pPr marL="0" indent="0">
              <a:buNone/>
            </a:pPr>
            <a:r>
              <a:rPr lang="en-GB" sz="3600" dirty="0"/>
              <a:t>(Alexander and Davin, 1976).</a:t>
            </a:r>
          </a:p>
          <a:p>
            <a:endParaRPr lang="en-GB" sz="2200" dirty="0"/>
          </a:p>
        </p:txBody>
      </p:sp>
    </p:spTree>
    <p:extLst>
      <p:ext uri="{BB962C8B-B14F-4D97-AF65-F5344CB8AC3E}">
        <p14:creationId xmlns:p14="http://schemas.microsoft.com/office/powerpoint/2010/main" val="12859260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890C5-F730-772E-20EA-844113A1B6B7}"/>
              </a:ext>
            </a:extLst>
          </p:cNvPr>
          <p:cNvSpPr>
            <a:spLocks noGrp="1"/>
          </p:cNvSpPr>
          <p:nvPr>
            <p:ph type="title"/>
          </p:nvPr>
        </p:nvSpPr>
        <p:spPr>
          <a:xfrm>
            <a:off x="838200" y="365125"/>
            <a:ext cx="10515600" cy="1325563"/>
          </a:xfrm>
        </p:spPr>
        <p:txBody>
          <a:bodyPr>
            <a:normAutofit/>
          </a:bodyPr>
          <a:lstStyle/>
          <a:p>
            <a:r>
              <a:rPr lang="en-GB" sz="5400"/>
              <a:t>Critiques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1E602A-4A99-D7A0-1251-701DEABF1612}"/>
              </a:ext>
            </a:extLst>
          </p:cNvPr>
          <p:cNvSpPr>
            <a:spLocks noGrp="1"/>
          </p:cNvSpPr>
          <p:nvPr>
            <p:ph idx="1"/>
          </p:nvPr>
        </p:nvSpPr>
        <p:spPr>
          <a:xfrm>
            <a:off x="838200" y="1929384"/>
            <a:ext cx="10515600" cy="4251960"/>
          </a:xfrm>
        </p:spPr>
        <p:txBody>
          <a:bodyPr>
            <a:normAutofit/>
          </a:bodyPr>
          <a:lstStyle/>
          <a:p>
            <a:r>
              <a:rPr lang="en-GB" sz="4000" dirty="0"/>
              <a:t>Dealing with long sweeps of historical periods, often quite generalised</a:t>
            </a:r>
          </a:p>
          <a:p>
            <a:r>
              <a:rPr lang="en-GB" sz="4000" dirty="0"/>
              <a:t>Focus on recovery of women’s history reinforces marginalisation of feminist history (Rose, 2010)</a:t>
            </a:r>
          </a:p>
        </p:txBody>
      </p:sp>
    </p:spTree>
    <p:extLst>
      <p:ext uri="{BB962C8B-B14F-4D97-AF65-F5344CB8AC3E}">
        <p14:creationId xmlns:p14="http://schemas.microsoft.com/office/powerpoint/2010/main" val="3624484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1BDB5-F121-D41C-1068-0C031E719B9B}"/>
              </a:ext>
            </a:extLst>
          </p:cNvPr>
          <p:cNvSpPr>
            <a:spLocks noGrp="1"/>
          </p:cNvSpPr>
          <p:nvPr>
            <p:ph type="title"/>
          </p:nvPr>
        </p:nvSpPr>
        <p:spPr>
          <a:xfrm>
            <a:off x="4654296" y="329184"/>
            <a:ext cx="6894576" cy="1783080"/>
          </a:xfrm>
        </p:spPr>
        <p:txBody>
          <a:bodyPr anchor="b">
            <a:normAutofit/>
          </a:bodyPr>
          <a:lstStyle/>
          <a:p>
            <a:r>
              <a:rPr lang="en-GB" sz="5400" dirty="0"/>
              <a:t>1980s</a:t>
            </a:r>
          </a:p>
        </p:txBody>
      </p:sp>
      <p:pic>
        <p:nvPicPr>
          <p:cNvPr id="4" name="Picture 3">
            <a:extLst>
              <a:ext uri="{FF2B5EF4-FFF2-40B4-BE49-F238E27FC236}">
                <a16:creationId xmlns:a16="http://schemas.microsoft.com/office/drawing/2014/main" id="{29E80042-4842-8F28-03DF-555299FE6B1F}"/>
              </a:ext>
            </a:extLst>
          </p:cNvPr>
          <p:cNvPicPr>
            <a:picLocks noChangeAspect="1"/>
          </p:cNvPicPr>
          <p:nvPr/>
        </p:nvPicPr>
        <p:blipFill>
          <a:blip r:embed="rId2"/>
          <a:srcRect t="1304" b="29428"/>
          <a:stretch>
            <a:fillRect/>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3"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DB1E989-B9A3-F02D-702B-A472C21B7AE2}"/>
              </a:ext>
            </a:extLst>
          </p:cNvPr>
          <p:cNvPicPr>
            <a:picLocks noChangeAspect="1"/>
          </p:cNvPicPr>
          <p:nvPr/>
        </p:nvPicPr>
        <p:blipFill>
          <a:blip r:embed="rId3"/>
          <a:srcRect r="3" b="9928"/>
          <a:stretch>
            <a:fillRect/>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4443329E-0786-112A-05BB-5B716652FED4}"/>
              </a:ext>
            </a:extLst>
          </p:cNvPr>
          <p:cNvSpPr>
            <a:spLocks noGrp="1"/>
          </p:cNvSpPr>
          <p:nvPr>
            <p:ph idx="1"/>
          </p:nvPr>
        </p:nvSpPr>
        <p:spPr>
          <a:xfrm>
            <a:off x="4654296" y="2706624"/>
            <a:ext cx="6894576" cy="3483864"/>
          </a:xfrm>
        </p:spPr>
        <p:txBody>
          <a:bodyPr>
            <a:normAutofit fontScale="92500" lnSpcReduction="10000"/>
          </a:bodyPr>
          <a:lstStyle/>
          <a:p>
            <a:r>
              <a:rPr lang="en-GB" sz="2000" dirty="0"/>
              <a:t>Influence of poststructuralism and cultural history </a:t>
            </a:r>
          </a:p>
          <a:p>
            <a:r>
              <a:rPr lang="en-GB" sz="2000" dirty="0"/>
              <a:t>The ‘linguistic turn’ in history – language as a tool for constructing reality and identity, rather than just describing it (August, 2011)</a:t>
            </a:r>
          </a:p>
          <a:p>
            <a:r>
              <a:rPr lang="en-GB" sz="2000" dirty="0"/>
              <a:t>Influence of French philosophy e.g. Derrida, Foucault</a:t>
            </a:r>
          </a:p>
          <a:p>
            <a:r>
              <a:rPr lang="en-GB" sz="2000" dirty="0"/>
              <a:t>Move away from retelling events/experience, towards concern with knowledge, power, representation</a:t>
            </a:r>
          </a:p>
          <a:p>
            <a:r>
              <a:rPr lang="en-GB" sz="2000" dirty="0"/>
              <a:t>Focus on social construction</a:t>
            </a:r>
          </a:p>
          <a:p>
            <a:r>
              <a:rPr lang="en-GB" sz="2000" dirty="0"/>
              <a:t>Textual sources less as a direct window on the past, more as representations</a:t>
            </a:r>
          </a:p>
          <a:p>
            <a:r>
              <a:rPr lang="en-GB" sz="2000" dirty="0"/>
              <a:t>How are power relations constructed?</a:t>
            </a:r>
          </a:p>
        </p:txBody>
      </p:sp>
    </p:spTree>
    <p:extLst>
      <p:ext uri="{BB962C8B-B14F-4D97-AF65-F5344CB8AC3E}">
        <p14:creationId xmlns:p14="http://schemas.microsoft.com/office/powerpoint/2010/main" val="23605347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061F65-178A-4772-D3E8-05BBACB430CA}"/>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76CB7-4EC7-33C0-E395-C7495C8FD7A5}"/>
              </a:ext>
            </a:extLst>
          </p:cNvPr>
          <p:cNvSpPr>
            <a:spLocks noGrp="1"/>
          </p:cNvSpPr>
          <p:nvPr>
            <p:ph type="title"/>
          </p:nvPr>
        </p:nvSpPr>
        <p:spPr>
          <a:xfrm>
            <a:off x="4797501" y="329184"/>
            <a:ext cx="6755626" cy="1783080"/>
          </a:xfrm>
        </p:spPr>
        <p:txBody>
          <a:bodyPr anchor="b">
            <a:normAutofit/>
          </a:bodyPr>
          <a:lstStyle/>
          <a:p>
            <a:r>
              <a:rPr lang="en-GB" sz="5400"/>
              <a:t>1980s</a:t>
            </a:r>
          </a:p>
        </p:txBody>
      </p:sp>
      <p:pic>
        <p:nvPicPr>
          <p:cNvPr id="8" name="Picture 7">
            <a:extLst>
              <a:ext uri="{FF2B5EF4-FFF2-40B4-BE49-F238E27FC236}">
                <a16:creationId xmlns:a16="http://schemas.microsoft.com/office/drawing/2014/main" id="{C7CF43F5-D82B-664D-5696-9767A50F423D}"/>
              </a:ext>
            </a:extLst>
          </p:cNvPr>
          <p:cNvPicPr>
            <a:picLocks noChangeAspect="1"/>
          </p:cNvPicPr>
          <p:nvPr/>
        </p:nvPicPr>
        <p:blipFill>
          <a:blip r:embed="rId2"/>
          <a:stretch>
            <a:fillRect/>
          </a:stretch>
        </p:blipFill>
        <p:spPr>
          <a:xfrm>
            <a:off x="1032777" y="0"/>
            <a:ext cx="2588742" cy="3907536"/>
          </a:xfrm>
          <a:prstGeom prst="rect">
            <a:avLst/>
          </a:prstGeom>
        </p:spPr>
      </p:pic>
      <p:sp>
        <p:nvSpPr>
          <p:cNvPr id="16"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A80065CC-FFA8-DC33-EBE2-FCBD1F524D22}"/>
              </a:ext>
            </a:extLst>
          </p:cNvPr>
          <p:cNvPicPr>
            <a:picLocks noChangeAspect="1"/>
          </p:cNvPicPr>
          <p:nvPr/>
        </p:nvPicPr>
        <p:blipFill>
          <a:blip r:embed="rId3"/>
          <a:stretch>
            <a:fillRect/>
          </a:stretch>
        </p:blipFill>
        <p:spPr>
          <a:xfrm>
            <a:off x="1601788" y="4149598"/>
            <a:ext cx="1432432" cy="2098802"/>
          </a:xfrm>
          <a:prstGeom prst="rect">
            <a:avLst/>
          </a:prstGeom>
        </p:spPr>
      </p:pic>
      <p:sp>
        <p:nvSpPr>
          <p:cNvPr id="3" name="Content Placeholder 2">
            <a:extLst>
              <a:ext uri="{FF2B5EF4-FFF2-40B4-BE49-F238E27FC236}">
                <a16:creationId xmlns:a16="http://schemas.microsoft.com/office/drawing/2014/main" id="{F1618094-8118-6E4D-A508-7B7C710DB12E}"/>
              </a:ext>
            </a:extLst>
          </p:cNvPr>
          <p:cNvSpPr>
            <a:spLocks noGrp="1"/>
          </p:cNvSpPr>
          <p:nvPr>
            <p:ph idx="1"/>
          </p:nvPr>
        </p:nvSpPr>
        <p:spPr>
          <a:xfrm>
            <a:off x="4797494" y="2706624"/>
            <a:ext cx="6755626" cy="3483864"/>
          </a:xfrm>
        </p:spPr>
        <p:txBody>
          <a:bodyPr>
            <a:normAutofit fontScale="77500" lnSpcReduction="20000"/>
          </a:bodyPr>
          <a:lstStyle/>
          <a:p>
            <a:r>
              <a:rPr lang="en-GB" sz="2600" dirty="0"/>
              <a:t>Emergence of gender history – rejection of essentialism</a:t>
            </a:r>
          </a:p>
          <a:p>
            <a:r>
              <a:rPr lang="en-GB" sz="2600" dirty="0"/>
              <a:t>Gender as a social construction</a:t>
            </a:r>
          </a:p>
          <a:p>
            <a:r>
              <a:rPr lang="en-GB" sz="2600" dirty="0"/>
              <a:t>Posit the idea of “gender” in contrast to “sex”</a:t>
            </a:r>
          </a:p>
          <a:p>
            <a:r>
              <a:rPr lang="en-GB" sz="2600" dirty="0"/>
              <a:t>Gender as meanings given to the perceived differences between sexes (Scott, 1986). </a:t>
            </a:r>
          </a:p>
          <a:p>
            <a:r>
              <a:rPr lang="en-GB" sz="2600" dirty="0"/>
              <a:t>Move towards understanding women’s oppression relationally – social processes involving men as much as women.</a:t>
            </a:r>
          </a:p>
          <a:p>
            <a:r>
              <a:rPr lang="en-GB" sz="2600" dirty="0"/>
              <a:t>Masculinities and femininities defined in relation to each other</a:t>
            </a:r>
          </a:p>
          <a:p>
            <a:r>
              <a:rPr lang="en-GB" sz="2600" dirty="0"/>
              <a:t>Not fixed, but changing, contested, reworked – historically and spatially specific</a:t>
            </a:r>
          </a:p>
          <a:p>
            <a:endParaRPr lang="en-GB" sz="1700" dirty="0"/>
          </a:p>
        </p:txBody>
      </p:sp>
    </p:spTree>
    <p:extLst>
      <p:ext uri="{BB962C8B-B14F-4D97-AF65-F5344CB8AC3E}">
        <p14:creationId xmlns:p14="http://schemas.microsoft.com/office/powerpoint/2010/main" val="34645028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85478D-ED27-521E-EEB1-2028FEC4BF23}"/>
              </a:ext>
            </a:extLst>
          </p:cNvPr>
          <p:cNvSpPr>
            <a:spLocks noGrp="1"/>
          </p:cNvSpPr>
          <p:nvPr>
            <p:ph idx="1"/>
          </p:nvPr>
        </p:nvSpPr>
        <p:spPr>
          <a:xfrm>
            <a:off x="836680" y="695325"/>
            <a:ext cx="6002110" cy="5438776"/>
          </a:xfrm>
        </p:spPr>
        <p:txBody>
          <a:bodyPr>
            <a:normAutofit fontScale="92500" lnSpcReduction="10000"/>
          </a:bodyPr>
          <a:lstStyle/>
          <a:p>
            <a:pPr marL="0" indent="0">
              <a:buNone/>
            </a:pPr>
            <a:r>
              <a:rPr lang="en-GB" sz="3200" dirty="0"/>
              <a:t>“‘Women’ is historically, discursively constructed, and always relatively to other categories which themselves change; ‘women’ is a volatile </a:t>
            </a:r>
            <a:r>
              <a:rPr lang="en-GB" sz="3200" dirty="0" err="1"/>
              <a:t>collectivity</a:t>
            </a:r>
            <a:r>
              <a:rPr lang="en-GB" sz="3200" dirty="0"/>
              <a:t> in which female persons can be very differently positioned, so that the apparent continuity of the subject of ‘women’ isn’t to be relied on, while for the individual, ‘being a woman’ is also inconstant, and can’t provide an ontological foundation”</a:t>
            </a:r>
          </a:p>
          <a:p>
            <a:pPr marL="0" indent="0">
              <a:buNone/>
            </a:pPr>
            <a:r>
              <a:rPr lang="en-GB" sz="3200" dirty="0"/>
              <a:t>(Riley, 1989)</a:t>
            </a:r>
          </a:p>
        </p:txBody>
      </p:sp>
      <p:pic>
        <p:nvPicPr>
          <p:cNvPr id="4" name="Picture 3">
            <a:extLst>
              <a:ext uri="{FF2B5EF4-FFF2-40B4-BE49-F238E27FC236}">
                <a16:creationId xmlns:a16="http://schemas.microsoft.com/office/drawing/2014/main" id="{FF809FA8-0C51-1E8E-607A-8C74840A9CF7}"/>
              </a:ext>
            </a:extLst>
          </p:cNvPr>
          <p:cNvPicPr>
            <a:picLocks noChangeAspect="1"/>
          </p:cNvPicPr>
          <p:nvPr/>
        </p:nvPicPr>
        <p:blipFill>
          <a:blip r:embed="rId2"/>
          <a:srcRect t="317" r="-2" b="10738"/>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3665603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44B44-2ECB-D9CE-6081-C6AF2C82A184}"/>
              </a:ext>
            </a:extLst>
          </p:cNvPr>
          <p:cNvSpPr>
            <a:spLocks noGrp="1"/>
          </p:cNvSpPr>
          <p:nvPr>
            <p:ph type="title"/>
          </p:nvPr>
        </p:nvSpPr>
        <p:spPr>
          <a:xfrm>
            <a:off x="838200" y="365125"/>
            <a:ext cx="10515600" cy="1325563"/>
          </a:xfrm>
        </p:spPr>
        <p:txBody>
          <a:bodyPr>
            <a:normAutofit/>
          </a:bodyPr>
          <a:lstStyle/>
          <a:p>
            <a:r>
              <a:rPr lang="en-GB" sz="5400"/>
              <a:t>Gender History</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DA665D-1346-72E9-D706-CAAA731A01CE}"/>
              </a:ext>
            </a:extLst>
          </p:cNvPr>
          <p:cNvSpPr>
            <a:spLocks noGrp="1"/>
          </p:cNvSpPr>
          <p:nvPr>
            <p:ph idx="1"/>
          </p:nvPr>
        </p:nvSpPr>
        <p:spPr>
          <a:xfrm>
            <a:off x="838200" y="1929384"/>
            <a:ext cx="10515600" cy="4251960"/>
          </a:xfrm>
        </p:spPr>
        <p:txBody>
          <a:bodyPr>
            <a:normAutofit lnSpcReduction="10000"/>
          </a:bodyPr>
          <a:lstStyle/>
          <a:p>
            <a:r>
              <a:rPr lang="en-GB" sz="3600" dirty="0"/>
              <a:t>Not just adding new material to the historical record, but changing analytical structures of the discipline (Downs, 2003)</a:t>
            </a:r>
          </a:p>
          <a:p>
            <a:r>
              <a:rPr lang="en-GB" sz="3600" dirty="0"/>
              <a:t>Reshaping the historical discipline – women’s history alone had not transformed the epistemological basis of the discipline.</a:t>
            </a:r>
          </a:p>
          <a:p>
            <a:r>
              <a:rPr lang="en-GB" sz="3600" dirty="0"/>
              <a:t>Women’s history taught alongside standard narratives without affecting them.</a:t>
            </a:r>
          </a:p>
          <a:p>
            <a:pPr marL="0" indent="0">
              <a:buNone/>
            </a:pPr>
            <a:endParaRPr lang="en-GB" sz="2200" dirty="0"/>
          </a:p>
        </p:txBody>
      </p:sp>
    </p:spTree>
    <p:extLst>
      <p:ext uri="{BB962C8B-B14F-4D97-AF65-F5344CB8AC3E}">
        <p14:creationId xmlns:p14="http://schemas.microsoft.com/office/powerpoint/2010/main" val="36126913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0C042C-34A2-84FD-808D-48C06B4CBABC}"/>
            </a:ext>
          </a:extLst>
        </p:cNvPr>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4E3136-04E1-99CE-E80B-53D6EEBE0130}"/>
              </a:ext>
            </a:extLst>
          </p:cNvPr>
          <p:cNvSpPr>
            <a:spLocks noGrp="1"/>
          </p:cNvSpPr>
          <p:nvPr>
            <p:ph type="title"/>
          </p:nvPr>
        </p:nvSpPr>
        <p:spPr>
          <a:xfrm>
            <a:off x="572493" y="238539"/>
            <a:ext cx="11018520" cy="1434415"/>
          </a:xfrm>
        </p:spPr>
        <p:txBody>
          <a:bodyPr anchor="b">
            <a:normAutofit/>
          </a:bodyPr>
          <a:lstStyle/>
          <a:p>
            <a:r>
              <a:rPr lang="en-GB" sz="5400"/>
              <a:t>Gender history</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6EAD59-E0ED-D6CE-F6B9-7CB38E563417}"/>
              </a:ext>
            </a:extLst>
          </p:cNvPr>
          <p:cNvSpPr>
            <a:spLocks noGrp="1"/>
          </p:cNvSpPr>
          <p:nvPr>
            <p:ph idx="1"/>
          </p:nvPr>
        </p:nvSpPr>
        <p:spPr>
          <a:xfrm>
            <a:off x="572493" y="2071316"/>
            <a:ext cx="6713552" cy="4119172"/>
          </a:xfrm>
        </p:spPr>
        <p:txBody>
          <a:bodyPr anchor="t">
            <a:normAutofit/>
          </a:bodyPr>
          <a:lstStyle/>
          <a:p>
            <a:r>
              <a:rPr lang="en-GB" sz="3600" dirty="0"/>
              <a:t>Critiques from some feminist historians – going too far into focus on discourse.</a:t>
            </a:r>
          </a:p>
          <a:p>
            <a:r>
              <a:rPr lang="en-GB" sz="3600" dirty="0"/>
              <a:t>‘Sexual difference is not purely discursive nor merely social. It is also physical’ (Roper, 1994) – experience matters.</a:t>
            </a:r>
          </a:p>
        </p:txBody>
      </p:sp>
      <p:pic>
        <p:nvPicPr>
          <p:cNvPr id="4" name="Picture 3">
            <a:extLst>
              <a:ext uri="{FF2B5EF4-FFF2-40B4-BE49-F238E27FC236}">
                <a16:creationId xmlns:a16="http://schemas.microsoft.com/office/drawing/2014/main" id="{DAF5F687-CD37-7665-98D2-0DAEF8E409C6}"/>
              </a:ext>
            </a:extLst>
          </p:cNvPr>
          <p:cNvPicPr>
            <a:picLocks noChangeAspect="1"/>
          </p:cNvPicPr>
          <p:nvPr/>
        </p:nvPicPr>
        <p:blipFill>
          <a:blip r:embed="rId2"/>
          <a:srcRect t="602" r="1" b="21440"/>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8279090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056A1-13AC-4BEE-B69E-4A4D3397D472}"/>
              </a:ext>
            </a:extLst>
          </p:cNvPr>
          <p:cNvSpPr>
            <a:spLocks noGrp="1"/>
          </p:cNvSpPr>
          <p:nvPr>
            <p:ph type="title"/>
          </p:nvPr>
        </p:nvSpPr>
        <p:spPr>
          <a:xfrm>
            <a:off x="640080" y="329184"/>
            <a:ext cx="6894576" cy="1783080"/>
          </a:xfrm>
        </p:spPr>
        <p:txBody>
          <a:bodyPr anchor="b">
            <a:normAutofit/>
          </a:bodyPr>
          <a:lstStyle/>
          <a:p>
            <a:r>
              <a:rPr lang="en-GB" sz="5400"/>
              <a:t>Late 1990s/early 2000s - History of Masculinity</a:t>
            </a:r>
          </a:p>
        </p:txBody>
      </p:sp>
      <p:sp>
        <p:nvSpPr>
          <p:cNvPr id="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CA2759-1D2B-7A25-29BE-3C1A1014EA57}"/>
              </a:ext>
            </a:extLst>
          </p:cNvPr>
          <p:cNvSpPr>
            <a:spLocks noGrp="1"/>
          </p:cNvSpPr>
          <p:nvPr>
            <p:ph idx="1"/>
          </p:nvPr>
        </p:nvSpPr>
        <p:spPr>
          <a:xfrm>
            <a:off x="640080" y="2706624"/>
            <a:ext cx="6894576" cy="3940914"/>
          </a:xfrm>
        </p:spPr>
        <p:txBody>
          <a:bodyPr>
            <a:normAutofit/>
          </a:bodyPr>
          <a:lstStyle/>
          <a:p>
            <a:r>
              <a:rPr lang="en-GB" sz="2400" dirty="0"/>
              <a:t>The masculine is not a universal, neutral history of the species.</a:t>
            </a:r>
          </a:p>
          <a:p>
            <a:r>
              <a:rPr lang="en-GB" sz="2400" dirty="0"/>
              <a:t>Historicising the construction of masculinities</a:t>
            </a:r>
          </a:p>
          <a:p>
            <a:r>
              <a:rPr lang="en-GB" sz="2400" dirty="0"/>
              <a:t>‘Hegemonic masculinities’ (Connell, 1995)</a:t>
            </a:r>
          </a:p>
          <a:p>
            <a:r>
              <a:rPr lang="en-GB" sz="2400" dirty="0"/>
              <a:t>Hierarchies of masculinities e.g. Sinha (1995) – stereotypes of ‘manly Englishman’ and ‘effeminate Bengali’ served to legitimate colonial rule and racial hierarchy in late C19th India.</a:t>
            </a:r>
          </a:p>
          <a:p>
            <a:r>
              <a:rPr lang="en-GB" sz="2400" dirty="0"/>
              <a:t>Critique by some feminist historians as re-centring men.</a:t>
            </a:r>
          </a:p>
        </p:txBody>
      </p:sp>
      <p:pic>
        <p:nvPicPr>
          <p:cNvPr id="5" name="Picture 4">
            <a:extLst>
              <a:ext uri="{FF2B5EF4-FFF2-40B4-BE49-F238E27FC236}">
                <a16:creationId xmlns:a16="http://schemas.microsoft.com/office/drawing/2014/main" id="{DA6A4DED-7220-553C-4552-4EDF6EA25663}"/>
              </a:ext>
            </a:extLst>
          </p:cNvPr>
          <p:cNvPicPr>
            <a:picLocks noChangeAspect="1"/>
          </p:cNvPicPr>
          <p:nvPr/>
        </p:nvPicPr>
        <p:blipFill>
          <a:blip r:embed="rId2"/>
          <a:stretch>
            <a:fillRect/>
          </a:stretch>
        </p:blipFill>
        <p:spPr>
          <a:xfrm>
            <a:off x="8721909" y="329183"/>
            <a:ext cx="2298078" cy="3429969"/>
          </a:xfrm>
          <a:prstGeom prst="rect">
            <a:avLst/>
          </a:prstGeom>
        </p:spPr>
      </p:pic>
      <p:pic>
        <p:nvPicPr>
          <p:cNvPr id="4" name="Picture 3">
            <a:extLst>
              <a:ext uri="{FF2B5EF4-FFF2-40B4-BE49-F238E27FC236}">
                <a16:creationId xmlns:a16="http://schemas.microsoft.com/office/drawing/2014/main" id="{92054D7E-5D9B-3A65-20F3-5BA49774A32A}"/>
              </a:ext>
            </a:extLst>
          </p:cNvPr>
          <p:cNvPicPr>
            <a:picLocks noChangeAspect="1"/>
          </p:cNvPicPr>
          <p:nvPr/>
        </p:nvPicPr>
        <p:blipFill>
          <a:blip r:embed="rId3"/>
          <a:stretch>
            <a:fillRect/>
          </a:stretch>
        </p:blipFill>
        <p:spPr>
          <a:xfrm>
            <a:off x="8612463" y="4079193"/>
            <a:ext cx="2498682" cy="2176272"/>
          </a:xfrm>
          <a:prstGeom prst="rect">
            <a:avLst/>
          </a:prstGeom>
        </p:spPr>
      </p:pic>
    </p:spTree>
    <p:extLst>
      <p:ext uri="{BB962C8B-B14F-4D97-AF65-F5344CB8AC3E}">
        <p14:creationId xmlns:p14="http://schemas.microsoft.com/office/powerpoint/2010/main" val="36680043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AE565-2697-BC0D-D730-5F9C6A5A34BF}"/>
              </a:ext>
            </a:extLst>
          </p:cNvPr>
          <p:cNvSpPr>
            <a:spLocks noGrp="1"/>
          </p:cNvSpPr>
          <p:nvPr>
            <p:ph type="title"/>
          </p:nvPr>
        </p:nvSpPr>
        <p:spPr>
          <a:xfrm>
            <a:off x="5297762" y="329184"/>
            <a:ext cx="6251110" cy="1783080"/>
          </a:xfrm>
        </p:spPr>
        <p:txBody>
          <a:bodyPr anchor="b">
            <a:normAutofit/>
          </a:bodyPr>
          <a:lstStyle/>
          <a:p>
            <a:r>
              <a:rPr lang="en-GB" sz="5400"/>
              <a:t>Black feminist critiques</a:t>
            </a:r>
          </a:p>
        </p:txBody>
      </p:sp>
      <p:pic>
        <p:nvPicPr>
          <p:cNvPr id="4" name="Picture 3" descr="A book cover with a symbol and a sword&#10;&#10;AI-generated content may be incorrect.">
            <a:extLst>
              <a:ext uri="{FF2B5EF4-FFF2-40B4-BE49-F238E27FC236}">
                <a16:creationId xmlns:a16="http://schemas.microsoft.com/office/drawing/2014/main" id="{D3398982-9503-AE9F-99F2-8DE431450111}"/>
              </a:ext>
            </a:extLst>
          </p:cNvPr>
          <p:cNvPicPr>
            <a:picLocks noChangeAspect="1"/>
          </p:cNvPicPr>
          <p:nvPr/>
        </p:nvPicPr>
        <p:blipFill>
          <a:blip r:embed="rId2"/>
          <a:srcRect r="-2" b="235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AB12C2-8FB5-6C74-F03C-36C41796AC9F}"/>
              </a:ext>
            </a:extLst>
          </p:cNvPr>
          <p:cNvSpPr>
            <a:spLocks noGrp="1"/>
          </p:cNvSpPr>
          <p:nvPr>
            <p:ph idx="1"/>
          </p:nvPr>
        </p:nvSpPr>
        <p:spPr>
          <a:xfrm>
            <a:off x="5297762" y="2706624"/>
            <a:ext cx="6251110" cy="3822192"/>
          </a:xfrm>
        </p:spPr>
        <p:txBody>
          <a:bodyPr>
            <a:normAutofit fontScale="92500" lnSpcReduction="20000"/>
          </a:bodyPr>
          <a:lstStyle/>
          <a:p>
            <a:r>
              <a:rPr lang="en-GB" sz="2400" dirty="0"/>
              <a:t>1950s – large numbers of African, Caribbean, Asian people came to Britain. 1960s-1970s, emergence of Black identity.</a:t>
            </a:r>
          </a:p>
          <a:p>
            <a:r>
              <a:rPr lang="en-GB" sz="2400" dirty="0"/>
              <a:t>US women’s movement – ‘Sisterhood is powerful’</a:t>
            </a:r>
          </a:p>
          <a:p>
            <a:r>
              <a:rPr lang="en-GB" sz="2400" dirty="0"/>
              <a:t>Challenged by Black women historians – critique of ‘sisterhood’ as defined by white women’s concerns (hooks, 1982)</a:t>
            </a:r>
          </a:p>
          <a:p>
            <a:r>
              <a:rPr lang="en-GB" sz="2400" dirty="0"/>
              <a:t>Late 70s – formation of autonomous Black women’s groups  e.g. Organization of Women of African and Asian descent.</a:t>
            </a:r>
          </a:p>
          <a:p>
            <a:r>
              <a:rPr lang="en-GB" sz="2400" dirty="0"/>
              <a:t>Exclusion of perspectives and experiences of women of colour.</a:t>
            </a:r>
          </a:p>
        </p:txBody>
      </p:sp>
    </p:spTree>
    <p:extLst>
      <p:ext uri="{BB962C8B-B14F-4D97-AF65-F5344CB8AC3E}">
        <p14:creationId xmlns:p14="http://schemas.microsoft.com/office/powerpoint/2010/main" val="40688066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B40FF2-E0C1-AA24-6249-DED573A8A4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5B0EB5-19BE-D3D7-B469-87392A3F4F5E}"/>
              </a:ext>
            </a:extLst>
          </p:cNvPr>
          <p:cNvSpPr>
            <a:spLocks noGrp="1"/>
          </p:cNvSpPr>
          <p:nvPr>
            <p:ph type="title"/>
          </p:nvPr>
        </p:nvSpPr>
        <p:spPr>
          <a:xfrm>
            <a:off x="6739128" y="638089"/>
            <a:ext cx="4818888" cy="1476801"/>
          </a:xfrm>
        </p:spPr>
        <p:txBody>
          <a:bodyPr anchor="b">
            <a:normAutofit/>
          </a:bodyPr>
          <a:lstStyle/>
          <a:p>
            <a:r>
              <a:rPr lang="en-GB" sz="4600" dirty="0"/>
              <a:t>Black feminist critiques</a:t>
            </a:r>
          </a:p>
        </p:txBody>
      </p:sp>
      <p:pic>
        <p:nvPicPr>
          <p:cNvPr id="1026" name="Picture 2" descr="EMPIRE STRIKES BACK">
            <a:extLst>
              <a:ext uri="{FF2B5EF4-FFF2-40B4-BE49-F238E27FC236}">
                <a16:creationId xmlns:a16="http://schemas.microsoft.com/office/drawing/2014/main" id="{9DB39140-32CF-073E-3BF3-824A89EF33A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01140" y="640080"/>
            <a:ext cx="3718560"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95D3F67-6701-97D8-86F7-E7EB0E9FCCF6}"/>
              </a:ext>
            </a:extLst>
          </p:cNvPr>
          <p:cNvSpPr>
            <a:spLocks noGrp="1"/>
          </p:cNvSpPr>
          <p:nvPr>
            <p:ph idx="1"/>
          </p:nvPr>
        </p:nvSpPr>
        <p:spPr>
          <a:xfrm>
            <a:off x="6739128" y="2664886"/>
            <a:ext cx="4818888" cy="3550789"/>
          </a:xfrm>
        </p:spPr>
        <p:txBody>
          <a:bodyPr anchor="t">
            <a:normAutofit fontScale="92500" lnSpcReduction="10000"/>
          </a:bodyPr>
          <a:lstStyle/>
          <a:p>
            <a:pPr marL="0" indent="0">
              <a:buNone/>
            </a:pPr>
            <a:r>
              <a:rPr lang="en-GB" sz="3200" dirty="0"/>
              <a:t>White feminists “write their herstory and call it the story of women but ignore our lives and deny their relation to us, that is the moment in which they are acting within the relations of racism and writing history”</a:t>
            </a:r>
          </a:p>
          <a:p>
            <a:pPr marL="0" indent="0">
              <a:buNone/>
            </a:pPr>
            <a:r>
              <a:rPr lang="en-GB" sz="3200" dirty="0"/>
              <a:t>Carby (1982, p.223)</a:t>
            </a:r>
          </a:p>
          <a:p>
            <a:pPr marL="0" indent="0">
              <a:buNone/>
            </a:pPr>
            <a:endParaRPr lang="en-GB" sz="2200" dirty="0"/>
          </a:p>
        </p:txBody>
      </p:sp>
    </p:spTree>
    <p:extLst>
      <p:ext uri="{BB962C8B-B14F-4D97-AF65-F5344CB8AC3E}">
        <p14:creationId xmlns:p14="http://schemas.microsoft.com/office/powerpoint/2010/main" val="22831626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10E7B-6102-A945-0D2F-D3B1636080A5}"/>
              </a:ext>
            </a:extLst>
          </p:cNvPr>
          <p:cNvSpPr>
            <a:spLocks noGrp="1"/>
          </p:cNvSpPr>
          <p:nvPr>
            <p:ph type="title"/>
          </p:nvPr>
        </p:nvSpPr>
        <p:spPr>
          <a:xfrm>
            <a:off x="572493" y="238539"/>
            <a:ext cx="11018520" cy="1434415"/>
          </a:xfrm>
        </p:spPr>
        <p:txBody>
          <a:bodyPr anchor="b">
            <a:normAutofit/>
          </a:bodyPr>
          <a:lstStyle/>
          <a:p>
            <a:r>
              <a:rPr lang="en-GB" sz="5400"/>
              <a:t>Black feminist critiques</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39FDA7-5E5F-6235-38F1-90ADAD2FAA38}"/>
              </a:ext>
            </a:extLst>
          </p:cNvPr>
          <p:cNvSpPr>
            <a:spLocks noGrp="1"/>
          </p:cNvSpPr>
          <p:nvPr>
            <p:ph idx="1"/>
          </p:nvPr>
        </p:nvSpPr>
        <p:spPr>
          <a:xfrm>
            <a:off x="572493" y="2071316"/>
            <a:ext cx="6713552" cy="4119172"/>
          </a:xfrm>
        </p:spPr>
        <p:txBody>
          <a:bodyPr anchor="t">
            <a:normAutofit fontScale="92500" lnSpcReduction="20000"/>
          </a:bodyPr>
          <a:lstStyle/>
          <a:p>
            <a:r>
              <a:rPr lang="en-GB" sz="3200" dirty="0"/>
              <a:t>British history written by white women as imperial, rooted in colonial and neo-colonial prejudices, ignoring the ways in which white women have benefited from racial oppression (Amos and Parmar, 1984).</a:t>
            </a:r>
          </a:p>
          <a:p>
            <a:r>
              <a:rPr lang="en-GB" sz="3200" dirty="0"/>
              <a:t>British feminist historians slow to engage with race.</a:t>
            </a:r>
          </a:p>
          <a:p>
            <a:r>
              <a:rPr lang="en-GB" sz="3200" dirty="0"/>
              <a:t>Critique of ‘whitewashed’ feminist history continued into 1990s (Ware, 1990) </a:t>
            </a:r>
          </a:p>
        </p:txBody>
      </p:sp>
      <p:pic>
        <p:nvPicPr>
          <p:cNvPr id="4" name="Picture 3" descr="A screenshot of a book&#10;&#10;AI-generated content may be incorrect.">
            <a:extLst>
              <a:ext uri="{FF2B5EF4-FFF2-40B4-BE49-F238E27FC236}">
                <a16:creationId xmlns:a16="http://schemas.microsoft.com/office/drawing/2014/main" id="{44D6E50D-AE6C-58BD-DE73-310CDB9DF518}"/>
              </a:ext>
            </a:extLst>
          </p:cNvPr>
          <p:cNvPicPr>
            <a:picLocks noChangeAspect="1"/>
          </p:cNvPicPr>
          <p:nvPr/>
        </p:nvPicPr>
        <p:blipFill>
          <a:blip r:embed="rId2"/>
          <a:srcRect b="21779"/>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1988315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A2E8B-FF80-597A-4FA7-6CD3C5856B15}"/>
              </a:ext>
            </a:extLst>
          </p:cNvPr>
          <p:cNvSpPr>
            <a:spLocks noGrp="1"/>
          </p:cNvSpPr>
          <p:nvPr>
            <p:ph type="title"/>
          </p:nvPr>
        </p:nvSpPr>
        <p:spPr>
          <a:xfrm>
            <a:off x="572493" y="238539"/>
            <a:ext cx="11018520" cy="1434415"/>
          </a:xfrm>
        </p:spPr>
        <p:txBody>
          <a:bodyPr anchor="b">
            <a:normAutofit/>
          </a:bodyPr>
          <a:lstStyle/>
          <a:p>
            <a:r>
              <a:rPr lang="en-GB" sz="5400"/>
              <a:t>Intersectional approaches</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78B3F4-D022-C9BA-4113-69AB07F0A013}"/>
              </a:ext>
            </a:extLst>
          </p:cNvPr>
          <p:cNvSpPr>
            <a:spLocks noGrp="1"/>
          </p:cNvSpPr>
          <p:nvPr>
            <p:ph idx="1"/>
          </p:nvPr>
        </p:nvSpPr>
        <p:spPr>
          <a:xfrm>
            <a:off x="572493" y="2071316"/>
            <a:ext cx="6713552" cy="4119172"/>
          </a:xfrm>
        </p:spPr>
        <p:txBody>
          <a:bodyPr anchor="t">
            <a:normAutofit fontScale="92500"/>
          </a:bodyPr>
          <a:lstStyle/>
          <a:p>
            <a:r>
              <a:rPr lang="en-GB" sz="3200" dirty="0"/>
              <a:t>Especially influential from 2010</a:t>
            </a:r>
          </a:p>
          <a:p>
            <a:r>
              <a:rPr lang="en-GB" sz="3200" dirty="0"/>
              <a:t>Crenshaw (1989) – overlapping axes of oppression: gender, race, class, sexuality, disability…shape lived experience and historical processes.</a:t>
            </a:r>
          </a:p>
          <a:p>
            <a:r>
              <a:rPr lang="en-GB" sz="3200" dirty="0"/>
              <a:t>Focus on erasures from mainstream and feminist analyses – e.g. women of colour, transgender/non-binary people.</a:t>
            </a:r>
          </a:p>
          <a:p>
            <a:endParaRPr lang="en-GB" sz="2200" dirty="0"/>
          </a:p>
        </p:txBody>
      </p:sp>
      <p:pic>
        <p:nvPicPr>
          <p:cNvPr id="4" name="Picture 3" descr="A person in a pink shirt&#10;&#10;AI-generated content may be incorrect.">
            <a:extLst>
              <a:ext uri="{FF2B5EF4-FFF2-40B4-BE49-F238E27FC236}">
                <a16:creationId xmlns:a16="http://schemas.microsoft.com/office/drawing/2014/main" id="{F9CBA502-DF04-DCA3-5397-7E768D873466}"/>
              </a:ext>
            </a:extLst>
          </p:cNvPr>
          <p:cNvPicPr>
            <a:picLocks noChangeAspect="1"/>
          </p:cNvPicPr>
          <p:nvPr/>
        </p:nvPicPr>
        <p:blipFill>
          <a:blip r:embed="rId2"/>
          <a:srcRect t="1405" r="2" b="1197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2151782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17CEC8-2F6C-5F2F-E69D-033B2A9737C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924B2-2A87-461A-874A-3F19731AD2F3}"/>
              </a:ext>
            </a:extLst>
          </p:cNvPr>
          <p:cNvSpPr>
            <a:spLocks noGrp="1"/>
          </p:cNvSpPr>
          <p:nvPr>
            <p:ph type="title"/>
          </p:nvPr>
        </p:nvSpPr>
        <p:spPr>
          <a:xfrm>
            <a:off x="841248" y="548640"/>
            <a:ext cx="3600860" cy="5431536"/>
          </a:xfrm>
        </p:spPr>
        <p:txBody>
          <a:bodyPr>
            <a:normAutofit/>
          </a:bodyPr>
          <a:lstStyle/>
          <a:p>
            <a:r>
              <a:rPr lang="en-GB" sz="5400"/>
              <a:t>Next class</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1C374C-748C-5A9D-33F7-EC5889DBA659}"/>
              </a:ext>
            </a:extLst>
          </p:cNvPr>
          <p:cNvSpPr>
            <a:spLocks noGrp="1"/>
          </p:cNvSpPr>
          <p:nvPr>
            <p:ph idx="1"/>
          </p:nvPr>
        </p:nvSpPr>
        <p:spPr>
          <a:xfrm>
            <a:off x="5126418" y="552091"/>
            <a:ext cx="6224335" cy="5431536"/>
          </a:xfrm>
        </p:spPr>
        <p:txBody>
          <a:bodyPr anchor="ctr">
            <a:normAutofit/>
          </a:bodyPr>
          <a:lstStyle/>
          <a:p>
            <a:r>
              <a:rPr lang="en-GB" sz="4400" dirty="0"/>
              <a:t>Gender and Empire </a:t>
            </a:r>
          </a:p>
          <a:p>
            <a:r>
              <a:rPr lang="en-GB" sz="4400" dirty="0"/>
              <a:t>Take a look at </a:t>
            </a:r>
            <a:r>
              <a:rPr lang="en-GB" sz="4400" dirty="0" err="1"/>
              <a:t>at</a:t>
            </a:r>
            <a:r>
              <a:rPr lang="en-GB" sz="4400" dirty="0"/>
              <a:t> least one of the key readings on Moodle</a:t>
            </a:r>
          </a:p>
        </p:txBody>
      </p:sp>
    </p:spTree>
    <p:extLst>
      <p:ext uri="{BB962C8B-B14F-4D97-AF65-F5344CB8AC3E}">
        <p14:creationId xmlns:p14="http://schemas.microsoft.com/office/powerpoint/2010/main" val="41787156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193E1-B434-EA85-BCC7-0E08BD6BE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16D010-2F1C-E7D8-D368-FDA4583230A4}"/>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3" name="Content Placeholder 2">
            <a:extLst>
              <a:ext uri="{FF2B5EF4-FFF2-40B4-BE49-F238E27FC236}">
                <a16:creationId xmlns:a16="http://schemas.microsoft.com/office/drawing/2014/main" id="{B53493CD-EAC8-56F2-EC78-533F3DC69EB5}"/>
              </a:ext>
            </a:extLst>
          </p:cNvPr>
          <p:cNvSpPr>
            <a:spLocks noGrp="1"/>
          </p:cNvSpPr>
          <p:nvPr>
            <p:ph idx="1"/>
          </p:nvPr>
        </p:nvSpPr>
        <p:spPr>
          <a:xfrm>
            <a:off x="838200" y="1929384"/>
            <a:ext cx="10515600" cy="4251960"/>
          </a:xfrm>
        </p:spPr>
        <p:txBody>
          <a:bodyPr>
            <a:normAutofit fontScale="85000" lnSpcReduction="10000"/>
          </a:bodyPr>
          <a:lstStyle/>
          <a:p>
            <a:r>
              <a:rPr lang="en-GB" dirty="0"/>
              <a:t>Sally Alexander, “Women’s Work in Nineteenth-Century London: A Study of the Years 1820–50,” in Juliet Mitchell and Anne Oakley (eds.), </a:t>
            </a:r>
            <a:r>
              <a:rPr lang="en-GB" i="1" dirty="0"/>
              <a:t>Rights and Wrongs of Women </a:t>
            </a:r>
            <a:r>
              <a:rPr lang="en-GB" dirty="0"/>
              <a:t>(Penguin, 1976), pp. 59-111.</a:t>
            </a:r>
          </a:p>
          <a:p>
            <a:r>
              <a:rPr lang="en-GB" dirty="0"/>
              <a:t>Sally Alexander and Anna Davin, ‘Feminist History’, </a:t>
            </a:r>
            <a:r>
              <a:rPr lang="en-GB" i="1" dirty="0"/>
              <a:t>History Workshop Journal</a:t>
            </a:r>
            <a:r>
              <a:rPr lang="en-GB" dirty="0"/>
              <a:t>, 1 (1976).</a:t>
            </a:r>
          </a:p>
          <a:p>
            <a:r>
              <a:rPr lang="en-GB" dirty="0"/>
              <a:t>Valerie Amos and Pratibha Parmar, ‘Challenging Imperial Feminism’, </a:t>
            </a:r>
            <a:r>
              <a:rPr lang="en-GB" i="1" dirty="0"/>
              <a:t>Feminist Review </a:t>
            </a:r>
            <a:r>
              <a:rPr lang="en-GB" dirty="0"/>
              <a:t>17 (1984).</a:t>
            </a:r>
          </a:p>
          <a:p>
            <a:r>
              <a:rPr lang="en-GB" dirty="0"/>
              <a:t>Andrew August, ‘Narrative, Experience and Class: Nineteenth Century Social History in Light of the Linguistic Turn’, </a:t>
            </a:r>
            <a:r>
              <a:rPr lang="en-GB" i="1" dirty="0"/>
              <a:t>History Compass </a:t>
            </a:r>
            <a:r>
              <a:rPr lang="en-GB" dirty="0"/>
              <a:t>9.5 (2011), 384-396.</a:t>
            </a:r>
          </a:p>
          <a:p>
            <a:r>
              <a:rPr lang="en-GB" dirty="0"/>
              <a:t>Hazel V. Carby, </a:t>
            </a:r>
            <a:r>
              <a:rPr lang="en-GB" dirty="0" err="1"/>
              <a:t>‘White</a:t>
            </a:r>
            <a:r>
              <a:rPr lang="en-GB" dirty="0"/>
              <a:t> Women Listen! Black feminism and the boundaries of sisterhood’, in Centre for Contemporary Cultural Studies (eds), </a:t>
            </a:r>
            <a:r>
              <a:rPr lang="en-GB" i="1" dirty="0"/>
              <a:t>The Empire Strikes Back. Race and Racism in 70s Britain </a:t>
            </a:r>
            <a:r>
              <a:rPr lang="en-GB" dirty="0"/>
              <a:t>(Hutchinson, London, 1982).</a:t>
            </a:r>
          </a:p>
          <a:p>
            <a:endParaRPr lang="en-GB" dirty="0"/>
          </a:p>
        </p:txBody>
      </p:sp>
    </p:spTree>
    <p:extLst>
      <p:ext uri="{BB962C8B-B14F-4D97-AF65-F5344CB8AC3E}">
        <p14:creationId xmlns:p14="http://schemas.microsoft.com/office/powerpoint/2010/main" val="6176350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296882-EF31-C8EC-2C84-CEB1645937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3D5F43-AA42-E84B-F84A-6169DE212EEF}"/>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3" name="Content Placeholder 2">
            <a:extLst>
              <a:ext uri="{FF2B5EF4-FFF2-40B4-BE49-F238E27FC236}">
                <a16:creationId xmlns:a16="http://schemas.microsoft.com/office/drawing/2014/main" id="{A42F2865-0309-77DB-7BCD-30CFCE96C700}"/>
              </a:ext>
            </a:extLst>
          </p:cNvPr>
          <p:cNvSpPr>
            <a:spLocks noGrp="1"/>
          </p:cNvSpPr>
          <p:nvPr>
            <p:ph idx="1"/>
          </p:nvPr>
        </p:nvSpPr>
        <p:spPr>
          <a:xfrm>
            <a:off x="838200" y="1929384"/>
            <a:ext cx="10515600" cy="4251960"/>
          </a:xfrm>
        </p:spPr>
        <p:txBody>
          <a:bodyPr>
            <a:normAutofit fontScale="92500" lnSpcReduction="20000"/>
          </a:bodyPr>
          <a:lstStyle/>
          <a:p>
            <a:r>
              <a:rPr lang="en-GB" dirty="0"/>
              <a:t>Elizabeth A. Clark, </a:t>
            </a:r>
            <a:r>
              <a:rPr lang="en-GB" i="1" dirty="0"/>
              <a:t>History, Theory, Text: Historians and the Linguistic Turn </a:t>
            </a:r>
            <a:r>
              <a:rPr lang="en-GB" dirty="0"/>
              <a:t>(Harvard University Press, 2004).</a:t>
            </a:r>
          </a:p>
          <a:p>
            <a:r>
              <a:rPr lang="en-GB" dirty="0"/>
              <a:t>R. W. Connell, </a:t>
            </a:r>
            <a:r>
              <a:rPr lang="en-GB" i="1" dirty="0"/>
              <a:t>Masculinities </a:t>
            </a:r>
            <a:r>
              <a:rPr lang="en-GB" dirty="0"/>
              <a:t>(Polity Press, 1995).</a:t>
            </a:r>
          </a:p>
          <a:p>
            <a:r>
              <a:rPr lang="en-GB" dirty="0"/>
              <a:t>Kimberle Crenshaw, ‘Demarginalizing the Intersection of Race and Sex: A Black Feminist Critique of Antidiscrimination Doctrine, Feminist Theory and Antiracist Politics’, </a:t>
            </a:r>
            <a:r>
              <a:rPr lang="en-GB" i="1" dirty="0"/>
              <a:t>University of Chicago Legal Forum </a:t>
            </a:r>
            <a:r>
              <a:rPr lang="en-GB" dirty="0"/>
              <a:t>1 (1989).</a:t>
            </a:r>
          </a:p>
          <a:p>
            <a:r>
              <a:rPr lang="en-GB" dirty="0"/>
              <a:t>Anna Davin, ‘Women and History’, in Micheline </a:t>
            </a:r>
            <a:r>
              <a:rPr lang="en-GB" dirty="0" err="1"/>
              <a:t>Wandor</a:t>
            </a:r>
            <a:r>
              <a:rPr lang="en-GB" dirty="0"/>
              <a:t> (ed.), </a:t>
            </a:r>
            <a:r>
              <a:rPr lang="en-GB" i="1" dirty="0"/>
              <a:t>The Body Politic. Writings from the Women’s Liberation Movement in Britain 1969–72 </a:t>
            </a:r>
            <a:r>
              <a:rPr lang="en-GB" dirty="0"/>
              <a:t>(Stage 1, 1972).</a:t>
            </a:r>
          </a:p>
          <a:p>
            <a:r>
              <a:rPr lang="en-GB" dirty="0"/>
              <a:t>Laura Lee Downs, ‘From Women’s History to Gender History’  in Stefan Berger, Heiko Feldner and Kevin Passmore (eds), </a:t>
            </a:r>
            <a:r>
              <a:rPr lang="en-GB" i="1" dirty="0"/>
              <a:t>Writing History: Theory and Practice </a:t>
            </a:r>
            <a:r>
              <a:rPr lang="en-GB" dirty="0"/>
              <a:t>(Hodder, 2003).</a:t>
            </a:r>
          </a:p>
        </p:txBody>
      </p:sp>
    </p:spTree>
    <p:extLst>
      <p:ext uri="{BB962C8B-B14F-4D97-AF65-F5344CB8AC3E}">
        <p14:creationId xmlns:p14="http://schemas.microsoft.com/office/powerpoint/2010/main" val="34140981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4D46D-885E-98B8-280F-829C71BEBA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BB04EF-A05E-BA36-B843-BB46F66D3655}"/>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3" name="Content Placeholder 2">
            <a:extLst>
              <a:ext uri="{FF2B5EF4-FFF2-40B4-BE49-F238E27FC236}">
                <a16:creationId xmlns:a16="http://schemas.microsoft.com/office/drawing/2014/main" id="{701E5E35-1629-21F5-0D98-C6783C158C64}"/>
              </a:ext>
            </a:extLst>
          </p:cNvPr>
          <p:cNvSpPr>
            <a:spLocks noGrp="1"/>
          </p:cNvSpPr>
          <p:nvPr>
            <p:ph idx="1"/>
          </p:nvPr>
        </p:nvSpPr>
        <p:spPr>
          <a:xfrm>
            <a:off x="838200" y="1929384"/>
            <a:ext cx="10515600" cy="4251960"/>
          </a:xfrm>
        </p:spPr>
        <p:txBody>
          <a:bodyPr>
            <a:normAutofit fontScale="77500" lnSpcReduction="20000"/>
          </a:bodyPr>
          <a:lstStyle/>
          <a:p>
            <a:r>
              <a:rPr lang="en-GB" dirty="0"/>
              <a:t>HESA, HE Staff Data (2025): </a:t>
            </a:r>
            <a:r>
              <a:rPr lang="en-GB" dirty="0">
                <a:hlinkClick r:id="rId2"/>
              </a:rPr>
              <a:t>https://www.hesa.ac.uk/data-and-analysis/staff/areas - </a:t>
            </a:r>
            <a:endParaRPr lang="en-GB" dirty="0"/>
          </a:p>
          <a:p>
            <a:r>
              <a:rPr lang="en-GB" dirty="0"/>
              <a:t>bell hooks, </a:t>
            </a:r>
            <a:r>
              <a:rPr lang="en-GB" i="1" dirty="0" err="1"/>
              <a:t>Ain’t</a:t>
            </a:r>
            <a:r>
              <a:rPr lang="en-GB" i="1" dirty="0"/>
              <a:t> I a Woman? Black Women and Feminism </a:t>
            </a:r>
            <a:r>
              <a:rPr lang="en-GB" dirty="0"/>
              <a:t>(Pluto, London, 1982) </a:t>
            </a:r>
          </a:p>
          <a:p>
            <a:r>
              <a:rPr lang="en-GB" dirty="0"/>
              <a:t>Sheila Rowbotham, </a:t>
            </a:r>
            <a:r>
              <a:rPr lang="en-GB" i="1" dirty="0"/>
              <a:t>Hidden from History: 300 Years of Women’s Oppression and the Fight Against It </a:t>
            </a:r>
            <a:r>
              <a:rPr lang="en-GB" dirty="0"/>
              <a:t>(Pluto, 1973).</a:t>
            </a:r>
          </a:p>
          <a:p>
            <a:r>
              <a:rPr lang="en-GB" dirty="0"/>
              <a:t>Sonya O. Rose, </a:t>
            </a:r>
            <a:r>
              <a:rPr lang="en-GB" i="1" dirty="0"/>
              <a:t>What is Gender History? </a:t>
            </a:r>
            <a:r>
              <a:rPr lang="en-GB" dirty="0"/>
              <a:t>(Polity Press, 2010).</a:t>
            </a:r>
          </a:p>
          <a:p>
            <a:r>
              <a:rPr lang="en-GB" dirty="0"/>
              <a:t>Denise Riley, </a:t>
            </a:r>
            <a:r>
              <a:rPr lang="en-GB" i="1" dirty="0"/>
              <a:t>‘Am I That Name?’ Feminism and the Category of ‘Women in History </a:t>
            </a:r>
            <a:r>
              <a:rPr lang="en-GB" dirty="0"/>
              <a:t>(Macmillan, Basingstoke, 1989).</a:t>
            </a:r>
          </a:p>
          <a:p>
            <a:r>
              <a:rPr lang="en-GB" dirty="0"/>
              <a:t>Lyndal Roper, </a:t>
            </a:r>
            <a:r>
              <a:rPr lang="en-GB" i="1" dirty="0"/>
              <a:t>Oedipus and the Devil </a:t>
            </a:r>
            <a:r>
              <a:rPr lang="en-GB" dirty="0"/>
              <a:t>(London, 1994).</a:t>
            </a:r>
          </a:p>
          <a:p>
            <a:r>
              <a:rPr lang="en-GB" dirty="0"/>
              <a:t>Royal Historical Society, </a:t>
            </a:r>
            <a:r>
              <a:rPr lang="en-GB" i="1" dirty="0"/>
              <a:t>Promoting Gender Equality in UK History: A Second Report and Recommendations for Good Practice </a:t>
            </a:r>
            <a:r>
              <a:rPr lang="en-GB" dirty="0"/>
              <a:t>(Royal Historical Society, 2018).</a:t>
            </a:r>
          </a:p>
          <a:p>
            <a:r>
              <a:rPr lang="en-GB" dirty="0"/>
              <a:t>Joan W. Scott, ‘Gender: A Useful Category of Historical Analysis’, </a:t>
            </a:r>
            <a:r>
              <a:rPr lang="en-GB" i="1" dirty="0"/>
              <a:t>American Historical Review </a:t>
            </a:r>
            <a:r>
              <a:rPr lang="en-GB" dirty="0"/>
              <a:t>91.5 (1986), 1053-1075.</a:t>
            </a:r>
          </a:p>
        </p:txBody>
      </p:sp>
    </p:spTree>
    <p:extLst>
      <p:ext uri="{BB962C8B-B14F-4D97-AF65-F5344CB8AC3E}">
        <p14:creationId xmlns:p14="http://schemas.microsoft.com/office/powerpoint/2010/main" val="39124878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5F8234-0B8C-F94A-D63F-F8293A397E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9DCF8F-D35B-6B68-3132-A3D42F13D84D}"/>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3" name="Content Placeholder 2">
            <a:extLst>
              <a:ext uri="{FF2B5EF4-FFF2-40B4-BE49-F238E27FC236}">
                <a16:creationId xmlns:a16="http://schemas.microsoft.com/office/drawing/2014/main" id="{8B748016-D32A-415C-4318-B68FB9D494DD}"/>
              </a:ext>
            </a:extLst>
          </p:cNvPr>
          <p:cNvSpPr>
            <a:spLocks noGrp="1"/>
          </p:cNvSpPr>
          <p:nvPr>
            <p:ph idx="1"/>
          </p:nvPr>
        </p:nvSpPr>
        <p:spPr>
          <a:xfrm>
            <a:off x="838200" y="1929384"/>
            <a:ext cx="10515600" cy="4251960"/>
          </a:xfrm>
        </p:spPr>
        <p:txBody>
          <a:bodyPr>
            <a:normAutofit/>
          </a:bodyPr>
          <a:lstStyle/>
          <a:p>
            <a:r>
              <a:rPr lang="en-GB" sz="2400" dirty="0"/>
              <a:t>Mrinalini Sinha, </a:t>
            </a:r>
            <a:r>
              <a:rPr lang="en-GB" sz="2400" i="1" dirty="0"/>
              <a:t>Colonial Masculinity. The “Manly Englishman” and the “Effeminate Bengali” in the Late Nineteenth Century </a:t>
            </a:r>
            <a:r>
              <a:rPr lang="en-GB" sz="2400" dirty="0"/>
              <a:t>(Manchester University Press, 1995).</a:t>
            </a:r>
          </a:p>
          <a:p>
            <a:r>
              <a:rPr lang="en-GB" sz="2400" dirty="0" err="1"/>
              <a:t>Vron</a:t>
            </a:r>
            <a:r>
              <a:rPr lang="en-GB" sz="2400" dirty="0"/>
              <a:t> Ware, ‘The Good, the Bad and the Foolhardy: Moving the Frontiers of British Women’s History’, in Flemming </a:t>
            </a:r>
            <a:r>
              <a:rPr lang="en-GB" sz="2400" dirty="0" err="1"/>
              <a:t>Rogilds</a:t>
            </a:r>
            <a:r>
              <a:rPr lang="en-GB" sz="2400" dirty="0"/>
              <a:t> (ed.), </a:t>
            </a:r>
            <a:r>
              <a:rPr lang="en-GB" sz="2400" i="1" dirty="0"/>
              <a:t>Every Cloud has a Silver Lining. Lectures on Everyday Life, Cultural Production and Race</a:t>
            </a:r>
            <a:r>
              <a:rPr lang="en-GB" sz="2400" dirty="0"/>
              <a:t>, (</a:t>
            </a:r>
            <a:r>
              <a:rPr lang="en-GB" sz="2400" dirty="0" err="1"/>
              <a:t>Akademisk</a:t>
            </a:r>
            <a:r>
              <a:rPr lang="en-GB" sz="2400" dirty="0"/>
              <a:t> </a:t>
            </a:r>
            <a:r>
              <a:rPr lang="en-GB" sz="2400" dirty="0" err="1"/>
              <a:t>Forlag</a:t>
            </a:r>
            <a:r>
              <a:rPr lang="en-GB" sz="2400" dirty="0"/>
              <a:t>, 1990).</a:t>
            </a:r>
          </a:p>
          <a:p>
            <a:r>
              <a:rPr lang="en-GB" sz="2400" dirty="0"/>
              <a:t>Virginia Woolf, ‘Review of Leonie Villard, </a:t>
            </a:r>
            <a:r>
              <a:rPr lang="en-GB" sz="2400" i="1" dirty="0"/>
              <a:t>La femme anglaise au </a:t>
            </a:r>
            <a:r>
              <a:rPr lang="en-GB" sz="2400" i="1" dirty="0" err="1"/>
              <a:t>XIXe</a:t>
            </a:r>
            <a:r>
              <a:rPr lang="en-GB" sz="2400" i="1" dirty="0"/>
              <a:t> siècle et son evolution </a:t>
            </a:r>
            <a:r>
              <a:rPr lang="en-GB" sz="2400" i="1" dirty="0" err="1"/>
              <a:t>d’apres</a:t>
            </a:r>
            <a:r>
              <a:rPr lang="en-GB" sz="2400" i="1" dirty="0"/>
              <a:t> le roman anglais contemporain’, </a:t>
            </a:r>
            <a:r>
              <a:rPr lang="en-GB" sz="2400" dirty="0"/>
              <a:t>Times Literary Supplement, 18 March 1920. </a:t>
            </a:r>
          </a:p>
          <a:p>
            <a:endParaRPr lang="en-GB" sz="1700" dirty="0"/>
          </a:p>
        </p:txBody>
      </p:sp>
    </p:spTree>
    <p:extLst>
      <p:ext uri="{BB962C8B-B14F-4D97-AF65-F5344CB8AC3E}">
        <p14:creationId xmlns:p14="http://schemas.microsoft.com/office/powerpoint/2010/main" val="13280664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3432</Words>
  <Application>Microsoft Office PowerPoint</Application>
  <PresentationFormat>Widescreen</PresentationFormat>
  <Paragraphs>240</Paragraphs>
  <Slides>52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Aptos</vt:lpstr>
      <vt:lpstr>Aptos Display</vt:lpstr>
      <vt:lpstr>Arial</vt:lpstr>
      <vt:lpstr>Office Theme</vt:lpstr>
      <vt:lpstr>Gender, Violence, and Empire 1800-2020</vt:lpstr>
      <vt:lpstr>Welcome &amp; Introductions</vt:lpstr>
      <vt:lpstr>Content note</vt:lpstr>
      <vt:lpstr>Aims</vt:lpstr>
      <vt:lpstr>Upon completion you should be able to:</vt:lpstr>
      <vt:lpstr>Practical information</vt:lpstr>
      <vt:lpstr>Class schedule</vt:lpstr>
      <vt:lpstr>Class schedule</vt:lpstr>
      <vt:lpstr>Expectations</vt:lpstr>
      <vt:lpstr>Assessment</vt:lpstr>
      <vt:lpstr>Portfolio</vt:lpstr>
      <vt:lpstr>Portfolio Part 1: Secondary Literature Review</vt:lpstr>
      <vt:lpstr>Portfolio Part 1: Secondary Literature Review</vt:lpstr>
      <vt:lpstr>Portfolio Part 1: Secondary Literature Review</vt:lpstr>
      <vt:lpstr>Portfolio Part 2: Primary Source Analysis</vt:lpstr>
      <vt:lpstr>Portfolio Part 2: Primary Source Analysis</vt:lpstr>
      <vt:lpstr>Portfolio Part 2: Primary Source Analysis</vt:lpstr>
      <vt:lpstr>Portfolio Part 2: Primary Source Analysis</vt:lpstr>
      <vt:lpstr>Essay</vt:lpstr>
      <vt:lpstr>Essay Questions</vt:lpstr>
      <vt:lpstr>Assessment Criteria</vt:lpstr>
      <vt:lpstr>Referencing</vt:lpstr>
      <vt:lpstr>Use of AI</vt:lpstr>
      <vt:lpstr>What is Gender History?</vt:lpstr>
      <vt:lpstr>PowerPoint Presentation</vt:lpstr>
      <vt:lpstr>Antecedents</vt:lpstr>
      <vt:lpstr>PowerPoint Presentation</vt:lpstr>
      <vt:lpstr>Why do you think women’s history was neglected by “mainstream” historians?</vt:lpstr>
      <vt:lpstr>Why was women’s history neglected by “mainstream” historians? </vt:lpstr>
      <vt:lpstr>Take a guess…</vt:lpstr>
      <vt:lpstr>Take a guess…</vt:lpstr>
      <vt:lpstr>Late 1960s/early 1970s</vt:lpstr>
      <vt:lpstr>1970s</vt:lpstr>
      <vt:lpstr>PowerPoint Presentation</vt:lpstr>
      <vt:lpstr>1970s</vt:lpstr>
      <vt:lpstr>1970s</vt:lpstr>
      <vt:lpstr>Critiques</vt:lpstr>
      <vt:lpstr>1980s</vt:lpstr>
      <vt:lpstr>1980s</vt:lpstr>
      <vt:lpstr>PowerPoint Presentation</vt:lpstr>
      <vt:lpstr>Gender History</vt:lpstr>
      <vt:lpstr>Gender history</vt:lpstr>
      <vt:lpstr>Late 1990s/early 2000s - History of Masculinity</vt:lpstr>
      <vt:lpstr>Black feminist critiques</vt:lpstr>
      <vt:lpstr>Black feminist critiques</vt:lpstr>
      <vt:lpstr>Black feminist critiques</vt:lpstr>
      <vt:lpstr>Intersectional approaches</vt:lpstr>
      <vt:lpstr>Next class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cp:revision>
  <dcterms:created xsi:type="dcterms:W3CDTF">2025-10-27T14:00:18Z</dcterms:created>
  <dcterms:modified xsi:type="dcterms:W3CDTF">2026-02-03T14:44:26Z</dcterms:modified>
</cp:coreProperties>
</file>