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02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3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73"/>
    <p:restoredTop sz="94690"/>
  </p:normalViewPr>
  <p:slideViewPr>
    <p:cSldViewPr>
      <p:cViewPr varScale="1">
        <p:scale>
          <a:sx n="99" d="100"/>
          <a:sy n="99" d="100"/>
        </p:scale>
        <p:origin x="76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717032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5: Session 2: </a:t>
            </a:r>
          </a:p>
          <a:p>
            <a:r>
              <a:rPr lang="en-GB" sz="2400" dirty="0"/>
              <a:t>Instruction Sets &amp; Addressing</a:t>
            </a:r>
          </a:p>
        </p:txBody>
      </p:sp>
    </p:spTree>
    <p:extLst>
      <p:ext uri="{BB962C8B-B14F-4D97-AF65-F5344CB8AC3E}">
        <p14:creationId xmlns:p14="http://schemas.microsoft.com/office/powerpoint/2010/main" val="2922852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Mnemonic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Operation Code (Opcode) &amp; Operand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Classification of 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Move, Move Immediate, Load Immediate, Store Accumulator 	Direct, Load Accumulator Direct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Arithmetic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Addition, Subtract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Logic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AND, OR, EX-OR,</a:t>
            </a:r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Instruction Set – What is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command give to the processor to perform a specified operation on a given data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binary pattern designed inside a microprocessor to perform a specific function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entire group of instructions that a microprocessor supports is called </a:t>
            </a:r>
            <a:r>
              <a:rPr lang="en-US" altLang="en-US" sz="2200" b="1" dirty="0"/>
              <a:t>Instruction Set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example, Intel 8085 microprocessor has 246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is represented by an 8-bit binary value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is Mnemonic?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To make programming easier, assembly language instructions are provided to describe each basic operation performed by the microprocessor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Assembly languages uses alphanumeric characters instead of 0s and 1s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uses two, three, four, or even five English letters to represent an instruction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group of letters is called Mnemonic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Example: MOV, ADD, SUB, CMP, XCHG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Operation Code &amp; Operand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Each assembly language instruction can be divided into two parts: Operation code (opcode) and Operand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The opcode is the part of the instruction that identifies the operation that is to be performed on the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Operand can be specified as data or contents of registers or memory locations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For example: MOV B,A where MOV is the opcode and A &amp; B are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Assembly language statements are usually written in a standard form in four fields as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35315A1-FC35-B84E-AC81-9AE354EC9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386062"/>
              </p:ext>
            </p:extLst>
          </p:nvPr>
        </p:nvGraphicFramePr>
        <p:xfrm>
          <a:off x="827584" y="4941168"/>
          <a:ext cx="763061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2392">
                  <a:extLst>
                    <a:ext uri="{9D8B030D-6E8A-4147-A177-3AD203B41FA5}">
                      <a16:colId xmlns:a16="http://schemas.microsoft.com/office/drawing/2014/main" val="1743051046"/>
                    </a:ext>
                  </a:extLst>
                </a:gridCol>
                <a:gridCol w="1413889">
                  <a:extLst>
                    <a:ext uri="{9D8B030D-6E8A-4147-A177-3AD203B41FA5}">
                      <a16:colId xmlns:a16="http://schemas.microsoft.com/office/drawing/2014/main" val="1903914533"/>
                    </a:ext>
                  </a:extLst>
                </a:gridCol>
                <a:gridCol w="1131111">
                  <a:extLst>
                    <a:ext uri="{9D8B030D-6E8A-4147-A177-3AD203B41FA5}">
                      <a16:colId xmlns:a16="http://schemas.microsoft.com/office/drawing/2014/main" val="386307254"/>
                    </a:ext>
                  </a:extLst>
                </a:gridCol>
                <a:gridCol w="3603225">
                  <a:extLst>
                    <a:ext uri="{9D8B030D-6E8A-4147-A177-3AD203B41FA5}">
                      <a16:colId xmlns:a16="http://schemas.microsoft.com/office/drawing/2014/main" val="30542245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Comment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489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START: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B,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Copy the contents of A on to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579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Classification of Instruction Set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744416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Arithmetic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Logical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Branching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Control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marL="0" indent="0" algn="ctr">
              <a:spcBef>
                <a:spcPct val="0"/>
              </a:spcBef>
              <a:buNone/>
            </a:pPr>
            <a:r>
              <a:rPr lang="en-US" altLang="en-US" sz="2200" dirty="0"/>
              <a:t>(We will be only discussing first three instructions set)</a:t>
            </a:r>
          </a:p>
        </p:txBody>
      </p:sp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data transfer instructions transfer or copy a data from register to register, register to memory or memory to register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It also transfer an immediate data (data contained the instruction itself) to register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transfer instructions do not affect any flag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Move between Register and Register: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These instructions copy an 8-bit data from an 8-bit register to another 8-bit register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registers used are A, B, C, D, E, H and L.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Move instruction is </a:t>
            </a:r>
            <a:r>
              <a:rPr lang="en-US" altLang="en-US" sz="2200" b="1" dirty="0"/>
              <a:t>MOV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d</a:t>
            </a:r>
            <a:r>
              <a:rPr lang="en-US" altLang="en-US" sz="2200" b="1" dirty="0"/>
              <a:t>,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s</a:t>
            </a:r>
            <a:r>
              <a:rPr lang="en-US" altLang="en-US" sz="2200" b="1" baseline="-25000" dirty="0"/>
              <a:t>, </a:t>
            </a:r>
            <a:r>
              <a:rPr lang="en-US" altLang="en-US" sz="2200" dirty="0"/>
              <a:t>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s</a:t>
            </a:r>
            <a:r>
              <a:rPr lang="en-US" altLang="en-US" sz="2200" dirty="0"/>
              <a:t> is the register that acts as a source and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d</a:t>
            </a:r>
            <a:r>
              <a:rPr lang="en-US" altLang="en-US" sz="2200" dirty="0"/>
              <a:t> is the register that acts as a destination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MOV   B, A, means moves/copies the contents of A register to B register (B) 	   (A)</a:t>
            </a:r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Move between Register and Memory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letter </a:t>
            </a:r>
            <a:r>
              <a:rPr lang="en-US" altLang="en-US" sz="2200" b="1" dirty="0"/>
              <a:t>M </a:t>
            </a:r>
            <a:r>
              <a:rPr lang="en-US" altLang="en-US" sz="2200" dirty="0"/>
              <a:t>is used to represent memory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are thousands of memory locations and each location has a distinct address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instruction is </a:t>
            </a:r>
            <a:r>
              <a:rPr lang="en-US" altLang="en-US" sz="2200" b="1" dirty="0"/>
              <a:t>MOV M, r    and MOV r, M</a:t>
            </a:r>
            <a:r>
              <a:rPr lang="en-US" altLang="en-US" sz="2200" dirty="0"/>
              <a:t>, where r is a general-purpose register or accumulator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operation can be represented as: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M((HL))     (r)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(r)	      M((HL))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to move a data from accumulator (A) to memory (M) the corresponding instruction is </a:t>
            </a:r>
            <a:r>
              <a:rPr lang="en-US" altLang="en-US" sz="2200" b="1" dirty="0"/>
              <a:t>MOV M,A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843808" y="422108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C5C7DF2-0B82-0C40-A8FF-DE0B3B29CA51}"/>
              </a:ext>
            </a:extLst>
          </p:cNvPr>
          <p:cNvCxnSpPr>
            <a:cxnSpLocks/>
          </p:cNvCxnSpPr>
          <p:nvPr/>
        </p:nvCxnSpPr>
        <p:spPr>
          <a:xfrm flipH="1">
            <a:off x="4716016" y="42165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Move Immediate Instruction: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move immediate instruction has the form,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MVI 	r,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MVI	M, data 8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Here, r is a general purpose register or accumulator and M refers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instruction transfers the byte of data specified within the instruction itself to a register or memory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(r)     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	M((HL))	data 8  </a:t>
            </a:r>
            <a:r>
              <a:rPr lang="en-US" altLang="en-US" sz="2200" dirty="0"/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267744" y="48691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5796136" y="486152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c) Load Immediate Register Pair: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load immediate register pair instruction is used to load a 16-bit immediate data into a specified register pair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this instruction is, </a:t>
            </a:r>
            <a:r>
              <a:rPr lang="en-US" altLang="en-US" sz="2200" b="1" dirty="0"/>
              <a:t>LXI  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, data 16</a:t>
            </a:r>
            <a:r>
              <a:rPr lang="en-US" altLang="en-US" sz="2200" dirty="0"/>
              <a:t>, 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p</a:t>
            </a:r>
            <a:r>
              <a:rPr lang="en-US" altLang="en-US" sz="2200" dirty="0"/>
              <a:t> stands for one of the register pairs BC, DE, HL or the 16-bit Stack Pointer SP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data 16	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LXI 	H, 2050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2411760" y="436510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d) Store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Store accumulator direct, </a:t>
            </a:r>
            <a:r>
              <a:rPr lang="en-US" altLang="en-US" sz="2200" b="1" dirty="0"/>
              <a:t>STA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stores the contents of the accumulator in the memory whose address is specified in the instruction itself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(A)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STA    2550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320384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e) Load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Load accumulator direct, </a:t>
            </a:r>
            <a:r>
              <a:rPr lang="en-US" altLang="en-US" sz="2200" b="1" dirty="0"/>
              <a:t>LDA 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loads the accumulator with a byte from the memory location whose address is specified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 (A)	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LDA    2450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248376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The arithmetic group of instructions are used to perform addition, subtraction, increment and decrement operations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ADD with register/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instructions, </a:t>
            </a:r>
            <a:r>
              <a:rPr lang="en-US" altLang="en-US" sz="2200" b="1" dirty="0"/>
              <a:t>ADD r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ADD M </a:t>
            </a:r>
            <a:r>
              <a:rPr lang="en-US" altLang="en-US" sz="2200" dirty="0"/>
              <a:t>are used to add the contents of a specified register or memory to the contents of the accumulator. The result is stored in the accumulator like </a:t>
            </a:r>
            <a:r>
              <a:rPr lang="en-US" altLang="en-US" sz="2200" b="1" dirty="0"/>
              <a:t>(A)       (A) +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The instruction ADD  B, adds the contents of A and B registers and places the result in A register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(A) 	(A) + (B)</a:t>
            </a: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3923928" y="407707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D39C0D-CF8B-994D-A79B-A19BE68DDD3E}"/>
              </a:ext>
            </a:extLst>
          </p:cNvPr>
          <p:cNvCxnSpPr>
            <a:cxnSpLocks/>
          </p:cNvCxnSpPr>
          <p:nvPr/>
        </p:nvCxnSpPr>
        <p:spPr>
          <a:xfrm flipH="1">
            <a:off x="2411760" y="544522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ADD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immediate instruction, </a:t>
            </a:r>
            <a:r>
              <a:rPr lang="en-US" altLang="en-US" sz="2200" b="1" dirty="0"/>
              <a:t>ADI data 8, </a:t>
            </a:r>
            <a:r>
              <a:rPr lang="en-US" altLang="en-US" sz="2200" dirty="0"/>
              <a:t>adds the contents of the accumulator with an 8 -bit data that is included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+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ADI 37H will add 37H to the contents of the accumulator and place the result in the accumulator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411760" y="30689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6044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 err="1"/>
              <a:t>i</a:t>
            </a:r>
            <a:r>
              <a:rPr lang="en-US" altLang="en-US" sz="2200" b="1" dirty="0"/>
              <a:t>) SUB with register/memory: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subtract instructions, </a:t>
            </a:r>
            <a:r>
              <a:rPr lang="en-US" altLang="en-US" sz="2200" b="1" dirty="0"/>
              <a:t>SUB   r 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SUB 	M </a:t>
            </a:r>
            <a:r>
              <a:rPr lang="en-US" altLang="en-US" sz="2200" dirty="0"/>
              <a:t>are used to subtract the contents of a specified register or memory from the contents of the accumulator. The result is stored in the accumulator. For </a:t>
            </a:r>
            <a:r>
              <a:rPr lang="en-US" altLang="en-US" sz="2200" b="1" dirty="0"/>
              <a:t>SUB r </a:t>
            </a:r>
            <a:r>
              <a:rPr lang="en-US" altLang="en-US" sz="2200" dirty="0"/>
              <a:t>we can write,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SUB B, </a:t>
            </a:r>
            <a:r>
              <a:rPr lang="en-US" altLang="en-US" sz="2200" dirty="0"/>
              <a:t>subtracts the contents of B register from the contents of A register and places the result in A register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339752" y="342900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164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SUB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 immediate instruction </a:t>
            </a:r>
            <a:r>
              <a:rPr lang="en-US" altLang="en-US" sz="2200" b="1" dirty="0"/>
              <a:t>SUI data 8, </a:t>
            </a:r>
            <a:r>
              <a:rPr lang="en-US" altLang="en-US" sz="2200" dirty="0"/>
              <a:t>subtracts the 8-bit data that is included in the instruction from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</a:t>
            </a:r>
            <a:r>
              <a:rPr lang="en-US" altLang="en-US" sz="2200" b="1" dirty="0"/>
              <a:t>SUI </a:t>
            </a:r>
            <a:r>
              <a:rPr lang="en-US" altLang="en-US" sz="2200" dirty="0"/>
              <a:t>37H will subtract 37H from the contents of the accumulator and places the result in the accumulator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800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Increment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 r </a:t>
            </a:r>
            <a:r>
              <a:rPr lang="en-US" altLang="en-US" sz="2200" dirty="0"/>
              <a:t>increments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+ 1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INR C increments the contents of C register by 1 and the value is stored in C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M </a:t>
            </a:r>
            <a:r>
              <a:rPr lang="en-US" altLang="en-US" sz="2200" dirty="0"/>
              <a:t>increments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73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Decrement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 r </a:t>
            </a:r>
            <a:r>
              <a:rPr lang="en-US" altLang="en-US" sz="2200" dirty="0"/>
              <a:t>decrements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- 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DCR B decrements the contents of B register by 1 and the value is stored in B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M </a:t>
            </a:r>
            <a:r>
              <a:rPr lang="en-US" altLang="en-US" sz="2200" dirty="0"/>
              <a:t>decrements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4046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AND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AND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ANA r, </a:t>
            </a:r>
            <a:r>
              <a:rPr lang="en-US" altLang="en-US" sz="2000" dirty="0"/>
              <a:t>performs logical AND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ANA B instruction performs logical AND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ANA B </a:t>
            </a:r>
            <a:r>
              <a:rPr lang="en-US" altLang="en-US" sz="2200" dirty="0"/>
              <a:t>results in, 	(A) = 1000 0101 = 85H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053441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ORA r, </a:t>
            </a:r>
            <a:r>
              <a:rPr lang="en-US" altLang="en-US" sz="2000" dirty="0"/>
              <a:t>performs logical 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ORA B </a:t>
            </a:r>
            <a:r>
              <a:rPr lang="en-US" altLang="en-US" sz="2200" dirty="0"/>
              <a:t>results in, 	(A) = 1101 0111 = D7H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946890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XOR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EXOR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XRA r, </a:t>
            </a:r>
            <a:r>
              <a:rPr lang="en-US" altLang="en-US" sz="2000" dirty="0"/>
              <a:t>performs logical EX-OR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XRA B </a:t>
            </a:r>
            <a:r>
              <a:rPr lang="en-US" altLang="en-US" sz="2200" dirty="0"/>
              <a:t>results in, (A) 	= 0101 0010 	= 52H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39544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6174AB-9AC3-4444-953B-C78F6B5F0E1B}"/>
              </a:ext>
            </a:extLst>
          </p:cNvPr>
          <p:cNvSpPr txBox="1"/>
          <p:nvPr/>
        </p:nvSpPr>
        <p:spPr>
          <a:xfrm>
            <a:off x="791580" y="1700808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</p:txBody>
      </p:sp>
    </p:spTree>
    <p:extLst>
      <p:ext uri="{BB962C8B-B14F-4D97-AF65-F5344CB8AC3E}">
        <p14:creationId xmlns:p14="http://schemas.microsoft.com/office/powerpoint/2010/main" val="18187562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43696</TotalTime>
  <Words>1777</Words>
  <Application>Microsoft Macintosh PowerPoint</Application>
  <PresentationFormat>On-screen Show (4:3)</PresentationFormat>
  <Paragraphs>232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Instruction Set – What is it? </vt:lpstr>
      <vt:lpstr>What is Mnemonic? </vt:lpstr>
      <vt:lpstr>Operation Code &amp; Operand</vt:lpstr>
      <vt:lpstr>Classification of Instruction Set</vt:lpstr>
      <vt:lpstr>Data Transfer Instructions 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Logic Instructions</vt:lpstr>
      <vt:lpstr>Logic Instructions</vt:lpstr>
      <vt:lpstr>Logic Instructions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258</cp:revision>
  <dcterms:created xsi:type="dcterms:W3CDTF">2015-04-14T15:21:28Z</dcterms:created>
  <dcterms:modified xsi:type="dcterms:W3CDTF">2021-03-03T16:49:42Z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