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trictFirstAndLastChars="0" saveSubsetFonts="1">
  <p:sldMasterIdLst>
    <p:sldMasterId id="2147483670" r:id="rId1"/>
  </p:sldMasterIdLst>
  <p:notesMasterIdLst>
    <p:notesMasterId r:id="rId50"/>
  </p:notesMasterIdLst>
  <p:handoutMasterIdLst>
    <p:handoutMasterId r:id="rId51"/>
  </p:handoutMasterIdLst>
  <p:sldIdLst>
    <p:sldId id="256" r:id="rId2"/>
    <p:sldId id="311" r:id="rId3"/>
    <p:sldId id="363" r:id="rId4"/>
    <p:sldId id="364" r:id="rId5"/>
    <p:sldId id="365" r:id="rId6"/>
    <p:sldId id="366" r:id="rId7"/>
    <p:sldId id="367" r:id="rId8"/>
    <p:sldId id="368" r:id="rId9"/>
    <p:sldId id="369" r:id="rId10"/>
    <p:sldId id="370" r:id="rId11"/>
    <p:sldId id="371" r:id="rId12"/>
    <p:sldId id="372" r:id="rId13"/>
    <p:sldId id="373" r:id="rId14"/>
    <p:sldId id="374" r:id="rId15"/>
    <p:sldId id="375" r:id="rId16"/>
    <p:sldId id="376" r:id="rId17"/>
    <p:sldId id="377" r:id="rId18"/>
    <p:sldId id="378" r:id="rId19"/>
    <p:sldId id="379" r:id="rId20"/>
    <p:sldId id="380" r:id="rId21"/>
    <p:sldId id="381" r:id="rId22"/>
    <p:sldId id="382" r:id="rId23"/>
    <p:sldId id="383" r:id="rId24"/>
    <p:sldId id="362" r:id="rId25"/>
    <p:sldId id="384" r:id="rId26"/>
    <p:sldId id="385" r:id="rId27"/>
    <p:sldId id="386" r:id="rId28"/>
    <p:sldId id="387" r:id="rId29"/>
    <p:sldId id="388" r:id="rId30"/>
    <p:sldId id="389" r:id="rId31"/>
    <p:sldId id="390" r:id="rId32"/>
    <p:sldId id="391" r:id="rId33"/>
    <p:sldId id="392" r:id="rId34"/>
    <p:sldId id="393" r:id="rId35"/>
    <p:sldId id="394" r:id="rId36"/>
    <p:sldId id="395" r:id="rId37"/>
    <p:sldId id="396" r:id="rId38"/>
    <p:sldId id="398" r:id="rId39"/>
    <p:sldId id="399" r:id="rId40"/>
    <p:sldId id="400" r:id="rId41"/>
    <p:sldId id="401" r:id="rId42"/>
    <p:sldId id="402" r:id="rId43"/>
    <p:sldId id="403" r:id="rId44"/>
    <p:sldId id="404" r:id="rId45"/>
    <p:sldId id="405" r:id="rId46"/>
    <p:sldId id="397" r:id="rId47"/>
    <p:sldId id="282" r:id="rId48"/>
    <p:sldId id="310" r:id="rId49"/>
  </p:sldIdLst>
  <p:sldSz cx="9144000" cy="6858000" type="screen4x3"/>
  <p:notesSz cx="6794500" cy="9906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0">
          <p15:clr>
            <a:srgbClr val="A4A3A4"/>
          </p15:clr>
        </p15:guide>
        <p15:guide id="2" pos="214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99"/>
    <a:srgbClr val="0000CC"/>
    <a:srgbClr val="3E67A4"/>
    <a:srgbClr val="C0C0C4"/>
    <a:srgbClr val="7E7E86"/>
    <a:srgbClr val="A50021"/>
    <a:srgbClr val="678DC5"/>
    <a:srgbClr val="3E8DC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07" autoAdjust="0"/>
    <p:restoredTop sz="95706" autoAdjust="0"/>
  </p:normalViewPr>
  <p:slideViewPr>
    <p:cSldViewPr>
      <p:cViewPr varScale="1">
        <p:scale>
          <a:sx n="95" d="100"/>
          <a:sy n="95" d="100"/>
        </p:scale>
        <p:origin x="1219" y="29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85" d="100"/>
          <a:sy n="85" d="100"/>
        </p:scale>
        <p:origin x="-3936" y="-96"/>
      </p:cViewPr>
      <p:guideLst>
        <p:guide orient="horz" pos="3120"/>
        <p:guide pos="214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11">
            <a:extLst>
              <a:ext uri="{FF2B5EF4-FFF2-40B4-BE49-F238E27FC236}">
                <a16:creationId xmlns:a16="http://schemas.microsoft.com/office/drawing/2014/main" id="{0FFE6CB8-D921-4C9B-A1F6-369D84AD3B5F}"/>
              </a:ext>
            </a:extLst>
          </p:cNvPr>
          <p:cNvSpPr>
            <a:spLocks noChangeArrowheads="1"/>
          </p:cNvSpPr>
          <p:nvPr/>
        </p:nvSpPr>
        <p:spPr bwMode="auto">
          <a:xfrm>
            <a:off x="6057900" y="9174163"/>
            <a:ext cx="43497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2291" name="Line 13">
            <a:extLst>
              <a:ext uri="{FF2B5EF4-FFF2-40B4-BE49-F238E27FC236}">
                <a16:creationId xmlns:a16="http://schemas.microsoft.com/office/drawing/2014/main" id="{848AB9EC-F4B7-4E5D-8A59-233158186CA3}"/>
              </a:ext>
            </a:extLst>
          </p:cNvPr>
          <p:cNvSpPr>
            <a:spLocks noChangeShapeType="1"/>
          </p:cNvSpPr>
          <p:nvPr/>
        </p:nvSpPr>
        <p:spPr bwMode="auto">
          <a:xfrm>
            <a:off x="147638" y="9375775"/>
            <a:ext cx="6448425"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GB"/>
          </a:p>
        </p:txBody>
      </p:sp>
      <p:sp>
        <p:nvSpPr>
          <p:cNvPr id="27652" name="Rectangle 14">
            <a:extLst>
              <a:ext uri="{FF2B5EF4-FFF2-40B4-BE49-F238E27FC236}">
                <a16:creationId xmlns:a16="http://schemas.microsoft.com/office/drawing/2014/main" id="{F2B319A0-9112-43A2-90C9-A5EE7F6FB348}"/>
              </a:ext>
            </a:extLst>
          </p:cNvPr>
          <p:cNvSpPr>
            <a:spLocks noChangeArrowheads="1"/>
          </p:cNvSpPr>
          <p:nvPr/>
        </p:nvSpPr>
        <p:spPr bwMode="auto">
          <a:xfrm>
            <a:off x="5746750" y="9250363"/>
            <a:ext cx="787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a:solidFill>
                  <a:schemeClr val="tx1"/>
                </a:solidFill>
                <a:latin typeface="Arial" panose="020B0604020202020204" pitchFamily="34" charset="0"/>
                <a:cs typeface="Arial" panose="020B0604020202020204" pitchFamily="34" charset="0"/>
              </a:defRPr>
            </a:lvl1pPr>
            <a:lvl2pPr marL="742950" indent="-285750" defTabSz="903288" eaLnBrk="0" hangingPunct="0">
              <a:defRPr>
                <a:solidFill>
                  <a:schemeClr val="tx1"/>
                </a:solidFill>
                <a:latin typeface="Arial" panose="020B0604020202020204" pitchFamily="34" charset="0"/>
                <a:cs typeface="Arial" panose="020B0604020202020204" pitchFamily="34" charset="0"/>
              </a:defRPr>
            </a:lvl2pPr>
            <a:lvl3pPr marL="1143000" indent="-228600" defTabSz="903288" eaLnBrk="0" hangingPunct="0">
              <a:defRPr>
                <a:solidFill>
                  <a:schemeClr val="tx1"/>
                </a:solidFill>
                <a:latin typeface="Arial" panose="020B0604020202020204" pitchFamily="34" charset="0"/>
                <a:cs typeface="Arial" panose="020B0604020202020204" pitchFamily="34" charset="0"/>
              </a:defRPr>
            </a:lvl3pPr>
            <a:lvl4pPr marL="1600200" indent="-228600" defTabSz="903288" eaLnBrk="0" hangingPunct="0">
              <a:defRPr>
                <a:solidFill>
                  <a:schemeClr val="tx1"/>
                </a:solidFill>
                <a:latin typeface="Arial" panose="020B0604020202020204" pitchFamily="34" charset="0"/>
                <a:cs typeface="Arial" panose="020B0604020202020204" pitchFamily="34" charset="0"/>
              </a:defRPr>
            </a:lvl4pPr>
            <a:lvl5pPr marL="2057400" indent="-228600" defTabSz="903288" eaLnBrk="0" hangingPunct="0">
              <a:defRPr>
                <a:solidFill>
                  <a:schemeClr val="tx1"/>
                </a:solidFill>
                <a:latin typeface="Arial" panose="020B0604020202020204" pitchFamily="34" charset="0"/>
                <a:cs typeface="Arial" panose="020B0604020202020204" pitchFamily="34" charset="0"/>
              </a:defRPr>
            </a:lvl5pPr>
            <a:lvl6pPr marL="25146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fld id="{F134B3F7-4E16-47E0-8FF8-800310D7D036}" type="slidenum">
              <a:rPr lang="en-US" altLang="en-US" sz="800" smtClean="0"/>
              <a:pPr algn="r">
                <a:defRPr/>
              </a:pPr>
              <a:t>‹#›</a:t>
            </a:fld>
            <a:endParaRPr lang="en-US" altLang="en-US" sz="80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8">
            <a:extLst>
              <a:ext uri="{FF2B5EF4-FFF2-40B4-BE49-F238E27FC236}">
                <a16:creationId xmlns:a16="http://schemas.microsoft.com/office/drawing/2014/main" id="{D0C54A02-ECE9-4226-939C-AFA10CFFDC29}"/>
              </a:ext>
            </a:extLst>
          </p:cNvPr>
          <p:cNvSpPr>
            <a:spLocks noChangeArrowheads="1"/>
          </p:cNvSpPr>
          <p:nvPr/>
        </p:nvSpPr>
        <p:spPr bwMode="auto">
          <a:xfrm>
            <a:off x="6057900" y="9174163"/>
            <a:ext cx="43497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1267" name="Line 10">
            <a:extLst>
              <a:ext uri="{FF2B5EF4-FFF2-40B4-BE49-F238E27FC236}">
                <a16:creationId xmlns:a16="http://schemas.microsoft.com/office/drawing/2014/main" id="{2632B048-CCC1-47B1-8FD4-05D21F564435}"/>
              </a:ext>
            </a:extLst>
          </p:cNvPr>
          <p:cNvSpPr>
            <a:spLocks noChangeShapeType="1"/>
          </p:cNvSpPr>
          <p:nvPr/>
        </p:nvSpPr>
        <p:spPr bwMode="auto">
          <a:xfrm>
            <a:off x="147638" y="9375775"/>
            <a:ext cx="6448425"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GB"/>
          </a:p>
        </p:txBody>
      </p:sp>
      <p:sp>
        <p:nvSpPr>
          <p:cNvPr id="8" name="Slide Image Placeholder 7">
            <a:extLst>
              <a:ext uri="{FF2B5EF4-FFF2-40B4-BE49-F238E27FC236}">
                <a16:creationId xmlns:a16="http://schemas.microsoft.com/office/drawing/2014/main" id="{63EA9F61-069A-4BBC-9794-EC7F74582E79}"/>
              </a:ext>
            </a:extLst>
          </p:cNvPr>
          <p:cNvSpPr>
            <a:spLocks noGrp="1" noRot="1" noChangeAspect="1"/>
          </p:cNvSpPr>
          <p:nvPr>
            <p:ph type="sldImg" idx="2"/>
          </p:nvPr>
        </p:nvSpPr>
        <p:spPr>
          <a:xfrm>
            <a:off x="920750" y="742950"/>
            <a:ext cx="4953000" cy="37147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9" name="Notes Placeholder 8">
            <a:extLst>
              <a:ext uri="{FF2B5EF4-FFF2-40B4-BE49-F238E27FC236}">
                <a16:creationId xmlns:a16="http://schemas.microsoft.com/office/drawing/2014/main" id="{98EE20DF-467F-4FEA-A95E-975E12064FA4}"/>
              </a:ext>
            </a:extLst>
          </p:cNvPr>
          <p:cNvSpPr>
            <a:spLocks noGrp="1"/>
          </p:cNvSpPr>
          <p:nvPr>
            <p:ph type="body" sz="quarter" idx="3"/>
          </p:nvPr>
        </p:nvSpPr>
        <p:spPr>
          <a:xfrm>
            <a:off x="679450" y="4705350"/>
            <a:ext cx="5435600" cy="44577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10" name="Slide Number Placeholder 9">
            <a:extLst>
              <a:ext uri="{FF2B5EF4-FFF2-40B4-BE49-F238E27FC236}">
                <a16:creationId xmlns:a16="http://schemas.microsoft.com/office/drawing/2014/main" id="{6EAA8066-65EE-495B-95F5-19798CF33F67}"/>
              </a:ext>
            </a:extLst>
          </p:cNvPr>
          <p:cNvSpPr>
            <a:spLocks noGrp="1"/>
          </p:cNvSpPr>
          <p:nvPr>
            <p:ph type="sldNum" sz="quarter" idx="5"/>
          </p:nvPr>
        </p:nvSpPr>
        <p:spPr>
          <a:xfrm>
            <a:off x="3848100" y="9409113"/>
            <a:ext cx="2944813" cy="4953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A1522287-D24A-4D7C-923C-F620684850E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marL="112713" indent="-112713" algn="l" defTabSz="1020763" rtl="0" eaLnBrk="0" fontAlgn="base" hangingPunct="0">
      <a:lnSpc>
        <a:spcPct val="90000"/>
      </a:lnSpc>
      <a:spcBef>
        <a:spcPct val="50000"/>
      </a:spcBef>
      <a:spcAft>
        <a:spcPct val="0"/>
      </a:spcAft>
      <a:buSzPct val="100000"/>
      <a:buChar char="•"/>
      <a:defRPr sz="1200" kern="1200">
        <a:solidFill>
          <a:schemeClr val="tx1"/>
        </a:solidFill>
        <a:latin typeface="Arial" charset="0"/>
        <a:ea typeface="+mn-ea"/>
        <a:cs typeface="+mn-cs"/>
      </a:defRPr>
    </a:lvl1pPr>
    <a:lvl2pPr marL="482600" indent="-120650"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2pPr>
    <a:lvl3pPr marL="9667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3pPr>
    <a:lvl4pPr marL="14493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4pPr>
    <a:lvl5pPr marL="19319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1">
            <a:extLst>
              <a:ext uri="{FF2B5EF4-FFF2-40B4-BE49-F238E27FC236}">
                <a16:creationId xmlns:a16="http://schemas.microsoft.com/office/drawing/2014/main" id="{F9472EC0-35C7-4B5C-98A3-BD1BBC8D5408}"/>
              </a:ext>
            </a:extLst>
          </p:cNvPr>
          <p:cNvSpPr>
            <a:spLocks noGrp="1" noChangeArrowheads="1"/>
          </p:cNvSpPr>
          <p:nvPr>
            <p:ph type="sldNum" sz="quarter" idx="5"/>
          </p:nvPr>
        </p:nvSpPr>
        <p:spPr bwMode="auto">
          <a:xfrm>
            <a:off x="5746750" y="9250363"/>
            <a:ext cx="7874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ct val="50000"/>
              </a:spcBef>
              <a:buSzPct val="100000"/>
              <a:buChar char="•"/>
              <a:defRPr sz="1200">
                <a:solidFill>
                  <a:schemeClr val="tx1"/>
                </a:solidFill>
                <a:latin typeface="Arial" panose="020B0604020202020204" pitchFamily="34" charset="0"/>
              </a:defRPr>
            </a:lvl1pPr>
            <a:lvl2pPr marL="742950" indent="-285750">
              <a:lnSpc>
                <a:spcPct val="90000"/>
              </a:lnSpc>
              <a:spcBef>
                <a:spcPct val="35000"/>
              </a:spcBef>
              <a:buSzPct val="100000"/>
              <a:buChar char="•"/>
              <a:defRPr sz="1200">
                <a:solidFill>
                  <a:schemeClr val="tx1"/>
                </a:solidFill>
                <a:latin typeface="Arial" panose="020B0604020202020204" pitchFamily="34" charset="0"/>
              </a:defRPr>
            </a:lvl2pPr>
            <a:lvl3pPr marL="1143000" indent="-228600">
              <a:lnSpc>
                <a:spcPct val="90000"/>
              </a:lnSpc>
              <a:spcBef>
                <a:spcPct val="35000"/>
              </a:spcBef>
              <a:buSzPct val="100000"/>
              <a:buChar char="•"/>
              <a:defRPr sz="1200">
                <a:solidFill>
                  <a:schemeClr val="tx1"/>
                </a:solidFill>
                <a:latin typeface="Arial" panose="020B0604020202020204" pitchFamily="34" charset="0"/>
              </a:defRPr>
            </a:lvl3pPr>
            <a:lvl4pPr marL="1600200" indent="-228600">
              <a:lnSpc>
                <a:spcPct val="90000"/>
              </a:lnSpc>
              <a:spcBef>
                <a:spcPct val="35000"/>
              </a:spcBef>
              <a:buSzPct val="100000"/>
              <a:buChar char="•"/>
              <a:defRPr sz="1200">
                <a:solidFill>
                  <a:schemeClr val="tx1"/>
                </a:solidFill>
                <a:latin typeface="Arial" panose="020B0604020202020204" pitchFamily="34" charset="0"/>
              </a:defRPr>
            </a:lvl4pPr>
            <a:lvl5pPr marL="2057400" indent="-228600">
              <a:lnSpc>
                <a:spcPct val="90000"/>
              </a:lnSpc>
              <a:spcBef>
                <a:spcPct val="35000"/>
              </a:spcBef>
              <a:buSzPct val="100000"/>
              <a:buChar char="•"/>
              <a:defRPr sz="1200">
                <a:solidFill>
                  <a:schemeClr val="tx1"/>
                </a:solidFill>
                <a:latin typeface="Arial" panose="020B0604020202020204" pitchFamily="34" charset="0"/>
              </a:defRPr>
            </a:lvl5pPr>
            <a:lvl6pPr marL="25146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6pPr>
            <a:lvl7pPr marL="29718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7pPr>
            <a:lvl8pPr marL="34290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8pPr>
            <a:lvl9pPr marL="38862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9pPr>
          </a:lstStyle>
          <a:p>
            <a:pPr>
              <a:lnSpc>
                <a:spcPct val="100000"/>
              </a:lnSpc>
              <a:spcBef>
                <a:spcPct val="0"/>
              </a:spcBef>
              <a:buSzTx/>
              <a:buFontTx/>
              <a:buNone/>
            </a:pPr>
            <a:fld id="{A4205251-91E6-44EC-841D-6C4F90540D6D}" type="slidenum">
              <a:rPr lang="en-US" altLang="en-US" smtClean="0"/>
              <a:pPr>
                <a:lnSpc>
                  <a:spcPct val="100000"/>
                </a:lnSpc>
                <a:spcBef>
                  <a:spcPct val="0"/>
                </a:spcBef>
                <a:buSzTx/>
                <a:buFontTx/>
                <a:buNone/>
              </a:pPr>
              <a:t>1</a:t>
            </a:fld>
            <a:endParaRPr lang="en-US" altLang="en-US"/>
          </a:p>
        </p:txBody>
      </p:sp>
      <p:sp>
        <p:nvSpPr>
          <p:cNvPr id="14339" name="Rectangle 2">
            <a:extLst>
              <a:ext uri="{FF2B5EF4-FFF2-40B4-BE49-F238E27FC236}">
                <a16:creationId xmlns:a16="http://schemas.microsoft.com/office/drawing/2014/main" id="{5DE33600-1FE2-4B97-AD0C-AE4C0A92D81E}"/>
              </a:ext>
            </a:extLst>
          </p:cNvPr>
          <p:cNvSpPr>
            <a:spLocks noGrp="1" noRot="1" noChangeAspect="1" noChangeArrowheads="1" noTextEdit="1"/>
          </p:cNvSpPr>
          <p:nvPr>
            <p:ph type="sldImg"/>
          </p:nvPr>
        </p:nvSpPr>
        <p:spPr bwMode="auto">
          <a:xfrm>
            <a:off x="590550" y="260350"/>
            <a:ext cx="5668963" cy="42529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40" name="Rectangle 3">
            <a:extLst>
              <a:ext uri="{FF2B5EF4-FFF2-40B4-BE49-F238E27FC236}">
                <a16:creationId xmlns:a16="http://schemas.microsoft.com/office/drawing/2014/main" id="{1814CB14-29A2-431B-BA0C-335F9A7DF842}"/>
              </a:ext>
            </a:extLst>
          </p:cNvPr>
          <p:cNvSpPr>
            <a:spLocks noGrp="1" noChangeArrowheads="1"/>
          </p:cNvSpPr>
          <p:nvPr>
            <p:ph type="body" idx="1"/>
          </p:nvPr>
        </p:nvSpPr>
        <p:spPr bwMode="auto">
          <a:xfrm>
            <a:off x="744538" y="4665663"/>
            <a:ext cx="5300662" cy="45323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Demonstrate Various Scanning Techniques for Host Discovery</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6</a:t>
            </a:fld>
            <a:endParaRPr lang="en-GB" altLang="en-US"/>
          </a:p>
        </p:txBody>
      </p:sp>
    </p:spTree>
    <p:extLst>
      <p:ext uri="{BB962C8B-B14F-4D97-AF65-F5344CB8AC3E}">
        <p14:creationId xmlns:p14="http://schemas.microsoft.com/office/powerpoint/2010/main" val="38247335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Demonstrate Various Scanning Techniques for Port and Service Discovery</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8</a:t>
            </a:fld>
            <a:endParaRPr lang="en-GB" altLang="en-US"/>
          </a:p>
        </p:txBody>
      </p:sp>
    </p:spTree>
    <p:extLst>
      <p:ext uri="{BB962C8B-B14F-4D97-AF65-F5344CB8AC3E}">
        <p14:creationId xmlns:p14="http://schemas.microsoft.com/office/powerpoint/2010/main" val="13052149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Demonstrate Various Scanning Techniques for OS Discovery</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14</a:t>
            </a:fld>
            <a:endParaRPr lang="en-GB" altLang="en-US"/>
          </a:p>
        </p:txBody>
      </p:sp>
    </p:spTree>
    <p:extLst>
      <p:ext uri="{BB962C8B-B14F-4D97-AF65-F5344CB8AC3E}">
        <p14:creationId xmlns:p14="http://schemas.microsoft.com/office/powerpoint/2010/main" val="41348823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Demonstrate Various Techniques for Scanning Beyond IDS and Firewall</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20</a:t>
            </a:fld>
            <a:endParaRPr lang="en-GB" altLang="en-US"/>
          </a:p>
        </p:txBody>
      </p:sp>
    </p:spTree>
    <p:extLst>
      <p:ext uri="{BB962C8B-B14F-4D97-AF65-F5344CB8AC3E}">
        <p14:creationId xmlns:p14="http://schemas.microsoft.com/office/powerpoint/2010/main" val="28215155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Network Scanning Countermeasures</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31</a:t>
            </a:fld>
            <a:endParaRPr lang="en-GB" altLang="en-US"/>
          </a:p>
        </p:txBody>
      </p:sp>
    </p:spTree>
    <p:extLst>
      <p:ext uri="{BB962C8B-B14F-4D97-AF65-F5344CB8AC3E}">
        <p14:creationId xmlns:p14="http://schemas.microsoft.com/office/powerpoint/2010/main" val="13317744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Run the </a:t>
            </a:r>
            <a:r>
              <a:rPr lang="en-US" dirty="0" err="1"/>
              <a:t>nbtstat</a:t>
            </a:r>
            <a:r>
              <a:rPr lang="en-US" dirty="0"/>
              <a:t> command “</a:t>
            </a:r>
            <a:r>
              <a:rPr lang="en-US" dirty="0" err="1"/>
              <a:t>nbtstat</a:t>
            </a:r>
            <a:r>
              <a:rPr lang="en-US" dirty="0"/>
              <a:t> -a &lt;IP address of the remote machine&gt;” to obtain the NetBIOS name table of a remote computer</a:t>
            </a:r>
          </a:p>
          <a:p>
            <a:r>
              <a:rPr lang="en-US" dirty="0"/>
              <a:t>The Net View utility is used to obtain a list of all the shared resources of a remote host or workgroup</a:t>
            </a:r>
          </a:p>
          <a:p>
            <a:pPr marL="0" indent="0">
              <a:buNone/>
            </a:pPr>
            <a:r>
              <a:rPr lang="en-US" dirty="0"/>
              <a:t>Net View Commands</a:t>
            </a:r>
          </a:p>
          <a:p>
            <a:r>
              <a:rPr lang="en-US" dirty="0"/>
              <a:t>net view \\&lt;computername&gt;  net view /domain:&lt;domain name&gt;</a:t>
            </a:r>
          </a:p>
          <a:p>
            <a:r>
              <a:rPr lang="en-US" dirty="0"/>
              <a:t> </a:t>
            </a:r>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41</a:t>
            </a:fld>
            <a:endParaRPr lang="en-GB" altLang="en-US"/>
          </a:p>
        </p:txBody>
      </p:sp>
    </p:spTree>
    <p:extLst>
      <p:ext uri="{BB962C8B-B14F-4D97-AF65-F5344CB8AC3E}">
        <p14:creationId xmlns:p14="http://schemas.microsoft.com/office/powerpoint/2010/main" val="40878161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US" dirty="0"/>
              <a:t>Lightweight directory access protocol (LDAP) is an Internet protocol for accessing distributed directory services</a:t>
            </a:r>
          </a:p>
          <a:p>
            <a:r>
              <a:rPr lang="en-US" dirty="0"/>
              <a:t>A client starts a LDAP session by connecting to a directory system agent (DSA) on TCP port 389 and then sends an operation request to the DSA</a:t>
            </a:r>
          </a:p>
          <a:p>
            <a:r>
              <a:rPr lang="en-US" dirty="0"/>
              <a:t>Attackers query the LDAP service to gather information, such as valid usernames, addresses, and departmental details, which can be further used to perform attacks</a:t>
            </a:r>
          </a:p>
          <a:p>
            <a:endParaRPr lang="en-GB" dirty="0"/>
          </a:p>
          <a:p>
            <a:r>
              <a:rPr lang="en-US" dirty="0"/>
              <a:t>Attackers query the NTP server to gather valuable information, such as list of connected hosts and Clients’ IP addresses in a network, their system names, and OSs</a:t>
            </a:r>
          </a:p>
          <a:p>
            <a:pPr marL="0" indent="0">
              <a:buNone/>
            </a:pPr>
            <a:r>
              <a:rPr lang="en-US" dirty="0" err="1"/>
              <a:t>ntptrace</a:t>
            </a:r>
            <a:r>
              <a:rPr lang="en-US" dirty="0"/>
              <a:t> </a:t>
            </a:r>
          </a:p>
          <a:p>
            <a:r>
              <a:rPr lang="en-US" dirty="0"/>
              <a:t>• Traces a chain of NTP servers back to the primary source • </a:t>
            </a:r>
            <a:r>
              <a:rPr lang="en-US" dirty="0" err="1"/>
              <a:t>ntptrace</a:t>
            </a:r>
            <a:r>
              <a:rPr lang="en-US" dirty="0"/>
              <a:t> [-n] [-m </a:t>
            </a:r>
            <a:r>
              <a:rPr lang="en-US" dirty="0" err="1"/>
              <a:t>maxhosts</a:t>
            </a:r>
            <a:r>
              <a:rPr lang="en-US" dirty="0"/>
              <a:t>] [</a:t>
            </a:r>
            <a:r>
              <a:rPr lang="en-US" dirty="0" err="1"/>
              <a:t>servername</a:t>
            </a:r>
            <a:r>
              <a:rPr lang="en-US" dirty="0"/>
              <a:t>/</a:t>
            </a:r>
            <a:r>
              <a:rPr lang="en-US" dirty="0" err="1"/>
              <a:t>IP_address</a:t>
            </a:r>
            <a:r>
              <a:rPr lang="en-US" dirty="0"/>
              <a:t>]</a:t>
            </a:r>
          </a:p>
          <a:p>
            <a:r>
              <a:rPr lang="en-US" dirty="0"/>
              <a:t>• </a:t>
            </a:r>
            <a:r>
              <a:rPr lang="en-US" dirty="0" err="1"/>
              <a:t>ntpdc</a:t>
            </a:r>
            <a:r>
              <a:rPr lang="en-US" dirty="0"/>
              <a:t> • Monitors operation of the NTP daemon, </a:t>
            </a:r>
            <a:r>
              <a:rPr lang="en-US" dirty="0" err="1"/>
              <a:t>ntpd</a:t>
            </a:r>
            <a:r>
              <a:rPr lang="en-US" dirty="0"/>
              <a:t> • </a:t>
            </a:r>
            <a:r>
              <a:rPr lang="en-US" dirty="0" err="1"/>
              <a:t>ntpdc</a:t>
            </a:r>
            <a:r>
              <a:rPr lang="en-US" dirty="0"/>
              <a:t> [-</a:t>
            </a:r>
            <a:r>
              <a:rPr lang="en-US" dirty="0" err="1"/>
              <a:t>ilnps</a:t>
            </a:r>
            <a:r>
              <a:rPr lang="en-US" dirty="0"/>
              <a:t>] [-c command] [host] [...]</a:t>
            </a:r>
          </a:p>
          <a:p>
            <a:pPr marL="0" indent="0">
              <a:buNone/>
            </a:pPr>
            <a:endParaRPr lang="en-GB" dirty="0"/>
          </a:p>
          <a:p>
            <a:pPr marL="0" indent="0">
              <a:buNone/>
            </a:pPr>
            <a:r>
              <a:rPr lang="en-GB" dirty="0" err="1"/>
              <a:t>ntpq</a:t>
            </a:r>
            <a:endParaRPr lang="en-GB" dirty="0"/>
          </a:p>
          <a:p>
            <a:r>
              <a:rPr lang="en-GB" dirty="0"/>
              <a:t>• Monitors NTP daemon (</a:t>
            </a:r>
            <a:r>
              <a:rPr lang="en-GB" dirty="0" err="1"/>
              <a:t>ntpd</a:t>
            </a:r>
            <a:r>
              <a:rPr lang="en-GB" dirty="0"/>
              <a:t>) operations and determines performance</a:t>
            </a:r>
          </a:p>
          <a:p>
            <a:r>
              <a:rPr lang="en-GB" dirty="0"/>
              <a:t>• </a:t>
            </a:r>
            <a:r>
              <a:rPr lang="en-GB" dirty="0" err="1"/>
              <a:t>ntpq</a:t>
            </a:r>
            <a:r>
              <a:rPr lang="en-GB" dirty="0"/>
              <a:t> [-</a:t>
            </a:r>
            <a:r>
              <a:rPr lang="en-GB" dirty="0" err="1"/>
              <a:t>inp</a:t>
            </a:r>
            <a:r>
              <a:rPr lang="en-GB" dirty="0"/>
              <a:t>] [-c command] [host] [...]</a:t>
            </a:r>
          </a:p>
          <a:p>
            <a:endParaRPr lang="en-GB" dirty="0"/>
          </a:p>
          <a:p>
            <a:r>
              <a:rPr lang="en-US" dirty="0"/>
              <a:t>The NFS system is generally implemented on the computer network, where the centralization of data is required for critical resources</a:t>
            </a:r>
          </a:p>
          <a:p>
            <a:r>
              <a:rPr lang="en-US" dirty="0"/>
              <a:t>NFS enumeration enables attackers to identify the exported directories, list of clients connected to the NFS server along with their IP addresses, and the shared data associated with the IP addresses</a:t>
            </a:r>
          </a:p>
          <a:p>
            <a:r>
              <a:rPr lang="en-US" dirty="0"/>
              <a:t>Attackers use tools such as </a:t>
            </a:r>
            <a:r>
              <a:rPr lang="en-US" dirty="0" err="1"/>
              <a:t>RPSCan</a:t>
            </a:r>
            <a:r>
              <a:rPr lang="en-US" dirty="0"/>
              <a:t> and </a:t>
            </a:r>
            <a:r>
              <a:rPr lang="en-US" dirty="0" err="1"/>
              <a:t>SuperEnum</a:t>
            </a:r>
            <a:r>
              <a:rPr lang="en-US" dirty="0"/>
              <a:t> to perform NFS enumeration</a:t>
            </a:r>
          </a:p>
          <a:p>
            <a:r>
              <a:rPr lang="en-GB" dirty="0" err="1"/>
              <a:t>showmount</a:t>
            </a:r>
            <a:r>
              <a:rPr lang="en-GB" dirty="0"/>
              <a:t> command example: </a:t>
            </a:r>
            <a:r>
              <a:rPr lang="en-GB" dirty="0" err="1"/>
              <a:t>showmount</a:t>
            </a:r>
            <a:r>
              <a:rPr lang="en-GB" dirty="0"/>
              <a:t> –e 10.10.1.9</a:t>
            </a:r>
          </a:p>
          <a:p>
            <a:endParaRPr lang="en-GB" dirty="0"/>
          </a:p>
          <a:p>
            <a:r>
              <a:rPr lang="en-US" dirty="0"/>
              <a:t>SMTP Enumeration</a:t>
            </a:r>
          </a:p>
          <a:p>
            <a:r>
              <a:rPr lang="en-US" dirty="0"/>
              <a:t>• SMTP provides 3 built-in-commands:  VRFY - Validates users  EXPN - Shows the actual delivery addresses of aliases and mailing lists  RCPT TO - Defines the recipients of a message</a:t>
            </a:r>
          </a:p>
          <a:p>
            <a:r>
              <a:rPr lang="en-US" dirty="0"/>
              <a:t>• SMTP servers respond differently to VRFY, EXPN, and RCPT TO commands for valid and invalid users, based on which we can determine valid users on the SMTP server</a:t>
            </a:r>
          </a:p>
          <a:p>
            <a:r>
              <a:rPr lang="en-US" dirty="0"/>
              <a:t>• Attackers can directly interact with SMTP via the telnet prompt and collect a list of valid users on the SMTP server </a:t>
            </a:r>
            <a:endParaRPr lang="en-GB" dirty="0"/>
          </a:p>
          <a:p>
            <a:endParaRPr lang="en-GB" dirty="0"/>
          </a:p>
          <a:p>
            <a:pPr marL="0" indent="0">
              <a:buNone/>
            </a:pPr>
            <a:r>
              <a:rPr lang="en-US" b="1" dirty="0"/>
              <a:t>IPsec Enumeration</a:t>
            </a:r>
          </a:p>
          <a:p>
            <a:r>
              <a:rPr lang="en-US" dirty="0"/>
              <a:t>Most IPsec based VPNs use ISAKMP, a part of IKE, to establish, negotiate, modify, and delete Security Associations (SA) and cryptographic keys in a VPN environment</a:t>
            </a:r>
          </a:p>
          <a:p>
            <a:r>
              <a:rPr lang="en-US" dirty="0"/>
              <a:t>A simple scanning for ISAKMP at UDP port 500 can indicate the presence of a VPN gateway</a:t>
            </a:r>
          </a:p>
          <a:p>
            <a:r>
              <a:rPr lang="en-US" dirty="0"/>
              <a:t>Attackers can probe further using a tool, such as </a:t>
            </a:r>
            <a:r>
              <a:rPr lang="en-US" dirty="0" err="1"/>
              <a:t>ike</a:t>
            </a:r>
            <a:r>
              <a:rPr lang="en-US" dirty="0"/>
              <a:t>-scan, to enumerate sensitive information, including encryption and hashing algorithm, authentication type, key distribution algorithm, and SA </a:t>
            </a:r>
            <a:r>
              <a:rPr lang="en-US" dirty="0" err="1"/>
              <a:t>LifeDuration</a:t>
            </a:r>
            <a:endParaRPr lang="en-US" dirty="0"/>
          </a:p>
          <a:p>
            <a:r>
              <a:rPr lang="en-US" dirty="0"/>
              <a:t>An attacker can also leverage AI-powered ChatGPT or other generative AI technology to perform this task by using an appropriate prompt such as “Perform IPsec enumeration on target IP 10.10.1.22 with </a:t>
            </a:r>
            <a:r>
              <a:rPr lang="en-US" dirty="0" err="1"/>
              <a:t>nmap</a:t>
            </a:r>
            <a:r>
              <a:rPr lang="en-US" dirty="0"/>
              <a:t>"</a:t>
            </a:r>
          </a:p>
          <a:p>
            <a:endParaRPr lang="en-GB" dirty="0"/>
          </a:p>
          <a:p>
            <a:r>
              <a:rPr lang="en-GB" dirty="0"/>
              <a:t>VoIP uses Session Initiation Protocol (SIP) protocol to enable voice and video calls over an IP network</a:t>
            </a:r>
          </a:p>
          <a:p>
            <a:r>
              <a:rPr lang="en-GB" dirty="0"/>
              <a:t>SIP service generally uses UDP/TCP ports 2000, 2001, 5060, and 5061</a:t>
            </a:r>
          </a:p>
          <a:p>
            <a:r>
              <a:rPr lang="en-GB" dirty="0"/>
              <a:t>VoIP enumeration provides sensitive information, such as VoIP gateway/servers, IP-PBX systems, client software (softphones)/VoIP phones, User-agent IP addresses, and user extensions</a:t>
            </a:r>
          </a:p>
          <a:p>
            <a:r>
              <a:rPr lang="en-GB" dirty="0"/>
              <a:t>This information can be used to launch various VoIP attacks, such as Denial-of-Service (DoS), Session Hijacking, Caller ID spoofing, Eavesdropping, Spamming over Internet Telephony (SPIT), and VoIP phishing (Vishing)</a:t>
            </a:r>
          </a:p>
          <a:p>
            <a:endParaRPr lang="en-GB" dirty="0"/>
          </a:p>
          <a:p>
            <a:r>
              <a:rPr lang="en-US" dirty="0"/>
              <a:t>Remote Procedure Call (RPC) allows clients and servers to communicate in distributed client/server programs</a:t>
            </a:r>
          </a:p>
          <a:p>
            <a:r>
              <a:rPr lang="en-US" dirty="0"/>
              <a:t>• Enumerating RPC endpoints enables attackers to identify any vulnerable services on these service ports</a:t>
            </a:r>
          </a:p>
          <a:p>
            <a:endParaRPr lang="en-US" dirty="0"/>
          </a:p>
          <a:p>
            <a:r>
              <a:rPr lang="en-US" dirty="0"/>
              <a:t>DNS Enumeration</a:t>
            </a:r>
          </a:p>
          <a:p>
            <a:r>
              <a:rPr lang="en-US" dirty="0"/>
              <a:t>Attackers use Nmap for scanning domains and obtaining a list of subdomains, records, IP addresses, and other valuable information from the target host</a:t>
            </a:r>
          </a:p>
          <a:p>
            <a:endParaRPr lang="en-US" dirty="0"/>
          </a:p>
          <a:p>
            <a:r>
              <a:rPr lang="en-US" dirty="0"/>
              <a:t>DNSSEC Enumeration</a:t>
            </a:r>
          </a:p>
          <a:p>
            <a:r>
              <a:rPr lang="en-US" dirty="0"/>
              <a:t>Attackers enumerate DNSSEC using Nmap </a:t>
            </a:r>
            <a:r>
              <a:rPr lang="en-US" dirty="0" err="1"/>
              <a:t>dns-nsec-enum.nse</a:t>
            </a:r>
            <a:r>
              <a:rPr lang="en-US" dirty="0"/>
              <a:t> or dns-nsec3-enum.nse scripts to obtain information related to domains and their sub-domains</a:t>
            </a:r>
          </a:p>
          <a:p>
            <a:endParaRPr lang="en-US" dirty="0"/>
          </a:p>
          <a:p>
            <a:r>
              <a:rPr lang="en-US" dirty="0"/>
              <a:t>Attackers use SMB enumeration tools, such as Nmap, </a:t>
            </a:r>
            <a:r>
              <a:rPr lang="en-US" dirty="0" err="1"/>
              <a:t>SMBMap</a:t>
            </a:r>
            <a:r>
              <a:rPr lang="en-US" dirty="0"/>
              <a:t>, enum4linux, and </a:t>
            </a:r>
            <a:r>
              <a:rPr lang="en-US" dirty="0" err="1"/>
              <a:t>nullinux</a:t>
            </a:r>
            <a:r>
              <a:rPr lang="en-US" dirty="0"/>
              <a:t>, to perform a directed scan on the SMB service running on port 445</a:t>
            </a:r>
          </a:p>
          <a:p>
            <a:r>
              <a:rPr lang="en-US" dirty="0"/>
              <a:t> SMB enumeration helps attackers to perform OS banner grabbing on the target</a:t>
            </a:r>
          </a:p>
          <a:p>
            <a:endParaRPr lang="en-US" dirty="0"/>
          </a:p>
          <a:p>
            <a:r>
              <a:rPr lang="en-US" dirty="0"/>
              <a:t>SMB Enumeration with AI</a:t>
            </a:r>
          </a:p>
          <a:p>
            <a:r>
              <a:rPr lang="en-US" dirty="0"/>
              <a:t>An attacker can also leverage AI-powered ChatGPT or other generative AI technology to perform this task by using an appropriate prompt such as</a:t>
            </a:r>
          </a:p>
          <a:p>
            <a:r>
              <a:rPr lang="en-US" dirty="0"/>
              <a:t>“Scan the target IP 10.10.1.22 for the port using SMB with </a:t>
            </a:r>
            <a:r>
              <a:rPr lang="en-US" dirty="0" err="1"/>
              <a:t>nmap</a:t>
            </a:r>
            <a:r>
              <a:rPr lang="en-US" dirty="0"/>
              <a:t>”</a:t>
            </a:r>
          </a:p>
          <a:p>
            <a:endParaRPr lang="en-US" dirty="0"/>
          </a:p>
          <a:p>
            <a:r>
              <a:rPr lang="en-US" dirty="0"/>
              <a:t>An attacker can also leverage AI-powered ChatGPT or other generative AI technology to automate various network enumeration tasks by create custom script that will run automatically and fetch the desired result. They can use appropriate prompts to create custom scripts</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42</a:t>
            </a:fld>
            <a:endParaRPr lang="en-GB" altLang="en-US"/>
          </a:p>
        </p:txBody>
      </p:sp>
    </p:spTree>
    <p:extLst>
      <p:ext uri="{BB962C8B-B14F-4D97-AF65-F5344CB8AC3E}">
        <p14:creationId xmlns:p14="http://schemas.microsoft.com/office/powerpoint/2010/main" val="8975353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Create and Run Custom Script to Automate Network Enumeration Tasks with AI</a:t>
            </a:r>
          </a:p>
          <a:p>
            <a:r>
              <a:rPr lang="en-US" dirty="0"/>
              <a:t> An attacker can also leverage AI-powered ChatGPT or other generative AI technology to automate various network enumeration tasks by create custom script that will run automatically and fetch the desired result. They can use appropriate prompts to create custom scripts, such as the one below: • “Develop and execute a script which will automate network enumeration tasks on target IP range 10.10.1.0/24”</a:t>
            </a:r>
          </a:p>
          <a:p>
            <a:r>
              <a:rPr lang="en-US" dirty="0"/>
              <a:t>Copyright </a:t>
            </a:r>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43</a:t>
            </a:fld>
            <a:endParaRPr lang="en-GB" altLang="en-US"/>
          </a:p>
        </p:txBody>
      </p:sp>
    </p:spTree>
    <p:extLst>
      <p:ext uri="{BB962C8B-B14F-4D97-AF65-F5344CB8AC3E}">
        <p14:creationId xmlns:p14="http://schemas.microsoft.com/office/powerpoint/2010/main" val="17346923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a:t>Click to edit Master subtitle style</a:t>
            </a:r>
          </a:p>
        </p:txBody>
      </p:sp>
      <p:sp>
        <p:nvSpPr>
          <p:cNvPr id="4" name="Rectangle 5">
            <a:extLst>
              <a:ext uri="{FF2B5EF4-FFF2-40B4-BE49-F238E27FC236}">
                <a16:creationId xmlns:a16="http://schemas.microsoft.com/office/drawing/2014/main" id="{5B75EFE2-8B2A-4089-96B2-3FF48AF6ADA2}"/>
              </a:ext>
            </a:extLst>
          </p:cNvPr>
          <p:cNvSpPr>
            <a:spLocks noGrp="1" noChangeArrowheads="1"/>
          </p:cNvSpPr>
          <p:nvPr>
            <p:ph type="ftr" sz="quarter" idx="10"/>
          </p:nvPr>
        </p:nvSpPr>
        <p:spPr>
          <a:xfrm>
            <a:off x="2971800" y="6153150"/>
            <a:ext cx="2590800" cy="476250"/>
          </a:xfrm>
        </p:spPr>
        <p:txBody>
          <a:bodyPr/>
          <a:lstStyle>
            <a:lvl1pPr>
              <a:defRPr/>
            </a:lvl1pPr>
          </a:lstStyle>
          <a:p>
            <a:pPr>
              <a:defRPr/>
            </a:pPr>
            <a:r>
              <a:rPr lang="en-US"/>
              <a:t>Dr. Carlene Campbell Carlene.campbell@smu.ac.uk</a:t>
            </a:r>
          </a:p>
        </p:txBody>
      </p:sp>
      <p:sp>
        <p:nvSpPr>
          <p:cNvPr id="5" name="Rectangle 6">
            <a:extLst>
              <a:ext uri="{FF2B5EF4-FFF2-40B4-BE49-F238E27FC236}">
                <a16:creationId xmlns:a16="http://schemas.microsoft.com/office/drawing/2014/main" id="{BF67AC1B-8D49-4B36-B7C0-F3223AFA98AA}"/>
              </a:ext>
            </a:extLst>
          </p:cNvPr>
          <p:cNvSpPr>
            <a:spLocks noGrp="1" noChangeArrowheads="1"/>
          </p:cNvSpPr>
          <p:nvPr>
            <p:ph type="sldNum" sz="quarter" idx="11"/>
          </p:nvPr>
        </p:nvSpPr>
        <p:spPr>
          <a:xfrm>
            <a:off x="6553200" y="6516688"/>
            <a:ext cx="2133600" cy="341312"/>
          </a:xfrm>
        </p:spPr>
        <p:txBody>
          <a:bodyPr/>
          <a:lstStyle>
            <a:lvl1pPr>
              <a:defRPr/>
            </a:lvl1pPr>
          </a:lstStyle>
          <a:p>
            <a:pPr>
              <a:defRPr/>
            </a:pPr>
            <a:fld id="{113B6C95-AC12-42D6-9DB8-16B8E4710DF9}" type="slidenum">
              <a:rPr lang="en-US" altLang="en-US"/>
              <a:pPr>
                <a:defRPr/>
              </a:pPr>
              <a:t>‹#›</a:t>
            </a:fld>
            <a:endParaRPr lang="en-US" altLang="en-US"/>
          </a:p>
        </p:txBody>
      </p:sp>
    </p:spTree>
    <p:extLst>
      <p:ext uri="{BB962C8B-B14F-4D97-AF65-F5344CB8AC3E}">
        <p14:creationId xmlns:p14="http://schemas.microsoft.com/office/powerpoint/2010/main" val="3570584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1102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279619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04008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48600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493361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3955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30079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dirty="0"/>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62164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067185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49149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lum/>
          </a:blip>
          <a:srcRect/>
          <a:stretch>
            <a:fillRect/>
          </a:stretch>
        </a:blipFill>
        <a:effectLst/>
      </p:bgPr>
    </p:bg>
    <p:spTree>
      <p:nvGrpSpPr>
        <p:cNvPr id="1" name=""/>
        <p:cNvGrpSpPr/>
        <p:nvPr/>
      </p:nvGrpSpPr>
      <p:grpSpPr>
        <a:xfrm>
          <a:off x="0" y="0"/>
          <a:ext cx="0" cy="0"/>
          <a:chOff x="0" y="0"/>
          <a:chExt cx="0" cy="0"/>
        </a:xfrm>
      </p:grpSpPr>
      <p:sp>
        <p:nvSpPr>
          <p:cNvPr id="1026" name="Rectangle 3">
            <a:extLst>
              <a:ext uri="{FF2B5EF4-FFF2-40B4-BE49-F238E27FC236}">
                <a16:creationId xmlns:a16="http://schemas.microsoft.com/office/drawing/2014/main" id="{B782FEB3-D55A-4C0B-897B-8FC5957D8700}"/>
              </a:ext>
            </a:extLst>
          </p:cNvPr>
          <p:cNvSpPr>
            <a:spLocks noGrp="1" noChangeArrowheads="1"/>
          </p:cNvSpPr>
          <p:nvPr>
            <p:ph type="body" idx="1"/>
          </p:nvPr>
        </p:nvSpPr>
        <p:spPr bwMode="auto">
          <a:xfrm>
            <a:off x="228600" y="1828800"/>
            <a:ext cx="8534400" cy="429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930821" name="Rectangle 5">
            <a:extLst>
              <a:ext uri="{FF2B5EF4-FFF2-40B4-BE49-F238E27FC236}">
                <a16:creationId xmlns:a16="http://schemas.microsoft.com/office/drawing/2014/main" id="{322DB92A-D8F5-4939-B3D2-566EC9985F73}"/>
              </a:ext>
            </a:extLst>
          </p:cNvPr>
          <p:cNvSpPr>
            <a:spLocks noGrp="1" noChangeArrowheads="1"/>
          </p:cNvSpPr>
          <p:nvPr>
            <p:ph type="ftr" sz="quarter" idx="3"/>
          </p:nvPr>
        </p:nvSpPr>
        <p:spPr bwMode="auto">
          <a:xfrm>
            <a:off x="2819400" y="6305550"/>
            <a:ext cx="2971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mn-lt"/>
                <a:cs typeface="+mn-cs"/>
              </a:defRPr>
            </a:lvl1pPr>
          </a:lstStyle>
          <a:p>
            <a:pPr>
              <a:defRPr/>
            </a:pPr>
            <a:r>
              <a:rPr lang="en-US"/>
              <a:t>Dr. Carlene Campbell</a:t>
            </a:r>
          </a:p>
          <a:p>
            <a:pPr>
              <a:defRPr/>
            </a:pPr>
            <a:r>
              <a:rPr lang="en-US"/>
              <a:t>Carlene.campbell@smu.ac.uk</a:t>
            </a:r>
          </a:p>
        </p:txBody>
      </p:sp>
      <p:sp>
        <p:nvSpPr>
          <p:cNvPr id="930822" name="Rectangle 6">
            <a:extLst>
              <a:ext uri="{FF2B5EF4-FFF2-40B4-BE49-F238E27FC236}">
                <a16:creationId xmlns:a16="http://schemas.microsoft.com/office/drawing/2014/main" id="{78406CE7-E39F-4B9C-91A5-CB962C23E20F}"/>
              </a:ext>
            </a:extLst>
          </p:cNvPr>
          <p:cNvSpPr>
            <a:spLocks noGrp="1" noChangeArrowheads="1"/>
          </p:cNvSpPr>
          <p:nvPr>
            <p:ph type="sldNum" sz="quarter" idx="4"/>
          </p:nvPr>
        </p:nvSpPr>
        <p:spPr bwMode="auto">
          <a:xfrm>
            <a:off x="6553200" y="6534150"/>
            <a:ext cx="21336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atin typeface="Comic Sans MS" panose="030F0702030302020204" pitchFamily="66" charset="0"/>
              </a:defRPr>
            </a:lvl1pPr>
          </a:lstStyle>
          <a:p>
            <a:pPr>
              <a:defRPr/>
            </a:pPr>
            <a:fld id="{DBA10B25-DDFC-4FDF-B810-D2D726CB22DD}"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382" r:id="rId1"/>
    <p:sldLayoutId id="2147484380" r:id="rId2"/>
    <p:sldLayoutId id="2147484383" r:id="rId3"/>
    <p:sldLayoutId id="2147484381" r:id="rId4"/>
    <p:sldLayoutId id="2147484384" r:id="rId5"/>
    <p:sldLayoutId id="2147484385" r:id="rId6"/>
    <p:sldLayoutId id="2147484386" r:id="rId7"/>
    <p:sldLayoutId id="2147484387" r:id="rId8"/>
    <p:sldLayoutId id="2147484388" r:id="rId9"/>
    <p:sldLayoutId id="2147484389" r:id="rId10"/>
    <p:sldLayoutId id="2147484390" r:id="rId11"/>
  </p:sldLayoutIdLst>
  <p:hf hdr="0"/>
  <p:txStyles>
    <p:titleStyle>
      <a:lvl1pPr algn="ctr" rtl="0" eaLnBrk="0" fontAlgn="base" hangingPunct="0">
        <a:spcBef>
          <a:spcPct val="0"/>
        </a:spcBef>
        <a:spcAft>
          <a:spcPct val="0"/>
        </a:spcAft>
        <a:defRPr sz="3600">
          <a:solidFill>
            <a:schemeClr val="hlink"/>
          </a:solidFill>
          <a:latin typeface="+mj-lt"/>
          <a:ea typeface="+mj-ea"/>
          <a:cs typeface="+mj-cs"/>
        </a:defRPr>
      </a:lvl1pPr>
      <a:lvl2pPr algn="ctr" rtl="0" eaLnBrk="0" fontAlgn="base" hangingPunct="0">
        <a:spcBef>
          <a:spcPct val="0"/>
        </a:spcBef>
        <a:spcAft>
          <a:spcPct val="0"/>
        </a:spcAft>
        <a:defRPr sz="3600">
          <a:solidFill>
            <a:schemeClr val="hlink"/>
          </a:solidFill>
          <a:latin typeface="Comic Sans MS" pitchFamily="66" charset="0"/>
        </a:defRPr>
      </a:lvl2pPr>
      <a:lvl3pPr algn="ctr" rtl="0" eaLnBrk="0" fontAlgn="base" hangingPunct="0">
        <a:spcBef>
          <a:spcPct val="0"/>
        </a:spcBef>
        <a:spcAft>
          <a:spcPct val="0"/>
        </a:spcAft>
        <a:defRPr sz="3600">
          <a:solidFill>
            <a:schemeClr val="hlink"/>
          </a:solidFill>
          <a:latin typeface="Comic Sans MS" pitchFamily="66" charset="0"/>
        </a:defRPr>
      </a:lvl3pPr>
      <a:lvl4pPr algn="ctr" rtl="0" eaLnBrk="0" fontAlgn="base" hangingPunct="0">
        <a:spcBef>
          <a:spcPct val="0"/>
        </a:spcBef>
        <a:spcAft>
          <a:spcPct val="0"/>
        </a:spcAft>
        <a:defRPr sz="3600">
          <a:solidFill>
            <a:schemeClr val="hlink"/>
          </a:solidFill>
          <a:latin typeface="Comic Sans MS" pitchFamily="66" charset="0"/>
        </a:defRPr>
      </a:lvl4pPr>
      <a:lvl5pPr algn="ctr" rtl="0" eaLnBrk="0" fontAlgn="base" hangingPunct="0">
        <a:spcBef>
          <a:spcPct val="0"/>
        </a:spcBef>
        <a:spcAft>
          <a:spcPct val="0"/>
        </a:spcAft>
        <a:defRPr sz="3600">
          <a:solidFill>
            <a:schemeClr val="hlink"/>
          </a:solidFill>
          <a:latin typeface="Comic Sans MS" pitchFamily="66" charset="0"/>
        </a:defRPr>
      </a:lvl5pPr>
      <a:lvl6pPr marL="457200" algn="ctr" rtl="0" fontAlgn="base">
        <a:spcBef>
          <a:spcPct val="0"/>
        </a:spcBef>
        <a:spcAft>
          <a:spcPct val="0"/>
        </a:spcAft>
        <a:defRPr sz="3600">
          <a:solidFill>
            <a:schemeClr val="hlink"/>
          </a:solidFill>
          <a:latin typeface="Comic Sans MS" pitchFamily="66" charset="0"/>
        </a:defRPr>
      </a:lvl6pPr>
      <a:lvl7pPr marL="914400" algn="ctr" rtl="0" fontAlgn="base">
        <a:spcBef>
          <a:spcPct val="0"/>
        </a:spcBef>
        <a:spcAft>
          <a:spcPct val="0"/>
        </a:spcAft>
        <a:defRPr sz="3600">
          <a:solidFill>
            <a:schemeClr val="hlink"/>
          </a:solidFill>
          <a:latin typeface="Comic Sans MS" pitchFamily="66" charset="0"/>
        </a:defRPr>
      </a:lvl7pPr>
      <a:lvl8pPr marL="1371600" algn="ctr" rtl="0" fontAlgn="base">
        <a:spcBef>
          <a:spcPct val="0"/>
        </a:spcBef>
        <a:spcAft>
          <a:spcPct val="0"/>
        </a:spcAft>
        <a:defRPr sz="3600">
          <a:solidFill>
            <a:schemeClr val="hlink"/>
          </a:solidFill>
          <a:latin typeface="Comic Sans MS" pitchFamily="66" charset="0"/>
        </a:defRPr>
      </a:lvl8pPr>
      <a:lvl9pPr marL="1828800" algn="ctr" rtl="0" fontAlgn="base">
        <a:spcBef>
          <a:spcPct val="0"/>
        </a:spcBef>
        <a:spcAft>
          <a:spcPct val="0"/>
        </a:spcAft>
        <a:defRPr sz="3600">
          <a:solidFill>
            <a:schemeClr val="hlink"/>
          </a:solidFill>
          <a:latin typeface="Comic Sans MS" pitchFamily="66" charset="0"/>
        </a:defRPr>
      </a:lvl9pPr>
    </p:titleStyle>
    <p:body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arlene.campbell@uwtsd.ac.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www.knowledgewithprofit.co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42.xml.rels><?xml version="1.0" encoding="UTF-8" standalone="yes"?>
<Relationships xmlns="http://schemas.openxmlformats.org/package/2006/relationships"><Relationship Id="rId3" Type="http://schemas.openxmlformats.org/officeDocument/2006/relationships/hyperlink" Target="https://www.manageengine.com/"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hyperlink" Target="https://github.com/" TargetMode="External"/><Relationship Id="rId4" Type="http://schemas.openxmlformats.org/officeDocument/2006/relationships/hyperlink" Target="https://www.ldapsoft.com/"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attack.mitre.org/" TargetMode="External"/><Relationship Id="rId2" Type="http://schemas.openxmlformats.org/officeDocument/2006/relationships/hyperlink" Target="https://aspen.eccouncil.org/" TargetMode="External"/><Relationship Id="rId1" Type="http://schemas.openxmlformats.org/officeDocument/2006/relationships/slideLayout" Target="../slideLayouts/slideLayout2.xml"/><Relationship Id="rId5" Type="http://schemas.openxmlformats.org/officeDocument/2006/relationships/hyperlink" Target="http://www.symantec.com/security_response/publications/threatreport.jsp" TargetMode="External"/><Relationship Id="rId4" Type="http://schemas.openxmlformats.org/officeDocument/2006/relationships/hyperlink" Target="http://ceh.v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AutoShape 10" descr="data:image/jpeg;base64,/9j/4AAQSkZJRgABAQAAAQABAAD/2wBDAAkGBwgHBgkIBwgKCgkLDRYPDQwMDRsUFRAWIB0iIiAdHx8kKDQsJCYxJx8fLT0tMTU3Ojo6Iys/RD84QzQ5Ojf/2wBDAQoKCg0MDRoPDxo3JR8lNzc3Nzc3Nzc3Nzc3Nzc3Nzc3Nzc3Nzc3Nzc3Nzc3Nzc3Nzc3Nzc3Nzc3Nzc3Nzc3Nzf/wAARCAB3ANsDASIAAhEBAxEB/8QAGwAAAQUBAQAAAAAAAAAAAAAAAAIDBAUGAQf/xABCEAACAQMDAQQGBgcGBwEAAAABAgMABBEFEiExBhNBURQiYXGRsTIzcoGh0RUjNFOSweEHQkNSk/BiY3OCssLxov/EABcBAQEBAQAAAAAAAAAAAAAAAAABAgP/xAAgEQEBAAICAgMBAQAAAAAAAAAAAQIREiExQQNCYVEi/9oADAMBAAIRAxEAPwD3GiiigKKKKAooooCqLtFq0+m7e5UHOMnYW5JwOM1e1SdoNJbUmT9YiBcdXZTkHI+ias8hrsvrM+qtcCZVAjClSEKnkkEYPuq/zWe7P6AunvcGSWOdXxgAk7Tlick/aqzvLaCO1ldI1VwjbTnxxWM7Z3FmjGvajJptmZ4wCFBY5UscAE8Dz4qu7Pa7dalqL20yoFVTnETIcjHn14NSr7SxqVkyRGNS7urtkgsMkYyvNNaH2ek0vUGuTMrKykFcsxycDqfdWsbLjv2VQdvO3N32a1X0SCGF07lZMsecksMe7ip/9mPay57XaVe3l3FHE0F2YFEZyCAit/7GpPaPsdFr92Li4vWQjACiCNsD3kZ+NK0Ds6vZqzlhjuFljkYvnuEjbdtI5KgZ6Dr5VMrqIs+0movpei3d9EFLwpuAboea810n+1S/v+0+maUbaBUu7hYmYPkgH7q9M1PTY9SsZLZZe6SThnVVfI8Rggisvaf2d29nfwXsOosZYHDp3lrEwyD9nj3jmrP0bkV2uKMDGa7QFFFFAUUUUBRRUe7mZIwsYzM/CDrg+Z9g60D+4edGRVfcrb26I93LI6lsesSQxx4gcY+6o5vdJKb0ZUx0MalT7uPlQXAIPSu1Et3aOZoWZ2UjdGzYyfMZ+HWpWaDtFFcoO0GiigjSX1tExWSeNWHUFqXbXMN0he3lSVQcEo2cGosmj2ryNJmZWY5JWZl59wNJ0TTrewgb0cP+sIZi7luce2gsqyfbUsDFsEhOVB2RGTAJOeB861lQr+wtbtla5hEhXgZYj5GrPIy3YaWffebIw/C5X6GMM4zg58qs+03pEtvEpt3HrcCP1yfZwOOM81F0DU4VurpW0xbIEDDpL3xkwT1AGR/X2Gri5voxCkwJIRiQCNpOAegOKz8ksu0tl6ROyEU0NjMs8ckf647VkQqcYHmBV/xVOuuwFsbJMnp9Hn8aeXU2Kq3o0+GxjCZxk4warMzizqi7VKzWUe1JG9bkRrk48vYaukYsuTTN79QftL/5Cs5XU23O2PaO+h7FapGkUyXGWKHBRui8jOPbzXnHZy77SXHbXSEcXjWgu1MuHDrs8SQCTjpXvN1aQXkXdXUMc0ec7ZFyKrn7LaC8iyNo9iXVgwYwLkEHII465rRFvXaSq7a6WAoO0VHe+tE+ndQL75FH86c76MxiTeuwjIbPGPfQOUVGN/aAgG6gB8u8X86kA5oO1AuIpZ5vUl2GIqy+rnnxz7D0qfTEf7RL/wBvyrOXpYaMsgwJ7RiB1ZDvwfd1x91c3whQq2rsT4CHHzAFTBXa0ivaGVnknJeHbHtQAgnzyeCB93/yXCxaJCeSVBrs/wBTJ9k0m3/Z4vsD5Vz+y+kTUGv1dfQk3Jj1sMAR8ah2k2ufpHFxAnoWw5ZpV3bvcB09tSr8al3yCzRe62+swcBs/eDUG2l1yK9la9SIWIiJy0qlgwHkFHFdEvhfo2UUjoQDXaYLgWhKNgiPjHuruwjrM+fePyomz9QreYxxhWilyPJDT2z/AJz/ABH5UbPKZ/iPyoVz0n/kzfwGkSXGRjuZv9M04I8/4z/EflUO/vYLEqJ5ZyWHRU3fyondOmfjiKb+A1lb/sxNd3KztqFypxh19DVu85HLE8+GOMDmtDYalZ3ved3PLGY8bhKoXr06j31McRqpPfE4Geo/Kl/TVYZux7tNdAX836xW2r6BHti3dNox/d2nBOc5OauuynZ+bRIWR9QkuFYn1XgWIknHOFAHh5U1L2j9GuZH9H7wsoUq8wwmMnnA4PrD8KvrDU7W6t45HeON3TcYy4yBnB+6p48nlNi+j99MXzqICCw+kvj7RXLm7txbS7Z4wdjYw4GOK8/v0/WStyArbQjM24g9DtJJPQ+NS6yml3x1t6BqGoRafbPcXG4RpjO0ZPJx/OmtN1e21KzS6tm/VOWA3cHgkH8QaiaXJbzaRbLO6MdgyJGGePOompQrGCdNgs2YLwCEGSTnr1/+1blhJ+nfpdSalbxSCOSVEbj6RwOaRcSx3EYPrlNxBAyDkA1nIZtXfeb1YhjHd91Ip+Y91R55e0DquQoOM/tOB0HmvTk/hUmeKSZr2bRbeaAwM93sI2kLOASMY61JXT0TTU09Fm7lAArtKC3Bz161G0u7ufRpm1CRFZfoEupJGPZWR0ntDfX95ePJfymFJXEQLhQFB9XIUc8VeUvhqS7bC57OW11EI5bm6Kgg4Dgc/cPaauUARVUeAxzWW7G6k0ltfNqF4S3pW1DK2OqLwM+0ml6z2oe01VbCzgS4fYrn1j624nABHTp1PFPPgaXvU/zr8abhYNPKQQR6vQ58KoF1dYNZj0yezjVGYRxOcktx9LOMeHTrV+EwziMhAMDCqKmst9r0fozVTc6VLcSGQ3XXwaENj8aTo2jy6bc3Esl81wsxysfdBFj56DH860kWs/1Mn2TSbf8AZ4vsD5Uqf6mT7JpNv+zxfYHyrH2PR49Kz+vatb29rdxSE8RsC5wFTIxkk1aXV/DbyLG+4uy5AGOn31VyX2l31y9q0MTTlc7ZERiR+NbZy8K4dsNNaykEboyoDE7CaPCttzg+t1wM+6qGx1W27P30rPdXAe5jX1HUygjPBGOB4/H47q20mx7hCLC0G4AkiBRk469KauNPtBdAeiW/0T/hL5e6rLZNM3wob/tXFaPCLqaeFmU4At9wbn2E46jrVrp+oG/JCXxXcm4K0IUgEcHr7Qanz6RbSMCtpBgeUaj+VEWndznuUEeeuwhfkKJxdiVkYGS93gHjgDPv8/wql7YILkxIirL9E8hiODn+6D/v4Vfeiy+Mkn8f9KV6NL+8k/j/AKUl7XHc9Ml2VtJIfS0khEYZlxhMA+ux4zjoCKv4luArQsHdQh2uRk8BeCS2SeetTvRpP3kn8Y/KnIISjAnpg9T7vyrGWMt3WpbtgLqKR2dViWRWIYMyZYY8M+Gc46HpWu7NqDpdsGB3BCDu6/SPWrkgVCuP1E3fp/l9df8APzj4+VMrqLjicu+7EDqwPrDaNvUk8cVlNX0uw06IXWrai0IkbadlvuG489ACei9fZWnsibhEupgN7D1UByEHl7/Ou31rDdELcJvVeQM+YwaYd3d8Lf4Z0f0ddKtfR276HuwUkZcFh548Kki5t2zhozg4OGHBrMal6ZYxl9P0jvmVgAmT0xknJOOvhVbdXWtekkJoaPhnIfCDJABXIPmSR7MZrWo53KxuTcW46tGB7xXPSIFIBaMEg4G4dBWQVr8wxubKEStgvGbdDs8+RwaRcz6ot1BDFpkc1sysZJO5QCM4446nOAOKahyybMSQTo4TY45VsH8KqLHsdodnGUitN0bHdslcuvwNPadeTSxH0mGOIjpztz93h4VYLdYUcJ/qCmo1MnXgihhRIo0RA64VVAA5FRLzQLC9v0v5YyLlFCiRDjIByAfOpTTiQAEoBuBPrjwNO9/F+9X400u+0M6HZNqCX0iNJPGcoWOQp86knvDK6RsqnGcsuf5inPSIv3q/GmDJmZzGQSdoB645FC1DutJuriVpDex849UwEge71qNF0m5064uZJ7/0hJSCsYj2iP3cmlXenXNzOZBdqqkYCGMn/wBqTpOlXFjdzzS3pnjkAAj2kKh9mSaKtJ/qZPsmk2/7PF9gfKlT/UyfZNJt/wBni+wPlWPseka9bT1cLeRxu2OA0W84+BqNaSaM1yy2kVvHcqpPEGxse8gVIvodOeTfeCPvNuMscHHl7qjadZaIl68+nx25uimGdDlivTn2dK2LO2/Zo/sD5UxcRsbgPtYjBGRUmD6pfdS8UZs3EDYf3b/D+ld2N+7f4f0qdRQ4oOw/u3/391IkZYxmQFR5scfyqxrKdtIy5jKxuzeqMpGHYDJz1HHFWdnFcLIjqTGdwBwSGHX4VLtyEVieMYJ+FYbsy7xekrhjIzKArLsLetJjpjHAzWoCvHFIxlyxX1jhsHA8Bu4rGWXG6Jj2J+0unReqzTHyxEefjUmykW9aO7BzGy5jHkM+I8/lWHvUYNKZEcyEgqVBC4x63Gc9NvStVoNy0WlWm6GVzt2kqBjJc88npSzZMqmRgwMJlJ7vulLp4ePrD28c1Hm7SaajYYTE84AiPNOTXBS1bMExDQ7eAOODyeaxuoRyCaXekhmMhYMoIXbkbuCSf8vTy9+U16LdPQITBe2ySx+vFIAQeRkU1PaW0cTyGBSVBPvqNoM7ro9oDBKT3Y5UDHzqa85I5t5vgPzpzkXjKzHZ3W4dUEpvdKSzKhSgEne7s5z9EcYx+NXki2q2/fRWZlB6BUOT8aXcs8tvJHGk8bOpUOAARn76opNH1B7oym8nMW7PcsgxjyyTn76ZfJN9RngtEmtWGRps/jkCHy++lPNAm4DTZiFPG2POaprnRrtwXExUA4xsDdMe/wD3mp+iW1zZAd/LLKhTG0RkDOc5x0+FJ8mKX47/AFaW0NvPHuNt3fsZcGnTZ2wGTCo+6kpPj/Cm/grzGPU0uO0eozzS/qIpiMOxKpjg9eByKvKNzD8enrbWjEhY0OPKui1SJ90SRj3jxrKdkTcLc6jeBHeCRY9kj5w4Bbp8RW1pMpV4yKq6Oqd4RDGNuOqOo5/7hTeknWPTJV1CILbbQY2MisxPjwAMePn91XGKMeNUIn+pk+yaTb/s8X2B8qVP9TJ9k0m3/Z4vsD5Vj7HoxdabBdSiWUyBwMZSQr8qjWmgWNrfPeosrTuu0mSVnGMAdCceAq2orY4oAAAAAHgKDwK7XG6UEGLVrCa8eziuo3uEJDRqeRjr8KlGVQBk4B86zuq2dpZyvdQ2am4bLGbLAjJJOdvJ5qhXXb8R7DaxMNwODb3JII6HkVbr0zd7b/0iL/OPj7M1HuorG6YelQwSso47xVJAz7fbWDbV7oxlBptthuTi0nHP8NcbWrpUCvpsBQZIzaTnkkny9poz/v8AG+hisrXc8EMMJYesUULke2pKlJEyuCp+/NZPR70TSw97psSs+P1iIy7c+Ybp1NauEALgdKjUt9ov6H0zOf0fbf6QpwQxQbI4Y1jjXGEUYA9byqVmmZfrB93/AJUapiNQyxqwBUooIPj1pI0fTOg0+2x/0hSkQOkaEnDIAce41FudPaGOOKC6ud8jbQXkyF4JJPHP0fxoz36WcKRwxrFEqoijCqowAKXkVl5bq1IEcl9MxBJBw+7w9vsq20gq0e5SW9UMsjMfWU5I48D1q9HayyKMiqW/Ve/lcySRqGCkDcSx2g9AemMfjUVHVpO7Wad2kDACQOqng8ZzxwDTRbf40Ew3RlV6npTWyUJtjLjHTlfypi1061KiZA5EihgrOSOeasQMVCS+0VmlTblnGT47cfKm4dJ06C5e5hsbdJnO5pFjAJPnUe40TvppJDcD123YaJWx7OfCnND0k6RBJF6VJcB33AuAMcdOKNTpKvQBaye7+dSaqLrVrOSd7BZCZiduQhKhvItjANSLDVrO/kZLaQlwCdrIVJHmMjke2syXdq+k+iuZ9lGfZWkIn+pk+yaTb/s8X2B8q7Of1MnH90/KuW/1Ef2B8qx9g9RRRWw1cGRYXMI3SY9Ue2qS6bX+6Jt4z3ngGaPHXx48q0FFBBto7l7NDdMiTMg7wKMhTjkZzSUurSNAHu4lIZuDIB41OZdwIPQjFVT6BbyQmFp7sIV2kCbwxjrj8aJpYRFZUDxyhlPIZTkEUi6tjPHsD4wfz/OjTbGPTrNLWFpDGmcGRtzdc8mpVCxXi1uVGBPx7/6Upbe6X/Gz/wBxqdRROEQ+5uf3v/6NAhnDZMinp1JPjUyihxiKkbIYgxHGF49xpN+wRrYtn6w9Bkn1GqRKD6pHg2T8KqtXvZISENm00ZGSdpOD7h9xqr4Zm91TV4ZJO50TUpI8jAEQ8h06/wC80XHbvTez/cQXttfvM8CkosIRkwWHIcqRz04560rVVvNSsJbUWNzbd5jE9uJUdcHPBA9nwzWUk7CNI7SynVpJGILNIjMxPtJTJrr8U+P711w4b3k2tn2kTV9KbVNKsbybfcMO5MY3rhAvOCQOmR14qPZ6ndy6nbrc6FdWUKklpvR2IJKsBnaOOvU8VndI7JzaVexXMP6VKpIHeEd4iS46BgqjI9n3dK2K3kwkUfoeRwTyTCy4+I61n5JjL/i9M58d/wCWksci0gBGCI1z8BUimLRmeJXZSpYAlT1XjpT9c2RXDXaKDK23Zme37QzaiXgmikkZ03L68e7qBwfnTuj9m3s9VlvJpEWNkKrDDlQCSCTxjyrS0UEf0WPzk/1G/Oj0WP8A4/8AUb86kUVnhj/F3Uc2kRGDvx/1G/OnlUKoAHAGBSqKTGTxEFFFFaBRRRQFFFFAUUUUBRRRQFFFFAVTa/oNtrYhS7BKxNuUBiOePIjyooqy6D1npstrFFELyZo41VQpC9AMdcZrjaWCfVublTwM96enlRRRi4R06VGZe83y7icn9YcHnPSpUdv3SBEACjwzRRQmMng9GMCl0UVGoKKKKKKKKKAooooCiiig/9k=">
            <a:extLst>
              <a:ext uri="{FF2B5EF4-FFF2-40B4-BE49-F238E27FC236}">
                <a16:creationId xmlns:a16="http://schemas.microsoft.com/office/drawing/2014/main" id="{193A20DD-EE00-4C79-BDB6-9971EEDC9073}"/>
              </a:ext>
            </a:extLst>
          </p:cNvPr>
          <p:cNvSpPr>
            <a:spLocks noChangeAspect="1" noChangeArrowheads="1"/>
          </p:cNvSpPr>
          <p:nvPr/>
        </p:nvSpPr>
        <p:spPr bwMode="auto">
          <a:xfrm>
            <a:off x="63500" y="-401638"/>
            <a:ext cx="1485900" cy="809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Comic Sans MS" panose="030F0702030302020204" pitchFamily="66" charset="0"/>
              </a:defRPr>
            </a:lvl1pPr>
            <a:lvl2pPr marL="742950" indent="-285750">
              <a:spcBef>
                <a:spcPct val="20000"/>
              </a:spcBef>
              <a:buChar char="–"/>
              <a:defRPr sz="20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eaLnBrk="1" hangingPunct="1">
              <a:spcBef>
                <a:spcPct val="0"/>
              </a:spcBef>
              <a:buFontTx/>
              <a:buNone/>
            </a:pPr>
            <a:endParaRPr lang="en-GB" altLang="en-US" sz="1800">
              <a:latin typeface="Arial" panose="020B0604020202020204" pitchFamily="34" charset="0"/>
            </a:endParaRPr>
          </a:p>
        </p:txBody>
      </p:sp>
      <p:sp>
        <p:nvSpPr>
          <p:cNvPr id="13315" name="TextBox 6">
            <a:extLst>
              <a:ext uri="{FF2B5EF4-FFF2-40B4-BE49-F238E27FC236}">
                <a16:creationId xmlns:a16="http://schemas.microsoft.com/office/drawing/2014/main" id="{1E5EF86B-00CE-44CD-B04F-3728A379A794}"/>
              </a:ext>
            </a:extLst>
          </p:cNvPr>
          <p:cNvSpPr txBox="1">
            <a:spLocks noChangeArrowheads="1"/>
          </p:cNvSpPr>
          <p:nvPr/>
        </p:nvSpPr>
        <p:spPr bwMode="auto">
          <a:xfrm>
            <a:off x="1219200" y="3810000"/>
            <a:ext cx="7459662"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Comic Sans MS" panose="030F0702030302020204" pitchFamily="66" charset="0"/>
              </a:defRPr>
            </a:lvl1pPr>
            <a:lvl2pPr marL="742950" indent="-285750">
              <a:spcBef>
                <a:spcPct val="20000"/>
              </a:spcBef>
              <a:buChar char="–"/>
              <a:defRPr sz="20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marL="0" indent="0">
              <a:lnSpc>
                <a:spcPct val="100000"/>
              </a:lnSpc>
              <a:spcBef>
                <a:spcPts val="600"/>
              </a:spcBef>
              <a:buNone/>
            </a:pPr>
            <a:r>
              <a:rPr lang="en-US" dirty="0"/>
              <a:t>Lecturer: Assoc. Professor  Carlene Campbell</a:t>
            </a:r>
          </a:p>
          <a:p>
            <a:pPr marL="0" indent="0">
              <a:lnSpc>
                <a:spcPct val="100000"/>
              </a:lnSpc>
              <a:spcBef>
                <a:spcPts val="600"/>
              </a:spcBef>
              <a:buNone/>
            </a:pPr>
            <a:r>
              <a:rPr lang="en-US" dirty="0"/>
              <a:t>Email: </a:t>
            </a:r>
            <a:r>
              <a:rPr lang="en-US" dirty="0">
                <a:hlinkClick r:id="rId3"/>
              </a:rPr>
              <a:t>carlene.campbell@uwtsd.ac.uk</a:t>
            </a:r>
            <a:endParaRPr lang="en-US" dirty="0"/>
          </a:p>
          <a:p>
            <a:pPr marL="0" indent="0">
              <a:buNone/>
            </a:pPr>
            <a:r>
              <a:rPr lang="en-US" sz="2000" dirty="0">
                <a:hlinkClick r:id="rId4"/>
              </a:rPr>
              <a:t>Website: https://www.knowledgewithprofit.com</a:t>
            </a:r>
            <a:r>
              <a:rPr lang="en-US" sz="2000" dirty="0"/>
              <a:t> </a:t>
            </a:r>
          </a:p>
        </p:txBody>
      </p:sp>
      <p:sp>
        <p:nvSpPr>
          <p:cNvPr id="7" name="Title 1">
            <a:extLst>
              <a:ext uri="{FF2B5EF4-FFF2-40B4-BE49-F238E27FC236}">
                <a16:creationId xmlns:a16="http://schemas.microsoft.com/office/drawing/2014/main" id="{07633018-A715-4DB9-9A62-0CEABCC54873}"/>
              </a:ext>
            </a:extLst>
          </p:cNvPr>
          <p:cNvSpPr txBox="1">
            <a:spLocks/>
          </p:cNvSpPr>
          <p:nvPr/>
        </p:nvSpPr>
        <p:spPr>
          <a:xfrm>
            <a:off x="1322387" y="525256"/>
            <a:ext cx="6499225" cy="711200"/>
          </a:xfrm>
          <a:prstGeom prst="rect">
            <a:avLst/>
          </a:prstGeom>
        </p:spPr>
        <p:txBody>
          <a:bodyPr/>
          <a:lstStyle>
            <a:lvl1pPr algn="ctr" rtl="0" eaLnBrk="0" fontAlgn="base" hangingPunct="0">
              <a:spcBef>
                <a:spcPct val="0"/>
              </a:spcBef>
              <a:spcAft>
                <a:spcPct val="0"/>
              </a:spcAft>
              <a:defRPr sz="3600">
                <a:solidFill>
                  <a:schemeClr val="hlink"/>
                </a:solidFill>
                <a:latin typeface="+mj-lt"/>
                <a:ea typeface="+mj-ea"/>
                <a:cs typeface="+mj-cs"/>
              </a:defRPr>
            </a:lvl1pPr>
            <a:lvl2pPr algn="ctr" rtl="0" eaLnBrk="0" fontAlgn="base" hangingPunct="0">
              <a:spcBef>
                <a:spcPct val="0"/>
              </a:spcBef>
              <a:spcAft>
                <a:spcPct val="0"/>
              </a:spcAft>
              <a:defRPr sz="3600">
                <a:solidFill>
                  <a:schemeClr val="hlink"/>
                </a:solidFill>
                <a:latin typeface="Comic Sans MS" pitchFamily="66" charset="0"/>
              </a:defRPr>
            </a:lvl2pPr>
            <a:lvl3pPr algn="ctr" rtl="0" eaLnBrk="0" fontAlgn="base" hangingPunct="0">
              <a:spcBef>
                <a:spcPct val="0"/>
              </a:spcBef>
              <a:spcAft>
                <a:spcPct val="0"/>
              </a:spcAft>
              <a:defRPr sz="3600">
                <a:solidFill>
                  <a:schemeClr val="hlink"/>
                </a:solidFill>
                <a:latin typeface="Comic Sans MS" pitchFamily="66" charset="0"/>
              </a:defRPr>
            </a:lvl3pPr>
            <a:lvl4pPr algn="ctr" rtl="0" eaLnBrk="0" fontAlgn="base" hangingPunct="0">
              <a:spcBef>
                <a:spcPct val="0"/>
              </a:spcBef>
              <a:spcAft>
                <a:spcPct val="0"/>
              </a:spcAft>
              <a:defRPr sz="3600">
                <a:solidFill>
                  <a:schemeClr val="hlink"/>
                </a:solidFill>
                <a:latin typeface="Comic Sans MS" pitchFamily="66" charset="0"/>
              </a:defRPr>
            </a:lvl4pPr>
            <a:lvl5pPr algn="ctr" rtl="0" eaLnBrk="0" fontAlgn="base" hangingPunct="0">
              <a:spcBef>
                <a:spcPct val="0"/>
              </a:spcBef>
              <a:spcAft>
                <a:spcPct val="0"/>
              </a:spcAft>
              <a:defRPr sz="3600">
                <a:solidFill>
                  <a:schemeClr val="hlink"/>
                </a:solidFill>
                <a:latin typeface="Comic Sans MS" pitchFamily="66" charset="0"/>
              </a:defRPr>
            </a:lvl5pPr>
            <a:lvl6pPr marL="457200" algn="ctr" rtl="0" fontAlgn="base">
              <a:spcBef>
                <a:spcPct val="0"/>
              </a:spcBef>
              <a:spcAft>
                <a:spcPct val="0"/>
              </a:spcAft>
              <a:defRPr sz="3600">
                <a:solidFill>
                  <a:schemeClr val="hlink"/>
                </a:solidFill>
                <a:latin typeface="Comic Sans MS" pitchFamily="66" charset="0"/>
              </a:defRPr>
            </a:lvl6pPr>
            <a:lvl7pPr marL="914400" algn="ctr" rtl="0" fontAlgn="base">
              <a:spcBef>
                <a:spcPct val="0"/>
              </a:spcBef>
              <a:spcAft>
                <a:spcPct val="0"/>
              </a:spcAft>
              <a:defRPr sz="3600">
                <a:solidFill>
                  <a:schemeClr val="hlink"/>
                </a:solidFill>
                <a:latin typeface="Comic Sans MS" pitchFamily="66" charset="0"/>
              </a:defRPr>
            </a:lvl7pPr>
            <a:lvl8pPr marL="1371600" algn="ctr" rtl="0" fontAlgn="base">
              <a:spcBef>
                <a:spcPct val="0"/>
              </a:spcBef>
              <a:spcAft>
                <a:spcPct val="0"/>
              </a:spcAft>
              <a:defRPr sz="3600">
                <a:solidFill>
                  <a:schemeClr val="hlink"/>
                </a:solidFill>
                <a:latin typeface="Comic Sans MS" pitchFamily="66" charset="0"/>
              </a:defRPr>
            </a:lvl8pPr>
            <a:lvl9pPr marL="1828800" algn="ctr" rtl="0" fontAlgn="base">
              <a:spcBef>
                <a:spcPct val="0"/>
              </a:spcBef>
              <a:spcAft>
                <a:spcPct val="0"/>
              </a:spcAft>
              <a:defRPr sz="3600">
                <a:solidFill>
                  <a:schemeClr val="hlink"/>
                </a:solidFill>
                <a:latin typeface="Comic Sans MS" pitchFamily="66" charset="0"/>
              </a:defRPr>
            </a:lvl9pPr>
          </a:lstStyle>
          <a:p>
            <a:pPr>
              <a:defRPr/>
            </a:pPr>
            <a:r>
              <a:rPr lang="en-US" kern="0" dirty="0">
                <a:solidFill>
                  <a:srgbClr val="0F3661"/>
                </a:solidFill>
                <a:latin typeface="Times New Roman"/>
                <a:cs typeface="Times New Roman"/>
              </a:rPr>
              <a:t>Ethical Hacking</a:t>
            </a:r>
          </a:p>
        </p:txBody>
      </p:sp>
      <p:sp>
        <p:nvSpPr>
          <p:cNvPr id="8" name="Rectangle 2">
            <a:extLst>
              <a:ext uri="{FF2B5EF4-FFF2-40B4-BE49-F238E27FC236}">
                <a16:creationId xmlns:a16="http://schemas.microsoft.com/office/drawing/2014/main" id="{2ADB2990-02FC-4C59-BF2C-4E8A3356ED68}"/>
              </a:ext>
            </a:extLst>
          </p:cNvPr>
          <p:cNvSpPr txBox="1">
            <a:spLocks noChangeArrowheads="1"/>
          </p:cNvSpPr>
          <p:nvPr/>
        </p:nvSpPr>
        <p:spPr bwMode="white">
          <a:xfrm>
            <a:off x="533400" y="1819171"/>
            <a:ext cx="7459662" cy="140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a:extLst>
        </p:spPr>
        <p:txBody>
          <a:bodyPr lIns="82124" tIns="41061" rIns="82124" bIns="41061" anchor="ctr"/>
          <a:lstStyle>
            <a:lvl1pPr algn="l" defTabSz="814388" rtl="0" eaLnBrk="0" fontAlgn="base" hangingPunct="0">
              <a:lnSpc>
                <a:spcPct val="90000"/>
              </a:lnSpc>
              <a:spcBef>
                <a:spcPct val="0"/>
              </a:spcBef>
              <a:spcAft>
                <a:spcPct val="0"/>
              </a:spcAft>
              <a:defRPr sz="3000" b="0">
                <a:solidFill>
                  <a:srgbClr val="FFFFFF"/>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gn="ctr" eaLnBrk="1" hangingPunct="1">
              <a:defRPr/>
            </a:pPr>
            <a:r>
              <a:rPr lang="en-US" sz="2800" b="1" dirty="0">
                <a:solidFill>
                  <a:schemeClr val="tx1"/>
                </a:solidFill>
                <a:latin typeface="Arial" charset="0"/>
              </a:rPr>
              <a:t>Lecture 5-6</a:t>
            </a:r>
            <a:endParaRPr lang="en-US" sz="2800" kern="0" dirty="0">
              <a:solidFill>
                <a:schemeClr val="tx1"/>
              </a:solidFill>
              <a:latin typeface="Arial"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31141-4F30-F203-70A3-CEACE498CD02}"/>
              </a:ext>
            </a:extLst>
          </p:cNvPr>
          <p:cNvSpPr>
            <a:spLocks noGrp="1"/>
          </p:cNvSpPr>
          <p:nvPr>
            <p:ph type="title"/>
          </p:nvPr>
        </p:nvSpPr>
        <p:spPr>
          <a:xfrm>
            <a:off x="537839" y="152400"/>
            <a:ext cx="8229600" cy="762000"/>
          </a:xfrm>
        </p:spPr>
        <p:txBody>
          <a:bodyPr/>
          <a:lstStyle/>
          <a:p>
            <a:r>
              <a:rPr lang="en-GB" dirty="0"/>
              <a:t>This lecture will look at:</a:t>
            </a:r>
            <a:br>
              <a:rPr lang="en-GB" dirty="0"/>
            </a:br>
            <a:endParaRPr lang="en-GB" dirty="0"/>
          </a:p>
        </p:txBody>
      </p:sp>
      <p:sp>
        <p:nvSpPr>
          <p:cNvPr id="8" name="Content Placeholder 7">
            <a:extLst>
              <a:ext uri="{FF2B5EF4-FFF2-40B4-BE49-F238E27FC236}">
                <a16:creationId xmlns:a16="http://schemas.microsoft.com/office/drawing/2014/main" id="{AED2532A-D96D-70D2-F897-679A73EAA137}"/>
              </a:ext>
            </a:extLst>
          </p:cNvPr>
          <p:cNvSpPr>
            <a:spLocks noGrp="1"/>
          </p:cNvSpPr>
          <p:nvPr>
            <p:ph idx="1"/>
          </p:nvPr>
        </p:nvSpPr>
        <p:spPr>
          <a:xfrm>
            <a:off x="376561" y="1295400"/>
            <a:ext cx="8534400" cy="4267200"/>
          </a:xfrm>
        </p:spPr>
        <p:txBody>
          <a:bodyPr/>
          <a:lstStyle/>
          <a:p>
            <a:r>
              <a:rPr lang="en-US" dirty="0">
                <a:latin typeface="Calibri" panose="020F0502020204030204" pitchFamily="34" charset="0"/>
                <a:ea typeface="Calibri" panose="020F0502020204030204" pitchFamily="34" charset="0"/>
                <a:cs typeface="Calibri" panose="020F0502020204030204" pitchFamily="34" charset="0"/>
              </a:rPr>
              <a:t>Scanning Networks and Enumeration</a:t>
            </a:r>
          </a:p>
          <a:p>
            <a:pPr lvl="1"/>
            <a:r>
              <a:rPr lang="en-US" dirty="0">
                <a:latin typeface="Calibri" panose="020F0502020204030204" pitchFamily="34" charset="0"/>
                <a:ea typeface="Calibri" panose="020F0502020204030204" pitchFamily="34" charset="0"/>
                <a:cs typeface="Calibri" panose="020F0502020204030204" pitchFamily="34" charset="0"/>
              </a:rPr>
              <a:t>Explain Network Scanning Concepts</a:t>
            </a:r>
          </a:p>
          <a:p>
            <a:pPr lvl="1"/>
            <a:r>
              <a:rPr lang="en-US" dirty="0">
                <a:latin typeface="Calibri" panose="020F0502020204030204" pitchFamily="34" charset="0"/>
                <a:ea typeface="Calibri" panose="020F0502020204030204" pitchFamily="34" charset="0"/>
                <a:cs typeface="Calibri" panose="020F0502020204030204" pitchFamily="34" charset="0"/>
              </a:rPr>
              <a:t>Demonstrate Various Scanning Techniques for Host Discovery</a:t>
            </a:r>
          </a:p>
          <a:p>
            <a:pPr lvl="1"/>
            <a:r>
              <a:rPr lang="en-US" dirty="0">
                <a:latin typeface="Calibri" panose="020F0502020204030204" pitchFamily="34" charset="0"/>
                <a:ea typeface="Calibri" panose="020F0502020204030204" pitchFamily="34" charset="0"/>
                <a:cs typeface="Calibri" panose="020F0502020204030204" pitchFamily="34" charset="0"/>
              </a:rPr>
              <a:t>Demonstrate Various Scanning Techniques for Port and Service Discovery</a:t>
            </a:r>
          </a:p>
          <a:p>
            <a:pPr lvl="1"/>
            <a:r>
              <a:rPr lang="en-US" dirty="0">
                <a:latin typeface="Calibri" panose="020F0502020204030204" pitchFamily="34" charset="0"/>
                <a:ea typeface="Calibri" panose="020F0502020204030204" pitchFamily="34" charset="0"/>
                <a:cs typeface="Calibri" panose="020F0502020204030204" pitchFamily="34" charset="0"/>
              </a:rPr>
              <a:t>Demonstrate Various Scanning Techniques for OS Discovery</a:t>
            </a:r>
          </a:p>
          <a:p>
            <a:pPr lvl="1"/>
            <a:r>
              <a:rPr lang="en-US" dirty="0">
                <a:latin typeface="Calibri" panose="020F0502020204030204" pitchFamily="34" charset="0"/>
                <a:ea typeface="Calibri" panose="020F0502020204030204" pitchFamily="34" charset="0"/>
                <a:cs typeface="Calibri" panose="020F0502020204030204" pitchFamily="34" charset="0"/>
              </a:rPr>
              <a:t>Demonstrate Various Techniques for Scanning Beyond IDS and Firewall</a:t>
            </a:r>
          </a:p>
          <a:p>
            <a:pPr lvl="1"/>
            <a:r>
              <a:rPr lang="en-US" dirty="0">
                <a:latin typeface="Calibri" panose="020F0502020204030204" pitchFamily="34" charset="0"/>
                <a:ea typeface="Calibri" panose="020F0502020204030204" pitchFamily="34" charset="0"/>
                <a:cs typeface="Calibri" panose="020F0502020204030204" pitchFamily="34" charset="0"/>
              </a:rPr>
              <a:t>Explain Network Scanning Countermeasures</a:t>
            </a:r>
          </a:p>
          <a:p>
            <a:pPr lvl="1"/>
            <a:r>
              <a:rPr lang="en-US" dirty="0">
                <a:latin typeface="Calibri" panose="020F0502020204030204" pitchFamily="34" charset="0"/>
                <a:ea typeface="Calibri" panose="020F0502020204030204" pitchFamily="34" charset="0"/>
                <a:cs typeface="Calibri" panose="020F0502020204030204" pitchFamily="34" charset="0"/>
              </a:rPr>
              <a:t>Explain Enumeration Concepts </a:t>
            </a:r>
          </a:p>
          <a:p>
            <a:pPr lvl="1"/>
            <a:r>
              <a:rPr lang="en-US" dirty="0">
                <a:latin typeface="Calibri" panose="020F0502020204030204" pitchFamily="34" charset="0"/>
                <a:ea typeface="Calibri" panose="020F0502020204030204" pitchFamily="34" charset="0"/>
                <a:cs typeface="Calibri" panose="020F0502020204030204" pitchFamily="34" charset="0"/>
              </a:rPr>
              <a:t>Different Techniques for Enumeration</a:t>
            </a:r>
          </a:p>
          <a:p>
            <a:pPr lvl="1"/>
            <a:r>
              <a:rPr lang="en-US" dirty="0">
                <a:latin typeface="Calibri" panose="020F0502020204030204" pitchFamily="34" charset="0"/>
                <a:ea typeface="Calibri" panose="020F0502020204030204" pitchFamily="34" charset="0"/>
                <a:cs typeface="Calibri" panose="020F0502020204030204" pitchFamily="34" charset="0"/>
              </a:rPr>
              <a:t>Enumeration Countermeasures </a:t>
            </a:r>
            <a:endParaRPr lang="en-US" sz="2400" dirty="0"/>
          </a:p>
        </p:txBody>
      </p:sp>
    </p:spTree>
    <p:extLst>
      <p:ext uri="{BB962C8B-B14F-4D97-AF65-F5344CB8AC3E}">
        <p14:creationId xmlns:p14="http://schemas.microsoft.com/office/powerpoint/2010/main" val="3860084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51C8C-5F8B-2FC2-6A16-5B2A455A4FB9}"/>
              </a:ext>
            </a:extLst>
          </p:cNvPr>
          <p:cNvSpPr>
            <a:spLocks noGrp="1"/>
          </p:cNvSpPr>
          <p:nvPr>
            <p:ph type="title"/>
          </p:nvPr>
        </p:nvSpPr>
        <p:spPr>
          <a:xfrm>
            <a:off x="381000" y="76200"/>
            <a:ext cx="8229600" cy="655637"/>
          </a:xfrm>
        </p:spPr>
        <p:txBody>
          <a:bodyPr/>
          <a:lstStyle/>
          <a:p>
            <a:r>
              <a:rPr lang="en-GB" dirty="0"/>
              <a:t>Overview of Network Scanning</a:t>
            </a:r>
            <a:br>
              <a:rPr lang="en-GB" dirty="0"/>
            </a:br>
            <a:endParaRPr lang="en-GB" dirty="0"/>
          </a:p>
        </p:txBody>
      </p:sp>
      <p:sp>
        <p:nvSpPr>
          <p:cNvPr id="3" name="Content Placeholder 2">
            <a:extLst>
              <a:ext uri="{FF2B5EF4-FFF2-40B4-BE49-F238E27FC236}">
                <a16:creationId xmlns:a16="http://schemas.microsoft.com/office/drawing/2014/main" id="{8DACF9A3-5ED2-D889-403D-628740870560}"/>
              </a:ext>
            </a:extLst>
          </p:cNvPr>
          <p:cNvSpPr>
            <a:spLocks noGrp="1"/>
          </p:cNvSpPr>
          <p:nvPr>
            <p:ph idx="1"/>
          </p:nvPr>
        </p:nvSpPr>
        <p:spPr>
          <a:xfrm>
            <a:off x="35511" y="1001446"/>
            <a:ext cx="4267200" cy="4297363"/>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Network scanning refers to a set of procedures used for identifying hosts, ports, and services in a network</a:t>
            </a:r>
          </a:p>
          <a:p>
            <a:pPr algn="just"/>
            <a:r>
              <a:rPr lang="en-US" sz="2000" dirty="0">
                <a:latin typeface="Calibri" panose="020F0502020204030204" pitchFamily="34" charset="0"/>
                <a:ea typeface="Calibri" panose="020F0502020204030204" pitchFamily="34" charset="0"/>
                <a:cs typeface="Calibri" panose="020F0502020204030204" pitchFamily="34" charset="0"/>
              </a:rPr>
              <a:t>Network scanning is one of the components of information gathering which can be used by an attacker to create a profile of the target organization</a:t>
            </a:r>
          </a:p>
          <a:p>
            <a:pPr algn="just"/>
            <a:r>
              <a:rPr lang="en-US" sz="2000" dirty="0">
                <a:latin typeface="Calibri" panose="020F0502020204030204" pitchFamily="34" charset="0"/>
                <a:ea typeface="Calibri" panose="020F0502020204030204" pitchFamily="34" charset="0"/>
                <a:cs typeface="Calibri" panose="020F0502020204030204" pitchFamily="34" charset="0"/>
              </a:rPr>
              <a:t>Attackers use tools such as Nmap, Hping3, Metasploit, and </a:t>
            </a:r>
            <a:r>
              <a:rPr lang="en-US" sz="2000" dirty="0" err="1">
                <a:latin typeface="Calibri" panose="020F0502020204030204" pitchFamily="34" charset="0"/>
                <a:ea typeface="Calibri" panose="020F0502020204030204" pitchFamily="34" charset="0"/>
                <a:cs typeface="Calibri" panose="020F0502020204030204" pitchFamily="34" charset="0"/>
              </a:rPr>
              <a:t>NetScanTools</a:t>
            </a:r>
            <a:r>
              <a:rPr lang="en-US" sz="2000" dirty="0">
                <a:latin typeface="Calibri" panose="020F0502020204030204" pitchFamily="34" charset="0"/>
                <a:ea typeface="Calibri" panose="020F0502020204030204" pitchFamily="34" charset="0"/>
                <a:cs typeface="Calibri" panose="020F0502020204030204" pitchFamily="34" charset="0"/>
              </a:rPr>
              <a:t> Pro to perform network scanning</a:t>
            </a:r>
          </a:p>
          <a:p>
            <a:endParaRPr lang="en-GB" dirty="0"/>
          </a:p>
        </p:txBody>
      </p:sp>
      <p:pic>
        <p:nvPicPr>
          <p:cNvPr id="5" name="Picture 4">
            <a:extLst>
              <a:ext uri="{FF2B5EF4-FFF2-40B4-BE49-F238E27FC236}">
                <a16:creationId xmlns:a16="http://schemas.microsoft.com/office/drawing/2014/main" id="{EF65DAC2-4C4D-A6F0-A819-A94436079997}"/>
              </a:ext>
            </a:extLst>
          </p:cNvPr>
          <p:cNvPicPr>
            <a:picLocks noChangeAspect="1"/>
          </p:cNvPicPr>
          <p:nvPr/>
        </p:nvPicPr>
        <p:blipFill>
          <a:blip r:embed="rId2"/>
          <a:stretch>
            <a:fillRect/>
          </a:stretch>
        </p:blipFill>
        <p:spPr>
          <a:xfrm>
            <a:off x="4572000" y="1192601"/>
            <a:ext cx="4397121" cy="2004234"/>
          </a:xfrm>
          <a:prstGeom prst="rect">
            <a:avLst/>
          </a:prstGeom>
        </p:spPr>
      </p:pic>
      <p:pic>
        <p:nvPicPr>
          <p:cNvPr id="7" name="Picture 6">
            <a:extLst>
              <a:ext uri="{FF2B5EF4-FFF2-40B4-BE49-F238E27FC236}">
                <a16:creationId xmlns:a16="http://schemas.microsoft.com/office/drawing/2014/main" id="{9BEB7A62-5370-A6A0-28B8-4B7B3D10AB4E}"/>
              </a:ext>
            </a:extLst>
          </p:cNvPr>
          <p:cNvPicPr>
            <a:picLocks noChangeAspect="1"/>
          </p:cNvPicPr>
          <p:nvPr/>
        </p:nvPicPr>
        <p:blipFill>
          <a:blip r:embed="rId3"/>
          <a:stretch>
            <a:fillRect/>
          </a:stretch>
        </p:blipFill>
        <p:spPr>
          <a:xfrm>
            <a:off x="4625554" y="3657600"/>
            <a:ext cx="4347551" cy="1449111"/>
          </a:xfrm>
          <a:prstGeom prst="rect">
            <a:avLst/>
          </a:prstGeom>
        </p:spPr>
      </p:pic>
    </p:spTree>
    <p:extLst>
      <p:ext uri="{BB962C8B-B14F-4D97-AF65-F5344CB8AC3E}">
        <p14:creationId xmlns:p14="http://schemas.microsoft.com/office/powerpoint/2010/main" val="362980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9069D4-3FA6-E43B-CFAC-9B356510D103}"/>
              </a:ext>
            </a:extLst>
          </p:cNvPr>
          <p:cNvSpPr>
            <a:spLocks noGrp="1"/>
          </p:cNvSpPr>
          <p:nvPr>
            <p:ph type="title"/>
          </p:nvPr>
        </p:nvSpPr>
        <p:spPr>
          <a:xfrm>
            <a:off x="457200" y="92075"/>
            <a:ext cx="8229600" cy="639762"/>
          </a:xfrm>
        </p:spPr>
        <p:txBody>
          <a:bodyPr/>
          <a:lstStyle/>
          <a:p>
            <a:r>
              <a:rPr lang="en-GB" dirty="0"/>
              <a:t>TCP Communication Flags</a:t>
            </a:r>
            <a:br>
              <a:rPr lang="en-GB" dirty="0"/>
            </a:br>
            <a:endParaRPr lang="en-GB" dirty="0"/>
          </a:p>
        </p:txBody>
      </p:sp>
      <p:pic>
        <p:nvPicPr>
          <p:cNvPr id="5" name="Content Placeholder 4">
            <a:extLst>
              <a:ext uri="{FF2B5EF4-FFF2-40B4-BE49-F238E27FC236}">
                <a16:creationId xmlns:a16="http://schemas.microsoft.com/office/drawing/2014/main" id="{44D6E00B-3C8E-1E96-567A-BA5C3FF81812}"/>
              </a:ext>
            </a:extLst>
          </p:cNvPr>
          <p:cNvPicPr>
            <a:picLocks noGrp="1" noChangeAspect="1"/>
          </p:cNvPicPr>
          <p:nvPr>
            <p:ph idx="1"/>
          </p:nvPr>
        </p:nvPicPr>
        <p:blipFill>
          <a:blip r:embed="rId2"/>
          <a:stretch>
            <a:fillRect/>
          </a:stretch>
        </p:blipFill>
        <p:spPr>
          <a:xfrm>
            <a:off x="240133" y="990600"/>
            <a:ext cx="4366638" cy="3513124"/>
          </a:xfrm>
        </p:spPr>
      </p:pic>
      <p:pic>
        <p:nvPicPr>
          <p:cNvPr id="7" name="Picture 6">
            <a:extLst>
              <a:ext uri="{FF2B5EF4-FFF2-40B4-BE49-F238E27FC236}">
                <a16:creationId xmlns:a16="http://schemas.microsoft.com/office/drawing/2014/main" id="{24431EE1-447B-5C08-1E2D-694510500604}"/>
              </a:ext>
            </a:extLst>
          </p:cNvPr>
          <p:cNvPicPr>
            <a:picLocks noChangeAspect="1"/>
          </p:cNvPicPr>
          <p:nvPr/>
        </p:nvPicPr>
        <p:blipFill>
          <a:blip r:embed="rId3"/>
          <a:stretch>
            <a:fillRect/>
          </a:stretch>
        </p:blipFill>
        <p:spPr>
          <a:xfrm>
            <a:off x="4864777" y="990600"/>
            <a:ext cx="3856054" cy="3406435"/>
          </a:xfrm>
          <a:prstGeom prst="rect">
            <a:avLst/>
          </a:prstGeom>
        </p:spPr>
      </p:pic>
      <p:sp>
        <p:nvSpPr>
          <p:cNvPr id="9" name="TextBox 8">
            <a:extLst>
              <a:ext uri="{FF2B5EF4-FFF2-40B4-BE49-F238E27FC236}">
                <a16:creationId xmlns:a16="http://schemas.microsoft.com/office/drawing/2014/main" id="{D2E9C7ED-6B7B-7CDC-28F4-5DA62CBFE1AD}"/>
              </a:ext>
            </a:extLst>
          </p:cNvPr>
          <p:cNvSpPr txBox="1"/>
          <p:nvPr/>
        </p:nvSpPr>
        <p:spPr>
          <a:xfrm>
            <a:off x="533400" y="4800600"/>
            <a:ext cx="8458200" cy="369332"/>
          </a:xfrm>
          <a:prstGeom prst="rect">
            <a:avLst/>
          </a:prstGeom>
          <a:noFill/>
        </p:spPr>
        <p:txBody>
          <a:bodyPr wrap="square">
            <a:spAutoFit/>
          </a:bodyPr>
          <a:lstStyle/>
          <a:p>
            <a:r>
              <a:rPr lang="en-GB" dirty="0"/>
              <a:t>Standard TCP communications are controlled by flags in the TCP packet header </a:t>
            </a:r>
          </a:p>
        </p:txBody>
      </p:sp>
    </p:spTree>
    <p:extLst>
      <p:ext uri="{BB962C8B-B14F-4D97-AF65-F5344CB8AC3E}">
        <p14:creationId xmlns:p14="http://schemas.microsoft.com/office/powerpoint/2010/main" val="3600888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22082-B26D-758B-5290-9C94934F799A}"/>
              </a:ext>
            </a:extLst>
          </p:cNvPr>
          <p:cNvSpPr>
            <a:spLocks noGrp="1"/>
          </p:cNvSpPr>
          <p:nvPr>
            <p:ph type="title"/>
          </p:nvPr>
        </p:nvSpPr>
        <p:spPr>
          <a:xfrm>
            <a:off x="457200" y="160337"/>
            <a:ext cx="8229600" cy="677863"/>
          </a:xfrm>
        </p:spPr>
        <p:txBody>
          <a:bodyPr/>
          <a:lstStyle/>
          <a:p>
            <a:r>
              <a:rPr lang="en-GB" dirty="0"/>
              <a:t>TCP/IP Communication</a:t>
            </a:r>
            <a:br>
              <a:rPr lang="en-GB" dirty="0"/>
            </a:br>
            <a:endParaRPr lang="en-GB" dirty="0"/>
          </a:p>
        </p:txBody>
      </p:sp>
      <p:pic>
        <p:nvPicPr>
          <p:cNvPr id="5" name="Content Placeholder 4">
            <a:extLst>
              <a:ext uri="{FF2B5EF4-FFF2-40B4-BE49-F238E27FC236}">
                <a16:creationId xmlns:a16="http://schemas.microsoft.com/office/drawing/2014/main" id="{C7AA2A94-08F8-892C-500E-2582EF85142D}"/>
              </a:ext>
            </a:extLst>
          </p:cNvPr>
          <p:cNvPicPr>
            <a:picLocks noGrp="1" noChangeAspect="1"/>
          </p:cNvPicPr>
          <p:nvPr>
            <p:ph idx="1"/>
          </p:nvPr>
        </p:nvPicPr>
        <p:blipFill>
          <a:blip r:embed="rId2"/>
          <a:stretch>
            <a:fillRect/>
          </a:stretch>
        </p:blipFill>
        <p:spPr>
          <a:xfrm>
            <a:off x="304799" y="1066799"/>
            <a:ext cx="3373791" cy="4582315"/>
          </a:xfrm>
        </p:spPr>
      </p:pic>
      <p:pic>
        <p:nvPicPr>
          <p:cNvPr id="7" name="Picture 6">
            <a:extLst>
              <a:ext uri="{FF2B5EF4-FFF2-40B4-BE49-F238E27FC236}">
                <a16:creationId xmlns:a16="http://schemas.microsoft.com/office/drawing/2014/main" id="{111373E7-FE95-9F8B-2581-77D66E93D2A6}"/>
              </a:ext>
            </a:extLst>
          </p:cNvPr>
          <p:cNvPicPr>
            <a:picLocks noChangeAspect="1"/>
          </p:cNvPicPr>
          <p:nvPr/>
        </p:nvPicPr>
        <p:blipFill>
          <a:blip r:embed="rId3"/>
          <a:stretch>
            <a:fillRect/>
          </a:stretch>
        </p:blipFill>
        <p:spPr>
          <a:xfrm>
            <a:off x="4953000" y="1061621"/>
            <a:ext cx="3373791" cy="4272379"/>
          </a:xfrm>
          <a:prstGeom prst="rect">
            <a:avLst/>
          </a:prstGeom>
        </p:spPr>
      </p:pic>
    </p:spTree>
    <p:extLst>
      <p:ext uri="{BB962C8B-B14F-4D97-AF65-F5344CB8AC3E}">
        <p14:creationId xmlns:p14="http://schemas.microsoft.com/office/powerpoint/2010/main" val="380278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334917-F977-4FBD-FF64-2CF9A696E20D}"/>
              </a:ext>
            </a:extLst>
          </p:cNvPr>
          <p:cNvSpPr>
            <a:spLocks noGrp="1"/>
          </p:cNvSpPr>
          <p:nvPr>
            <p:ph type="title"/>
          </p:nvPr>
        </p:nvSpPr>
        <p:spPr>
          <a:xfrm>
            <a:off x="457200" y="160337"/>
            <a:ext cx="8229600" cy="754063"/>
          </a:xfrm>
        </p:spPr>
        <p:txBody>
          <a:bodyPr/>
          <a:lstStyle/>
          <a:p>
            <a:r>
              <a:rPr lang="en-GB" dirty="0"/>
              <a:t>Host Discovery Techniques</a:t>
            </a:r>
          </a:p>
        </p:txBody>
      </p:sp>
      <p:sp>
        <p:nvSpPr>
          <p:cNvPr id="3" name="Content Placeholder 2">
            <a:extLst>
              <a:ext uri="{FF2B5EF4-FFF2-40B4-BE49-F238E27FC236}">
                <a16:creationId xmlns:a16="http://schemas.microsoft.com/office/drawing/2014/main" id="{9CF43C2E-2DCD-647B-C74D-C6C8949D5948}"/>
              </a:ext>
            </a:extLst>
          </p:cNvPr>
          <p:cNvSpPr>
            <a:spLocks noGrp="1"/>
          </p:cNvSpPr>
          <p:nvPr>
            <p:ph idx="1"/>
          </p:nvPr>
        </p:nvSpPr>
        <p:spPr>
          <a:xfrm>
            <a:off x="155359" y="864693"/>
            <a:ext cx="8534400" cy="697407"/>
          </a:xfrm>
        </p:spPr>
        <p:txBody>
          <a:bodyPr/>
          <a:lstStyle/>
          <a:p>
            <a:pPr marL="0" indent="0" algn="just">
              <a:buNone/>
            </a:pPr>
            <a:r>
              <a:rPr lang="en-US" sz="2000" dirty="0">
                <a:latin typeface="Calibri" panose="020F0502020204030204" pitchFamily="34" charset="0"/>
                <a:ea typeface="Calibri" panose="020F0502020204030204" pitchFamily="34" charset="0"/>
                <a:cs typeface="Calibri" panose="020F0502020204030204" pitchFamily="34" charset="0"/>
              </a:rPr>
              <a:t>Host discovery techniques are used to identify the active/live systems in the network</a:t>
            </a:r>
          </a:p>
          <a:p>
            <a:endParaRPr lang="en-GB" dirty="0"/>
          </a:p>
        </p:txBody>
      </p:sp>
      <p:pic>
        <p:nvPicPr>
          <p:cNvPr id="5" name="Picture 4">
            <a:extLst>
              <a:ext uri="{FF2B5EF4-FFF2-40B4-BE49-F238E27FC236}">
                <a16:creationId xmlns:a16="http://schemas.microsoft.com/office/drawing/2014/main" id="{3E9A2CAA-1A3F-81D3-1F09-5ACB7ACF09C2}"/>
              </a:ext>
            </a:extLst>
          </p:cNvPr>
          <p:cNvPicPr>
            <a:picLocks noChangeAspect="1"/>
          </p:cNvPicPr>
          <p:nvPr/>
        </p:nvPicPr>
        <p:blipFill>
          <a:blip r:embed="rId3"/>
          <a:stretch>
            <a:fillRect/>
          </a:stretch>
        </p:blipFill>
        <p:spPr>
          <a:xfrm>
            <a:off x="76200" y="1562100"/>
            <a:ext cx="5796116" cy="3848100"/>
          </a:xfrm>
          <a:prstGeom prst="rect">
            <a:avLst/>
          </a:prstGeom>
        </p:spPr>
      </p:pic>
      <p:pic>
        <p:nvPicPr>
          <p:cNvPr id="7" name="Picture 6">
            <a:extLst>
              <a:ext uri="{FF2B5EF4-FFF2-40B4-BE49-F238E27FC236}">
                <a16:creationId xmlns:a16="http://schemas.microsoft.com/office/drawing/2014/main" id="{0D43A591-8AEB-18BB-6664-FD2919A906F1}"/>
              </a:ext>
            </a:extLst>
          </p:cNvPr>
          <p:cNvPicPr>
            <a:picLocks noChangeAspect="1"/>
          </p:cNvPicPr>
          <p:nvPr/>
        </p:nvPicPr>
        <p:blipFill>
          <a:blip r:embed="rId4"/>
          <a:stretch>
            <a:fillRect/>
          </a:stretch>
        </p:blipFill>
        <p:spPr>
          <a:xfrm>
            <a:off x="5806683" y="1447800"/>
            <a:ext cx="3337317" cy="1600200"/>
          </a:xfrm>
          <a:prstGeom prst="rect">
            <a:avLst/>
          </a:prstGeom>
        </p:spPr>
      </p:pic>
      <p:pic>
        <p:nvPicPr>
          <p:cNvPr id="9" name="Picture 8">
            <a:extLst>
              <a:ext uri="{FF2B5EF4-FFF2-40B4-BE49-F238E27FC236}">
                <a16:creationId xmlns:a16="http://schemas.microsoft.com/office/drawing/2014/main" id="{628ED442-8B0B-39BA-E11B-E0F90CA412F9}"/>
              </a:ext>
            </a:extLst>
          </p:cNvPr>
          <p:cNvPicPr>
            <a:picLocks noChangeAspect="1"/>
          </p:cNvPicPr>
          <p:nvPr/>
        </p:nvPicPr>
        <p:blipFill>
          <a:blip r:embed="rId5"/>
          <a:stretch>
            <a:fillRect/>
          </a:stretch>
        </p:blipFill>
        <p:spPr>
          <a:xfrm>
            <a:off x="6309121" y="3048000"/>
            <a:ext cx="2758679" cy="2644369"/>
          </a:xfrm>
          <a:prstGeom prst="rect">
            <a:avLst/>
          </a:prstGeom>
        </p:spPr>
      </p:pic>
    </p:spTree>
    <p:extLst>
      <p:ext uri="{BB962C8B-B14F-4D97-AF65-F5344CB8AC3E}">
        <p14:creationId xmlns:p14="http://schemas.microsoft.com/office/powerpoint/2010/main" val="3806969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D6033-B0B3-D3FB-DDC7-17331B14B63A}"/>
              </a:ext>
            </a:extLst>
          </p:cNvPr>
          <p:cNvSpPr>
            <a:spLocks noGrp="1"/>
          </p:cNvSpPr>
          <p:nvPr>
            <p:ph type="title"/>
          </p:nvPr>
        </p:nvSpPr>
        <p:spPr>
          <a:xfrm>
            <a:off x="457200" y="76201"/>
            <a:ext cx="8229600" cy="571206"/>
          </a:xfrm>
        </p:spPr>
        <p:txBody>
          <a:bodyPr/>
          <a:lstStyle/>
          <a:p>
            <a:r>
              <a:rPr lang="en-GB" dirty="0"/>
              <a:t>Host Discovery with AI</a:t>
            </a:r>
            <a:br>
              <a:rPr lang="en-GB" dirty="0"/>
            </a:br>
            <a:endParaRPr lang="en-GB" dirty="0"/>
          </a:p>
        </p:txBody>
      </p:sp>
      <p:sp>
        <p:nvSpPr>
          <p:cNvPr id="3" name="Content Placeholder 2">
            <a:extLst>
              <a:ext uri="{FF2B5EF4-FFF2-40B4-BE49-F238E27FC236}">
                <a16:creationId xmlns:a16="http://schemas.microsoft.com/office/drawing/2014/main" id="{4E344D4E-A790-31D7-6DF4-27E5D5EABBF1}"/>
              </a:ext>
            </a:extLst>
          </p:cNvPr>
          <p:cNvSpPr>
            <a:spLocks noGrp="1"/>
          </p:cNvSpPr>
          <p:nvPr>
            <p:ph idx="1"/>
          </p:nvPr>
        </p:nvSpPr>
        <p:spPr>
          <a:xfrm>
            <a:off x="152400" y="767349"/>
            <a:ext cx="8915400" cy="2814052"/>
          </a:xfrm>
        </p:spPr>
        <p:txBody>
          <a:bodyPr/>
          <a:lstStyle/>
          <a:p>
            <a:pPr marL="0" indent="0" algn="just">
              <a:buNone/>
            </a:pPr>
            <a:r>
              <a:rPr lang="en-US" sz="2000" dirty="0">
                <a:latin typeface="Calibri" panose="020F0502020204030204" pitchFamily="34" charset="0"/>
                <a:ea typeface="Calibri" panose="020F0502020204030204" pitchFamily="34" charset="0"/>
                <a:cs typeface="Calibri" panose="020F0502020204030204" pitchFamily="34" charset="0"/>
              </a:rPr>
              <a:t>An attacker can also leverage AI-powered ChatGPT or other generative AI technology to perform this task by using an appropriate prompt such as </a:t>
            </a:r>
          </a:p>
          <a:p>
            <a:pPr algn="just"/>
            <a:r>
              <a:rPr lang="en-US" sz="2000" dirty="0">
                <a:latin typeface="Calibri" panose="020F0502020204030204" pitchFamily="34" charset="0"/>
                <a:ea typeface="Calibri" panose="020F0502020204030204" pitchFamily="34" charset="0"/>
                <a:cs typeface="Calibri" panose="020F0502020204030204" pitchFamily="34" charset="0"/>
              </a:rPr>
              <a:t>“Scan the target network 10.10.1.0/24 for active hosts and place only the IP addresses into a file scan1.txt” </a:t>
            </a:r>
          </a:p>
          <a:p>
            <a:pPr algn="just"/>
            <a:r>
              <a:rPr lang="en-US" sz="2000" dirty="0">
                <a:latin typeface="Calibri" panose="020F0502020204030204" pitchFamily="34" charset="0"/>
                <a:ea typeface="Calibri" panose="020F0502020204030204" pitchFamily="34" charset="0"/>
                <a:cs typeface="Calibri" panose="020F0502020204030204" pitchFamily="34" charset="0"/>
              </a:rPr>
              <a:t>“Run a fast but comprehensive Nmap scan against scan1.txt with low verbosity and write the results to scan2.txt” </a:t>
            </a:r>
          </a:p>
          <a:p>
            <a:pPr algn="just"/>
            <a:r>
              <a:rPr lang="en-US" sz="2000" dirty="0">
                <a:latin typeface="Calibri" panose="020F0502020204030204" pitchFamily="34" charset="0"/>
                <a:ea typeface="Calibri" panose="020F0502020204030204" pitchFamily="34" charset="0"/>
                <a:cs typeface="Calibri" panose="020F0502020204030204" pitchFamily="34" charset="0"/>
              </a:rPr>
              <a:t>“Use Nmap to perform ICMP ECHO ping sweep on the target network 10.10.1.0/24”</a:t>
            </a:r>
          </a:p>
          <a:p>
            <a:endParaRPr lang="en-GB" dirty="0"/>
          </a:p>
        </p:txBody>
      </p:sp>
      <p:pic>
        <p:nvPicPr>
          <p:cNvPr id="5" name="Picture 4">
            <a:extLst>
              <a:ext uri="{FF2B5EF4-FFF2-40B4-BE49-F238E27FC236}">
                <a16:creationId xmlns:a16="http://schemas.microsoft.com/office/drawing/2014/main" id="{539C6B83-282C-05FD-BA48-729C1AA5430C}"/>
              </a:ext>
            </a:extLst>
          </p:cNvPr>
          <p:cNvPicPr>
            <a:picLocks noChangeAspect="1"/>
          </p:cNvPicPr>
          <p:nvPr/>
        </p:nvPicPr>
        <p:blipFill>
          <a:blip r:embed="rId2"/>
          <a:stretch>
            <a:fillRect/>
          </a:stretch>
        </p:blipFill>
        <p:spPr>
          <a:xfrm>
            <a:off x="76200" y="3581401"/>
            <a:ext cx="4359018" cy="2911092"/>
          </a:xfrm>
          <a:prstGeom prst="rect">
            <a:avLst/>
          </a:prstGeom>
        </p:spPr>
      </p:pic>
      <p:pic>
        <p:nvPicPr>
          <p:cNvPr id="7" name="Picture 6">
            <a:extLst>
              <a:ext uri="{FF2B5EF4-FFF2-40B4-BE49-F238E27FC236}">
                <a16:creationId xmlns:a16="http://schemas.microsoft.com/office/drawing/2014/main" id="{23F0ED2E-EA72-42A6-1092-DB7EAF5D6D60}"/>
              </a:ext>
            </a:extLst>
          </p:cNvPr>
          <p:cNvPicPr>
            <a:picLocks noChangeAspect="1"/>
          </p:cNvPicPr>
          <p:nvPr/>
        </p:nvPicPr>
        <p:blipFill>
          <a:blip r:embed="rId3"/>
          <a:stretch>
            <a:fillRect/>
          </a:stretch>
        </p:blipFill>
        <p:spPr>
          <a:xfrm>
            <a:off x="4435218" y="3625137"/>
            <a:ext cx="4549534" cy="2987299"/>
          </a:xfrm>
          <a:prstGeom prst="rect">
            <a:avLst/>
          </a:prstGeom>
        </p:spPr>
      </p:pic>
    </p:spTree>
    <p:extLst>
      <p:ext uri="{BB962C8B-B14F-4D97-AF65-F5344CB8AC3E}">
        <p14:creationId xmlns:p14="http://schemas.microsoft.com/office/powerpoint/2010/main" val="2288357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08D6D-1B46-A13A-D61C-2F87B3F2A559}"/>
              </a:ext>
            </a:extLst>
          </p:cNvPr>
          <p:cNvSpPr>
            <a:spLocks noGrp="1"/>
          </p:cNvSpPr>
          <p:nvPr>
            <p:ph type="title"/>
          </p:nvPr>
        </p:nvSpPr>
        <p:spPr>
          <a:xfrm>
            <a:off x="457200" y="76200"/>
            <a:ext cx="8229600" cy="655637"/>
          </a:xfrm>
        </p:spPr>
        <p:txBody>
          <a:bodyPr/>
          <a:lstStyle/>
          <a:p>
            <a:r>
              <a:rPr lang="en-GB" dirty="0"/>
              <a:t>Port Scanning Techniques</a:t>
            </a:r>
          </a:p>
        </p:txBody>
      </p:sp>
      <p:sp>
        <p:nvSpPr>
          <p:cNvPr id="3" name="Content Placeholder 2">
            <a:extLst>
              <a:ext uri="{FF2B5EF4-FFF2-40B4-BE49-F238E27FC236}">
                <a16:creationId xmlns:a16="http://schemas.microsoft.com/office/drawing/2014/main" id="{E2785A8D-1E0A-FD98-DA75-8390936CDDB8}"/>
              </a:ext>
            </a:extLst>
          </p:cNvPr>
          <p:cNvSpPr>
            <a:spLocks noGrp="1"/>
          </p:cNvSpPr>
          <p:nvPr>
            <p:ph idx="1"/>
          </p:nvPr>
        </p:nvSpPr>
        <p:spPr>
          <a:xfrm>
            <a:off x="189390" y="731837"/>
            <a:ext cx="8534400" cy="655637"/>
          </a:xfrm>
        </p:spPr>
        <p:txBody>
          <a:bodyPr/>
          <a:lstStyle/>
          <a:p>
            <a:pPr marL="0" indent="0" algn="just">
              <a:buNone/>
            </a:pPr>
            <a:r>
              <a:rPr lang="en-US" sz="2000" dirty="0">
                <a:latin typeface="Calibri" panose="020F0502020204030204" pitchFamily="34" charset="0"/>
                <a:ea typeface="Calibri" panose="020F0502020204030204" pitchFamily="34" charset="0"/>
                <a:cs typeface="Calibri" panose="020F0502020204030204" pitchFamily="34" charset="0"/>
              </a:rPr>
              <a:t>The port scanning techniques are categorized according to the type of protocol used for communication</a:t>
            </a:r>
            <a:endParaRPr lang="en-GB" sz="2000" dirty="0">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C93FCD6D-E6F1-A17C-9D56-5AA6114C72F8}"/>
              </a:ext>
            </a:extLst>
          </p:cNvPr>
          <p:cNvPicPr>
            <a:picLocks noChangeAspect="1"/>
          </p:cNvPicPr>
          <p:nvPr/>
        </p:nvPicPr>
        <p:blipFill>
          <a:blip r:embed="rId3"/>
          <a:stretch>
            <a:fillRect/>
          </a:stretch>
        </p:blipFill>
        <p:spPr>
          <a:xfrm>
            <a:off x="0" y="1521310"/>
            <a:ext cx="9144000" cy="3815379"/>
          </a:xfrm>
          <a:prstGeom prst="rect">
            <a:avLst/>
          </a:prstGeom>
        </p:spPr>
      </p:pic>
    </p:spTree>
    <p:extLst>
      <p:ext uri="{BB962C8B-B14F-4D97-AF65-F5344CB8AC3E}">
        <p14:creationId xmlns:p14="http://schemas.microsoft.com/office/powerpoint/2010/main" val="2146538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7580A-5A0A-6616-BE5F-DFE4C80C1661}"/>
              </a:ext>
            </a:extLst>
          </p:cNvPr>
          <p:cNvSpPr>
            <a:spLocks noGrp="1"/>
          </p:cNvSpPr>
          <p:nvPr>
            <p:ph type="title"/>
          </p:nvPr>
        </p:nvSpPr>
        <p:spPr>
          <a:xfrm>
            <a:off x="381000" y="160337"/>
            <a:ext cx="8229600" cy="677863"/>
          </a:xfrm>
        </p:spPr>
        <p:txBody>
          <a:bodyPr/>
          <a:lstStyle/>
          <a:p>
            <a:r>
              <a:rPr lang="en-GB" dirty="0"/>
              <a:t>Port Scanning Techniques (Cont’d)</a:t>
            </a:r>
          </a:p>
        </p:txBody>
      </p:sp>
      <p:pic>
        <p:nvPicPr>
          <p:cNvPr id="5" name="Content Placeholder 4">
            <a:extLst>
              <a:ext uri="{FF2B5EF4-FFF2-40B4-BE49-F238E27FC236}">
                <a16:creationId xmlns:a16="http://schemas.microsoft.com/office/drawing/2014/main" id="{B7285EA9-6200-1F59-4705-C33A73B0DBD2}"/>
              </a:ext>
            </a:extLst>
          </p:cNvPr>
          <p:cNvPicPr>
            <a:picLocks noGrp="1" noChangeAspect="1"/>
          </p:cNvPicPr>
          <p:nvPr>
            <p:ph idx="1"/>
          </p:nvPr>
        </p:nvPicPr>
        <p:blipFill>
          <a:blip r:embed="rId2"/>
          <a:stretch>
            <a:fillRect/>
          </a:stretch>
        </p:blipFill>
        <p:spPr>
          <a:xfrm>
            <a:off x="183042" y="1143000"/>
            <a:ext cx="8777915" cy="3962400"/>
          </a:xfrm>
        </p:spPr>
      </p:pic>
    </p:spTree>
    <p:extLst>
      <p:ext uri="{BB962C8B-B14F-4D97-AF65-F5344CB8AC3E}">
        <p14:creationId xmlns:p14="http://schemas.microsoft.com/office/powerpoint/2010/main" val="1791033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B665C-FB2E-4252-0B06-FC378046808B}"/>
              </a:ext>
            </a:extLst>
          </p:cNvPr>
          <p:cNvSpPr>
            <a:spLocks noGrp="1"/>
          </p:cNvSpPr>
          <p:nvPr>
            <p:ph type="title"/>
          </p:nvPr>
        </p:nvSpPr>
        <p:spPr>
          <a:xfrm>
            <a:off x="457200" y="72100"/>
            <a:ext cx="8229600" cy="639762"/>
          </a:xfrm>
        </p:spPr>
        <p:txBody>
          <a:bodyPr/>
          <a:lstStyle/>
          <a:p>
            <a:r>
              <a:rPr lang="en-GB" dirty="0"/>
              <a:t>Port Scanning with AI</a:t>
            </a:r>
            <a:br>
              <a:rPr lang="en-GB" dirty="0"/>
            </a:br>
            <a:endParaRPr lang="en-GB" dirty="0"/>
          </a:p>
        </p:txBody>
      </p:sp>
      <p:sp>
        <p:nvSpPr>
          <p:cNvPr id="3" name="Content Placeholder 2">
            <a:extLst>
              <a:ext uri="{FF2B5EF4-FFF2-40B4-BE49-F238E27FC236}">
                <a16:creationId xmlns:a16="http://schemas.microsoft.com/office/drawing/2014/main" id="{27B52161-3D45-DC80-2B40-BCB2AF27DABF}"/>
              </a:ext>
            </a:extLst>
          </p:cNvPr>
          <p:cNvSpPr>
            <a:spLocks noGrp="1"/>
          </p:cNvSpPr>
          <p:nvPr>
            <p:ph idx="1"/>
          </p:nvPr>
        </p:nvSpPr>
        <p:spPr>
          <a:xfrm>
            <a:off x="152400" y="838201"/>
            <a:ext cx="8915400" cy="1676400"/>
          </a:xfrm>
        </p:spPr>
        <p:txBody>
          <a:bodyPr/>
          <a:lstStyle/>
          <a:p>
            <a:pPr marL="0" indent="0" algn="just">
              <a:buNone/>
            </a:pPr>
            <a:r>
              <a:rPr lang="en-US" sz="2000" dirty="0">
                <a:latin typeface="Calibri" panose="020F0502020204030204" pitchFamily="34" charset="0"/>
                <a:ea typeface="Calibri" panose="020F0502020204030204" pitchFamily="34" charset="0"/>
                <a:cs typeface="Calibri" panose="020F0502020204030204" pitchFamily="34" charset="0"/>
              </a:rPr>
              <a:t>An attacker can also leverage AI-powered ChatGPT or other generative AI technology to perform this task by using an appropriate prompt such as: </a:t>
            </a:r>
          </a:p>
          <a:p>
            <a:pPr algn="just"/>
            <a:r>
              <a:rPr lang="en-US" sz="1800" dirty="0">
                <a:latin typeface="Calibri" panose="020F0502020204030204" pitchFamily="34" charset="0"/>
                <a:ea typeface="Calibri" panose="020F0502020204030204" pitchFamily="34" charset="0"/>
                <a:cs typeface="Calibri" panose="020F0502020204030204" pitchFamily="34" charset="0"/>
              </a:rPr>
              <a:t>“Use Nmap to find open ports on target IP 10.10.1.11” </a:t>
            </a:r>
          </a:p>
          <a:p>
            <a:pPr algn="just"/>
            <a:r>
              <a:rPr lang="en-US" sz="1800" dirty="0">
                <a:latin typeface="Calibri" panose="020F0502020204030204" pitchFamily="34" charset="0"/>
                <a:ea typeface="Calibri" panose="020F0502020204030204" pitchFamily="34" charset="0"/>
                <a:cs typeface="Calibri" panose="020F0502020204030204" pitchFamily="34" charset="0"/>
              </a:rPr>
              <a:t>“Perform stealth scan on target IP 10.10.1.11 and display the results“ </a:t>
            </a:r>
          </a:p>
          <a:p>
            <a:pPr algn="just"/>
            <a:r>
              <a:rPr lang="en-US" sz="1800" dirty="0">
                <a:latin typeface="Calibri" panose="020F0502020204030204" pitchFamily="34" charset="0"/>
                <a:ea typeface="Calibri" panose="020F0502020204030204" pitchFamily="34" charset="0"/>
                <a:cs typeface="Calibri" panose="020F0502020204030204" pitchFamily="34" charset="0"/>
              </a:rPr>
              <a:t>“Perform an XMAS scan on target IP 10.10.1.11”</a:t>
            </a:r>
          </a:p>
          <a:p>
            <a:endParaRPr lang="en-GB" dirty="0"/>
          </a:p>
        </p:txBody>
      </p:sp>
      <p:pic>
        <p:nvPicPr>
          <p:cNvPr id="5" name="Picture 4">
            <a:extLst>
              <a:ext uri="{FF2B5EF4-FFF2-40B4-BE49-F238E27FC236}">
                <a16:creationId xmlns:a16="http://schemas.microsoft.com/office/drawing/2014/main" id="{2BE312D2-E36B-410D-7351-FD19A025B45D}"/>
              </a:ext>
            </a:extLst>
          </p:cNvPr>
          <p:cNvPicPr>
            <a:picLocks noChangeAspect="1"/>
          </p:cNvPicPr>
          <p:nvPr/>
        </p:nvPicPr>
        <p:blipFill>
          <a:blip r:embed="rId2"/>
          <a:stretch>
            <a:fillRect/>
          </a:stretch>
        </p:blipFill>
        <p:spPr>
          <a:xfrm>
            <a:off x="76200" y="2644639"/>
            <a:ext cx="4625741" cy="2072820"/>
          </a:xfrm>
          <a:prstGeom prst="rect">
            <a:avLst/>
          </a:prstGeom>
        </p:spPr>
      </p:pic>
      <p:pic>
        <p:nvPicPr>
          <p:cNvPr id="7" name="Picture 6">
            <a:extLst>
              <a:ext uri="{FF2B5EF4-FFF2-40B4-BE49-F238E27FC236}">
                <a16:creationId xmlns:a16="http://schemas.microsoft.com/office/drawing/2014/main" id="{9323514E-CD0C-61AC-E689-FCF299FD3D0B}"/>
              </a:ext>
            </a:extLst>
          </p:cNvPr>
          <p:cNvPicPr>
            <a:picLocks noChangeAspect="1"/>
          </p:cNvPicPr>
          <p:nvPr/>
        </p:nvPicPr>
        <p:blipFill>
          <a:blip r:embed="rId3"/>
          <a:stretch>
            <a:fillRect/>
          </a:stretch>
        </p:blipFill>
        <p:spPr>
          <a:xfrm>
            <a:off x="4740637" y="2514601"/>
            <a:ext cx="4350838" cy="4271299"/>
          </a:xfrm>
          <a:prstGeom prst="rect">
            <a:avLst/>
          </a:prstGeom>
        </p:spPr>
      </p:pic>
    </p:spTree>
    <p:extLst>
      <p:ext uri="{BB962C8B-B14F-4D97-AF65-F5344CB8AC3E}">
        <p14:creationId xmlns:p14="http://schemas.microsoft.com/office/powerpoint/2010/main" val="1327938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2C2F0-01F7-7A50-8001-437DAD3700CF}"/>
              </a:ext>
            </a:extLst>
          </p:cNvPr>
          <p:cNvSpPr>
            <a:spLocks noGrp="1"/>
          </p:cNvSpPr>
          <p:nvPr>
            <p:ph type="title"/>
          </p:nvPr>
        </p:nvSpPr>
        <p:spPr>
          <a:xfrm>
            <a:off x="457200" y="76200"/>
            <a:ext cx="8229600" cy="655637"/>
          </a:xfrm>
        </p:spPr>
        <p:txBody>
          <a:bodyPr/>
          <a:lstStyle/>
          <a:p>
            <a:r>
              <a:rPr lang="en-GB" dirty="0"/>
              <a:t>Port Scanning with AI (Cont’d)</a:t>
            </a:r>
          </a:p>
        </p:txBody>
      </p:sp>
      <p:sp>
        <p:nvSpPr>
          <p:cNvPr id="3" name="Content Placeholder 2">
            <a:extLst>
              <a:ext uri="{FF2B5EF4-FFF2-40B4-BE49-F238E27FC236}">
                <a16:creationId xmlns:a16="http://schemas.microsoft.com/office/drawing/2014/main" id="{FFB04EA4-38A7-4907-CE76-B4D9F7FBD964}"/>
              </a:ext>
            </a:extLst>
          </p:cNvPr>
          <p:cNvSpPr>
            <a:spLocks noGrp="1"/>
          </p:cNvSpPr>
          <p:nvPr>
            <p:ph idx="1"/>
          </p:nvPr>
        </p:nvSpPr>
        <p:spPr>
          <a:xfrm>
            <a:off x="152400" y="785018"/>
            <a:ext cx="8839200" cy="1143000"/>
          </a:xfrm>
        </p:spPr>
        <p:txBody>
          <a:bodyPr/>
          <a:lstStyle/>
          <a:p>
            <a:pPr marL="0" indent="0" algn="just">
              <a:buNone/>
            </a:pPr>
            <a:r>
              <a:rPr lang="en-US" sz="2000" dirty="0">
                <a:latin typeface="Calibri" panose="020F0502020204030204" pitchFamily="34" charset="0"/>
                <a:ea typeface="Calibri" panose="020F0502020204030204" pitchFamily="34" charset="0"/>
                <a:cs typeface="Calibri" panose="020F0502020204030204" pitchFamily="34" charset="0"/>
              </a:rPr>
              <a:t>“Use Nmap to scan for open ports and services against a list of IP addresses in scan1.txt and copy only the port, service and version information with the respective IP address to a new file called scan3.txt”</a:t>
            </a:r>
          </a:p>
          <a:p>
            <a:pPr marL="0" indent="0">
              <a:buNone/>
            </a:pPr>
            <a:endParaRPr lang="en-GB" dirty="0"/>
          </a:p>
        </p:txBody>
      </p:sp>
      <p:pic>
        <p:nvPicPr>
          <p:cNvPr id="5" name="Picture 4">
            <a:extLst>
              <a:ext uri="{FF2B5EF4-FFF2-40B4-BE49-F238E27FC236}">
                <a16:creationId xmlns:a16="http://schemas.microsoft.com/office/drawing/2014/main" id="{6A54FAF4-DB0B-63F1-7B9C-70039CD64F6A}"/>
              </a:ext>
            </a:extLst>
          </p:cNvPr>
          <p:cNvPicPr>
            <a:picLocks noChangeAspect="1"/>
          </p:cNvPicPr>
          <p:nvPr/>
        </p:nvPicPr>
        <p:blipFill>
          <a:blip r:embed="rId2"/>
          <a:stretch>
            <a:fillRect/>
          </a:stretch>
        </p:blipFill>
        <p:spPr>
          <a:xfrm>
            <a:off x="0" y="1981200"/>
            <a:ext cx="9144000" cy="3666616"/>
          </a:xfrm>
          <a:prstGeom prst="rect">
            <a:avLst/>
          </a:prstGeom>
        </p:spPr>
      </p:pic>
    </p:spTree>
    <p:extLst>
      <p:ext uri="{BB962C8B-B14F-4D97-AF65-F5344CB8AC3E}">
        <p14:creationId xmlns:p14="http://schemas.microsoft.com/office/powerpoint/2010/main" val="580930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8F87E-1454-8A72-743B-22F3A257967D}"/>
              </a:ext>
            </a:extLst>
          </p:cNvPr>
          <p:cNvSpPr>
            <a:spLocks noGrp="1"/>
          </p:cNvSpPr>
          <p:nvPr>
            <p:ph type="title"/>
          </p:nvPr>
        </p:nvSpPr>
        <p:spPr>
          <a:xfrm>
            <a:off x="381000" y="0"/>
            <a:ext cx="8229600" cy="731837"/>
          </a:xfrm>
        </p:spPr>
        <p:txBody>
          <a:bodyPr/>
          <a:lstStyle/>
          <a:p>
            <a:r>
              <a:rPr lang="en-GB" dirty="0"/>
              <a:t>Service Version Discovery</a:t>
            </a:r>
            <a:br>
              <a:rPr lang="en-GB" dirty="0"/>
            </a:br>
            <a:endParaRPr lang="en-GB" dirty="0"/>
          </a:p>
        </p:txBody>
      </p:sp>
      <p:sp>
        <p:nvSpPr>
          <p:cNvPr id="3" name="Content Placeholder 2">
            <a:extLst>
              <a:ext uri="{FF2B5EF4-FFF2-40B4-BE49-F238E27FC236}">
                <a16:creationId xmlns:a16="http://schemas.microsoft.com/office/drawing/2014/main" id="{6E743587-B1F9-9B98-69DB-D81C57007FBD}"/>
              </a:ext>
            </a:extLst>
          </p:cNvPr>
          <p:cNvSpPr>
            <a:spLocks noGrp="1"/>
          </p:cNvSpPr>
          <p:nvPr>
            <p:ph idx="1"/>
          </p:nvPr>
        </p:nvSpPr>
        <p:spPr>
          <a:xfrm>
            <a:off x="-13317" y="764527"/>
            <a:ext cx="3975717" cy="4598464"/>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Service version detection helps attackers to obtain information about running </a:t>
            </a:r>
            <a:r>
              <a:rPr lang="en-US" sz="2000" dirty="0">
                <a:solidFill>
                  <a:srgbClr val="FF0000"/>
                </a:solidFill>
                <a:latin typeface="Calibri" panose="020F0502020204030204" pitchFamily="34" charset="0"/>
                <a:ea typeface="Calibri" panose="020F0502020204030204" pitchFamily="34" charset="0"/>
                <a:cs typeface="Calibri" panose="020F0502020204030204" pitchFamily="34" charset="0"/>
              </a:rPr>
              <a:t>services and their versions</a:t>
            </a:r>
            <a:r>
              <a:rPr lang="en-US" sz="2000" dirty="0">
                <a:latin typeface="Calibri" panose="020F0502020204030204" pitchFamily="34" charset="0"/>
                <a:ea typeface="Calibri" panose="020F0502020204030204" pitchFamily="34" charset="0"/>
                <a:cs typeface="Calibri" panose="020F0502020204030204" pitchFamily="34" charset="0"/>
              </a:rPr>
              <a:t> on a target system</a:t>
            </a:r>
          </a:p>
          <a:p>
            <a:pPr algn="just"/>
            <a:r>
              <a:rPr lang="en-US" sz="2000" dirty="0">
                <a:latin typeface="Calibri" panose="020F0502020204030204" pitchFamily="34" charset="0"/>
                <a:ea typeface="Calibri" panose="020F0502020204030204" pitchFamily="34" charset="0"/>
                <a:cs typeface="Calibri" panose="020F0502020204030204" pitchFamily="34" charset="0"/>
              </a:rPr>
              <a:t>Obtaining an accurate service version number allows attackers to </a:t>
            </a:r>
            <a:r>
              <a:rPr lang="en-US" sz="2000" dirty="0">
                <a:solidFill>
                  <a:srgbClr val="FF0000"/>
                </a:solidFill>
                <a:latin typeface="Calibri" panose="020F0502020204030204" pitchFamily="34" charset="0"/>
                <a:ea typeface="Calibri" panose="020F0502020204030204" pitchFamily="34" charset="0"/>
                <a:cs typeface="Calibri" panose="020F0502020204030204" pitchFamily="34" charset="0"/>
              </a:rPr>
              <a:t>determine the vulnerability of target system to particular exploits</a:t>
            </a:r>
          </a:p>
          <a:p>
            <a:pPr algn="just"/>
            <a:r>
              <a:rPr lang="en-US" sz="2000" dirty="0">
                <a:latin typeface="Calibri" panose="020F0502020204030204" pitchFamily="34" charset="0"/>
                <a:ea typeface="Calibri" panose="020F0502020204030204" pitchFamily="34" charset="0"/>
                <a:cs typeface="Calibri" panose="020F0502020204030204" pitchFamily="34" charset="0"/>
              </a:rPr>
              <a:t>In </a:t>
            </a:r>
            <a:r>
              <a:rPr lang="en-US" sz="2000" dirty="0" err="1">
                <a:latin typeface="Calibri" panose="020F0502020204030204" pitchFamily="34" charset="0"/>
                <a:ea typeface="Calibri" panose="020F0502020204030204" pitchFamily="34" charset="0"/>
                <a:cs typeface="Calibri" panose="020F0502020204030204" pitchFamily="34" charset="0"/>
              </a:rPr>
              <a:t>Zenmap</a:t>
            </a:r>
            <a:r>
              <a:rPr lang="en-US" sz="2000" dirty="0">
                <a:latin typeface="Calibri" panose="020F0502020204030204" pitchFamily="34" charset="0"/>
                <a:ea typeface="Calibri" panose="020F0502020204030204" pitchFamily="34" charset="0"/>
                <a:cs typeface="Calibri" panose="020F0502020204030204" pitchFamily="34" charset="0"/>
              </a:rPr>
              <a:t>, the </a:t>
            </a:r>
            <a:r>
              <a:rPr lang="en-US" sz="2000" dirty="0">
                <a:solidFill>
                  <a:srgbClr val="FF0000"/>
                </a:solidFill>
                <a:latin typeface="Calibri" panose="020F0502020204030204" pitchFamily="34" charset="0"/>
                <a:ea typeface="Calibri" panose="020F0502020204030204" pitchFamily="34" charset="0"/>
                <a:cs typeface="Calibri" panose="020F0502020204030204" pitchFamily="34" charset="0"/>
              </a:rPr>
              <a:t>-</a:t>
            </a:r>
            <a:r>
              <a:rPr lang="en-US" sz="2000" dirty="0" err="1">
                <a:solidFill>
                  <a:srgbClr val="FF0000"/>
                </a:solidFill>
                <a:latin typeface="Calibri" panose="020F0502020204030204" pitchFamily="34" charset="0"/>
                <a:ea typeface="Calibri" panose="020F0502020204030204" pitchFamily="34" charset="0"/>
                <a:cs typeface="Calibri" panose="020F0502020204030204" pitchFamily="34" charset="0"/>
              </a:rPr>
              <a:t>sV</a:t>
            </a:r>
            <a:r>
              <a:rPr lang="en-US" sz="2000" dirty="0">
                <a:solidFill>
                  <a:srgbClr val="FF0000"/>
                </a:solidFill>
                <a:latin typeface="Calibri" panose="020F0502020204030204" pitchFamily="34" charset="0"/>
                <a:ea typeface="Calibri" panose="020F0502020204030204" pitchFamily="34" charset="0"/>
                <a:cs typeface="Calibri" panose="020F0502020204030204" pitchFamily="34" charset="0"/>
              </a:rPr>
              <a:t> </a:t>
            </a:r>
            <a:r>
              <a:rPr lang="en-US" sz="2000" dirty="0">
                <a:latin typeface="Calibri" panose="020F0502020204030204" pitchFamily="34" charset="0"/>
                <a:ea typeface="Calibri" panose="020F0502020204030204" pitchFamily="34" charset="0"/>
                <a:cs typeface="Calibri" panose="020F0502020204030204" pitchFamily="34" charset="0"/>
              </a:rPr>
              <a:t>option is used to detect service versions</a:t>
            </a:r>
          </a:p>
        </p:txBody>
      </p:sp>
      <p:pic>
        <p:nvPicPr>
          <p:cNvPr id="5" name="Picture 4">
            <a:extLst>
              <a:ext uri="{FF2B5EF4-FFF2-40B4-BE49-F238E27FC236}">
                <a16:creationId xmlns:a16="http://schemas.microsoft.com/office/drawing/2014/main" id="{AE0709B2-1F66-E821-16DB-1465E507F503}"/>
              </a:ext>
            </a:extLst>
          </p:cNvPr>
          <p:cNvPicPr>
            <a:picLocks noChangeAspect="1"/>
          </p:cNvPicPr>
          <p:nvPr/>
        </p:nvPicPr>
        <p:blipFill>
          <a:blip r:embed="rId2"/>
          <a:stretch>
            <a:fillRect/>
          </a:stretch>
        </p:blipFill>
        <p:spPr>
          <a:xfrm>
            <a:off x="4267200" y="731837"/>
            <a:ext cx="4762500" cy="4663844"/>
          </a:xfrm>
          <a:prstGeom prst="rect">
            <a:avLst/>
          </a:prstGeom>
        </p:spPr>
      </p:pic>
    </p:spTree>
    <p:extLst>
      <p:ext uri="{BB962C8B-B14F-4D97-AF65-F5344CB8AC3E}">
        <p14:creationId xmlns:p14="http://schemas.microsoft.com/office/powerpoint/2010/main" val="571489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764CF-0189-85D5-1EF9-81A59FDACFA8}"/>
              </a:ext>
            </a:extLst>
          </p:cNvPr>
          <p:cNvSpPr>
            <a:spLocks noGrp="1"/>
          </p:cNvSpPr>
          <p:nvPr>
            <p:ph type="title"/>
          </p:nvPr>
        </p:nvSpPr>
        <p:spPr>
          <a:xfrm>
            <a:off x="457200" y="160337"/>
            <a:ext cx="8229600" cy="677863"/>
          </a:xfrm>
        </p:spPr>
        <p:txBody>
          <a:bodyPr/>
          <a:lstStyle/>
          <a:p>
            <a:r>
              <a:rPr lang="en-US" dirty="0"/>
              <a:t>Service Version Discovery with AI</a:t>
            </a:r>
            <a:br>
              <a:rPr lang="en-US" dirty="0"/>
            </a:br>
            <a:endParaRPr lang="en-GB" dirty="0"/>
          </a:p>
        </p:txBody>
      </p:sp>
      <p:sp>
        <p:nvSpPr>
          <p:cNvPr id="3" name="Content Placeholder 2">
            <a:extLst>
              <a:ext uri="{FF2B5EF4-FFF2-40B4-BE49-F238E27FC236}">
                <a16:creationId xmlns:a16="http://schemas.microsoft.com/office/drawing/2014/main" id="{2EFF8124-34A2-A6C4-0C55-1FBA768931D0}"/>
              </a:ext>
            </a:extLst>
          </p:cNvPr>
          <p:cNvSpPr>
            <a:spLocks noGrp="1"/>
          </p:cNvSpPr>
          <p:nvPr>
            <p:ph idx="1"/>
          </p:nvPr>
        </p:nvSpPr>
        <p:spPr>
          <a:xfrm>
            <a:off x="152400" y="990600"/>
            <a:ext cx="3352800" cy="4297363"/>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An attacker can also leverage AI powered ChatGPT or other generative AI technology to perform this task by using an appropriate prompt such as</a:t>
            </a:r>
          </a:p>
          <a:p>
            <a:pPr algn="just"/>
            <a:r>
              <a:rPr lang="en-US" sz="2000" dirty="0">
                <a:latin typeface="Calibri" panose="020F0502020204030204" pitchFamily="34" charset="0"/>
                <a:ea typeface="Calibri" panose="020F0502020204030204" pitchFamily="34" charset="0"/>
                <a:cs typeface="Calibri" panose="020F0502020204030204" pitchFamily="34" charset="0"/>
              </a:rPr>
              <a:t>“Use Nmap to scan open ports, MAC details, services running on open ports with their versions on target IP 10.10.1.11”</a:t>
            </a:r>
          </a:p>
          <a:p>
            <a:pPr marL="0" indent="0">
              <a:buNone/>
            </a:pPr>
            <a:endParaRPr lang="en-GB" dirty="0"/>
          </a:p>
        </p:txBody>
      </p:sp>
      <p:pic>
        <p:nvPicPr>
          <p:cNvPr id="5" name="Picture 4">
            <a:extLst>
              <a:ext uri="{FF2B5EF4-FFF2-40B4-BE49-F238E27FC236}">
                <a16:creationId xmlns:a16="http://schemas.microsoft.com/office/drawing/2014/main" id="{984634F0-7B85-A051-D61C-519859C77E67}"/>
              </a:ext>
            </a:extLst>
          </p:cNvPr>
          <p:cNvPicPr>
            <a:picLocks noChangeAspect="1"/>
          </p:cNvPicPr>
          <p:nvPr/>
        </p:nvPicPr>
        <p:blipFill>
          <a:blip r:embed="rId2"/>
          <a:stretch>
            <a:fillRect/>
          </a:stretch>
        </p:blipFill>
        <p:spPr>
          <a:xfrm>
            <a:off x="3835176" y="1143000"/>
            <a:ext cx="5190987" cy="3962400"/>
          </a:xfrm>
          <a:prstGeom prst="rect">
            <a:avLst/>
          </a:prstGeom>
        </p:spPr>
      </p:pic>
    </p:spTree>
    <p:extLst>
      <p:ext uri="{BB962C8B-B14F-4D97-AF65-F5344CB8AC3E}">
        <p14:creationId xmlns:p14="http://schemas.microsoft.com/office/powerpoint/2010/main" val="950053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EB732-FFDB-4075-6D1E-93C3058CF2F5}"/>
              </a:ext>
            </a:extLst>
          </p:cNvPr>
          <p:cNvSpPr>
            <a:spLocks noGrp="1"/>
          </p:cNvSpPr>
          <p:nvPr>
            <p:ph type="title"/>
          </p:nvPr>
        </p:nvSpPr>
        <p:spPr>
          <a:xfrm>
            <a:off x="457200" y="76200"/>
            <a:ext cx="8229600" cy="677863"/>
          </a:xfrm>
        </p:spPr>
        <p:txBody>
          <a:bodyPr/>
          <a:lstStyle/>
          <a:p>
            <a:r>
              <a:rPr lang="en-GB" dirty="0"/>
              <a:t>OS Discovery/Banner Grabbing</a:t>
            </a:r>
            <a:br>
              <a:rPr lang="en-GB" dirty="0"/>
            </a:br>
            <a:endParaRPr lang="en-GB" dirty="0"/>
          </a:p>
        </p:txBody>
      </p:sp>
      <p:sp>
        <p:nvSpPr>
          <p:cNvPr id="3" name="Content Placeholder 2">
            <a:extLst>
              <a:ext uri="{FF2B5EF4-FFF2-40B4-BE49-F238E27FC236}">
                <a16:creationId xmlns:a16="http://schemas.microsoft.com/office/drawing/2014/main" id="{130E4E27-7852-2788-97C0-D91F8F86F8E1}"/>
              </a:ext>
            </a:extLst>
          </p:cNvPr>
          <p:cNvSpPr>
            <a:spLocks noGrp="1"/>
          </p:cNvSpPr>
          <p:nvPr>
            <p:ph idx="1"/>
          </p:nvPr>
        </p:nvSpPr>
        <p:spPr>
          <a:xfrm>
            <a:off x="135384" y="754063"/>
            <a:ext cx="8534400" cy="2141537"/>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Banner grabbing or OS fingerprinting is the method used to determine the operating system running on a remote target system. There are two types of banner grabbing: </a:t>
            </a:r>
            <a:r>
              <a:rPr lang="en-US" sz="2000" b="1" dirty="0">
                <a:latin typeface="Calibri" panose="020F0502020204030204" pitchFamily="34" charset="0"/>
                <a:ea typeface="Calibri" panose="020F0502020204030204" pitchFamily="34" charset="0"/>
                <a:cs typeface="Calibri" panose="020F0502020204030204" pitchFamily="34" charset="0"/>
              </a:rPr>
              <a:t>active and passive</a:t>
            </a:r>
          </a:p>
          <a:p>
            <a:pPr algn="just"/>
            <a:r>
              <a:rPr lang="en-US" sz="2000" dirty="0">
                <a:latin typeface="Calibri" panose="020F0502020204030204" pitchFamily="34" charset="0"/>
                <a:ea typeface="Calibri" panose="020F0502020204030204" pitchFamily="34" charset="0"/>
                <a:cs typeface="Calibri" panose="020F0502020204030204" pitchFamily="34" charset="0"/>
              </a:rPr>
              <a:t>Identifying the OS used on the target host allows an attacker to figure out the vulnerabilities possessed by the system and the exploits that might work on a system to further carry out additional attacks</a:t>
            </a:r>
          </a:p>
          <a:p>
            <a:endParaRPr lang="en-GB" dirty="0"/>
          </a:p>
        </p:txBody>
      </p:sp>
      <p:pic>
        <p:nvPicPr>
          <p:cNvPr id="5" name="Picture 4">
            <a:extLst>
              <a:ext uri="{FF2B5EF4-FFF2-40B4-BE49-F238E27FC236}">
                <a16:creationId xmlns:a16="http://schemas.microsoft.com/office/drawing/2014/main" id="{0B85C5F6-BCB0-E8AD-4F58-994260EC0688}"/>
              </a:ext>
            </a:extLst>
          </p:cNvPr>
          <p:cNvPicPr>
            <a:picLocks noChangeAspect="1"/>
          </p:cNvPicPr>
          <p:nvPr/>
        </p:nvPicPr>
        <p:blipFill>
          <a:blip r:embed="rId3"/>
          <a:stretch>
            <a:fillRect/>
          </a:stretch>
        </p:blipFill>
        <p:spPr>
          <a:xfrm>
            <a:off x="124287" y="2956328"/>
            <a:ext cx="3990514" cy="1920472"/>
          </a:xfrm>
          <a:prstGeom prst="rect">
            <a:avLst/>
          </a:prstGeom>
        </p:spPr>
      </p:pic>
      <p:pic>
        <p:nvPicPr>
          <p:cNvPr id="7" name="Picture 6">
            <a:extLst>
              <a:ext uri="{FF2B5EF4-FFF2-40B4-BE49-F238E27FC236}">
                <a16:creationId xmlns:a16="http://schemas.microsoft.com/office/drawing/2014/main" id="{C2BD5F40-FD72-FFC8-9F62-7A632A21F21A}"/>
              </a:ext>
            </a:extLst>
          </p:cNvPr>
          <p:cNvPicPr>
            <a:picLocks noChangeAspect="1"/>
          </p:cNvPicPr>
          <p:nvPr/>
        </p:nvPicPr>
        <p:blipFill>
          <a:blip r:embed="rId4"/>
          <a:stretch>
            <a:fillRect/>
          </a:stretch>
        </p:blipFill>
        <p:spPr>
          <a:xfrm>
            <a:off x="4341662" y="2956328"/>
            <a:ext cx="4694327" cy="2682472"/>
          </a:xfrm>
          <a:prstGeom prst="rect">
            <a:avLst/>
          </a:prstGeom>
        </p:spPr>
      </p:pic>
    </p:spTree>
    <p:extLst>
      <p:ext uri="{BB962C8B-B14F-4D97-AF65-F5344CB8AC3E}">
        <p14:creationId xmlns:p14="http://schemas.microsoft.com/office/powerpoint/2010/main" val="1398821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65658-7B8F-13B4-74C8-6CB6F027EB96}"/>
              </a:ext>
            </a:extLst>
          </p:cNvPr>
          <p:cNvSpPr>
            <a:spLocks noGrp="1"/>
          </p:cNvSpPr>
          <p:nvPr>
            <p:ph type="title"/>
          </p:nvPr>
        </p:nvSpPr>
        <p:spPr>
          <a:xfrm>
            <a:off x="457200" y="152400"/>
            <a:ext cx="8229600" cy="715962"/>
          </a:xfrm>
        </p:spPr>
        <p:txBody>
          <a:bodyPr/>
          <a:lstStyle/>
          <a:p>
            <a:r>
              <a:rPr lang="en-US" dirty="0"/>
              <a:t>How to Identify Target System OS</a:t>
            </a:r>
            <a:br>
              <a:rPr lang="en-US" dirty="0"/>
            </a:br>
            <a:endParaRPr lang="en-GB" dirty="0"/>
          </a:p>
        </p:txBody>
      </p:sp>
      <p:sp>
        <p:nvSpPr>
          <p:cNvPr id="3" name="Content Placeholder 2">
            <a:extLst>
              <a:ext uri="{FF2B5EF4-FFF2-40B4-BE49-F238E27FC236}">
                <a16:creationId xmlns:a16="http://schemas.microsoft.com/office/drawing/2014/main" id="{F7EA2334-C64B-C480-DB41-5289C120A94B}"/>
              </a:ext>
            </a:extLst>
          </p:cNvPr>
          <p:cNvSpPr>
            <a:spLocks noGrp="1"/>
          </p:cNvSpPr>
          <p:nvPr>
            <p:ph idx="1"/>
          </p:nvPr>
        </p:nvSpPr>
        <p:spPr>
          <a:xfrm>
            <a:off x="147220" y="894995"/>
            <a:ext cx="8844379" cy="1848205"/>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Attackers can identify the OS running on the target machine by looking at the Time To Live (TTL) and TCP window size in the IP header of the first packet in a TCP session</a:t>
            </a:r>
          </a:p>
          <a:p>
            <a:pPr algn="just"/>
            <a:r>
              <a:rPr lang="en-US" sz="2000" dirty="0">
                <a:latin typeface="Calibri" panose="020F0502020204030204" pitchFamily="34" charset="0"/>
                <a:ea typeface="Calibri" panose="020F0502020204030204" pitchFamily="34" charset="0"/>
                <a:cs typeface="Calibri" panose="020F0502020204030204" pitchFamily="34" charset="0"/>
              </a:rPr>
              <a:t>Sniff/capture the response generated from the target machine using packet-sniffing tools like Wireshark and observe the TTL and TCP window size fields</a:t>
            </a:r>
          </a:p>
          <a:p>
            <a:endParaRPr lang="en-GB" dirty="0"/>
          </a:p>
        </p:txBody>
      </p:sp>
      <p:pic>
        <p:nvPicPr>
          <p:cNvPr id="5" name="Picture 4">
            <a:extLst>
              <a:ext uri="{FF2B5EF4-FFF2-40B4-BE49-F238E27FC236}">
                <a16:creationId xmlns:a16="http://schemas.microsoft.com/office/drawing/2014/main" id="{DF4319DD-F393-EC79-6CD1-331B5645F249}"/>
              </a:ext>
            </a:extLst>
          </p:cNvPr>
          <p:cNvPicPr>
            <a:picLocks noChangeAspect="1"/>
          </p:cNvPicPr>
          <p:nvPr/>
        </p:nvPicPr>
        <p:blipFill>
          <a:blip r:embed="rId2"/>
          <a:stretch>
            <a:fillRect/>
          </a:stretch>
        </p:blipFill>
        <p:spPr>
          <a:xfrm>
            <a:off x="76200" y="2769093"/>
            <a:ext cx="5336973" cy="2793507"/>
          </a:xfrm>
          <a:prstGeom prst="rect">
            <a:avLst/>
          </a:prstGeom>
        </p:spPr>
      </p:pic>
      <p:pic>
        <p:nvPicPr>
          <p:cNvPr id="7" name="Picture 6">
            <a:extLst>
              <a:ext uri="{FF2B5EF4-FFF2-40B4-BE49-F238E27FC236}">
                <a16:creationId xmlns:a16="http://schemas.microsoft.com/office/drawing/2014/main" id="{A872B0D2-8D8A-DF72-8A99-49D871622437}"/>
              </a:ext>
            </a:extLst>
          </p:cNvPr>
          <p:cNvPicPr>
            <a:picLocks noChangeAspect="1"/>
          </p:cNvPicPr>
          <p:nvPr/>
        </p:nvPicPr>
        <p:blipFill>
          <a:blip r:embed="rId3"/>
          <a:srcRect l="1507"/>
          <a:stretch/>
        </p:blipFill>
        <p:spPr>
          <a:xfrm>
            <a:off x="5486399" y="2624300"/>
            <a:ext cx="3505199" cy="2979678"/>
          </a:xfrm>
          <a:prstGeom prst="rect">
            <a:avLst/>
          </a:prstGeom>
        </p:spPr>
      </p:pic>
    </p:spTree>
    <p:extLst>
      <p:ext uri="{BB962C8B-B14F-4D97-AF65-F5344CB8AC3E}">
        <p14:creationId xmlns:p14="http://schemas.microsoft.com/office/powerpoint/2010/main" val="1029364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ADB32-1B8A-B6C7-5544-FB7E869ED637}"/>
              </a:ext>
            </a:extLst>
          </p:cNvPr>
          <p:cNvSpPr>
            <a:spLocks noGrp="1"/>
          </p:cNvSpPr>
          <p:nvPr>
            <p:ph type="title"/>
          </p:nvPr>
        </p:nvSpPr>
        <p:spPr>
          <a:xfrm>
            <a:off x="76200" y="20715"/>
            <a:ext cx="8991600" cy="1143000"/>
          </a:xfrm>
        </p:spPr>
        <p:txBody>
          <a:bodyPr/>
          <a:lstStyle/>
          <a:p>
            <a:r>
              <a:rPr lang="en-US" sz="3200" dirty="0"/>
              <a:t>OS Discovery using Nmap and Nmap Script Engine</a:t>
            </a:r>
            <a:br>
              <a:rPr lang="en-US" dirty="0"/>
            </a:br>
            <a:endParaRPr lang="en-GB" dirty="0"/>
          </a:p>
        </p:txBody>
      </p:sp>
      <p:pic>
        <p:nvPicPr>
          <p:cNvPr id="5" name="Content Placeholder 4">
            <a:extLst>
              <a:ext uri="{FF2B5EF4-FFF2-40B4-BE49-F238E27FC236}">
                <a16:creationId xmlns:a16="http://schemas.microsoft.com/office/drawing/2014/main" id="{9A91FD79-1983-477F-B66F-551F9527A4EE}"/>
              </a:ext>
            </a:extLst>
          </p:cNvPr>
          <p:cNvPicPr>
            <a:picLocks noGrp="1" noChangeAspect="1"/>
          </p:cNvPicPr>
          <p:nvPr>
            <p:ph idx="1"/>
          </p:nvPr>
        </p:nvPicPr>
        <p:blipFill>
          <a:blip r:embed="rId2"/>
          <a:stretch>
            <a:fillRect/>
          </a:stretch>
        </p:blipFill>
        <p:spPr>
          <a:xfrm>
            <a:off x="76199" y="1295400"/>
            <a:ext cx="9013373" cy="4267200"/>
          </a:xfrm>
        </p:spPr>
      </p:pic>
    </p:spTree>
    <p:extLst>
      <p:ext uri="{BB962C8B-B14F-4D97-AF65-F5344CB8AC3E}">
        <p14:creationId xmlns:p14="http://schemas.microsoft.com/office/powerpoint/2010/main" val="2692981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7BF93-CE66-BFB7-AD49-18D7F94824D5}"/>
              </a:ext>
            </a:extLst>
          </p:cNvPr>
          <p:cNvSpPr>
            <a:spLocks noGrp="1"/>
          </p:cNvSpPr>
          <p:nvPr>
            <p:ph type="title"/>
          </p:nvPr>
        </p:nvSpPr>
        <p:spPr>
          <a:xfrm>
            <a:off x="457200" y="19235"/>
            <a:ext cx="8229600" cy="677863"/>
          </a:xfrm>
        </p:spPr>
        <p:txBody>
          <a:bodyPr/>
          <a:lstStyle/>
          <a:p>
            <a:r>
              <a:rPr lang="en-GB" dirty="0"/>
              <a:t>OS Discovery with AI</a:t>
            </a:r>
            <a:br>
              <a:rPr lang="en-GB" dirty="0"/>
            </a:br>
            <a:endParaRPr lang="en-GB" dirty="0"/>
          </a:p>
        </p:txBody>
      </p:sp>
      <p:sp>
        <p:nvSpPr>
          <p:cNvPr id="3" name="Content Placeholder 2">
            <a:extLst>
              <a:ext uri="{FF2B5EF4-FFF2-40B4-BE49-F238E27FC236}">
                <a16:creationId xmlns:a16="http://schemas.microsoft.com/office/drawing/2014/main" id="{45DED9C1-724B-C881-9185-92E9A70A391D}"/>
              </a:ext>
            </a:extLst>
          </p:cNvPr>
          <p:cNvSpPr>
            <a:spLocks noGrp="1"/>
          </p:cNvSpPr>
          <p:nvPr>
            <p:ph idx="1"/>
          </p:nvPr>
        </p:nvSpPr>
        <p:spPr>
          <a:xfrm>
            <a:off x="228600" y="622948"/>
            <a:ext cx="8458200" cy="1967852"/>
          </a:xfrm>
        </p:spPr>
        <p:txBody>
          <a:bodyPr/>
          <a:lstStyle/>
          <a:p>
            <a:pPr marL="0" indent="0" algn="just">
              <a:buNone/>
            </a:pPr>
            <a:r>
              <a:rPr lang="en-US" sz="2000" dirty="0">
                <a:latin typeface="Calibri" panose="020F0502020204030204" pitchFamily="34" charset="0"/>
                <a:ea typeface="Calibri" panose="020F0502020204030204" pitchFamily="34" charset="0"/>
                <a:cs typeface="Calibri" panose="020F0502020204030204" pitchFamily="34" charset="0"/>
              </a:rPr>
              <a:t>An attacker can also leverage AI-powered ChatGPT or other generative AI technology to perform this task by using an appropriate prompt such as</a:t>
            </a:r>
          </a:p>
          <a:p>
            <a:pPr algn="just"/>
            <a:r>
              <a:rPr lang="en-US" sz="2000" dirty="0">
                <a:latin typeface="Calibri" panose="020F0502020204030204" pitchFamily="34" charset="0"/>
                <a:ea typeface="Calibri" panose="020F0502020204030204" pitchFamily="34" charset="0"/>
                <a:cs typeface="Calibri" panose="020F0502020204030204" pitchFamily="34" charset="0"/>
              </a:rPr>
              <a:t>“Use TTL to identify the operating system running on the target IP address 10.10.1.11”</a:t>
            </a:r>
          </a:p>
          <a:p>
            <a:pPr algn="just"/>
            <a:r>
              <a:rPr lang="en-US" sz="2000" dirty="0">
                <a:latin typeface="Calibri" panose="020F0502020204030204" pitchFamily="34" charset="0"/>
                <a:ea typeface="Calibri" panose="020F0502020204030204" pitchFamily="34" charset="0"/>
                <a:cs typeface="Calibri" panose="020F0502020204030204" pitchFamily="34" charset="0"/>
              </a:rPr>
              <a:t>“Use TTL to identify the operating system running on the target IP address 10.10.1.9”</a:t>
            </a:r>
          </a:p>
        </p:txBody>
      </p:sp>
      <p:pic>
        <p:nvPicPr>
          <p:cNvPr id="9" name="Picture 8">
            <a:extLst>
              <a:ext uri="{FF2B5EF4-FFF2-40B4-BE49-F238E27FC236}">
                <a16:creationId xmlns:a16="http://schemas.microsoft.com/office/drawing/2014/main" id="{96477CF6-57BD-B3B3-FBBC-18AC27DA1C8D}"/>
              </a:ext>
            </a:extLst>
          </p:cNvPr>
          <p:cNvPicPr>
            <a:picLocks noChangeAspect="1"/>
          </p:cNvPicPr>
          <p:nvPr/>
        </p:nvPicPr>
        <p:blipFill>
          <a:blip r:embed="rId2"/>
          <a:stretch>
            <a:fillRect/>
          </a:stretch>
        </p:blipFill>
        <p:spPr>
          <a:xfrm>
            <a:off x="2057399" y="2590800"/>
            <a:ext cx="6756919" cy="4191000"/>
          </a:xfrm>
          <a:prstGeom prst="rect">
            <a:avLst/>
          </a:prstGeom>
        </p:spPr>
      </p:pic>
    </p:spTree>
    <p:extLst>
      <p:ext uri="{BB962C8B-B14F-4D97-AF65-F5344CB8AC3E}">
        <p14:creationId xmlns:p14="http://schemas.microsoft.com/office/powerpoint/2010/main" val="3018652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C2B50-AA46-EF79-3529-D848F0171A75}"/>
              </a:ext>
            </a:extLst>
          </p:cNvPr>
          <p:cNvSpPr>
            <a:spLocks noGrp="1"/>
          </p:cNvSpPr>
          <p:nvPr>
            <p:ph type="title"/>
          </p:nvPr>
        </p:nvSpPr>
        <p:spPr>
          <a:xfrm>
            <a:off x="457200" y="160337"/>
            <a:ext cx="8229600" cy="677863"/>
          </a:xfrm>
        </p:spPr>
        <p:txBody>
          <a:bodyPr/>
          <a:lstStyle/>
          <a:p>
            <a:r>
              <a:rPr lang="en-US" dirty="0"/>
              <a:t>OS Discovery with AI (Cont’d)</a:t>
            </a:r>
            <a:br>
              <a:rPr lang="en-US" dirty="0"/>
            </a:br>
            <a:endParaRPr lang="en-GB" dirty="0"/>
          </a:p>
        </p:txBody>
      </p:sp>
      <p:sp>
        <p:nvSpPr>
          <p:cNvPr id="3" name="Content Placeholder 2">
            <a:extLst>
              <a:ext uri="{FF2B5EF4-FFF2-40B4-BE49-F238E27FC236}">
                <a16:creationId xmlns:a16="http://schemas.microsoft.com/office/drawing/2014/main" id="{33BDD080-C207-C8FE-340E-7E2E783F0480}"/>
              </a:ext>
            </a:extLst>
          </p:cNvPr>
          <p:cNvSpPr>
            <a:spLocks noGrp="1"/>
          </p:cNvSpPr>
          <p:nvPr>
            <p:ph idx="1"/>
          </p:nvPr>
        </p:nvSpPr>
        <p:spPr>
          <a:xfrm>
            <a:off x="136864" y="882589"/>
            <a:ext cx="8854736" cy="793811"/>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“Use Nmap script engine to perform OS discovery on the target IP addresses in scan1.txt”</a:t>
            </a:r>
          </a:p>
          <a:p>
            <a:endParaRPr lang="en-GB" dirty="0"/>
          </a:p>
        </p:txBody>
      </p:sp>
      <p:pic>
        <p:nvPicPr>
          <p:cNvPr id="5" name="Picture 4">
            <a:extLst>
              <a:ext uri="{FF2B5EF4-FFF2-40B4-BE49-F238E27FC236}">
                <a16:creationId xmlns:a16="http://schemas.microsoft.com/office/drawing/2014/main" id="{178080E1-5999-D46F-70CD-1361294F19CD}"/>
              </a:ext>
            </a:extLst>
          </p:cNvPr>
          <p:cNvPicPr>
            <a:picLocks noChangeAspect="1"/>
          </p:cNvPicPr>
          <p:nvPr/>
        </p:nvPicPr>
        <p:blipFill>
          <a:blip r:embed="rId2"/>
          <a:stretch>
            <a:fillRect/>
          </a:stretch>
        </p:blipFill>
        <p:spPr>
          <a:xfrm>
            <a:off x="136864" y="1725228"/>
            <a:ext cx="3824016" cy="3913572"/>
          </a:xfrm>
          <a:prstGeom prst="rect">
            <a:avLst/>
          </a:prstGeom>
        </p:spPr>
      </p:pic>
      <p:pic>
        <p:nvPicPr>
          <p:cNvPr id="7" name="Picture 6">
            <a:extLst>
              <a:ext uri="{FF2B5EF4-FFF2-40B4-BE49-F238E27FC236}">
                <a16:creationId xmlns:a16="http://schemas.microsoft.com/office/drawing/2014/main" id="{09E8E10A-EDF4-7DD5-BBB8-67B1BADA22AD}"/>
              </a:ext>
            </a:extLst>
          </p:cNvPr>
          <p:cNvPicPr>
            <a:picLocks noChangeAspect="1"/>
          </p:cNvPicPr>
          <p:nvPr/>
        </p:nvPicPr>
        <p:blipFill>
          <a:blip r:embed="rId3"/>
          <a:stretch>
            <a:fillRect/>
          </a:stretch>
        </p:blipFill>
        <p:spPr>
          <a:xfrm>
            <a:off x="4551655" y="1692143"/>
            <a:ext cx="4114800" cy="3979741"/>
          </a:xfrm>
          <a:prstGeom prst="rect">
            <a:avLst/>
          </a:prstGeom>
        </p:spPr>
      </p:pic>
    </p:spTree>
    <p:extLst>
      <p:ext uri="{BB962C8B-B14F-4D97-AF65-F5344CB8AC3E}">
        <p14:creationId xmlns:p14="http://schemas.microsoft.com/office/powerpoint/2010/main" val="164203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F7ACA-4CA4-90FC-6E6D-EFE7710CCFC5}"/>
              </a:ext>
            </a:extLst>
          </p:cNvPr>
          <p:cNvSpPr>
            <a:spLocks noGrp="1"/>
          </p:cNvSpPr>
          <p:nvPr>
            <p:ph type="title"/>
          </p:nvPr>
        </p:nvSpPr>
        <p:spPr>
          <a:xfrm>
            <a:off x="740" y="0"/>
            <a:ext cx="9144000" cy="1143000"/>
          </a:xfrm>
        </p:spPr>
        <p:txBody>
          <a:bodyPr/>
          <a:lstStyle/>
          <a:p>
            <a:r>
              <a:rPr lang="en-US" sz="3200" dirty="0"/>
              <a:t>Create and Run Custom Script to Automate Network Scanning Tasks with AI</a:t>
            </a:r>
            <a:br>
              <a:rPr lang="en-US" sz="3200" dirty="0"/>
            </a:br>
            <a:endParaRPr lang="en-GB" sz="3200" dirty="0"/>
          </a:p>
        </p:txBody>
      </p:sp>
      <p:sp>
        <p:nvSpPr>
          <p:cNvPr id="3" name="Content Placeholder 2">
            <a:extLst>
              <a:ext uri="{FF2B5EF4-FFF2-40B4-BE49-F238E27FC236}">
                <a16:creationId xmlns:a16="http://schemas.microsoft.com/office/drawing/2014/main" id="{B2C1B7F5-ED48-DF75-8DFD-9AA0D11EDC67}"/>
              </a:ext>
            </a:extLst>
          </p:cNvPr>
          <p:cNvSpPr>
            <a:spLocks noGrp="1"/>
          </p:cNvSpPr>
          <p:nvPr>
            <p:ph idx="1"/>
          </p:nvPr>
        </p:nvSpPr>
        <p:spPr>
          <a:xfrm>
            <a:off x="740" y="1143001"/>
            <a:ext cx="9067060" cy="2286000"/>
          </a:xfrm>
        </p:spPr>
        <p:txBody>
          <a:bodyPr/>
          <a:lstStyle/>
          <a:p>
            <a:pPr marL="0" indent="0" algn="just">
              <a:buNone/>
            </a:pPr>
            <a:r>
              <a:rPr lang="en-US" sz="2000" dirty="0">
                <a:latin typeface="Calibri" panose="020F0502020204030204" pitchFamily="34" charset="0"/>
                <a:ea typeface="Calibri" panose="020F0502020204030204" pitchFamily="34" charset="0"/>
                <a:cs typeface="Calibri" panose="020F0502020204030204" pitchFamily="34" charset="0"/>
              </a:rPr>
              <a:t>An attacker can also leverage AI-powered ChatGPT or other generative AI technology to automate various network scanning tasks by creating custom script that will run automatically and fetch the desired result. Attacker can use appropriate prompt like as follows to create custom scripts</a:t>
            </a:r>
          </a:p>
          <a:p>
            <a:pPr algn="just"/>
            <a:r>
              <a:rPr lang="en-US" sz="2000" dirty="0">
                <a:latin typeface="Calibri" panose="020F0502020204030204" pitchFamily="34" charset="0"/>
                <a:ea typeface="Calibri" panose="020F0502020204030204" pitchFamily="34" charset="0"/>
                <a:cs typeface="Calibri" panose="020F0502020204030204" pitchFamily="34" charset="0"/>
              </a:rPr>
              <a:t>“Develop a script which will automate network scanning efforts and find out live systems, open ports, running services, service versions, etc. on target IP range 10.10.1.0/24”</a:t>
            </a:r>
          </a:p>
        </p:txBody>
      </p:sp>
      <p:pic>
        <p:nvPicPr>
          <p:cNvPr id="5" name="Picture 4">
            <a:extLst>
              <a:ext uri="{FF2B5EF4-FFF2-40B4-BE49-F238E27FC236}">
                <a16:creationId xmlns:a16="http://schemas.microsoft.com/office/drawing/2014/main" id="{DB9CD13E-E071-8387-B344-94736A176F2D}"/>
              </a:ext>
            </a:extLst>
          </p:cNvPr>
          <p:cNvPicPr>
            <a:picLocks noChangeAspect="1"/>
          </p:cNvPicPr>
          <p:nvPr/>
        </p:nvPicPr>
        <p:blipFill>
          <a:blip r:embed="rId2"/>
          <a:stretch>
            <a:fillRect/>
          </a:stretch>
        </p:blipFill>
        <p:spPr>
          <a:xfrm>
            <a:off x="28113" y="3581400"/>
            <a:ext cx="9014356" cy="3048000"/>
          </a:xfrm>
          <a:prstGeom prst="rect">
            <a:avLst/>
          </a:prstGeom>
        </p:spPr>
      </p:pic>
    </p:spTree>
    <p:extLst>
      <p:ext uri="{BB962C8B-B14F-4D97-AF65-F5344CB8AC3E}">
        <p14:creationId xmlns:p14="http://schemas.microsoft.com/office/powerpoint/2010/main" val="1437573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921E4-D901-CEAF-5650-F143627EFA3E}"/>
              </a:ext>
            </a:extLst>
          </p:cNvPr>
          <p:cNvSpPr>
            <a:spLocks noGrp="1"/>
          </p:cNvSpPr>
          <p:nvPr>
            <p:ph type="title"/>
          </p:nvPr>
        </p:nvSpPr>
        <p:spPr>
          <a:xfrm>
            <a:off x="457200" y="160337"/>
            <a:ext cx="8229600" cy="571500"/>
          </a:xfrm>
        </p:spPr>
        <p:txBody>
          <a:bodyPr/>
          <a:lstStyle/>
          <a:p>
            <a:r>
              <a:rPr lang="en-US" dirty="0"/>
              <a:t>Scanning Beyond IDS and Firewall</a:t>
            </a:r>
            <a:br>
              <a:rPr lang="en-US" dirty="0"/>
            </a:br>
            <a:endParaRPr lang="en-GB" dirty="0"/>
          </a:p>
        </p:txBody>
      </p:sp>
      <p:sp>
        <p:nvSpPr>
          <p:cNvPr id="3" name="Content Placeholder 2">
            <a:extLst>
              <a:ext uri="{FF2B5EF4-FFF2-40B4-BE49-F238E27FC236}">
                <a16:creationId xmlns:a16="http://schemas.microsoft.com/office/drawing/2014/main" id="{DA8A23A8-D3FE-F65B-A92E-DD4FDFC9EA12}"/>
              </a:ext>
            </a:extLst>
          </p:cNvPr>
          <p:cNvSpPr>
            <a:spLocks noGrp="1"/>
          </p:cNvSpPr>
          <p:nvPr>
            <p:ph idx="1"/>
          </p:nvPr>
        </p:nvSpPr>
        <p:spPr>
          <a:xfrm>
            <a:off x="152400" y="990601"/>
            <a:ext cx="8763000" cy="11430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Though firewalls and IDSs can prevent malicious traffic (packets) from entering a network, attackers can manage to send intended packets to the target by evading an IDS or firewall through the following techniques:</a:t>
            </a:r>
          </a:p>
          <a:p>
            <a:endParaRPr lang="en-GB" dirty="0"/>
          </a:p>
        </p:txBody>
      </p:sp>
      <p:pic>
        <p:nvPicPr>
          <p:cNvPr id="5" name="Picture 4">
            <a:extLst>
              <a:ext uri="{FF2B5EF4-FFF2-40B4-BE49-F238E27FC236}">
                <a16:creationId xmlns:a16="http://schemas.microsoft.com/office/drawing/2014/main" id="{4C1AE497-33A4-8A80-0CDA-5D847D5FCB92}"/>
              </a:ext>
            </a:extLst>
          </p:cNvPr>
          <p:cNvPicPr>
            <a:picLocks noChangeAspect="1"/>
          </p:cNvPicPr>
          <p:nvPr/>
        </p:nvPicPr>
        <p:blipFill>
          <a:blip r:embed="rId3"/>
          <a:stretch>
            <a:fillRect/>
          </a:stretch>
        </p:blipFill>
        <p:spPr>
          <a:xfrm>
            <a:off x="123082" y="2286000"/>
            <a:ext cx="8779001" cy="3177815"/>
          </a:xfrm>
          <a:prstGeom prst="rect">
            <a:avLst/>
          </a:prstGeom>
        </p:spPr>
      </p:pic>
    </p:spTree>
    <p:extLst>
      <p:ext uri="{BB962C8B-B14F-4D97-AF65-F5344CB8AC3E}">
        <p14:creationId xmlns:p14="http://schemas.microsoft.com/office/powerpoint/2010/main" val="741601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C5346-917D-ABE2-475B-B1C9A845EE58}"/>
              </a:ext>
            </a:extLst>
          </p:cNvPr>
          <p:cNvSpPr>
            <a:spLocks noGrp="1"/>
          </p:cNvSpPr>
          <p:nvPr>
            <p:ph type="title"/>
          </p:nvPr>
        </p:nvSpPr>
        <p:spPr>
          <a:xfrm>
            <a:off x="457200" y="76200"/>
            <a:ext cx="8229600" cy="655637"/>
          </a:xfrm>
        </p:spPr>
        <p:txBody>
          <a:bodyPr/>
          <a:lstStyle/>
          <a:p>
            <a:r>
              <a:rPr lang="en-GB" dirty="0"/>
              <a:t>Packet Fragmentation</a:t>
            </a:r>
            <a:br>
              <a:rPr lang="en-GB" dirty="0"/>
            </a:br>
            <a:endParaRPr lang="en-GB" dirty="0"/>
          </a:p>
        </p:txBody>
      </p:sp>
      <p:sp>
        <p:nvSpPr>
          <p:cNvPr id="3" name="Content Placeholder 2">
            <a:extLst>
              <a:ext uri="{FF2B5EF4-FFF2-40B4-BE49-F238E27FC236}">
                <a16:creationId xmlns:a16="http://schemas.microsoft.com/office/drawing/2014/main" id="{95080C49-8F4A-088E-6A1E-11EB0960C0A4}"/>
              </a:ext>
            </a:extLst>
          </p:cNvPr>
          <p:cNvSpPr>
            <a:spLocks noGrp="1"/>
          </p:cNvSpPr>
          <p:nvPr>
            <p:ph idx="1"/>
          </p:nvPr>
        </p:nvSpPr>
        <p:spPr>
          <a:xfrm>
            <a:off x="76200" y="785103"/>
            <a:ext cx="3733800" cy="4297363"/>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Packet fragmentation refers to the splitting of a probe packet into several smaller packets (fragments) while sending it to a network</a:t>
            </a:r>
          </a:p>
          <a:p>
            <a:pPr algn="just"/>
            <a:r>
              <a:rPr lang="en-US" sz="2000" dirty="0">
                <a:latin typeface="Calibri" panose="020F0502020204030204" pitchFamily="34" charset="0"/>
                <a:ea typeface="Calibri" panose="020F0502020204030204" pitchFamily="34" charset="0"/>
                <a:cs typeface="Calibri" panose="020F0502020204030204" pitchFamily="34" charset="0"/>
              </a:rPr>
              <a:t>It is not a new scanning method but a modification of the previous techniques</a:t>
            </a:r>
          </a:p>
          <a:p>
            <a:pPr algn="just"/>
            <a:r>
              <a:rPr lang="en-US" sz="2000" dirty="0">
                <a:latin typeface="Calibri" panose="020F0502020204030204" pitchFamily="34" charset="0"/>
                <a:ea typeface="Calibri" panose="020F0502020204030204" pitchFamily="34" charset="0"/>
                <a:cs typeface="Calibri" panose="020F0502020204030204" pitchFamily="34" charset="0"/>
              </a:rPr>
              <a:t>The TCP header is split into several packets so that the packet filters are not able to detect what the packets are intended to do</a:t>
            </a:r>
          </a:p>
          <a:p>
            <a:endParaRPr lang="en-GB" dirty="0"/>
          </a:p>
        </p:txBody>
      </p:sp>
      <p:pic>
        <p:nvPicPr>
          <p:cNvPr id="5" name="Picture 4">
            <a:extLst>
              <a:ext uri="{FF2B5EF4-FFF2-40B4-BE49-F238E27FC236}">
                <a16:creationId xmlns:a16="http://schemas.microsoft.com/office/drawing/2014/main" id="{E2497FDB-5B50-37A6-B7F5-1E29111EF04A}"/>
              </a:ext>
            </a:extLst>
          </p:cNvPr>
          <p:cNvPicPr>
            <a:picLocks noChangeAspect="1"/>
          </p:cNvPicPr>
          <p:nvPr/>
        </p:nvPicPr>
        <p:blipFill>
          <a:blip r:embed="rId2"/>
          <a:stretch>
            <a:fillRect/>
          </a:stretch>
        </p:blipFill>
        <p:spPr>
          <a:xfrm>
            <a:off x="4301364" y="813558"/>
            <a:ext cx="4614036" cy="4749042"/>
          </a:xfrm>
          <a:prstGeom prst="rect">
            <a:avLst/>
          </a:prstGeom>
        </p:spPr>
      </p:pic>
    </p:spTree>
    <p:extLst>
      <p:ext uri="{BB962C8B-B14F-4D97-AF65-F5344CB8AC3E}">
        <p14:creationId xmlns:p14="http://schemas.microsoft.com/office/powerpoint/2010/main" val="1758304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11FB1-BE51-514A-B09D-959F6EE8C285}"/>
              </a:ext>
            </a:extLst>
          </p:cNvPr>
          <p:cNvSpPr>
            <a:spLocks noGrp="1"/>
          </p:cNvSpPr>
          <p:nvPr>
            <p:ph type="title"/>
          </p:nvPr>
        </p:nvSpPr>
        <p:spPr>
          <a:xfrm>
            <a:off x="497150" y="0"/>
            <a:ext cx="8229600" cy="685800"/>
          </a:xfrm>
        </p:spPr>
        <p:txBody>
          <a:bodyPr/>
          <a:lstStyle/>
          <a:p>
            <a:r>
              <a:rPr lang="en-GB" dirty="0"/>
              <a:t>Source Routing</a:t>
            </a:r>
            <a:br>
              <a:rPr lang="en-GB" dirty="0"/>
            </a:br>
            <a:endParaRPr lang="en-GB" dirty="0"/>
          </a:p>
        </p:txBody>
      </p:sp>
      <p:sp>
        <p:nvSpPr>
          <p:cNvPr id="3" name="Content Placeholder 2">
            <a:extLst>
              <a:ext uri="{FF2B5EF4-FFF2-40B4-BE49-F238E27FC236}">
                <a16:creationId xmlns:a16="http://schemas.microsoft.com/office/drawing/2014/main" id="{8726B1BF-A265-4345-95A3-79C8BC378CE3}"/>
              </a:ext>
            </a:extLst>
          </p:cNvPr>
          <p:cNvSpPr>
            <a:spLocks noGrp="1"/>
          </p:cNvSpPr>
          <p:nvPr>
            <p:ph idx="1"/>
          </p:nvPr>
        </p:nvSpPr>
        <p:spPr>
          <a:xfrm>
            <a:off x="167936" y="685801"/>
            <a:ext cx="8976064" cy="26670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As the packet travels through the nodes in the network, each router examines the destination IP address and chooses the next hop to direct the packet to the destination</a:t>
            </a:r>
          </a:p>
          <a:p>
            <a:pPr algn="just"/>
            <a:r>
              <a:rPr lang="en-US" sz="2000" dirty="0">
                <a:latin typeface="Calibri" panose="020F0502020204030204" pitchFamily="34" charset="0"/>
                <a:ea typeface="Calibri" panose="020F0502020204030204" pitchFamily="34" charset="0"/>
                <a:cs typeface="Calibri" panose="020F0502020204030204" pitchFamily="34" charset="0"/>
              </a:rPr>
              <a:t>Source routing refers to sending a packet to the intended destination with a partially or completely specified route (without firewall-/IDS-configured routers) in order to evade an IDS or firewall</a:t>
            </a:r>
          </a:p>
          <a:p>
            <a:pPr algn="just"/>
            <a:r>
              <a:rPr lang="en-US" sz="2000" dirty="0">
                <a:latin typeface="Calibri" panose="020F0502020204030204" pitchFamily="34" charset="0"/>
                <a:ea typeface="Calibri" panose="020F0502020204030204" pitchFamily="34" charset="0"/>
                <a:cs typeface="Calibri" panose="020F0502020204030204" pitchFamily="34" charset="0"/>
              </a:rPr>
              <a:t>In source routing, the attacker makes some or all of these decisions on the router</a:t>
            </a:r>
            <a:endParaRPr lang="en-GB" sz="2000" dirty="0">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A3F54BE9-A63A-29DB-E063-6CAB8FE4C542}"/>
              </a:ext>
            </a:extLst>
          </p:cNvPr>
          <p:cNvPicPr>
            <a:picLocks noChangeAspect="1"/>
          </p:cNvPicPr>
          <p:nvPr/>
        </p:nvPicPr>
        <p:blipFill>
          <a:blip r:embed="rId2"/>
          <a:stretch>
            <a:fillRect/>
          </a:stretch>
        </p:blipFill>
        <p:spPr>
          <a:xfrm>
            <a:off x="2771301" y="3352800"/>
            <a:ext cx="6204763" cy="2209799"/>
          </a:xfrm>
          <a:prstGeom prst="rect">
            <a:avLst/>
          </a:prstGeom>
        </p:spPr>
      </p:pic>
      <p:sp>
        <p:nvSpPr>
          <p:cNvPr id="7" name="TextBox 6">
            <a:extLst>
              <a:ext uri="{FF2B5EF4-FFF2-40B4-BE49-F238E27FC236}">
                <a16:creationId xmlns:a16="http://schemas.microsoft.com/office/drawing/2014/main" id="{EA180D15-7090-FC80-ED12-BA9C293614E5}"/>
              </a:ext>
            </a:extLst>
          </p:cNvPr>
          <p:cNvSpPr txBox="1"/>
          <p:nvPr/>
        </p:nvSpPr>
        <p:spPr>
          <a:xfrm>
            <a:off x="76200" y="3733800"/>
            <a:ext cx="2581911" cy="1477328"/>
          </a:xfrm>
          <a:prstGeom prst="rect">
            <a:avLst/>
          </a:prstGeom>
          <a:noFill/>
        </p:spPr>
        <p:txBody>
          <a:bodyPr wrap="square">
            <a:spAutoFit/>
          </a:bodyPr>
          <a:lstStyle/>
          <a:p>
            <a:pPr algn="just"/>
            <a:r>
              <a:rPr lang="en-GB" dirty="0"/>
              <a:t>This figure shows source routing, where the originator dictates the eventual route of the traffic</a:t>
            </a:r>
          </a:p>
        </p:txBody>
      </p:sp>
    </p:spTree>
    <p:extLst>
      <p:ext uri="{BB962C8B-B14F-4D97-AF65-F5344CB8AC3E}">
        <p14:creationId xmlns:p14="http://schemas.microsoft.com/office/powerpoint/2010/main" val="3506080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7BE88-2D74-EBF2-67C3-3917C1F5A9FB}"/>
              </a:ext>
            </a:extLst>
          </p:cNvPr>
          <p:cNvSpPr>
            <a:spLocks noGrp="1"/>
          </p:cNvSpPr>
          <p:nvPr>
            <p:ph type="title"/>
          </p:nvPr>
        </p:nvSpPr>
        <p:spPr>
          <a:xfrm>
            <a:off x="457200" y="76200"/>
            <a:ext cx="8229600" cy="655637"/>
          </a:xfrm>
        </p:spPr>
        <p:txBody>
          <a:bodyPr/>
          <a:lstStyle/>
          <a:p>
            <a:r>
              <a:rPr lang="en-GB" dirty="0"/>
              <a:t>Source Port Manipulation</a:t>
            </a:r>
            <a:br>
              <a:rPr lang="en-GB" dirty="0"/>
            </a:br>
            <a:endParaRPr lang="en-GB" dirty="0"/>
          </a:p>
        </p:txBody>
      </p:sp>
      <p:sp>
        <p:nvSpPr>
          <p:cNvPr id="3" name="Content Placeholder 2">
            <a:extLst>
              <a:ext uri="{FF2B5EF4-FFF2-40B4-BE49-F238E27FC236}">
                <a16:creationId xmlns:a16="http://schemas.microsoft.com/office/drawing/2014/main" id="{96B67928-C67B-06CA-7E89-64593FC1B352}"/>
              </a:ext>
            </a:extLst>
          </p:cNvPr>
          <p:cNvSpPr>
            <a:spLocks noGrp="1"/>
          </p:cNvSpPr>
          <p:nvPr>
            <p:ph idx="1"/>
          </p:nvPr>
        </p:nvSpPr>
        <p:spPr>
          <a:xfrm>
            <a:off x="304800" y="731837"/>
            <a:ext cx="8534400" cy="2087563"/>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Source port manipulation refers to manipulating actual port numbers with common port numbers in order to evade an IDS or firewall</a:t>
            </a:r>
          </a:p>
          <a:p>
            <a:pPr algn="just"/>
            <a:r>
              <a:rPr lang="en-US" sz="2000" dirty="0">
                <a:latin typeface="Calibri" panose="020F0502020204030204" pitchFamily="34" charset="0"/>
                <a:ea typeface="Calibri" panose="020F0502020204030204" pitchFamily="34" charset="0"/>
                <a:cs typeface="Calibri" panose="020F0502020204030204" pitchFamily="34" charset="0"/>
              </a:rPr>
              <a:t>It occurs when a firewall is configured to allow packets from well-known ports like HTTP, DNS, FTP, etc. </a:t>
            </a:r>
          </a:p>
          <a:p>
            <a:pPr algn="just"/>
            <a:r>
              <a:rPr lang="en-US" sz="2000" dirty="0">
                <a:latin typeface="Calibri" panose="020F0502020204030204" pitchFamily="34" charset="0"/>
                <a:ea typeface="Calibri" panose="020F0502020204030204" pitchFamily="34" charset="0"/>
                <a:cs typeface="Calibri" panose="020F0502020204030204" pitchFamily="34" charset="0"/>
              </a:rPr>
              <a:t>Nmap uses the -g or --source-port options to perform source port manipulation</a:t>
            </a:r>
          </a:p>
          <a:p>
            <a:endParaRPr lang="en-GB" dirty="0"/>
          </a:p>
        </p:txBody>
      </p:sp>
      <p:pic>
        <p:nvPicPr>
          <p:cNvPr id="5" name="Picture 4">
            <a:extLst>
              <a:ext uri="{FF2B5EF4-FFF2-40B4-BE49-F238E27FC236}">
                <a16:creationId xmlns:a16="http://schemas.microsoft.com/office/drawing/2014/main" id="{656AEF58-D59B-3BD3-9CF0-18999A820DC7}"/>
              </a:ext>
            </a:extLst>
          </p:cNvPr>
          <p:cNvPicPr>
            <a:picLocks noChangeAspect="1"/>
          </p:cNvPicPr>
          <p:nvPr/>
        </p:nvPicPr>
        <p:blipFill>
          <a:blip r:embed="rId2"/>
          <a:stretch>
            <a:fillRect/>
          </a:stretch>
        </p:blipFill>
        <p:spPr>
          <a:xfrm>
            <a:off x="21454" y="2743200"/>
            <a:ext cx="9144000" cy="2986548"/>
          </a:xfrm>
          <a:prstGeom prst="rect">
            <a:avLst/>
          </a:prstGeom>
        </p:spPr>
      </p:pic>
    </p:spTree>
    <p:extLst>
      <p:ext uri="{BB962C8B-B14F-4D97-AF65-F5344CB8AC3E}">
        <p14:creationId xmlns:p14="http://schemas.microsoft.com/office/powerpoint/2010/main" val="1626943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BE228-E1D7-98E0-A8F3-3DA1E6CA385A}"/>
              </a:ext>
            </a:extLst>
          </p:cNvPr>
          <p:cNvSpPr>
            <a:spLocks noGrp="1"/>
          </p:cNvSpPr>
          <p:nvPr>
            <p:ph type="title"/>
          </p:nvPr>
        </p:nvSpPr>
        <p:spPr>
          <a:xfrm>
            <a:off x="152400" y="1600200"/>
            <a:ext cx="8610600" cy="1524000"/>
          </a:xfrm>
        </p:spPr>
        <p:txBody>
          <a:bodyPr/>
          <a:lstStyle/>
          <a:p>
            <a:r>
              <a:rPr lang="en-GB" sz="4400" dirty="0"/>
              <a:t>Take a break</a:t>
            </a:r>
            <a:br>
              <a:rPr lang="en-GB" sz="4400" dirty="0"/>
            </a:br>
            <a:r>
              <a:rPr lang="en-GB" sz="4400" dirty="0"/>
              <a:t>We’ll rejoin in 10 minutes</a:t>
            </a:r>
          </a:p>
        </p:txBody>
      </p:sp>
      <p:sp>
        <p:nvSpPr>
          <p:cNvPr id="3" name="Content Placeholder 2">
            <a:extLst>
              <a:ext uri="{FF2B5EF4-FFF2-40B4-BE49-F238E27FC236}">
                <a16:creationId xmlns:a16="http://schemas.microsoft.com/office/drawing/2014/main" id="{69983BEA-25CE-D91B-4808-CDA8AC176495}"/>
              </a:ext>
            </a:extLst>
          </p:cNvPr>
          <p:cNvSpPr>
            <a:spLocks noGrp="1"/>
          </p:cNvSpPr>
          <p:nvPr>
            <p:ph idx="1"/>
          </p:nvPr>
        </p:nvSpPr>
        <p:spPr>
          <a:xfrm>
            <a:off x="228600" y="3962400"/>
            <a:ext cx="8534400" cy="2163763"/>
          </a:xfrm>
        </p:spPr>
        <p:txBody>
          <a:bodyPr/>
          <a:lstStyle/>
          <a:p>
            <a:endParaRPr lang="en-GB" dirty="0"/>
          </a:p>
        </p:txBody>
      </p:sp>
    </p:spTree>
    <p:extLst>
      <p:ext uri="{BB962C8B-B14F-4D97-AF65-F5344CB8AC3E}">
        <p14:creationId xmlns:p14="http://schemas.microsoft.com/office/powerpoint/2010/main" val="30003710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DE513-CBD0-0721-0E5B-A8229B584A9B}"/>
              </a:ext>
            </a:extLst>
          </p:cNvPr>
          <p:cNvSpPr>
            <a:spLocks noGrp="1"/>
          </p:cNvSpPr>
          <p:nvPr>
            <p:ph type="title"/>
          </p:nvPr>
        </p:nvSpPr>
        <p:spPr>
          <a:xfrm>
            <a:off x="457200" y="43448"/>
            <a:ext cx="8229600" cy="677863"/>
          </a:xfrm>
        </p:spPr>
        <p:txBody>
          <a:bodyPr/>
          <a:lstStyle/>
          <a:p>
            <a:r>
              <a:rPr lang="en-GB" dirty="0"/>
              <a:t>IP Address Decoy</a:t>
            </a:r>
            <a:br>
              <a:rPr lang="en-GB" dirty="0"/>
            </a:br>
            <a:endParaRPr lang="en-GB" dirty="0"/>
          </a:p>
        </p:txBody>
      </p:sp>
      <p:sp>
        <p:nvSpPr>
          <p:cNvPr id="3" name="Content Placeholder 2">
            <a:extLst>
              <a:ext uri="{FF2B5EF4-FFF2-40B4-BE49-F238E27FC236}">
                <a16:creationId xmlns:a16="http://schemas.microsoft.com/office/drawing/2014/main" id="{EA598877-4114-08BD-BCDE-E2E6AC5C3208}"/>
              </a:ext>
            </a:extLst>
          </p:cNvPr>
          <p:cNvSpPr>
            <a:spLocks noGrp="1"/>
          </p:cNvSpPr>
          <p:nvPr>
            <p:ph idx="1"/>
          </p:nvPr>
        </p:nvSpPr>
        <p:spPr>
          <a:xfrm>
            <a:off x="203445" y="721311"/>
            <a:ext cx="8819225" cy="2250489"/>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IP address decoy technique refers to generating or manually specifying the IP addresses of decoys in order to evade an IDS or firewall</a:t>
            </a:r>
          </a:p>
          <a:p>
            <a:pPr algn="just"/>
            <a:r>
              <a:rPr lang="en-US" sz="2000" dirty="0">
                <a:latin typeface="Calibri" panose="020F0502020204030204" pitchFamily="34" charset="0"/>
                <a:ea typeface="Calibri" panose="020F0502020204030204" pitchFamily="34" charset="0"/>
                <a:cs typeface="Calibri" panose="020F0502020204030204" pitchFamily="34" charset="0"/>
              </a:rPr>
              <a:t>It appears to the target that the decoys as well as the host(s) are scanning the network</a:t>
            </a:r>
          </a:p>
          <a:p>
            <a:pPr algn="just"/>
            <a:r>
              <a:rPr lang="en-US" sz="2000" dirty="0">
                <a:latin typeface="Calibri" panose="020F0502020204030204" pitchFamily="34" charset="0"/>
                <a:ea typeface="Calibri" panose="020F0502020204030204" pitchFamily="34" charset="0"/>
                <a:cs typeface="Calibri" panose="020F0502020204030204" pitchFamily="34" charset="0"/>
              </a:rPr>
              <a:t>This technique makes it difficult for the IDS or firewall to determine which IP address was actually scanning the network and which IP addresses were decoys</a:t>
            </a:r>
          </a:p>
          <a:p>
            <a:endParaRPr lang="en-GB" dirty="0"/>
          </a:p>
        </p:txBody>
      </p:sp>
      <p:pic>
        <p:nvPicPr>
          <p:cNvPr id="5" name="Picture 4">
            <a:extLst>
              <a:ext uri="{FF2B5EF4-FFF2-40B4-BE49-F238E27FC236}">
                <a16:creationId xmlns:a16="http://schemas.microsoft.com/office/drawing/2014/main" id="{977BE1AF-9001-1EA1-CC68-73A2FD9AE68F}"/>
              </a:ext>
            </a:extLst>
          </p:cNvPr>
          <p:cNvPicPr>
            <a:picLocks noChangeAspect="1"/>
          </p:cNvPicPr>
          <p:nvPr/>
        </p:nvPicPr>
        <p:blipFill>
          <a:blip r:embed="rId2"/>
          <a:stretch>
            <a:fillRect/>
          </a:stretch>
        </p:blipFill>
        <p:spPr>
          <a:xfrm>
            <a:off x="152400" y="3048000"/>
            <a:ext cx="4016891" cy="2453833"/>
          </a:xfrm>
          <a:prstGeom prst="rect">
            <a:avLst/>
          </a:prstGeom>
        </p:spPr>
      </p:pic>
      <p:pic>
        <p:nvPicPr>
          <p:cNvPr id="7" name="Picture 6">
            <a:extLst>
              <a:ext uri="{FF2B5EF4-FFF2-40B4-BE49-F238E27FC236}">
                <a16:creationId xmlns:a16="http://schemas.microsoft.com/office/drawing/2014/main" id="{FCDA42AB-1AAD-B12F-EB52-513E8745FDEA}"/>
              </a:ext>
            </a:extLst>
          </p:cNvPr>
          <p:cNvPicPr>
            <a:picLocks noChangeAspect="1"/>
          </p:cNvPicPr>
          <p:nvPr/>
        </p:nvPicPr>
        <p:blipFill>
          <a:blip r:embed="rId3"/>
          <a:stretch>
            <a:fillRect/>
          </a:stretch>
        </p:blipFill>
        <p:spPr>
          <a:xfrm>
            <a:off x="4267199" y="2848307"/>
            <a:ext cx="4755471" cy="2851689"/>
          </a:xfrm>
          <a:prstGeom prst="rect">
            <a:avLst/>
          </a:prstGeom>
        </p:spPr>
      </p:pic>
    </p:spTree>
    <p:extLst>
      <p:ext uri="{BB962C8B-B14F-4D97-AF65-F5344CB8AC3E}">
        <p14:creationId xmlns:p14="http://schemas.microsoft.com/office/powerpoint/2010/main" val="3516660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1449A-9FD0-1EA6-28AE-06359D8CA503}"/>
              </a:ext>
            </a:extLst>
          </p:cNvPr>
          <p:cNvSpPr>
            <a:spLocks noGrp="1"/>
          </p:cNvSpPr>
          <p:nvPr>
            <p:ph type="title"/>
          </p:nvPr>
        </p:nvSpPr>
        <p:spPr>
          <a:xfrm>
            <a:off x="457200" y="76200"/>
            <a:ext cx="8229600" cy="655637"/>
          </a:xfrm>
        </p:spPr>
        <p:txBody>
          <a:bodyPr/>
          <a:lstStyle/>
          <a:p>
            <a:r>
              <a:rPr lang="en-GB" dirty="0"/>
              <a:t>IP Address Spoofing</a:t>
            </a:r>
            <a:br>
              <a:rPr lang="en-GB" dirty="0"/>
            </a:br>
            <a:endParaRPr lang="en-GB" dirty="0"/>
          </a:p>
        </p:txBody>
      </p:sp>
      <p:sp>
        <p:nvSpPr>
          <p:cNvPr id="3" name="Content Placeholder 2">
            <a:extLst>
              <a:ext uri="{FF2B5EF4-FFF2-40B4-BE49-F238E27FC236}">
                <a16:creationId xmlns:a16="http://schemas.microsoft.com/office/drawing/2014/main" id="{28C91A18-87C1-CFCE-ADD8-26970273182A}"/>
              </a:ext>
            </a:extLst>
          </p:cNvPr>
          <p:cNvSpPr>
            <a:spLocks noGrp="1"/>
          </p:cNvSpPr>
          <p:nvPr>
            <p:ph idx="1"/>
          </p:nvPr>
        </p:nvSpPr>
        <p:spPr>
          <a:xfrm>
            <a:off x="152400" y="685800"/>
            <a:ext cx="8839200" cy="2087563"/>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IP spoofing refers to changing the source IP addresses so that the attack appears to be coming from someone else </a:t>
            </a:r>
          </a:p>
          <a:p>
            <a:pPr algn="just"/>
            <a:r>
              <a:rPr lang="en-US" sz="2000" dirty="0">
                <a:latin typeface="Calibri" panose="020F0502020204030204" pitchFamily="34" charset="0"/>
                <a:ea typeface="Calibri" panose="020F0502020204030204" pitchFamily="34" charset="0"/>
                <a:cs typeface="Calibri" panose="020F0502020204030204" pitchFamily="34" charset="0"/>
              </a:rPr>
              <a:t>When the victim replies to the address, it goes back to the spoofed address rather than the attacker’s real address </a:t>
            </a:r>
          </a:p>
          <a:p>
            <a:pPr algn="just"/>
            <a:r>
              <a:rPr lang="en-US" sz="2000" dirty="0">
                <a:latin typeface="Calibri" panose="020F0502020204030204" pitchFamily="34" charset="0"/>
                <a:ea typeface="Calibri" panose="020F0502020204030204" pitchFamily="34" charset="0"/>
                <a:cs typeface="Calibri" panose="020F0502020204030204" pitchFamily="34" charset="0"/>
              </a:rPr>
              <a:t>Attackers modify the address information in the IP packet header and the source address bits field in order to bypass the IDS or firewall</a:t>
            </a:r>
          </a:p>
          <a:p>
            <a:endParaRPr lang="en-GB" dirty="0"/>
          </a:p>
        </p:txBody>
      </p:sp>
      <p:pic>
        <p:nvPicPr>
          <p:cNvPr id="5" name="Picture 4">
            <a:extLst>
              <a:ext uri="{FF2B5EF4-FFF2-40B4-BE49-F238E27FC236}">
                <a16:creationId xmlns:a16="http://schemas.microsoft.com/office/drawing/2014/main" id="{5157689B-CAD7-1493-CEE8-44328BE8F0B2}"/>
              </a:ext>
            </a:extLst>
          </p:cNvPr>
          <p:cNvPicPr>
            <a:picLocks noChangeAspect="1"/>
          </p:cNvPicPr>
          <p:nvPr/>
        </p:nvPicPr>
        <p:blipFill>
          <a:blip r:embed="rId2"/>
          <a:stretch>
            <a:fillRect/>
          </a:stretch>
        </p:blipFill>
        <p:spPr>
          <a:xfrm>
            <a:off x="144033" y="2819400"/>
            <a:ext cx="8618967" cy="2979678"/>
          </a:xfrm>
          <a:prstGeom prst="rect">
            <a:avLst/>
          </a:prstGeom>
        </p:spPr>
      </p:pic>
      <p:sp>
        <p:nvSpPr>
          <p:cNvPr id="7" name="TextBox 6">
            <a:extLst>
              <a:ext uri="{FF2B5EF4-FFF2-40B4-BE49-F238E27FC236}">
                <a16:creationId xmlns:a16="http://schemas.microsoft.com/office/drawing/2014/main" id="{DFA16BFF-197F-2718-F0F9-9717F8D1AFF4}"/>
              </a:ext>
            </a:extLst>
          </p:cNvPr>
          <p:cNvSpPr txBox="1"/>
          <p:nvPr/>
        </p:nvSpPr>
        <p:spPr>
          <a:xfrm>
            <a:off x="152400" y="5405735"/>
            <a:ext cx="6705600" cy="461665"/>
          </a:xfrm>
          <a:prstGeom prst="rect">
            <a:avLst/>
          </a:prstGeom>
          <a:noFill/>
        </p:spPr>
        <p:txBody>
          <a:bodyPr wrap="square">
            <a:spAutoFit/>
          </a:bodyPr>
          <a:lstStyle/>
          <a:p>
            <a:r>
              <a:rPr lang="en-GB" sz="1200" b="1" dirty="0">
                <a:solidFill>
                  <a:srgbClr val="FF0000"/>
                </a:solidFill>
              </a:rPr>
              <a:t>Note</a:t>
            </a:r>
            <a:r>
              <a:rPr lang="en-GB" sz="1200" dirty="0"/>
              <a:t>: You will not be able to complete the three-way handshake and open a successful TCP connection with spoofed IP addresses </a:t>
            </a:r>
          </a:p>
        </p:txBody>
      </p:sp>
    </p:spTree>
    <p:extLst>
      <p:ext uri="{BB962C8B-B14F-4D97-AF65-F5344CB8AC3E}">
        <p14:creationId xmlns:p14="http://schemas.microsoft.com/office/powerpoint/2010/main" val="1739119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80E76-6876-9D95-5370-C46A1FB23981}"/>
              </a:ext>
            </a:extLst>
          </p:cNvPr>
          <p:cNvSpPr>
            <a:spLocks noGrp="1"/>
          </p:cNvSpPr>
          <p:nvPr>
            <p:ph type="title"/>
          </p:nvPr>
        </p:nvSpPr>
        <p:spPr>
          <a:xfrm>
            <a:off x="457200" y="28113"/>
            <a:ext cx="8229600" cy="601663"/>
          </a:xfrm>
        </p:spPr>
        <p:txBody>
          <a:bodyPr/>
          <a:lstStyle/>
          <a:p>
            <a:r>
              <a:rPr lang="en-GB" dirty="0"/>
              <a:t>MAC Address Spoofing</a:t>
            </a:r>
            <a:br>
              <a:rPr lang="en-GB" dirty="0"/>
            </a:br>
            <a:endParaRPr lang="en-GB" dirty="0"/>
          </a:p>
        </p:txBody>
      </p:sp>
      <p:sp>
        <p:nvSpPr>
          <p:cNvPr id="3" name="Content Placeholder 2">
            <a:extLst>
              <a:ext uri="{FF2B5EF4-FFF2-40B4-BE49-F238E27FC236}">
                <a16:creationId xmlns:a16="http://schemas.microsoft.com/office/drawing/2014/main" id="{A514E1FE-0836-C5BF-FEBA-1558D18BFA4C}"/>
              </a:ext>
            </a:extLst>
          </p:cNvPr>
          <p:cNvSpPr>
            <a:spLocks noGrp="1"/>
          </p:cNvSpPr>
          <p:nvPr>
            <p:ph idx="1"/>
          </p:nvPr>
        </p:nvSpPr>
        <p:spPr>
          <a:xfrm>
            <a:off x="76200" y="762001"/>
            <a:ext cx="8915400" cy="14478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The MAC address spoofing technique involves spoofing a MAC address with the MAC address of a legitimate user on the network</a:t>
            </a:r>
          </a:p>
          <a:p>
            <a:pPr algn="just"/>
            <a:r>
              <a:rPr lang="en-US" sz="2000" dirty="0">
                <a:latin typeface="Calibri" panose="020F0502020204030204" pitchFamily="34" charset="0"/>
                <a:ea typeface="Calibri" panose="020F0502020204030204" pitchFamily="34" charset="0"/>
                <a:cs typeface="Calibri" panose="020F0502020204030204" pitchFamily="34" charset="0"/>
              </a:rPr>
              <a:t>Attackers use the </a:t>
            </a:r>
            <a:r>
              <a:rPr lang="en-US" sz="2000" b="1" dirty="0">
                <a:latin typeface="Calibri" panose="020F0502020204030204" pitchFamily="34" charset="0"/>
                <a:ea typeface="Calibri" panose="020F0502020204030204" pitchFamily="34" charset="0"/>
                <a:cs typeface="Calibri" panose="020F0502020204030204" pitchFamily="34" charset="0"/>
              </a:rPr>
              <a:t>--spoof-mac </a:t>
            </a:r>
            <a:r>
              <a:rPr lang="en-US" sz="2000" dirty="0">
                <a:latin typeface="Calibri" panose="020F0502020204030204" pitchFamily="34" charset="0"/>
                <a:ea typeface="Calibri" panose="020F0502020204030204" pitchFamily="34" charset="0"/>
                <a:cs typeface="Calibri" panose="020F0502020204030204" pitchFamily="34" charset="0"/>
              </a:rPr>
              <a:t>Nmap option to set a specific MAC address for the packets to evade firewalls</a:t>
            </a:r>
            <a:endParaRPr lang="en-GB" sz="2000" dirty="0">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7A3F0F7B-5F20-45F1-BDD0-3098CCB739BA}"/>
              </a:ext>
            </a:extLst>
          </p:cNvPr>
          <p:cNvPicPr>
            <a:picLocks noChangeAspect="1"/>
          </p:cNvPicPr>
          <p:nvPr/>
        </p:nvPicPr>
        <p:blipFill>
          <a:blip r:embed="rId2"/>
          <a:stretch>
            <a:fillRect/>
          </a:stretch>
        </p:blipFill>
        <p:spPr>
          <a:xfrm>
            <a:off x="68189" y="2590800"/>
            <a:ext cx="9007621" cy="2720576"/>
          </a:xfrm>
          <a:prstGeom prst="rect">
            <a:avLst/>
          </a:prstGeom>
        </p:spPr>
      </p:pic>
    </p:spTree>
    <p:extLst>
      <p:ext uri="{BB962C8B-B14F-4D97-AF65-F5344CB8AC3E}">
        <p14:creationId xmlns:p14="http://schemas.microsoft.com/office/powerpoint/2010/main" val="1462858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BEF14-30B8-873A-679A-81766D670429}"/>
              </a:ext>
            </a:extLst>
          </p:cNvPr>
          <p:cNvSpPr>
            <a:spLocks noGrp="1"/>
          </p:cNvSpPr>
          <p:nvPr>
            <p:ph type="title"/>
          </p:nvPr>
        </p:nvSpPr>
        <p:spPr>
          <a:xfrm>
            <a:off x="457200" y="44927"/>
            <a:ext cx="8229600" cy="571500"/>
          </a:xfrm>
        </p:spPr>
        <p:txBody>
          <a:bodyPr/>
          <a:lstStyle/>
          <a:p>
            <a:r>
              <a:rPr lang="en-GB" dirty="0"/>
              <a:t>Creating Custom Packets</a:t>
            </a:r>
            <a:br>
              <a:rPr lang="en-GB" dirty="0"/>
            </a:br>
            <a:endParaRPr lang="en-GB" dirty="0"/>
          </a:p>
        </p:txBody>
      </p:sp>
      <p:sp>
        <p:nvSpPr>
          <p:cNvPr id="3" name="Content Placeholder 2">
            <a:extLst>
              <a:ext uri="{FF2B5EF4-FFF2-40B4-BE49-F238E27FC236}">
                <a16:creationId xmlns:a16="http://schemas.microsoft.com/office/drawing/2014/main" id="{06FBD208-89F1-2F4C-7C09-787804FD2590}"/>
              </a:ext>
            </a:extLst>
          </p:cNvPr>
          <p:cNvSpPr>
            <a:spLocks noGrp="1"/>
          </p:cNvSpPr>
          <p:nvPr>
            <p:ph idx="1"/>
          </p:nvPr>
        </p:nvSpPr>
        <p:spPr>
          <a:xfrm>
            <a:off x="152400" y="778888"/>
            <a:ext cx="8534400" cy="571500"/>
          </a:xfrm>
        </p:spPr>
        <p:txBody>
          <a:bodyPr/>
          <a:lstStyle/>
          <a:p>
            <a:pPr marL="0" indent="0">
              <a:buNone/>
            </a:pPr>
            <a:r>
              <a:rPr lang="en-US" dirty="0"/>
              <a:t>Creating Custom Packets by using Packet Crafting Tools</a:t>
            </a:r>
          </a:p>
          <a:p>
            <a:endParaRPr lang="en-GB" dirty="0"/>
          </a:p>
        </p:txBody>
      </p:sp>
      <p:pic>
        <p:nvPicPr>
          <p:cNvPr id="5" name="Picture 4">
            <a:extLst>
              <a:ext uri="{FF2B5EF4-FFF2-40B4-BE49-F238E27FC236}">
                <a16:creationId xmlns:a16="http://schemas.microsoft.com/office/drawing/2014/main" id="{5B6376A8-D946-F3BA-0159-9CFAEC2D3FD1}"/>
              </a:ext>
            </a:extLst>
          </p:cNvPr>
          <p:cNvPicPr>
            <a:picLocks noChangeAspect="1"/>
          </p:cNvPicPr>
          <p:nvPr/>
        </p:nvPicPr>
        <p:blipFill>
          <a:blip r:embed="rId2"/>
          <a:stretch>
            <a:fillRect/>
          </a:stretch>
        </p:blipFill>
        <p:spPr>
          <a:xfrm>
            <a:off x="3962400" y="1350388"/>
            <a:ext cx="4946342" cy="4265206"/>
          </a:xfrm>
          <a:prstGeom prst="rect">
            <a:avLst/>
          </a:prstGeom>
        </p:spPr>
      </p:pic>
      <p:sp>
        <p:nvSpPr>
          <p:cNvPr id="7" name="TextBox 6">
            <a:extLst>
              <a:ext uri="{FF2B5EF4-FFF2-40B4-BE49-F238E27FC236}">
                <a16:creationId xmlns:a16="http://schemas.microsoft.com/office/drawing/2014/main" id="{2824BA21-7854-689B-7B15-B663D10CC209}"/>
              </a:ext>
            </a:extLst>
          </p:cNvPr>
          <p:cNvSpPr txBox="1"/>
          <p:nvPr/>
        </p:nvSpPr>
        <p:spPr>
          <a:xfrm>
            <a:off x="235258" y="2057400"/>
            <a:ext cx="3581400" cy="1477328"/>
          </a:xfrm>
          <a:prstGeom prst="rect">
            <a:avLst/>
          </a:prstGeom>
          <a:noFill/>
        </p:spPr>
        <p:txBody>
          <a:bodyPr wrap="square">
            <a:spAutoFit/>
          </a:bodyPr>
          <a:lstStyle/>
          <a:p>
            <a:pPr algn="just"/>
            <a:r>
              <a:rPr lang="en-GB" dirty="0"/>
              <a:t>Attackers create custom TCP packets using various packet crafting tools like </a:t>
            </a:r>
            <a:r>
              <a:rPr lang="en-GB" dirty="0" err="1"/>
              <a:t>Colasoft</a:t>
            </a:r>
            <a:r>
              <a:rPr lang="en-GB" dirty="0"/>
              <a:t> Packet Builder, </a:t>
            </a:r>
            <a:r>
              <a:rPr lang="en-GB" dirty="0" err="1"/>
              <a:t>NetScanTools</a:t>
            </a:r>
            <a:r>
              <a:rPr lang="en-GB" dirty="0"/>
              <a:t> Pro, etc. to scan a target beyond a firewall</a:t>
            </a:r>
          </a:p>
        </p:txBody>
      </p:sp>
    </p:spTree>
    <p:extLst>
      <p:ext uri="{BB962C8B-B14F-4D97-AF65-F5344CB8AC3E}">
        <p14:creationId xmlns:p14="http://schemas.microsoft.com/office/powerpoint/2010/main" val="220342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DB43B-6911-769A-FC39-C40DA83C8F9E}"/>
              </a:ext>
            </a:extLst>
          </p:cNvPr>
          <p:cNvSpPr>
            <a:spLocks noGrp="1"/>
          </p:cNvSpPr>
          <p:nvPr>
            <p:ph type="title"/>
          </p:nvPr>
        </p:nvSpPr>
        <p:spPr>
          <a:xfrm>
            <a:off x="152400" y="76200"/>
            <a:ext cx="8915400" cy="1143000"/>
          </a:xfrm>
        </p:spPr>
        <p:txBody>
          <a:bodyPr/>
          <a:lstStyle/>
          <a:p>
            <a:r>
              <a:rPr lang="en-US" sz="3200" dirty="0"/>
              <a:t>Randomizing Host Order and Sending Bad Checksums</a:t>
            </a:r>
            <a:endParaRPr lang="en-GB" sz="3200" dirty="0"/>
          </a:p>
        </p:txBody>
      </p:sp>
      <p:pic>
        <p:nvPicPr>
          <p:cNvPr id="5" name="Content Placeholder 4">
            <a:extLst>
              <a:ext uri="{FF2B5EF4-FFF2-40B4-BE49-F238E27FC236}">
                <a16:creationId xmlns:a16="http://schemas.microsoft.com/office/drawing/2014/main" id="{11B01961-BCD6-E8A3-E469-8D508F96E18C}"/>
              </a:ext>
            </a:extLst>
          </p:cNvPr>
          <p:cNvPicPr>
            <a:picLocks noGrp="1" noChangeAspect="1"/>
          </p:cNvPicPr>
          <p:nvPr>
            <p:ph idx="1"/>
          </p:nvPr>
        </p:nvPicPr>
        <p:blipFill>
          <a:blip r:embed="rId2"/>
          <a:stretch>
            <a:fillRect/>
          </a:stretch>
        </p:blipFill>
        <p:spPr>
          <a:xfrm>
            <a:off x="76200" y="2667000"/>
            <a:ext cx="4318000" cy="2971800"/>
          </a:xfrm>
        </p:spPr>
      </p:pic>
      <p:pic>
        <p:nvPicPr>
          <p:cNvPr id="7" name="Picture 6">
            <a:extLst>
              <a:ext uri="{FF2B5EF4-FFF2-40B4-BE49-F238E27FC236}">
                <a16:creationId xmlns:a16="http://schemas.microsoft.com/office/drawing/2014/main" id="{4B1D7557-51C4-D8DE-4730-518E1863FBFB}"/>
              </a:ext>
            </a:extLst>
          </p:cNvPr>
          <p:cNvPicPr>
            <a:picLocks noChangeAspect="1"/>
          </p:cNvPicPr>
          <p:nvPr/>
        </p:nvPicPr>
        <p:blipFill>
          <a:blip r:embed="rId3"/>
          <a:stretch>
            <a:fillRect/>
          </a:stretch>
        </p:blipFill>
        <p:spPr>
          <a:xfrm>
            <a:off x="4922421" y="2650283"/>
            <a:ext cx="4181383" cy="3064717"/>
          </a:xfrm>
          <a:prstGeom prst="rect">
            <a:avLst/>
          </a:prstGeom>
        </p:spPr>
      </p:pic>
      <p:sp>
        <p:nvSpPr>
          <p:cNvPr id="9" name="TextBox 8">
            <a:extLst>
              <a:ext uri="{FF2B5EF4-FFF2-40B4-BE49-F238E27FC236}">
                <a16:creationId xmlns:a16="http://schemas.microsoft.com/office/drawing/2014/main" id="{C2701197-40DB-351D-1615-4742EDCB4C57}"/>
              </a:ext>
            </a:extLst>
          </p:cNvPr>
          <p:cNvSpPr txBox="1"/>
          <p:nvPr/>
        </p:nvSpPr>
        <p:spPr>
          <a:xfrm>
            <a:off x="0" y="1219200"/>
            <a:ext cx="4318000" cy="1754326"/>
          </a:xfrm>
          <a:prstGeom prst="rect">
            <a:avLst/>
          </a:prstGeom>
          <a:noFill/>
        </p:spPr>
        <p:txBody>
          <a:bodyPr wrap="square">
            <a:spAutoFit/>
          </a:bodyPr>
          <a:lstStyle/>
          <a:p>
            <a:r>
              <a:rPr lang="en-GB" b="1" dirty="0"/>
              <a:t>Randomizing Host Order</a:t>
            </a:r>
          </a:p>
          <a:p>
            <a:pPr algn="just"/>
            <a:r>
              <a:rPr lang="en-US" dirty="0"/>
              <a:t>Attackers scan the number of hosts in the target network in random order to scan an intended target that is behind a firewall</a:t>
            </a:r>
          </a:p>
          <a:p>
            <a:endParaRPr lang="en-GB" dirty="0"/>
          </a:p>
        </p:txBody>
      </p:sp>
      <p:sp>
        <p:nvSpPr>
          <p:cNvPr id="11" name="TextBox 10">
            <a:extLst>
              <a:ext uri="{FF2B5EF4-FFF2-40B4-BE49-F238E27FC236}">
                <a16:creationId xmlns:a16="http://schemas.microsoft.com/office/drawing/2014/main" id="{7A073A28-9EAB-9A88-21E9-A8A81E34DAB5}"/>
              </a:ext>
            </a:extLst>
          </p:cNvPr>
          <p:cNvSpPr txBox="1"/>
          <p:nvPr/>
        </p:nvSpPr>
        <p:spPr>
          <a:xfrm>
            <a:off x="4734017" y="1182950"/>
            <a:ext cx="4257583" cy="1754326"/>
          </a:xfrm>
          <a:prstGeom prst="rect">
            <a:avLst/>
          </a:prstGeom>
          <a:noFill/>
        </p:spPr>
        <p:txBody>
          <a:bodyPr wrap="square">
            <a:spAutoFit/>
          </a:bodyPr>
          <a:lstStyle/>
          <a:p>
            <a:r>
              <a:rPr lang="en-GB" b="1" dirty="0"/>
              <a:t>Sending Bad Checksums</a:t>
            </a:r>
          </a:p>
          <a:p>
            <a:pPr algn="just"/>
            <a:r>
              <a:rPr lang="en-US" dirty="0"/>
              <a:t>Attackers send packets with bad or bogus TCP/UPD checksums to the intended target to avoid certain firewall rulesets</a:t>
            </a:r>
          </a:p>
          <a:p>
            <a:endParaRPr lang="en-GB" dirty="0"/>
          </a:p>
        </p:txBody>
      </p:sp>
    </p:spTree>
    <p:extLst>
      <p:ext uri="{BB962C8B-B14F-4D97-AF65-F5344CB8AC3E}">
        <p14:creationId xmlns:p14="http://schemas.microsoft.com/office/powerpoint/2010/main" val="2671903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BA42F-BD16-16DF-7187-2D6112FB81DE}"/>
              </a:ext>
            </a:extLst>
          </p:cNvPr>
          <p:cNvSpPr>
            <a:spLocks noGrp="1"/>
          </p:cNvSpPr>
          <p:nvPr>
            <p:ph type="title"/>
          </p:nvPr>
        </p:nvSpPr>
        <p:spPr>
          <a:xfrm>
            <a:off x="457200" y="76200"/>
            <a:ext cx="8229600" cy="571500"/>
          </a:xfrm>
        </p:spPr>
        <p:txBody>
          <a:bodyPr/>
          <a:lstStyle/>
          <a:p>
            <a:r>
              <a:rPr lang="en-GB" dirty="0"/>
              <a:t>Proxy Servers</a:t>
            </a:r>
          </a:p>
        </p:txBody>
      </p:sp>
      <p:sp>
        <p:nvSpPr>
          <p:cNvPr id="3" name="Content Placeholder 2">
            <a:extLst>
              <a:ext uri="{FF2B5EF4-FFF2-40B4-BE49-F238E27FC236}">
                <a16:creationId xmlns:a16="http://schemas.microsoft.com/office/drawing/2014/main" id="{3F91EF12-6437-E9A6-3736-9752E93FAC7C}"/>
              </a:ext>
            </a:extLst>
          </p:cNvPr>
          <p:cNvSpPr>
            <a:spLocks noGrp="1"/>
          </p:cNvSpPr>
          <p:nvPr>
            <p:ph idx="1"/>
          </p:nvPr>
        </p:nvSpPr>
        <p:spPr>
          <a:xfrm>
            <a:off x="134644" y="838200"/>
            <a:ext cx="8856955" cy="4268569"/>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A proxy server is an application that can serve as an intermediary for connecting with other computers</a:t>
            </a:r>
          </a:p>
          <a:p>
            <a:pPr marL="0" indent="0" algn="just">
              <a:buNone/>
            </a:pPr>
            <a:endParaRPr lang="en-US" sz="2000" b="1" dirty="0">
              <a:latin typeface="Calibri" panose="020F0502020204030204" pitchFamily="34" charset="0"/>
              <a:ea typeface="Calibri" panose="020F0502020204030204" pitchFamily="34" charset="0"/>
              <a:cs typeface="Calibri" panose="020F0502020204030204" pitchFamily="34" charset="0"/>
            </a:endParaRPr>
          </a:p>
          <a:p>
            <a:pPr marL="0" indent="0" algn="just">
              <a:buNone/>
            </a:pPr>
            <a:r>
              <a:rPr lang="en-US" sz="2000" b="1" dirty="0">
                <a:latin typeface="Calibri" panose="020F0502020204030204" pitchFamily="34" charset="0"/>
                <a:ea typeface="Calibri" panose="020F0502020204030204" pitchFamily="34" charset="0"/>
                <a:cs typeface="Calibri" panose="020F0502020204030204" pitchFamily="34" charset="0"/>
              </a:rPr>
              <a:t>Why Attackers Use Proxy Servers?</a:t>
            </a:r>
          </a:p>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To hide the actual source of a scan and evade certain IDS/firewall restrictions</a:t>
            </a:r>
          </a:p>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To mask the actual source of an attack by impersonating the fake source address of the proxy</a:t>
            </a:r>
          </a:p>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To remotely access intranets and other website resources that are normally restricted</a:t>
            </a:r>
          </a:p>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To interrupt all requests sent by a user and transmit them to a third destination such that victims can only identify the proxy server address</a:t>
            </a:r>
          </a:p>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To chain multiple proxy servers to avoid detection</a:t>
            </a:r>
          </a:p>
          <a:p>
            <a:endParaRPr lang="en-GB" dirty="0"/>
          </a:p>
        </p:txBody>
      </p:sp>
      <p:sp>
        <p:nvSpPr>
          <p:cNvPr id="5" name="TextBox 4">
            <a:extLst>
              <a:ext uri="{FF2B5EF4-FFF2-40B4-BE49-F238E27FC236}">
                <a16:creationId xmlns:a16="http://schemas.microsoft.com/office/drawing/2014/main" id="{9988FB5D-FC90-80FE-B198-45555FA7350E}"/>
              </a:ext>
            </a:extLst>
          </p:cNvPr>
          <p:cNvSpPr txBox="1"/>
          <p:nvPr/>
        </p:nvSpPr>
        <p:spPr>
          <a:xfrm>
            <a:off x="228599" y="5265003"/>
            <a:ext cx="8531441" cy="369332"/>
          </a:xfrm>
          <a:prstGeom prst="rect">
            <a:avLst/>
          </a:prstGeom>
          <a:noFill/>
        </p:spPr>
        <p:txBody>
          <a:bodyPr wrap="square">
            <a:spAutoFit/>
          </a:bodyPr>
          <a:lstStyle/>
          <a:p>
            <a:r>
              <a:rPr lang="en-GB" b="1" dirty="0"/>
              <a:t>Note: </a:t>
            </a:r>
            <a:r>
              <a:rPr lang="en-GB" dirty="0"/>
              <a:t>A search in Google will list thousands of free proxy servers </a:t>
            </a:r>
          </a:p>
        </p:txBody>
      </p:sp>
    </p:spTree>
    <p:extLst>
      <p:ext uri="{BB962C8B-B14F-4D97-AF65-F5344CB8AC3E}">
        <p14:creationId xmlns:p14="http://schemas.microsoft.com/office/powerpoint/2010/main" val="3191796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6AC5B-E057-8A99-E79B-8E486405860F}"/>
              </a:ext>
            </a:extLst>
          </p:cNvPr>
          <p:cNvSpPr>
            <a:spLocks noGrp="1"/>
          </p:cNvSpPr>
          <p:nvPr>
            <p:ph type="title"/>
          </p:nvPr>
        </p:nvSpPr>
        <p:spPr>
          <a:xfrm>
            <a:off x="457200" y="160337"/>
            <a:ext cx="8229600" cy="677863"/>
          </a:xfrm>
        </p:spPr>
        <p:txBody>
          <a:bodyPr/>
          <a:lstStyle/>
          <a:p>
            <a:r>
              <a:rPr lang="en-GB" dirty="0"/>
              <a:t>Ping Sweep Countermeasures</a:t>
            </a:r>
          </a:p>
        </p:txBody>
      </p:sp>
      <p:sp>
        <p:nvSpPr>
          <p:cNvPr id="3" name="Content Placeholder 2">
            <a:extLst>
              <a:ext uri="{FF2B5EF4-FFF2-40B4-BE49-F238E27FC236}">
                <a16:creationId xmlns:a16="http://schemas.microsoft.com/office/drawing/2014/main" id="{D64087BE-72D5-8647-A7ED-1921E07853ED}"/>
              </a:ext>
            </a:extLst>
          </p:cNvPr>
          <p:cNvSpPr>
            <a:spLocks noGrp="1"/>
          </p:cNvSpPr>
          <p:nvPr>
            <p:ph idx="1"/>
          </p:nvPr>
        </p:nvSpPr>
        <p:spPr>
          <a:xfrm>
            <a:off x="152400" y="1066800"/>
            <a:ext cx="8763000" cy="4297363"/>
          </a:xfrm>
        </p:spPr>
        <p:txBody>
          <a:bodyPr/>
          <a:lstStyle/>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Configure firewalls to block incoming ICMP echo requests from unknown or untrusted sources</a:t>
            </a:r>
          </a:p>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Use intrusion detection systems (</a:t>
            </a:r>
            <a:r>
              <a:rPr lang="en-US" sz="2000" dirty="0" err="1">
                <a:latin typeface="Calibri" panose="020F0502020204030204" pitchFamily="34" charset="0"/>
                <a:ea typeface="Calibri" panose="020F0502020204030204" pitchFamily="34" charset="0"/>
                <a:cs typeface="Calibri" panose="020F0502020204030204" pitchFamily="34" charset="0"/>
              </a:rPr>
              <a:t>IDSes</a:t>
            </a:r>
            <a:r>
              <a:rPr lang="en-US" sz="2000" dirty="0">
                <a:latin typeface="Calibri" panose="020F0502020204030204" pitchFamily="34" charset="0"/>
                <a:ea typeface="Calibri" panose="020F0502020204030204" pitchFamily="34" charset="0"/>
                <a:cs typeface="Calibri" panose="020F0502020204030204" pitchFamily="34" charset="0"/>
              </a:rPr>
              <a:t>) and intrusion prevention systems (</a:t>
            </a:r>
            <a:r>
              <a:rPr lang="en-US" sz="2000" dirty="0" err="1">
                <a:latin typeface="Calibri" panose="020F0502020204030204" pitchFamily="34" charset="0"/>
                <a:ea typeface="Calibri" panose="020F0502020204030204" pitchFamily="34" charset="0"/>
                <a:cs typeface="Calibri" panose="020F0502020204030204" pitchFamily="34" charset="0"/>
              </a:rPr>
              <a:t>IPSes</a:t>
            </a:r>
            <a:r>
              <a:rPr lang="en-US" sz="2000" dirty="0">
                <a:latin typeface="Calibri" panose="020F0502020204030204" pitchFamily="34" charset="0"/>
                <a:ea typeface="Calibri" panose="020F0502020204030204" pitchFamily="34" charset="0"/>
                <a:cs typeface="Calibri" panose="020F0502020204030204" pitchFamily="34" charset="0"/>
              </a:rPr>
              <a:t>), such as Snort to detect and prevent ping sweep attempts</a:t>
            </a:r>
          </a:p>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Carefully evaluate the type of ICMP traffic flowing through enterprise networks </a:t>
            </a:r>
          </a:p>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Terminate the connection with any host sending more than 10 ICMP ECHO requests</a:t>
            </a:r>
          </a:p>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Use a DMZ and allow only commands such as ICMP ECHO_REPLY, HOST UNREACHABLE, and TIME EXCEEDED in the DMZ</a:t>
            </a:r>
          </a:p>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Limit ICMP traffic with access-control lists (ACLs) to the ISP’s specific IP addresses</a:t>
            </a:r>
            <a:endParaRPr lang="en-GB"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21817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2E9B0-D5E3-59D3-46FF-040969905938}"/>
              </a:ext>
            </a:extLst>
          </p:cNvPr>
          <p:cNvSpPr>
            <a:spLocks noGrp="1"/>
          </p:cNvSpPr>
          <p:nvPr>
            <p:ph type="title"/>
          </p:nvPr>
        </p:nvSpPr>
        <p:spPr>
          <a:xfrm>
            <a:off x="457200" y="160337"/>
            <a:ext cx="8229600" cy="677863"/>
          </a:xfrm>
        </p:spPr>
        <p:txBody>
          <a:bodyPr/>
          <a:lstStyle/>
          <a:p>
            <a:r>
              <a:rPr lang="en-GB" dirty="0"/>
              <a:t>Port Scanning Countermeasures</a:t>
            </a:r>
          </a:p>
        </p:txBody>
      </p:sp>
      <p:sp>
        <p:nvSpPr>
          <p:cNvPr id="3" name="Content Placeholder 2">
            <a:extLst>
              <a:ext uri="{FF2B5EF4-FFF2-40B4-BE49-F238E27FC236}">
                <a16:creationId xmlns:a16="http://schemas.microsoft.com/office/drawing/2014/main" id="{4BC08AB8-77DC-F5E0-79C6-75A1488E8397}"/>
              </a:ext>
            </a:extLst>
          </p:cNvPr>
          <p:cNvSpPr>
            <a:spLocks noGrp="1"/>
          </p:cNvSpPr>
          <p:nvPr>
            <p:ph idx="1"/>
          </p:nvPr>
        </p:nvSpPr>
        <p:spPr>
          <a:xfrm>
            <a:off x="0" y="1066801"/>
            <a:ext cx="4449933" cy="4572000"/>
          </a:xfrm>
        </p:spPr>
        <p:txBody>
          <a:bodyPr/>
          <a:lstStyle/>
          <a:p>
            <a:pPr marL="457200" indent="-457200" algn="just">
              <a:buFont typeface="+mj-lt"/>
              <a:buAutoNum type="arabicPeriod"/>
            </a:pPr>
            <a:r>
              <a:rPr lang="en-US" sz="1900" dirty="0">
                <a:latin typeface="Calibri" panose="020F0502020204030204" pitchFamily="34" charset="0"/>
                <a:ea typeface="Calibri" panose="020F0502020204030204" pitchFamily="34" charset="0"/>
                <a:cs typeface="Calibri" panose="020F0502020204030204" pitchFamily="34" charset="0"/>
              </a:rPr>
              <a:t>Configure firewall and IDS rules to detect and block probes</a:t>
            </a:r>
          </a:p>
          <a:p>
            <a:pPr marL="457200" indent="-457200" algn="just">
              <a:buFont typeface="+mj-lt"/>
              <a:buAutoNum type="arabicPeriod"/>
            </a:pPr>
            <a:r>
              <a:rPr lang="en-US" sz="1900" dirty="0">
                <a:latin typeface="Calibri" panose="020F0502020204030204" pitchFamily="34" charset="0"/>
                <a:ea typeface="Calibri" panose="020F0502020204030204" pitchFamily="34" charset="0"/>
                <a:cs typeface="Calibri" panose="020F0502020204030204" pitchFamily="34" charset="0"/>
              </a:rPr>
              <a:t>Run port scanning tools against hosts on the network to determine whether the firewall properly detects port scanning activity</a:t>
            </a:r>
          </a:p>
          <a:p>
            <a:pPr marL="457200" indent="-457200" algn="just">
              <a:buFont typeface="+mj-lt"/>
              <a:buAutoNum type="arabicPeriod"/>
            </a:pPr>
            <a:r>
              <a:rPr lang="en-US" sz="1900" dirty="0">
                <a:latin typeface="Calibri" panose="020F0502020204030204" pitchFamily="34" charset="0"/>
                <a:ea typeface="Calibri" panose="020F0502020204030204" pitchFamily="34" charset="0"/>
                <a:cs typeface="Calibri" panose="020F0502020204030204" pitchFamily="34" charset="0"/>
              </a:rPr>
              <a:t>Ensure that the mechanisms used for routing and filtering at the routers and firewalls, respectively, cannot be bypassed using a particular source port or source routing methods</a:t>
            </a:r>
          </a:p>
          <a:p>
            <a:pPr marL="457200" indent="-457200" algn="just">
              <a:buFont typeface="+mj-lt"/>
              <a:buAutoNum type="arabicPeriod"/>
            </a:pPr>
            <a:r>
              <a:rPr lang="en-US" sz="1900" dirty="0">
                <a:latin typeface="Calibri" panose="020F0502020204030204" pitchFamily="34" charset="0"/>
                <a:ea typeface="Calibri" panose="020F0502020204030204" pitchFamily="34" charset="0"/>
                <a:cs typeface="Calibri" panose="020F0502020204030204" pitchFamily="34" charset="0"/>
              </a:rPr>
              <a:t>Ensure that the router, IDS, and firewall firmware are updated to their latest releases/versions</a:t>
            </a:r>
          </a:p>
        </p:txBody>
      </p:sp>
      <p:sp>
        <p:nvSpPr>
          <p:cNvPr id="4" name="Content Placeholder 2">
            <a:extLst>
              <a:ext uri="{FF2B5EF4-FFF2-40B4-BE49-F238E27FC236}">
                <a16:creationId xmlns:a16="http://schemas.microsoft.com/office/drawing/2014/main" id="{3B1817A6-1983-1ACD-C775-B5163B7FBE19}"/>
              </a:ext>
            </a:extLst>
          </p:cNvPr>
          <p:cNvSpPr txBox="1">
            <a:spLocks/>
          </p:cNvSpPr>
          <p:nvPr/>
        </p:nvSpPr>
        <p:spPr bwMode="auto">
          <a:xfrm>
            <a:off x="4648200" y="1066801"/>
            <a:ext cx="44196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457200" indent="-457200" algn="just">
              <a:buFont typeface="+mj-lt"/>
              <a:buAutoNum type="arabicPeriod" startAt="5"/>
            </a:pPr>
            <a:r>
              <a:rPr lang="en-US" sz="1900" kern="0" dirty="0">
                <a:latin typeface="Calibri" panose="020F0502020204030204" pitchFamily="34" charset="0"/>
                <a:ea typeface="Calibri" panose="020F0502020204030204" pitchFamily="34" charset="0"/>
                <a:cs typeface="Calibri" panose="020F0502020204030204" pitchFamily="34" charset="0"/>
              </a:rPr>
              <a:t>Use a custom rule set to lock down the network and block unwanted ports at the firewall</a:t>
            </a:r>
          </a:p>
          <a:p>
            <a:pPr marL="457200" indent="-457200" algn="just">
              <a:buFont typeface="+mj-lt"/>
              <a:buAutoNum type="arabicPeriod" startAt="5"/>
            </a:pPr>
            <a:r>
              <a:rPr lang="en-US" sz="1900" kern="0" dirty="0">
                <a:latin typeface="Calibri" panose="020F0502020204030204" pitchFamily="34" charset="0"/>
                <a:ea typeface="Calibri" panose="020F0502020204030204" pitchFamily="34" charset="0"/>
                <a:cs typeface="Calibri" panose="020F0502020204030204" pitchFamily="34" charset="0"/>
              </a:rPr>
              <a:t>Filter all ICMP messages (i.e., inbound ICMP message types and outbound ICMP type 3 unreachable messages) at the firewalls and routers</a:t>
            </a:r>
          </a:p>
          <a:p>
            <a:pPr marL="457200" indent="-457200" algn="just">
              <a:buFont typeface="+mj-lt"/>
              <a:buAutoNum type="arabicPeriod" startAt="5"/>
            </a:pPr>
            <a:r>
              <a:rPr lang="en-US" sz="1900" kern="0" dirty="0">
                <a:latin typeface="Calibri" panose="020F0502020204030204" pitchFamily="34" charset="0"/>
                <a:ea typeface="Calibri" panose="020F0502020204030204" pitchFamily="34" charset="0"/>
                <a:cs typeface="Calibri" panose="020F0502020204030204" pitchFamily="34" charset="0"/>
              </a:rPr>
              <a:t>Perform TCP and UDP scanning along with ICMP probes against your organization’s IP address space to check the network configuration and its available ports</a:t>
            </a:r>
          </a:p>
          <a:p>
            <a:pPr marL="457200" indent="-457200" algn="just">
              <a:buFont typeface="+mj-lt"/>
              <a:buAutoNum type="arabicPeriod" startAt="5"/>
            </a:pPr>
            <a:r>
              <a:rPr lang="en-US" sz="1900" kern="0" dirty="0">
                <a:latin typeface="Calibri" panose="020F0502020204030204" pitchFamily="34" charset="0"/>
                <a:ea typeface="Calibri" panose="020F0502020204030204" pitchFamily="34" charset="0"/>
                <a:cs typeface="Calibri" panose="020F0502020204030204" pitchFamily="34" charset="0"/>
              </a:rPr>
              <a:t>Ensure that anti-scanning and anti-spoofing rules are properly configured</a:t>
            </a:r>
          </a:p>
        </p:txBody>
      </p:sp>
    </p:spTree>
    <p:extLst>
      <p:ext uri="{BB962C8B-B14F-4D97-AF65-F5344CB8AC3E}">
        <p14:creationId xmlns:p14="http://schemas.microsoft.com/office/powerpoint/2010/main" val="874432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02577-2AE0-1ACC-8A25-D6EC58ECE1EB}"/>
              </a:ext>
            </a:extLst>
          </p:cNvPr>
          <p:cNvSpPr>
            <a:spLocks noGrp="1"/>
          </p:cNvSpPr>
          <p:nvPr>
            <p:ph type="title"/>
          </p:nvPr>
        </p:nvSpPr>
        <p:spPr>
          <a:xfrm>
            <a:off x="457200" y="10357"/>
            <a:ext cx="8229600" cy="677863"/>
          </a:xfrm>
        </p:spPr>
        <p:txBody>
          <a:bodyPr/>
          <a:lstStyle/>
          <a:p>
            <a:r>
              <a:rPr lang="en-GB" dirty="0"/>
              <a:t>Banner Grabbing Countermeasures</a:t>
            </a:r>
            <a:br>
              <a:rPr lang="en-GB" dirty="0"/>
            </a:br>
            <a:endParaRPr lang="en-GB" dirty="0"/>
          </a:p>
        </p:txBody>
      </p:sp>
      <p:sp>
        <p:nvSpPr>
          <p:cNvPr id="3" name="Content Placeholder 2">
            <a:extLst>
              <a:ext uri="{FF2B5EF4-FFF2-40B4-BE49-F238E27FC236}">
                <a16:creationId xmlns:a16="http://schemas.microsoft.com/office/drawing/2014/main" id="{D66E393D-D680-5373-04E5-5875A6BD6A02}"/>
              </a:ext>
            </a:extLst>
          </p:cNvPr>
          <p:cNvSpPr>
            <a:spLocks noGrp="1"/>
          </p:cNvSpPr>
          <p:nvPr>
            <p:ph idx="1"/>
          </p:nvPr>
        </p:nvSpPr>
        <p:spPr>
          <a:xfrm>
            <a:off x="0" y="674164"/>
            <a:ext cx="4572000" cy="5086165"/>
          </a:xfrm>
        </p:spPr>
        <p:txBody>
          <a:bodyPr/>
          <a:lstStyle/>
          <a:p>
            <a:pPr marL="0" indent="0" algn="just">
              <a:buNone/>
            </a:pPr>
            <a:r>
              <a:rPr lang="en-US" sz="2000" b="1" dirty="0">
                <a:latin typeface="Calibri" panose="020F0502020204030204" pitchFamily="34" charset="0"/>
                <a:ea typeface="Calibri" panose="020F0502020204030204" pitchFamily="34" charset="0"/>
                <a:cs typeface="Calibri" panose="020F0502020204030204" pitchFamily="34" charset="0"/>
              </a:rPr>
              <a:t>Disabling or Changing Banner</a:t>
            </a:r>
          </a:p>
          <a:p>
            <a:pPr algn="just"/>
            <a:r>
              <a:rPr lang="en-US" sz="1900" dirty="0">
                <a:latin typeface="Calibri" panose="020F0502020204030204" pitchFamily="34" charset="0"/>
                <a:ea typeface="Calibri" panose="020F0502020204030204" pitchFamily="34" charset="0"/>
                <a:cs typeface="Calibri" panose="020F0502020204030204" pitchFamily="34" charset="0"/>
              </a:rPr>
              <a:t>Display </a:t>
            </a:r>
            <a:r>
              <a:rPr lang="en-US" sz="1900" b="1" dirty="0">
                <a:latin typeface="Calibri" panose="020F0502020204030204" pitchFamily="34" charset="0"/>
                <a:ea typeface="Calibri" panose="020F0502020204030204" pitchFamily="34" charset="0"/>
                <a:cs typeface="Calibri" panose="020F0502020204030204" pitchFamily="34" charset="0"/>
              </a:rPr>
              <a:t>false banners </a:t>
            </a:r>
            <a:r>
              <a:rPr lang="en-US" sz="1900" dirty="0">
                <a:latin typeface="Calibri" panose="020F0502020204030204" pitchFamily="34" charset="0"/>
                <a:ea typeface="Calibri" panose="020F0502020204030204" pitchFamily="34" charset="0"/>
                <a:cs typeface="Calibri" panose="020F0502020204030204" pitchFamily="34" charset="0"/>
              </a:rPr>
              <a:t>to mislead or deceive attackers</a:t>
            </a:r>
          </a:p>
          <a:p>
            <a:pPr algn="just"/>
            <a:r>
              <a:rPr lang="en-US" sz="1900" b="1" dirty="0">
                <a:latin typeface="Calibri" panose="020F0502020204030204" pitchFamily="34" charset="0"/>
                <a:ea typeface="Calibri" panose="020F0502020204030204" pitchFamily="34" charset="0"/>
                <a:cs typeface="Calibri" panose="020F0502020204030204" pitchFamily="34" charset="0"/>
              </a:rPr>
              <a:t>Turn off unnecessary services </a:t>
            </a:r>
            <a:r>
              <a:rPr lang="en-US" sz="1900" dirty="0">
                <a:latin typeface="Calibri" panose="020F0502020204030204" pitchFamily="34" charset="0"/>
                <a:ea typeface="Calibri" panose="020F0502020204030204" pitchFamily="34" charset="0"/>
                <a:cs typeface="Calibri" panose="020F0502020204030204" pitchFamily="34" charset="0"/>
              </a:rPr>
              <a:t>on the network host to limit the disclosure of information</a:t>
            </a:r>
          </a:p>
          <a:p>
            <a:pPr algn="just"/>
            <a:r>
              <a:rPr lang="en-US" sz="1900" dirty="0">
                <a:latin typeface="Calibri" panose="020F0502020204030204" pitchFamily="34" charset="0"/>
                <a:ea typeface="Calibri" panose="020F0502020204030204" pitchFamily="34" charset="0"/>
                <a:cs typeface="Calibri" panose="020F0502020204030204" pitchFamily="34" charset="0"/>
              </a:rPr>
              <a:t>Use server masking tools to disable or change banner information</a:t>
            </a:r>
          </a:p>
          <a:p>
            <a:pPr algn="just"/>
            <a:r>
              <a:rPr lang="en-US" sz="1900" dirty="0">
                <a:latin typeface="Calibri" panose="020F0502020204030204" pitchFamily="34" charset="0"/>
                <a:ea typeface="Calibri" panose="020F0502020204030204" pitchFamily="34" charset="0"/>
                <a:cs typeface="Calibri" panose="020F0502020204030204" pitchFamily="34" charset="0"/>
              </a:rPr>
              <a:t>For Apache 2.x with the </a:t>
            </a:r>
            <a:r>
              <a:rPr lang="en-US" sz="1900" dirty="0" err="1">
                <a:latin typeface="Calibri" panose="020F0502020204030204" pitchFamily="34" charset="0"/>
                <a:ea typeface="Calibri" panose="020F0502020204030204" pitchFamily="34" charset="0"/>
                <a:cs typeface="Calibri" panose="020F0502020204030204" pitchFamily="34" charset="0"/>
              </a:rPr>
              <a:t>mod_headers</a:t>
            </a:r>
            <a:r>
              <a:rPr lang="en-US" sz="1900" dirty="0">
                <a:latin typeface="Calibri" panose="020F0502020204030204" pitchFamily="34" charset="0"/>
                <a:ea typeface="Calibri" panose="020F0502020204030204" pitchFamily="34" charset="0"/>
                <a:cs typeface="Calibri" panose="020F0502020204030204" pitchFamily="34" charset="0"/>
              </a:rPr>
              <a:t> module, use a directive in the </a:t>
            </a:r>
            <a:r>
              <a:rPr lang="en-US" sz="1900" dirty="0" err="1">
                <a:latin typeface="Calibri" panose="020F0502020204030204" pitchFamily="34" charset="0"/>
                <a:ea typeface="Calibri" panose="020F0502020204030204" pitchFamily="34" charset="0"/>
                <a:cs typeface="Calibri" panose="020F0502020204030204" pitchFamily="34" charset="0"/>
              </a:rPr>
              <a:t>httpd.conf</a:t>
            </a:r>
            <a:r>
              <a:rPr lang="en-US" sz="1900" dirty="0">
                <a:latin typeface="Calibri" panose="020F0502020204030204" pitchFamily="34" charset="0"/>
                <a:ea typeface="Calibri" panose="020F0502020204030204" pitchFamily="34" charset="0"/>
                <a:cs typeface="Calibri" panose="020F0502020204030204" pitchFamily="34" charset="0"/>
              </a:rPr>
              <a:t> file to change the banner information header and set the server as New Server Name</a:t>
            </a:r>
          </a:p>
          <a:p>
            <a:pPr algn="just"/>
            <a:r>
              <a:rPr lang="en-US" sz="1900" dirty="0">
                <a:latin typeface="Calibri" panose="020F0502020204030204" pitchFamily="34" charset="0"/>
                <a:ea typeface="Calibri" panose="020F0502020204030204" pitchFamily="34" charset="0"/>
                <a:cs typeface="Calibri" panose="020F0502020204030204" pitchFamily="34" charset="0"/>
              </a:rPr>
              <a:t>Alternatively, change the </a:t>
            </a:r>
            <a:r>
              <a:rPr lang="en-US" sz="1900" dirty="0" err="1">
                <a:latin typeface="Calibri" panose="020F0502020204030204" pitchFamily="34" charset="0"/>
                <a:ea typeface="Calibri" panose="020F0502020204030204" pitchFamily="34" charset="0"/>
                <a:cs typeface="Calibri" panose="020F0502020204030204" pitchFamily="34" charset="0"/>
              </a:rPr>
              <a:t>ServerSignature</a:t>
            </a:r>
            <a:r>
              <a:rPr lang="en-US" sz="1900" dirty="0">
                <a:latin typeface="Calibri" panose="020F0502020204030204" pitchFamily="34" charset="0"/>
                <a:ea typeface="Calibri" panose="020F0502020204030204" pitchFamily="34" charset="0"/>
                <a:cs typeface="Calibri" panose="020F0502020204030204" pitchFamily="34" charset="0"/>
              </a:rPr>
              <a:t> line to </a:t>
            </a:r>
            <a:r>
              <a:rPr lang="en-US" sz="1900" dirty="0" err="1">
                <a:latin typeface="Calibri" panose="020F0502020204030204" pitchFamily="34" charset="0"/>
                <a:ea typeface="Calibri" panose="020F0502020204030204" pitchFamily="34" charset="0"/>
                <a:cs typeface="Calibri" panose="020F0502020204030204" pitchFamily="34" charset="0"/>
              </a:rPr>
              <a:t>ServerSignature</a:t>
            </a:r>
            <a:r>
              <a:rPr lang="en-US" sz="1900" dirty="0">
                <a:latin typeface="Calibri" panose="020F0502020204030204" pitchFamily="34" charset="0"/>
                <a:ea typeface="Calibri" panose="020F0502020204030204" pitchFamily="34" charset="0"/>
                <a:cs typeface="Calibri" panose="020F0502020204030204" pitchFamily="34" charset="0"/>
              </a:rPr>
              <a:t> Off in the </a:t>
            </a:r>
            <a:r>
              <a:rPr lang="en-US" sz="1900" dirty="0" err="1">
                <a:latin typeface="Calibri" panose="020F0502020204030204" pitchFamily="34" charset="0"/>
                <a:ea typeface="Calibri" panose="020F0502020204030204" pitchFamily="34" charset="0"/>
                <a:cs typeface="Calibri" panose="020F0502020204030204" pitchFamily="34" charset="0"/>
              </a:rPr>
              <a:t>httpd.conf</a:t>
            </a:r>
            <a:r>
              <a:rPr lang="en-US" sz="1900" dirty="0">
                <a:latin typeface="Calibri" panose="020F0502020204030204" pitchFamily="34" charset="0"/>
                <a:ea typeface="Calibri" panose="020F0502020204030204" pitchFamily="34" charset="0"/>
                <a:cs typeface="Calibri" panose="020F0502020204030204" pitchFamily="34" charset="0"/>
              </a:rPr>
              <a:t> file</a:t>
            </a:r>
          </a:p>
          <a:p>
            <a:pPr algn="just"/>
            <a:endParaRPr lang="en-GB" dirty="0"/>
          </a:p>
        </p:txBody>
      </p:sp>
      <p:sp>
        <p:nvSpPr>
          <p:cNvPr id="4" name="Content Placeholder 2">
            <a:extLst>
              <a:ext uri="{FF2B5EF4-FFF2-40B4-BE49-F238E27FC236}">
                <a16:creationId xmlns:a16="http://schemas.microsoft.com/office/drawing/2014/main" id="{185CDA4C-9494-3B9F-AEB7-854F694119E8}"/>
              </a:ext>
            </a:extLst>
          </p:cNvPr>
          <p:cNvSpPr txBox="1">
            <a:spLocks/>
          </p:cNvSpPr>
          <p:nvPr/>
        </p:nvSpPr>
        <p:spPr bwMode="auto">
          <a:xfrm>
            <a:off x="4648200" y="609600"/>
            <a:ext cx="4419600" cy="5086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indent="0" algn="just">
              <a:buFontTx/>
              <a:buNone/>
            </a:pPr>
            <a:r>
              <a:rPr lang="en-US" sz="2000" b="1" kern="0" dirty="0">
                <a:latin typeface="Calibri" panose="020F0502020204030204" pitchFamily="34" charset="0"/>
                <a:ea typeface="Calibri" panose="020F0502020204030204" pitchFamily="34" charset="0"/>
                <a:cs typeface="Calibri" panose="020F0502020204030204" pitchFamily="34" charset="0"/>
              </a:rPr>
              <a:t>Hiding File Extensions from Web Pages</a:t>
            </a:r>
          </a:p>
          <a:p>
            <a:pPr algn="just"/>
            <a:r>
              <a:rPr lang="en-US" sz="2000" kern="0" dirty="0">
                <a:latin typeface="Calibri" panose="020F0502020204030204" pitchFamily="34" charset="0"/>
                <a:ea typeface="Calibri" panose="020F0502020204030204" pitchFamily="34" charset="0"/>
                <a:cs typeface="Calibri" panose="020F0502020204030204" pitchFamily="34" charset="0"/>
              </a:rPr>
              <a:t>File extensions reveal information about the underlying server technology that an attacker can utilize to launch attacks</a:t>
            </a:r>
          </a:p>
          <a:p>
            <a:pPr algn="just"/>
            <a:r>
              <a:rPr lang="en-US" sz="2000" kern="0" dirty="0">
                <a:latin typeface="Calibri" panose="020F0502020204030204" pitchFamily="34" charset="0"/>
                <a:ea typeface="Calibri" panose="020F0502020204030204" pitchFamily="34" charset="0"/>
                <a:cs typeface="Calibri" panose="020F0502020204030204" pitchFamily="34" charset="0"/>
              </a:rPr>
              <a:t>Hide file extensions to mask the web technologies</a:t>
            </a:r>
          </a:p>
          <a:p>
            <a:pPr algn="just"/>
            <a:r>
              <a:rPr lang="en-US" sz="2000" kern="0" dirty="0">
                <a:latin typeface="Calibri" panose="020F0502020204030204" pitchFamily="34" charset="0"/>
                <a:ea typeface="Calibri" panose="020F0502020204030204" pitchFamily="34" charset="0"/>
                <a:cs typeface="Calibri" panose="020F0502020204030204" pitchFamily="34" charset="0"/>
              </a:rPr>
              <a:t>Replace application mappings such as .asp with .</a:t>
            </a:r>
            <a:r>
              <a:rPr lang="en-US" sz="2000" kern="0" dirty="0" err="1">
                <a:latin typeface="Calibri" panose="020F0502020204030204" pitchFamily="34" charset="0"/>
                <a:ea typeface="Calibri" panose="020F0502020204030204" pitchFamily="34" charset="0"/>
                <a:cs typeface="Calibri" panose="020F0502020204030204" pitchFamily="34" charset="0"/>
              </a:rPr>
              <a:t>htm</a:t>
            </a:r>
            <a:r>
              <a:rPr lang="en-US" sz="2000" kern="0" dirty="0">
                <a:latin typeface="Calibri" panose="020F0502020204030204" pitchFamily="34" charset="0"/>
                <a:ea typeface="Calibri" panose="020F0502020204030204" pitchFamily="34" charset="0"/>
                <a:cs typeface="Calibri" panose="020F0502020204030204" pitchFamily="34" charset="0"/>
              </a:rPr>
              <a:t> or .foo, etc. to disguise the identities of servers</a:t>
            </a:r>
          </a:p>
          <a:p>
            <a:pPr algn="just"/>
            <a:r>
              <a:rPr lang="en-US" sz="2000" kern="0" dirty="0">
                <a:latin typeface="Calibri" panose="020F0502020204030204" pitchFamily="34" charset="0"/>
                <a:ea typeface="Calibri" panose="020F0502020204030204" pitchFamily="34" charset="0"/>
                <a:cs typeface="Calibri" panose="020F0502020204030204" pitchFamily="34" charset="0"/>
              </a:rPr>
              <a:t>Apache users can use </a:t>
            </a:r>
            <a:r>
              <a:rPr lang="en-US" sz="2000" kern="0" dirty="0" err="1">
                <a:latin typeface="Calibri" panose="020F0502020204030204" pitchFamily="34" charset="0"/>
                <a:ea typeface="Calibri" panose="020F0502020204030204" pitchFamily="34" charset="0"/>
                <a:cs typeface="Calibri" panose="020F0502020204030204" pitchFamily="34" charset="0"/>
              </a:rPr>
              <a:t>mod_negotiation</a:t>
            </a:r>
            <a:r>
              <a:rPr lang="en-US" sz="2000" kern="0" dirty="0">
                <a:latin typeface="Calibri" panose="020F0502020204030204" pitchFamily="34" charset="0"/>
                <a:ea typeface="Calibri" panose="020F0502020204030204" pitchFamily="34" charset="0"/>
                <a:cs typeface="Calibri" panose="020F0502020204030204" pitchFamily="34" charset="0"/>
              </a:rPr>
              <a:t> directives</a:t>
            </a:r>
          </a:p>
          <a:p>
            <a:pPr algn="just"/>
            <a:endParaRPr lang="en-US" sz="2000" kern="0" dirty="0">
              <a:latin typeface="Calibri" panose="020F0502020204030204" pitchFamily="34" charset="0"/>
              <a:ea typeface="Calibri" panose="020F0502020204030204" pitchFamily="34" charset="0"/>
              <a:cs typeface="Calibri" panose="020F0502020204030204" pitchFamily="34" charset="0"/>
            </a:endParaRPr>
          </a:p>
          <a:p>
            <a:pPr marL="0" indent="0" algn="just">
              <a:buNone/>
            </a:pPr>
            <a:r>
              <a:rPr lang="en-US" sz="2000" b="1" kern="0" dirty="0">
                <a:latin typeface="Calibri" panose="020F0502020204030204" pitchFamily="34" charset="0"/>
                <a:ea typeface="Calibri" panose="020F0502020204030204" pitchFamily="34" charset="0"/>
                <a:cs typeface="Calibri" panose="020F0502020204030204" pitchFamily="34" charset="0"/>
              </a:rPr>
              <a:t>It is preferable to not use file extensions at all</a:t>
            </a:r>
            <a:endParaRPr lang="en-GB" b="1" kern="0" dirty="0"/>
          </a:p>
        </p:txBody>
      </p:sp>
    </p:spTree>
    <p:extLst>
      <p:ext uri="{BB962C8B-B14F-4D97-AF65-F5344CB8AC3E}">
        <p14:creationId xmlns:p14="http://schemas.microsoft.com/office/powerpoint/2010/main" val="3577114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4137F-DA1F-ADCE-C08B-26D0E4E35EAC}"/>
              </a:ext>
            </a:extLst>
          </p:cNvPr>
          <p:cNvSpPr>
            <a:spLocks noGrp="1"/>
          </p:cNvSpPr>
          <p:nvPr>
            <p:ph type="title"/>
          </p:nvPr>
        </p:nvSpPr>
        <p:spPr>
          <a:xfrm>
            <a:off x="0" y="76200"/>
            <a:ext cx="9067800" cy="1143000"/>
          </a:xfrm>
        </p:spPr>
        <p:txBody>
          <a:bodyPr/>
          <a:lstStyle/>
          <a:p>
            <a:r>
              <a:rPr lang="en-GB" sz="3200" dirty="0"/>
              <a:t>IP Spoofing Detection Techniques: Direct TTL Probes</a:t>
            </a:r>
            <a:br>
              <a:rPr lang="en-GB" dirty="0"/>
            </a:br>
            <a:endParaRPr lang="en-GB" dirty="0"/>
          </a:p>
        </p:txBody>
      </p:sp>
      <p:sp>
        <p:nvSpPr>
          <p:cNvPr id="3" name="Content Placeholder 2">
            <a:extLst>
              <a:ext uri="{FF2B5EF4-FFF2-40B4-BE49-F238E27FC236}">
                <a16:creationId xmlns:a16="http://schemas.microsoft.com/office/drawing/2014/main" id="{204C8EA4-6773-3FB3-E93C-867AFD6961F1}"/>
              </a:ext>
            </a:extLst>
          </p:cNvPr>
          <p:cNvSpPr>
            <a:spLocks noGrp="1"/>
          </p:cNvSpPr>
          <p:nvPr>
            <p:ph idx="1"/>
          </p:nvPr>
        </p:nvSpPr>
        <p:spPr>
          <a:xfrm>
            <a:off x="0" y="1280319"/>
            <a:ext cx="9067800" cy="1767681"/>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Send a packet to the host of a suspected spoofed packet that triggers a reply and compare the TTL with that of the suspected packet; if the TTL in the reply is not the same as the packet being checked, this implies that it is a spoofed packet</a:t>
            </a:r>
          </a:p>
          <a:p>
            <a:pPr algn="just"/>
            <a:r>
              <a:rPr lang="en-US" sz="2000" dirty="0">
                <a:latin typeface="Calibri" panose="020F0502020204030204" pitchFamily="34" charset="0"/>
                <a:ea typeface="Calibri" panose="020F0502020204030204" pitchFamily="34" charset="0"/>
                <a:cs typeface="Calibri" panose="020F0502020204030204" pitchFamily="34" charset="0"/>
              </a:rPr>
              <a:t>This technique is successful when the attacker is in a different subnet from that of the victim</a:t>
            </a:r>
          </a:p>
          <a:p>
            <a:endParaRPr lang="en-GB" dirty="0"/>
          </a:p>
        </p:txBody>
      </p:sp>
      <p:pic>
        <p:nvPicPr>
          <p:cNvPr id="5" name="Picture 4">
            <a:extLst>
              <a:ext uri="{FF2B5EF4-FFF2-40B4-BE49-F238E27FC236}">
                <a16:creationId xmlns:a16="http://schemas.microsoft.com/office/drawing/2014/main" id="{CD0178D6-97D0-9A03-415A-F4CB6F833DE3}"/>
              </a:ext>
            </a:extLst>
          </p:cNvPr>
          <p:cNvPicPr>
            <a:picLocks noChangeAspect="1"/>
          </p:cNvPicPr>
          <p:nvPr/>
        </p:nvPicPr>
        <p:blipFill>
          <a:blip r:embed="rId2"/>
          <a:stretch>
            <a:fillRect/>
          </a:stretch>
        </p:blipFill>
        <p:spPr>
          <a:xfrm>
            <a:off x="1828800" y="2819400"/>
            <a:ext cx="6729043" cy="2331922"/>
          </a:xfrm>
          <a:prstGeom prst="rect">
            <a:avLst/>
          </a:prstGeom>
        </p:spPr>
      </p:pic>
      <p:sp>
        <p:nvSpPr>
          <p:cNvPr id="7" name="TextBox 6">
            <a:extLst>
              <a:ext uri="{FF2B5EF4-FFF2-40B4-BE49-F238E27FC236}">
                <a16:creationId xmlns:a16="http://schemas.microsoft.com/office/drawing/2014/main" id="{A51DDFD5-3C37-163D-A04F-9B5652EB1FD3}"/>
              </a:ext>
            </a:extLst>
          </p:cNvPr>
          <p:cNvSpPr txBox="1"/>
          <p:nvPr/>
        </p:nvSpPr>
        <p:spPr>
          <a:xfrm>
            <a:off x="228600" y="5334000"/>
            <a:ext cx="8686800" cy="369332"/>
          </a:xfrm>
          <a:prstGeom prst="rect">
            <a:avLst/>
          </a:prstGeom>
          <a:noFill/>
        </p:spPr>
        <p:txBody>
          <a:bodyPr wrap="square">
            <a:spAutoFit/>
          </a:bodyPr>
          <a:lstStyle/>
          <a:p>
            <a:r>
              <a:rPr lang="en-GB" b="1" dirty="0"/>
              <a:t>Note:</a:t>
            </a:r>
            <a:r>
              <a:rPr lang="en-GB" dirty="0"/>
              <a:t> Normal traffic from one host can contrast TTLs depending on traffic patterns </a:t>
            </a:r>
          </a:p>
        </p:txBody>
      </p:sp>
    </p:spTree>
    <p:extLst>
      <p:ext uri="{BB962C8B-B14F-4D97-AF65-F5344CB8AC3E}">
        <p14:creationId xmlns:p14="http://schemas.microsoft.com/office/powerpoint/2010/main" val="3380948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BDDE7-16F0-523B-CAD0-AB5560534E84}"/>
              </a:ext>
            </a:extLst>
          </p:cNvPr>
          <p:cNvSpPr>
            <a:spLocks noGrp="1"/>
          </p:cNvSpPr>
          <p:nvPr>
            <p:ph type="title"/>
          </p:nvPr>
        </p:nvSpPr>
        <p:spPr>
          <a:xfrm>
            <a:off x="67322" y="0"/>
            <a:ext cx="9067800" cy="1066800"/>
          </a:xfrm>
        </p:spPr>
        <p:txBody>
          <a:bodyPr/>
          <a:lstStyle/>
          <a:p>
            <a:r>
              <a:rPr lang="en-GB" sz="3200" dirty="0"/>
              <a:t>IP Spoofing Detection Techniques: IP Identification Number</a:t>
            </a:r>
            <a:br>
              <a:rPr lang="en-GB" dirty="0"/>
            </a:br>
            <a:endParaRPr lang="en-GB" dirty="0"/>
          </a:p>
        </p:txBody>
      </p:sp>
      <p:sp>
        <p:nvSpPr>
          <p:cNvPr id="3" name="Content Placeholder 2">
            <a:extLst>
              <a:ext uri="{FF2B5EF4-FFF2-40B4-BE49-F238E27FC236}">
                <a16:creationId xmlns:a16="http://schemas.microsoft.com/office/drawing/2014/main" id="{701E9171-C127-5DAF-4C93-D79183CD0699}"/>
              </a:ext>
            </a:extLst>
          </p:cNvPr>
          <p:cNvSpPr>
            <a:spLocks noGrp="1"/>
          </p:cNvSpPr>
          <p:nvPr>
            <p:ph idx="1"/>
          </p:nvPr>
        </p:nvSpPr>
        <p:spPr>
          <a:xfrm>
            <a:off x="152400" y="1093433"/>
            <a:ext cx="8839200" cy="1954567"/>
          </a:xfrm>
        </p:spPr>
        <p:txBody>
          <a:bodyPr/>
          <a:lstStyle/>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Send a probe to the host of a suspected spoofed traffic that triggers a reply and compare the IPID with the suspected traffic </a:t>
            </a:r>
          </a:p>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If the IPIDs are not close in value to the packet being checked, then the suspected traffic is spoofed</a:t>
            </a:r>
          </a:p>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This technique is considered reliable even if the attacker is in the same subnet </a:t>
            </a:r>
            <a:endParaRPr lang="en-GB" sz="2000" dirty="0">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34C6AC58-BCBF-DAF8-0412-C97D9F9F7B24}"/>
              </a:ext>
            </a:extLst>
          </p:cNvPr>
          <p:cNvPicPr>
            <a:picLocks noChangeAspect="1"/>
          </p:cNvPicPr>
          <p:nvPr/>
        </p:nvPicPr>
        <p:blipFill>
          <a:blip r:embed="rId2"/>
          <a:stretch>
            <a:fillRect/>
          </a:stretch>
        </p:blipFill>
        <p:spPr>
          <a:xfrm>
            <a:off x="762000" y="3124200"/>
            <a:ext cx="7013792" cy="2362200"/>
          </a:xfrm>
          <a:prstGeom prst="rect">
            <a:avLst/>
          </a:prstGeom>
        </p:spPr>
      </p:pic>
    </p:spTree>
    <p:extLst>
      <p:ext uri="{BB962C8B-B14F-4D97-AF65-F5344CB8AC3E}">
        <p14:creationId xmlns:p14="http://schemas.microsoft.com/office/powerpoint/2010/main" val="480538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5274A-582E-0609-F589-96B2BBF1816A}"/>
              </a:ext>
            </a:extLst>
          </p:cNvPr>
          <p:cNvSpPr>
            <a:spLocks noGrp="1"/>
          </p:cNvSpPr>
          <p:nvPr>
            <p:ph type="title"/>
          </p:nvPr>
        </p:nvSpPr>
        <p:spPr>
          <a:xfrm>
            <a:off x="76200" y="76200"/>
            <a:ext cx="9067800" cy="1143000"/>
          </a:xfrm>
        </p:spPr>
        <p:txBody>
          <a:bodyPr/>
          <a:lstStyle/>
          <a:p>
            <a:r>
              <a:rPr lang="en-US" sz="3200" dirty="0"/>
              <a:t>IP Spoofing Detection Techniques: TCP Flow Control Method </a:t>
            </a:r>
            <a:endParaRPr lang="en-GB" sz="3200" dirty="0"/>
          </a:p>
        </p:txBody>
      </p:sp>
      <p:sp>
        <p:nvSpPr>
          <p:cNvPr id="3" name="Content Placeholder 2">
            <a:extLst>
              <a:ext uri="{FF2B5EF4-FFF2-40B4-BE49-F238E27FC236}">
                <a16:creationId xmlns:a16="http://schemas.microsoft.com/office/drawing/2014/main" id="{771A40E5-86A7-5CA8-8903-2EEEA73A9694}"/>
              </a:ext>
            </a:extLst>
          </p:cNvPr>
          <p:cNvSpPr>
            <a:spLocks noGrp="1"/>
          </p:cNvSpPr>
          <p:nvPr>
            <p:ph idx="1"/>
          </p:nvPr>
        </p:nvSpPr>
        <p:spPr>
          <a:xfrm>
            <a:off x="105792" y="1219201"/>
            <a:ext cx="8962008" cy="2112700"/>
          </a:xfrm>
        </p:spPr>
        <p:txBody>
          <a:bodyPr/>
          <a:lstStyle/>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Attackers sending spoofed TCP packets will not receive the </a:t>
            </a:r>
            <a:r>
              <a:rPr lang="en-US" sz="2000" b="1" dirty="0">
                <a:latin typeface="Calibri" panose="020F0502020204030204" pitchFamily="34" charset="0"/>
                <a:ea typeface="Calibri" panose="020F0502020204030204" pitchFamily="34" charset="0"/>
                <a:cs typeface="Calibri" panose="020F0502020204030204" pitchFamily="34" charset="0"/>
              </a:rPr>
              <a:t>target's SYN-ACK packets</a:t>
            </a:r>
          </a:p>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Therefore, attackers cannot respond to a change in the congestion window size </a:t>
            </a:r>
          </a:p>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When received traffic continues after a window size is exhausted, the </a:t>
            </a:r>
            <a:r>
              <a:rPr lang="en-US" sz="2000" b="1" dirty="0">
                <a:latin typeface="Calibri" panose="020F0502020204030204" pitchFamily="34" charset="0"/>
                <a:ea typeface="Calibri" panose="020F0502020204030204" pitchFamily="34" charset="0"/>
                <a:cs typeface="Calibri" panose="020F0502020204030204" pitchFamily="34" charset="0"/>
              </a:rPr>
              <a:t>packets are most likely spoofed</a:t>
            </a:r>
          </a:p>
          <a:p>
            <a:endParaRPr lang="en-GB" dirty="0"/>
          </a:p>
        </p:txBody>
      </p:sp>
      <p:pic>
        <p:nvPicPr>
          <p:cNvPr id="5" name="Picture 4">
            <a:extLst>
              <a:ext uri="{FF2B5EF4-FFF2-40B4-BE49-F238E27FC236}">
                <a16:creationId xmlns:a16="http://schemas.microsoft.com/office/drawing/2014/main" id="{2879C2CF-7D71-CC3C-0754-6322493823A6}"/>
              </a:ext>
            </a:extLst>
          </p:cNvPr>
          <p:cNvPicPr>
            <a:picLocks noChangeAspect="1"/>
          </p:cNvPicPr>
          <p:nvPr/>
        </p:nvPicPr>
        <p:blipFill>
          <a:blip r:embed="rId2"/>
          <a:stretch>
            <a:fillRect/>
          </a:stretch>
        </p:blipFill>
        <p:spPr>
          <a:xfrm>
            <a:off x="685800" y="3331901"/>
            <a:ext cx="7086600" cy="2306898"/>
          </a:xfrm>
          <a:prstGeom prst="rect">
            <a:avLst/>
          </a:prstGeom>
        </p:spPr>
      </p:pic>
    </p:spTree>
    <p:extLst>
      <p:ext uri="{BB962C8B-B14F-4D97-AF65-F5344CB8AC3E}">
        <p14:creationId xmlns:p14="http://schemas.microsoft.com/office/powerpoint/2010/main" val="2632601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2F6FB-A18B-65FA-CB51-1CD628CB0BF0}"/>
              </a:ext>
            </a:extLst>
          </p:cNvPr>
          <p:cNvSpPr>
            <a:spLocks noGrp="1"/>
          </p:cNvSpPr>
          <p:nvPr>
            <p:ph type="title"/>
          </p:nvPr>
        </p:nvSpPr>
        <p:spPr>
          <a:xfrm>
            <a:off x="457200" y="160337"/>
            <a:ext cx="8229600" cy="677863"/>
          </a:xfrm>
        </p:spPr>
        <p:txBody>
          <a:bodyPr/>
          <a:lstStyle/>
          <a:p>
            <a:r>
              <a:rPr lang="en-GB" dirty="0"/>
              <a:t>IP Spoofing Countermeasures </a:t>
            </a:r>
          </a:p>
        </p:txBody>
      </p:sp>
      <p:sp>
        <p:nvSpPr>
          <p:cNvPr id="3" name="Content Placeholder 2">
            <a:extLst>
              <a:ext uri="{FF2B5EF4-FFF2-40B4-BE49-F238E27FC236}">
                <a16:creationId xmlns:a16="http://schemas.microsoft.com/office/drawing/2014/main" id="{C185AC9E-DD65-7887-8609-F32E39D7137A}"/>
              </a:ext>
            </a:extLst>
          </p:cNvPr>
          <p:cNvSpPr>
            <a:spLocks noGrp="1"/>
          </p:cNvSpPr>
          <p:nvPr>
            <p:ph idx="1"/>
          </p:nvPr>
        </p:nvSpPr>
        <p:spPr>
          <a:xfrm>
            <a:off x="152400" y="914400"/>
            <a:ext cx="8534400" cy="4297363"/>
          </a:xfrm>
        </p:spPr>
        <p:txBody>
          <a:bodyPr/>
          <a:lstStyle/>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Encrypt all the network traffic using cryptographic network protocols such as IPsec, TLS, SSH, and HTTPS</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Use multiple firewalls to provide a multi-layered depth of protection</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Do not rely on IP-based authentication</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Use a random initial sequence number to prevent IP spoofing attacks based on sequence number spoofing</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Ingress Filtering: Use routers and firewalls at your network perimeter to filter incoming packets that appear to come from an internal IP address</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Egress Filtering: Filter all outgoing packets with an invalid local IP address as the source address </a:t>
            </a:r>
            <a:endParaRPr lang="en-GB"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28313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4417C-10BE-2EA6-B0F6-1B776225DA2A}"/>
              </a:ext>
            </a:extLst>
          </p:cNvPr>
          <p:cNvSpPr>
            <a:spLocks noGrp="1"/>
          </p:cNvSpPr>
          <p:nvPr>
            <p:ph type="title"/>
          </p:nvPr>
        </p:nvSpPr>
        <p:spPr>
          <a:xfrm>
            <a:off x="457200" y="76200"/>
            <a:ext cx="8229600" cy="685800"/>
          </a:xfrm>
        </p:spPr>
        <p:txBody>
          <a:bodyPr/>
          <a:lstStyle/>
          <a:p>
            <a:r>
              <a:rPr lang="en-GB" dirty="0"/>
              <a:t>Enumeration </a:t>
            </a:r>
          </a:p>
        </p:txBody>
      </p:sp>
      <p:sp>
        <p:nvSpPr>
          <p:cNvPr id="3" name="Content Placeholder 2">
            <a:extLst>
              <a:ext uri="{FF2B5EF4-FFF2-40B4-BE49-F238E27FC236}">
                <a16:creationId xmlns:a16="http://schemas.microsoft.com/office/drawing/2014/main" id="{DCC56093-1D36-1056-ADFF-4BD36988AC88}"/>
              </a:ext>
            </a:extLst>
          </p:cNvPr>
          <p:cNvSpPr>
            <a:spLocks noGrp="1"/>
          </p:cNvSpPr>
          <p:nvPr>
            <p:ph idx="1"/>
          </p:nvPr>
        </p:nvSpPr>
        <p:spPr>
          <a:xfrm>
            <a:off x="152400" y="914400"/>
            <a:ext cx="4343400" cy="45720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Enumeration involves an attacker creating active connections with a target system and performing directed queries to gain more information about the target</a:t>
            </a:r>
          </a:p>
          <a:p>
            <a:pPr algn="just"/>
            <a:r>
              <a:rPr lang="en-US" sz="2000" dirty="0">
                <a:latin typeface="Calibri" panose="020F0502020204030204" pitchFamily="34" charset="0"/>
                <a:ea typeface="Calibri" panose="020F0502020204030204" pitchFamily="34" charset="0"/>
                <a:cs typeface="Calibri" panose="020F0502020204030204" pitchFamily="34" charset="0"/>
              </a:rPr>
              <a:t>Attackers use the extracted information to identify points for a system attack and perform password attacks to gain unauthorized access to information system resources</a:t>
            </a:r>
          </a:p>
          <a:p>
            <a:pPr algn="just"/>
            <a:r>
              <a:rPr lang="en-US" sz="2000" dirty="0">
                <a:latin typeface="Calibri" panose="020F0502020204030204" pitchFamily="34" charset="0"/>
                <a:ea typeface="Calibri" panose="020F0502020204030204" pitchFamily="34" charset="0"/>
                <a:cs typeface="Calibri" panose="020F0502020204030204" pitchFamily="34" charset="0"/>
              </a:rPr>
              <a:t>Enumeration techniques are conducted in an intranet environment</a:t>
            </a:r>
          </a:p>
        </p:txBody>
      </p:sp>
      <p:pic>
        <p:nvPicPr>
          <p:cNvPr id="5" name="Picture 4">
            <a:extLst>
              <a:ext uri="{FF2B5EF4-FFF2-40B4-BE49-F238E27FC236}">
                <a16:creationId xmlns:a16="http://schemas.microsoft.com/office/drawing/2014/main" id="{1A25EFC1-453D-463B-AE89-E04E7248453D}"/>
              </a:ext>
            </a:extLst>
          </p:cNvPr>
          <p:cNvPicPr>
            <a:picLocks noChangeAspect="1"/>
          </p:cNvPicPr>
          <p:nvPr/>
        </p:nvPicPr>
        <p:blipFill>
          <a:blip r:embed="rId2"/>
          <a:stretch>
            <a:fillRect/>
          </a:stretch>
        </p:blipFill>
        <p:spPr>
          <a:xfrm>
            <a:off x="4945056" y="1219200"/>
            <a:ext cx="3741744" cy="3718882"/>
          </a:xfrm>
          <a:prstGeom prst="rect">
            <a:avLst/>
          </a:prstGeom>
        </p:spPr>
      </p:pic>
    </p:spTree>
    <p:extLst>
      <p:ext uri="{BB962C8B-B14F-4D97-AF65-F5344CB8AC3E}">
        <p14:creationId xmlns:p14="http://schemas.microsoft.com/office/powerpoint/2010/main" val="3711459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BDC69-DE49-3461-9217-B53CBCB7B0C1}"/>
              </a:ext>
            </a:extLst>
          </p:cNvPr>
          <p:cNvSpPr>
            <a:spLocks noGrp="1"/>
          </p:cNvSpPr>
          <p:nvPr>
            <p:ph type="title"/>
          </p:nvPr>
        </p:nvSpPr>
        <p:spPr>
          <a:xfrm>
            <a:off x="457200" y="274638"/>
            <a:ext cx="8229600" cy="868362"/>
          </a:xfrm>
        </p:spPr>
        <p:txBody>
          <a:bodyPr/>
          <a:lstStyle/>
          <a:p>
            <a:r>
              <a:rPr lang="en-GB" dirty="0"/>
              <a:t>Enumeration Techniques </a:t>
            </a:r>
          </a:p>
        </p:txBody>
      </p:sp>
      <p:sp>
        <p:nvSpPr>
          <p:cNvPr id="3" name="Content Placeholder 2">
            <a:extLst>
              <a:ext uri="{FF2B5EF4-FFF2-40B4-BE49-F238E27FC236}">
                <a16:creationId xmlns:a16="http://schemas.microsoft.com/office/drawing/2014/main" id="{5CF406DF-3722-07CE-5CF6-FEE282C73259}"/>
              </a:ext>
            </a:extLst>
          </p:cNvPr>
          <p:cNvSpPr>
            <a:spLocks noGrp="1"/>
          </p:cNvSpPr>
          <p:nvPr>
            <p:ph idx="1"/>
          </p:nvPr>
        </p:nvSpPr>
        <p:spPr>
          <a:xfrm>
            <a:off x="228600" y="1280318"/>
            <a:ext cx="8534400" cy="4297363"/>
          </a:xfrm>
        </p:spPr>
        <p:txBody>
          <a:bodyPr/>
          <a:lstStyle/>
          <a:p>
            <a:pPr algn="just"/>
            <a:r>
              <a:rPr lang="en-GB" dirty="0">
                <a:latin typeface="Calibri" panose="020F0502020204030204" pitchFamily="34" charset="0"/>
                <a:ea typeface="Calibri" panose="020F0502020204030204" pitchFamily="34" charset="0"/>
                <a:cs typeface="Calibri" panose="020F0502020204030204" pitchFamily="34" charset="0"/>
              </a:rPr>
              <a:t>NetBIOS Enumeration</a:t>
            </a:r>
          </a:p>
          <a:p>
            <a:pPr algn="just"/>
            <a:r>
              <a:rPr lang="en-US" dirty="0">
                <a:latin typeface="Calibri" panose="020F0502020204030204" pitchFamily="34" charset="0"/>
                <a:ea typeface="Calibri" panose="020F0502020204030204" pitchFamily="34" charset="0"/>
                <a:cs typeface="Calibri" panose="020F0502020204030204" pitchFamily="34" charset="0"/>
              </a:rPr>
              <a:t>SNMP Enumeration</a:t>
            </a:r>
          </a:p>
          <a:p>
            <a:pPr algn="just"/>
            <a:r>
              <a:rPr lang="en-US" dirty="0">
                <a:latin typeface="Calibri" panose="020F0502020204030204" pitchFamily="34" charset="0"/>
                <a:ea typeface="Calibri" panose="020F0502020204030204" pitchFamily="34" charset="0"/>
                <a:cs typeface="Calibri" panose="020F0502020204030204" pitchFamily="34" charset="0"/>
              </a:rPr>
              <a:t>LDAP Enumeration</a:t>
            </a:r>
          </a:p>
          <a:p>
            <a:pPr algn="just"/>
            <a:r>
              <a:rPr lang="en-GB" dirty="0">
                <a:latin typeface="Calibri" panose="020F0502020204030204" pitchFamily="34" charset="0"/>
                <a:ea typeface="Calibri" panose="020F0502020204030204" pitchFamily="34" charset="0"/>
                <a:cs typeface="Calibri" panose="020F0502020204030204" pitchFamily="34" charset="0"/>
              </a:rPr>
              <a:t>NTP and NFS Enumeration</a:t>
            </a:r>
          </a:p>
          <a:p>
            <a:pPr algn="just"/>
            <a:r>
              <a:rPr lang="en-GB" dirty="0">
                <a:latin typeface="Calibri" panose="020F0502020204030204" pitchFamily="34" charset="0"/>
                <a:ea typeface="Calibri" panose="020F0502020204030204" pitchFamily="34" charset="0"/>
                <a:cs typeface="Calibri" panose="020F0502020204030204" pitchFamily="34" charset="0"/>
              </a:rPr>
              <a:t>SMTP and DNS Enumeration</a:t>
            </a:r>
          </a:p>
          <a:p>
            <a:pPr algn="just"/>
            <a:r>
              <a:rPr lang="en-GB" dirty="0">
                <a:latin typeface="Calibri" panose="020F0502020204030204" pitchFamily="34" charset="0"/>
                <a:ea typeface="Calibri" panose="020F0502020204030204" pitchFamily="34" charset="0"/>
                <a:cs typeface="Calibri" panose="020F0502020204030204" pitchFamily="34" charset="0"/>
              </a:rPr>
              <a:t>IPsec, VoIP, RPC, Unix/Linux, and SMB Enumeration</a:t>
            </a:r>
          </a:p>
          <a:p>
            <a:endParaRPr lang="en-GB" dirty="0"/>
          </a:p>
        </p:txBody>
      </p:sp>
    </p:spTree>
    <p:extLst>
      <p:ext uri="{BB962C8B-B14F-4D97-AF65-F5344CB8AC3E}">
        <p14:creationId xmlns:p14="http://schemas.microsoft.com/office/powerpoint/2010/main" val="3089694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41E6E-7432-FB46-EE56-87B5FB9CBAB1}"/>
              </a:ext>
            </a:extLst>
          </p:cNvPr>
          <p:cNvSpPr>
            <a:spLocks noGrp="1"/>
          </p:cNvSpPr>
          <p:nvPr>
            <p:ph type="title"/>
          </p:nvPr>
        </p:nvSpPr>
        <p:spPr>
          <a:xfrm>
            <a:off x="457200" y="160337"/>
            <a:ext cx="8229600" cy="830263"/>
          </a:xfrm>
        </p:spPr>
        <p:txBody>
          <a:bodyPr/>
          <a:lstStyle/>
          <a:p>
            <a:r>
              <a:rPr lang="en-GB" dirty="0"/>
              <a:t>NetBIOS Enumeration</a:t>
            </a:r>
            <a:br>
              <a:rPr lang="en-GB" dirty="0"/>
            </a:br>
            <a:endParaRPr lang="en-GB" dirty="0"/>
          </a:p>
        </p:txBody>
      </p:sp>
      <p:sp>
        <p:nvSpPr>
          <p:cNvPr id="3" name="Content Placeholder 2">
            <a:extLst>
              <a:ext uri="{FF2B5EF4-FFF2-40B4-BE49-F238E27FC236}">
                <a16:creationId xmlns:a16="http://schemas.microsoft.com/office/drawing/2014/main" id="{FDA35890-A6FC-6392-2BD1-3FCFB6C64BF9}"/>
              </a:ext>
            </a:extLst>
          </p:cNvPr>
          <p:cNvSpPr>
            <a:spLocks noGrp="1"/>
          </p:cNvSpPr>
          <p:nvPr>
            <p:ph idx="1"/>
          </p:nvPr>
        </p:nvSpPr>
        <p:spPr>
          <a:xfrm>
            <a:off x="152400" y="808265"/>
            <a:ext cx="8848817" cy="1142999"/>
          </a:xfrm>
        </p:spPr>
        <p:txBody>
          <a:bodyPr/>
          <a:lstStyle/>
          <a:p>
            <a:pPr marL="0" indent="0" algn="just">
              <a:buNone/>
            </a:pPr>
            <a:r>
              <a:rPr lang="en-US" sz="2000" dirty="0">
                <a:latin typeface="Calibri" panose="020F0502020204030204" pitchFamily="34" charset="0"/>
                <a:ea typeface="Calibri" panose="020F0502020204030204" pitchFamily="34" charset="0"/>
                <a:cs typeface="Calibri" panose="020F0502020204030204" pitchFamily="34" charset="0"/>
              </a:rPr>
              <a:t>A NetBIOS name is a unique 16 ASCII character string used to </a:t>
            </a:r>
            <a:r>
              <a:rPr lang="en-US" sz="2000" b="1" dirty="0">
                <a:latin typeface="Calibri" panose="020F0502020204030204" pitchFamily="34" charset="0"/>
                <a:ea typeface="Calibri" panose="020F0502020204030204" pitchFamily="34" charset="0"/>
                <a:cs typeface="Calibri" panose="020F0502020204030204" pitchFamily="34" charset="0"/>
              </a:rPr>
              <a:t>identify the network devices</a:t>
            </a:r>
            <a:r>
              <a:rPr lang="en-US" sz="2000" dirty="0">
                <a:latin typeface="Calibri" panose="020F0502020204030204" pitchFamily="34" charset="0"/>
                <a:ea typeface="Calibri" panose="020F0502020204030204" pitchFamily="34" charset="0"/>
                <a:cs typeface="Calibri" panose="020F0502020204030204" pitchFamily="34" charset="0"/>
              </a:rPr>
              <a:t> over TCP/IP; fifteen characters are used for the device name, and the sixteenth character is reserved for the </a:t>
            </a:r>
            <a:r>
              <a:rPr lang="en-US" sz="2000" b="1" dirty="0">
                <a:latin typeface="Calibri" panose="020F0502020204030204" pitchFamily="34" charset="0"/>
                <a:ea typeface="Calibri" panose="020F0502020204030204" pitchFamily="34" charset="0"/>
                <a:cs typeface="Calibri" panose="020F0502020204030204" pitchFamily="34" charset="0"/>
              </a:rPr>
              <a:t>service or name record type</a:t>
            </a:r>
          </a:p>
          <a:p>
            <a:endParaRPr lang="en-GB" dirty="0"/>
          </a:p>
        </p:txBody>
      </p:sp>
      <p:pic>
        <p:nvPicPr>
          <p:cNvPr id="5" name="Picture 4">
            <a:extLst>
              <a:ext uri="{FF2B5EF4-FFF2-40B4-BE49-F238E27FC236}">
                <a16:creationId xmlns:a16="http://schemas.microsoft.com/office/drawing/2014/main" id="{69BE51B2-176E-02B3-4614-C94CFFD6DE1B}"/>
              </a:ext>
            </a:extLst>
          </p:cNvPr>
          <p:cNvPicPr>
            <a:picLocks noChangeAspect="1"/>
          </p:cNvPicPr>
          <p:nvPr/>
        </p:nvPicPr>
        <p:blipFill>
          <a:blip r:embed="rId2"/>
          <a:stretch>
            <a:fillRect/>
          </a:stretch>
        </p:blipFill>
        <p:spPr>
          <a:xfrm>
            <a:off x="152400" y="2446565"/>
            <a:ext cx="2949490" cy="2404206"/>
          </a:xfrm>
          <a:prstGeom prst="rect">
            <a:avLst/>
          </a:prstGeom>
        </p:spPr>
      </p:pic>
      <p:pic>
        <p:nvPicPr>
          <p:cNvPr id="7" name="Picture 6">
            <a:extLst>
              <a:ext uri="{FF2B5EF4-FFF2-40B4-BE49-F238E27FC236}">
                <a16:creationId xmlns:a16="http://schemas.microsoft.com/office/drawing/2014/main" id="{4B9515E0-C16F-6AB3-1A1B-685B354E030F}"/>
              </a:ext>
            </a:extLst>
          </p:cNvPr>
          <p:cNvPicPr>
            <a:picLocks noChangeAspect="1"/>
          </p:cNvPicPr>
          <p:nvPr/>
        </p:nvPicPr>
        <p:blipFill>
          <a:blip r:embed="rId3"/>
          <a:stretch>
            <a:fillRect/>
          </a:stretch>
        </p:blipFill>
        <p:spPr>
          <a:xfrm>
            <a:off x="3336658" y="2286000"/>
            <a:ext cx="5664559" cy="2725336"/>
          </a:xfrm>
          <a:prstGeom prst="rect">
            <a:avLst/>
          </a:prstGeom>
        </p:spPr>
      </p:pic>
      <p:sp>
        <p:nvSpPr>
          <p:cNvPr id="9" name="TextBox 8">
            <a:extLst>
              <a:ext uri="{FF2B5EF4-FFF2-40B4-BE49-F238E27FC236}">
                <a16:creationId xmlns:a16="http://schemas.microsoft.com/office/drawing/2014/main" id="{926D62C9-4BDB-EDC7-307C-FFB3318F6DAD}"/>
              </a:ext>
            </a:extLst>
          </p:cNvPr>
          <p:cNvSpPr txBox="1"/>
          <p:nvPr/>
        </p:nvSpPr>
        <p:spPr>
          <a:xfrm>
            <a:off x="152400" y="5239936"/>
            <a:ext cx="8763000" cy="307777"/>
          </a:xfrm>
          <a:prstGeom prst="rect">
            <a:avLst/>
          </a:prstGeom>
          <a:noFill/>
        </p:spPr>
        <p:txBody>
          <a:bodyPr wrap="square">
            <a:spAutoFit/>
          </a:bodyPr>
          <a:lstStyle/>
          <a:p>
            <a:r>
              <a:rPr lang="en-GB" sz="1400" b="1" dirty="0"/>
              <a:t>Note</a:t>
            </a:r>
            <a:r>
              <a:rPr lang="en-GB" sz="1400" dirty="0"/>
              <a:t>: NetBIOS name resolution is not supported by Microsoft for Internet Protocol Version 6 (IPv6)</a:t>
            </a:r>
          </a:p>
        </p:txBody>
      </p:sp>
    </p:spTree>
    <p:extLst>
      <p:ext uri="{BB962C8B-B14F-4D97-AF65-F5344CB8AC3E}">
        <p14:creationId xmlns:p14="http://schemas.microsoft.com/office/powerpoint/2010/main" val="360552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80120-6841-0247-A73F-E1A9A7C0EB4A}"/>
              </a:ext>
            </a:extLst>
          </p:cNvPr>
          <p:cNvSpPr>
            <a:spLocks noGrp="1"/>
          </p:cNvSpPr>
          <p:nvPr>
            <p:ph type="title"/>
          </p:nvPr>
        </p:nvSpPr>
        <p:spPr>
          <a:xfrm>
            <a:off x="457200" y="7868"/>
            <a:ext cx="8229600" cy="624682"/>
          </a:xfrm>
        </p:spPr>
        <p:txBody>
          <a:bodyPr/>
          <a:lstStyle/>
          <a:p>
            <a:r>
              <a:rPr lang="en-GB" dirty="0"/>
              <a:t>NetBIOS Enumeration (Cont’d) </a:t>
            </a:r>
          </a:p>
        </p:txBody>
      </p:sp>
      <p:sp>
        <p:nvSpPr>
          <p:cNvPr id="3" name="Content Placeholder 2">
            <a:extLst>
              <a:ext uri="{FF2B5EF4-FFF2-40B4-BE49-F238E27FC236}">
                <a16:creationId xmlns:a16="http://schemas.microsoft.com/office/drawing/2014/main" id="{9F896774-934D-C55C-ED0A-9E6B37D6C3F3}"/>
              </a:ext>
            </a:extLst>
          </p:cNvPr>
          <p:cNvSpPr>
            <a:spLocks noGrp="1"/>
          </p:cNvSpPr>
          <p:nvPr>
            <p:ph idx="1"/>
          </p:nvPr>
        </p:nvSpPr>
        <p:spPr>
          <a:xfrm>
            <a:off x="4186" y="632550"/>
            <a:ext cx="8534400" cy="2286000"/>
          </a:xfrm>
        </p:spPr>
        <p:txBody>
          <a:bodyPr/>
          <a:lstStyle/>
          <a:p>
            <a:pPr marL="0" indent="0">
              <a:buNone/>
            </a:pPr>
            <a:r>
              <a:rPr lang="en-GB" sz="2000" b="1" dirty="0">
                <a:latin typeface="Calibri" panose="020F0502020204030204" pitchFamily="34" charset="0"/>
                <a:ea typeface="Calibri" panose="020F0502020204030204" pitchFamily="34" charset="0"/>
                <a:cs typeface="Calibri" panose="020F0502020204030204" pitchFamily="34" charset="0"/>
              </a:rPr>
              <a:t>NetBIOS Enumeration Tools:</a:t>
            </a:r>
          </a:p>
          <a:p>
            <a:r>
              <a:rPr lang="en-GB" sz="2000" dirty="0" err="1">
                <a:latin typeface="Calibri" panose="020F0502020204030204" pitchFamily="34" charset="0"/>
                <a:ea typeface="Calibri" panose="020F0502020204030204" pitchFamily="34" charset="0"/>
                <a:cs typeface="Calibri" panose="020F0502020204030204" pitchFamily="34" charset="0"/>
              </a:rPr>
              <a:t>Nbtstat</a:t>
            </a:r>
            <a:r>
              <a:rPr lang="en-GB" sz="2000" dirty="0">
                <a:latin typeface="Calibri" panose="020F0502020204030204" pitchFamily="34" charset="0"/>
                <a:ea typeface="Calibri" panose="020F0502020204030204" pitchFamily="34" charset="0"/>
                <a:cs typeface="Calibri" panose="020F0502020204030204" pitchFamily="34" charset="0"/>
              </a:rPr>
              <a:t> Utility</a:t>
            </a:r>
          </a:p>
          <a:p>
            <a:r>
              <a:rPr lang="en-US" sz="2000" dirty="0">
                <a:latin typeface="Calibri" panose="020F0502020204030204" pitchFamily="34" charset="0"/>
                <a:ea typeface="Calibri" panose="020F0502020204030204" pitchFamily="34" charset="0"/>
                <a:cs typeface="Calibri" panose="020F0502020204030204" pitchFamily="34" charset="0"/>
              </a:rPr>
              <a:t>Nmap https://nmap.org</a:t>
            </a:r>
          </a:p>
          <a:p>
            <a:r>
              <a:rPr lang="en-US" sz="2000" dirty="0">
                <a:latin typeface="Calibri" panose="020F0502020204030204" pitchFamily="34" charset="0"/>
                <a:ea typeface="Calibri" panose="020F0502020204030204" pitchFamily="34" charset="0"/>
                <a:cs typeface="Calibri" panose="020F0502020204030204" pitchFamily="34" charset="0"/>
              </a:rPr>
              <a:t>Global Network Inventory https://magnetosoft.com</a:t>
            </a:r>
          </a:p>
          <a:p>
            <a:r>
              <a:rPr lang="en-US" sz="2000" dirty="0">
                <a:latin typeface="Calibri" panose="020F0502020204030204" pitchFamily="34" charset="0"/>
                <a:ea typeface="Calibri" panose="020F0502020204030204" pitchFamily="34" charset="0"/>
                <a:cs typeface="Calibri" panose="020F0502020204030204" pitchFamily="34" charset="0"/>
              </a:rPr>
              <a:t>Advanced IP Scanner http://www.advanced-ip-scanner.com</a:t>
            </a:r>
          </a:p>
          <a:p>
            <a:r>
              <a:rPr lang="en-US" sz="2000" dirty="0">
                <a:latin typeface="Calibri" panose="020F0502020204030204" pitchFamily="34" charset="0"/>
                <a:ea typeface="Calibri" panose="020F0502020204030204" pitchFamily="34" charset="0"/>
                <a:cs typeface="Calibri" panose="020F0502020204030204" pitchFamily="34" charset="0"/>
              </a:rPr>
              <a:t>Hyena https://www.systemtools.com</a:t>
            </a:r>
            <a:endParaRPr lang="en-GB" sz="2000" dirty="0">
              <a:latin typeface="Calibri" panose="020F0502020204030204" pitchFamily="34" charset="0"/>
              <a:ea typeface="Calibri" panose="020F0502020204030204" pitchFamily="34" charset="0"/>
              <a:cs typeface="Calibri" panose="020F0502020204030204" pitchFamily="34" charset="0"/>
            </a:endParaRPr>
          </a:p>
          <a:p>
            <a:endParaRPr lang="en-GB" dirty="0"/>
          </a:p>
        </p:txBody>
      </p:sp>
      <p:pic>
        <p:nvPicPr>
          <p:cNvPr id="5" name="Picture 4">
            <a:extLst>
              <a:ext uri="{FF2B5EF4-FFF2-40B4-BE49-F238E27FC236}">
                <a16:creationId xmlns:a16="http://schemas.microsoft.com/office/drawing/2014/main" id="{A4CD9E19-3238-DFB7-8E1D-84CB14F7FA90}"/>
              </a:ext>
            </a:extLst>
          </p:cNvPr>
          <p:cNvPicPr>
            <a:picLocks noChangeAspect="1"/>
          </p:cNvPicPr>
          <p:nvPr/>
        </p:nvPicPr>
        <p:blipFill>
          <a:blip r:embed="rId3"/>
          <a:stretch>
            <a:fillRect/>
          </a:stretch>
        </p:blipFill>
        <p:spPr>
          <a:xfrm>
            <a:off x="-17586" y="2895600"/>
            <a:ext cx="8856785" cy="1056460"/>
          </a:xfrm>
          <a:prstGeom prst="rect">
            <a:avLst/>
          </a:prstGeom>
        </p:spPr>
      </p:pic>
      <p:pic>
        <p:nvPicPr>
          <p:cNvPr id="7" name="Picture 6">
            <a:extLst>
              <a:ext uri="{FF2B5EF4-FFF2-40B4-BE49-F238E27FC236}">
                <a16:creationId xmlns:a16="http://schemas.microsoft.com/office/drawing/2014/main" id="{DB1C2E13-86C3-810F-95A6-BF7EEE58B696}"/>
              </a:ext>
            </a:extLst>
          </p:cNvPr>
          <p:cNvPicPr>
            <a:picLocks noChangeAspect="1"/>
          </p:cNvPicPr>
          <p:nvPr/>
        </p:nvPicPr>
        <p:blipFill>
          <a:blip r:embed="rId4"/>
          <a:stretch>
            <a:fillRect/>
          </a:stretch>
        </p:blipFill>
        <p:spPr>
          <a:xfrm>
            <a:off x="0" y="4038599"/>
            <a:ext cx="9144000" cy="2695975"/>
          </a:xfrm>
          <a:prstGeom prst="rect">
            <a:avLst/>
          </a:prstGeom>
        </p:spPr>
      </p:pic>
    </p:spTree>
    <p:extLst>
      <p:ext uri="{BB962C8B-B14F-4D97-AF65-F5344CB8AC3E}">
        <p14:creationId xmlns:p14="http://schemas.microsoft.com/office/powerpoint/2010/main" val="3669885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ACA48-EBF0-3ECF-54AC-3BBB9D4627D5}"/>
              </a:ext>
            </a:extLst>
          </p:cNvPr>
          <p:cNvSpPr>
            <a:spLocks noGrp="1"/>
          </p:cNvSpPr>
          <p:nvPr>
            <p:ph type="title"/>
          </p:nvPr>
        </p:nvSpPr>
        <p:spPr>
          <a:xfrm>
            <a:off x="457200" y="92075"/>
            <a:ext cx="8229600" cy="639762"/>
          </a:xfrm>
        </p:spPr>
        <p:txBody>
          <a:bodyPr/>
          <a:lstStyle/>
          <a:p>
            <a:r>
              <a:rPr lang="en-GB" dirty="0"/>
              <a:t>Enumeration Tools</a:t>
            </a:r>
          </a:p>
        </p:txBody>
      </p:sp>
      <p:sp>
        <p:nvSpPr>
          <p:cNvPr id="3" name="Content Placeholder 2">
            <a:extLst>
              <a:ext uri="{FF2B5EF4-FFF2-40B4-BE49-F238E27FC236}">
                <a16:creationId xmlns:a16="http://schemas.microsoft.com/office/drawing/2014/main" id="{3A47E212-DF3C-124D-B625-433993FCCACD}"/>
              </a:ext>
            </a:extLst>
          </p:cNvPr>
          <p:cNvSpPr>
            <a:spLocks noGrp="1"/>
          </p:cNvSpPr>
          <p:nvPr>
            <p:ph idx="1"/>
          </p:nvPr>
        </p:nvSpPr>
        <p:spPr>
          <a:xfrm>
            <a:off x="76200" y="609600"/>
            <a:ext cx="4876800" cy="5287963"/>
          </a:xfrm>
        </p:spPr>
        <p:txBody>
          <a:bodyPr/>
          <a:lstStyle/>
          <a:p>
            <a:r>
              <a:rPr lang="en-US" sz="1800" dirty="0">
                <a:latin typeface="Calibri" panose="020F0502020204030204" pitchFamily="34" charset="0"/>
                <a:ea typeface="Calibri" panose="020F0502020204030204" pitchFamily="34" charset="0"/>
                <a:cs typeface="Calibri" panose="020F0502020204030204" pitchFamily="34" charset="0"/>
              </a:rPr>
              <a:t>SNMP using </a:t>
            </a:r>
            <a:r>
              <a:rPr lang="en-US" sz="1800" dirty="0" err="1">
                <a:latin typeface="Calibri" panose="020F0502020204030204" pitchFamily="34" charset="0"/>
                <a:ea typeface="Calibri" panose="020F0502020204030204" pitchFamily="34" charset="0"/>
                <a:cs typeface="Calibri" panose="020F0502020204030204" pitchFamily="34" charset="0"/>
              </a:rPr>
              <a:t>SnmpWalk</a:t>
            </a:r>
            <a:r>
              <a:rPr lang="en-US" sz="1800" dirty="0">
                <a:latin typeface="Calibri" panose="020F0502020204030204" pitchFamily="34" charset="0"/>
                <a:ea typeface="Calibri" panose="020F0502020204030204" pitchFamily="34" charset="0"/>
                <a:cs typeface="Calibri" panose="020F0502020204030204" pitchFamily="34" charset="0"/>
              </a:rPr>
              <a:t> and Nmap </a:t>
            </a:r>
          </a:p>
          <a:p>
            <a:r>
              <a:rPr lang="en-US" sz="1800" dirty="0" err="1">
                <a:latin typeface="Calibri" panose="020F0502020204030204" pitchFamily="34" charset="0"/>
                <a:ea typeface="Calibri" panose="020F0502020204030204" pitchFamily="34" charset="0"/>
                <a:cs typeface="Calibri" panose="020F0502020204030204" pitchFamily="34" charset="0"/>
              </a:rPr>
              <a:t>snmp</a:t>
            </a:r>
            <a:r>
              <a:rPr lang="en-US" sz="1800" dirty="0">
                <a:latin typeface="Calibri" panose="020F0502020204030204" pitchFamily="34" charset="0"/>
                <a:ea typeface="Calibri" panose="020F0502020204030204" pitchFamily="34" charset="0"/>
                <a:cs typeface="Calibri" panose="020F0502020204030204" pitchFamily="34" charset="0"/>
              </a:rPr>
              <a:t>-check https://www.nothink.org</a:t>
            </a:r>
          </a:p>
          <a:p>
            <a:r>
              <a:rPr lang="en-US" sz="1800" dirty="0" err="1">
                <a:latin typeface="Calibri" panose="020F0502020204030204" pitchFamily="34" charset="0"/>
                <a:ea typeface="Calibri" panose="020F0502020204030204" pitchFamily="34" charset="0"/>
                <a:cs typeface="Calibri" panose="020F0502020204030204" pitchFamily="34" charset="0"/>
              </a:rPr>
              <a:t>SoftPerfect</a:t>
            </a:r>
            <a:r>
              <a:rPr lang="en-US" sz="1800" dirty="0">
                <a:latin typeface="Calibri" panose="020F0502020204030204" pitchFamily="34" charset="0"/>
                <a:ea typeface="Calibri" panose="020F0502020204030204" pitchFamily="34" charset="0"/>
                <a:cs typeface="Calibri" panose="020F0502020204030204" pitchFamily="34" charset="0"/>
              </a:rPr>
              <a:t> Network Scanner https://www.softperfect.com</a:t>
            </a:r>
          </a:p>
          <a:p>
            <a:r>
              <a:rPr lang="en-US" sz="1800" dirty="0">
                <a:latin typeface="Calibri" panose="020F0502020204030204" pitchFamily="34" charset="0"/>
                <a:ea typeface="Calibri" panose="020F0502020204030204" pitchFamily="34" charset="0"/>
                <a:cs typeface="Calibri" panose="020F0502020204030204" pitchFamily="34" charset="0"/>
              </a:rPr>
              <a:t>Network Performance Monitor https://www.solarwinds.com</a:t>
            </a:r>
          </a:p>
          <a:p>
            <a:r>
              <a:rPr lang="en-US" sz="1800" dirty="0" err="1">
                <a:latin typeface="Calibri" panose="020F0502020204030204" pitchFamily="34" charset="0"/>
                <a:ea typeface="Calibri" panose="020F0502020204030204" pitchFamily="34" charset="0"/>
                <a:cs typeface="Calibri" panose="020F0502020204030204" pitchFamily="34" charset="0"/>
              </a:rPr>
              <a:t>OpUtils</a:t>
            </a:r>
            <a:r>
              <a:rPr lang="en-US" sz="1800" dirty="0">
                <a:latin typeface="Calibri" panose="020F0502020204030204" pitchFamily="34" charset="0"/>
                <a:ea typeface="Calibri" panose="020F0502020204030204" pitchFamily="34" charset="0"/>
                <a:cs typeface="Calibri" panose="020F0502020204030204" pitchFamily="34" charset="0"/>
              </a:rPr>
              <a:t> </a:t>
            </a:r>
            <a:r>
              <a:rPr lang="en-US" sz="1800" dirty="0">
                <a:latin typeface="Calibri" panose="020F0502020204030204" pitchFamily="34" charset="0"/>
                <a:ea typeface="Calibri" panose="020F0502020204030204" pitchFamily="34" charset="0"/>
                <a:cs typeface="Calibri" panose="020F0502020204030204" pitchFamily="34" charset="0"/>
                <a:hlinkClick r:id="rId3"/>
              </a:rPr>
              <a:t>https://www.manageengine.com</a:t>
            </a:r>
            <a:endParaRPr lang="en-US" sz="1800" dirty="0">
              <a:latin typeface="Calibri" panose="020F0502020204030204" pitchFamily="34" charset="0"/>
              <a:ea typeface="Calibri" panose="020F0502020204030204" pitchFamily="34" charset="0"/>
              <a:cs typeface="Calibri" panose="020F0502020204030204" pitchFamily="34" charset="0"/>
            </a:endParaRPr>
          </a:p>
          <a:p>
            <a:r>
              <a:rPr lang="pt-BR" sz="1800" dirty="0">
                <a:latin typeface="Calibri" panose="020F0502020204030204" pitchFamily="34" charset="0"/>
                <a:ea typeface="Calibri" panose="020F0502020204030204" pitchFamily="34" charset="0"/>
                <a:cs typeface="Calibri" panose="020F0502020204030204" pitchFamily="34" charset="0"/>
              </a:rPr>
              <a:t>Softerra LDAP Administrator https://www.ldapadministrator.com</a:t>
            </a:r>
          </a:p>
          <a:p>
            <a:r>
              <a:rPr lang="en-US" sz="1800" dirty="0" err="1">
                <a:latin typeface="Calibri" panose="020F0502020204030204" pitchFamily="34" charset="0"/>
                <a:ea typeface="Calibri" panose="020F0502020204030204" pitchFamily="34" charset="0"/>
                <a:cs typeface="Calibri" panose="020F0502020204030204" pitchFamily="34" charset="0"/>
              </a:rPr>
              <a:t>ldapsearch</a:t>
            </a:r>
            <a:r>
              <a:rPr lang="en-US" sz="1800" dirty="0">
                <a:latin typeface="Calibri" panose="020F0502020204030204" pitchFamily="34" charset="0"/>
                <a:ea typeface="Calibri" panose="020F0502020204030204" pitchFamily="34" charset="0"/>
                <a:cs typeface="Calibri" panose="020F0502020204030204" pitchFamily="34" charset="0"/>
              </a:rPr>
              <a:t> https://linux.die.net</a:t>
            </a:r>
          </a:p>
          <a:p>
            <a:r>
              <a:rPr lang="en-US" sz="1800" dirty="0">
                <a:latin typeface="Calibri" panose="020F0502020204030204" pitchFamily="34" charset="0"/>
                <a:ea typeface="Calibri" panose="020F0502020204030204" pitchFamily="34" charset="0"/>
                <a:cs typeface="Calibri" panose="020F0502020204030204" pitchFamily="34" charset="0"/>
              </a:rPr>
              <a:t>AD Explorer https://docs.microsoft.com</a:t>
            </a:r>
          </a:p>
          <a:p>
            <a:r>
              <a:rPr lang="en-US" sz="1800" dirty="0">
                <a:latin typeface="Calibri" panose="020F0502020204030204" pitchFamily="34" charset="0"/>
                <a:ea typeface="Calibri" panose="020F0502020204030204" pitchFamily="34" charset="0"/>
                <a:cs typeface="Calibri" panose="020F0502020204030204" pitchFamily="34" charset="0"/>
              </a:rPr>
              <a:t>LDAP Admin Tool </a:t>
            </a:r>
            <a:r>
              <a:rPr lang="en-US" sz="1800" dirty="0">
                <a:latin typeface="Calibri" panose="020F0502020204030204" pitchFamily="34" charset="0"/>
                <a:ea typeface="Calibri" panose="020F0502020204030204" pitchFamily="34" charset="0"/>
                <a:cs typeface="Calibri" panose="020F0502020204030204" pitchFamily="34" charset="0"/>
                <a:hlinkClick r:id="rId4"/>
              </a:rPr>
              <a:t>https://www.ldapsoft.com</a:t>
            </a:r>
            <a:endParaRPr lang="en-US" sz="1800" dirty="0">
              <a:latin typeface="Calibri" panose="020F0502020204030204" pitchFamily="34" charset="0"/>
              <a:ea typeface="Calibri" panose="020F0502020204030204" pitchFamily="34" charset="0"/>
              <a:cs typeface="Calibri" panose="020F0502020204030204" pitchFamily="34" charset="0"/>
            </a:endParaRPr>
          </a:p>
          <a:p>
            <a:r>
              <a:rPr lang="en-US" sz="1800" dirty="0">
                <a:latin typeface="Calibri" panose="020F0502020204030204" pitchFamily="34" charset="0"/>
                <a:ea typeface="Calibri" panose="020F0502020204030204" pitchFamily="34" charset="0"/>
                <a:cs typeface="Calibri" panose="020F0502020204030204" pitchFamily="34" charset="0"/>
              </a:rPr>
              <a:t>https://nmap.org </a:t>
            </a:r>
          </a:p>
          <a:p>
            <a:r>
              <a:rPr lang="en-US" sz="1800" dirty="0">
                <a:latin typeface="Calibri" panose="020F0502020204030204" pitchFamily="34" charset="0"/>
                <a:ea typeface="Calibri" panose="020F0502020204030204" pitchFamily="34" charset="0"/>
                <a:cs typeface="Calibri" panose="020F0502020204030204" pitchFamily="34" charset="0"/>
              </a:rPr>
              <a:t>https://www.metasploit.com </a:t>
            </a:r>
          </a:p>
          <a:p>
            <a:r>
              <a:rPr lang="en-US" sz="1800" dirty="0">
                <a:latin typeface="Calibri" panose="020F0502020204030204" pitchFamily="34" charset="0"/>
                <a:ea typeface="Calibri" panose="020F0502020204030204" pitchFamily="34" charset="0"/>
                <a:cs typeface="Calibri" panose="020F0502020204030204" pitchFamily="34" charset="0"/>
              </a:rPr>
              <a:t>https://pentestmonkey.net </a:t>
            </a:r>
          </a:p>
          <a:p>
            <a:r>
              <a:rPr lang="en-US" sz="1800" dirty="0">
                <a:latin typeface="Calibri" panose="020F0502020204030204" pitchFamily="34" charset="0"/>
                <a:ea typeface="Calibri" panose="020F0502020204030204" pitchFamily="34" charset="0"/>
                <a:cs typeface="Calibri" panose="020F0502020204030204" pitchFamily="34" charset="0"/>
              </a:rPr>
              <a:t>https://www.netscantools.com</a:t>
            </a:r>
          </a:p>
        </p:txBody>
      </p:sp>
      <p:sp>
        <p:nvSpPr>
          <p:cNvPr id="4" name="Content Placeholder 2">
            <a:extLst>
              <a:ext uri="{FF2B5EF4-FFF2-40B4-BE49-F238E27FC236}">
                <a16:creationId xmlns:a16="http://schemas.microsoft.com/office/drawing/2014/main" id="{49A5D4B0-7010-6674-6D08-A9880F15F70D}"/>
              </a:ext>
            </a:extLst>
          </p:cNvPr>
          <p:cNvSpPr txBox="1">
            <a:spLocks/>
          </p:cNvSpPr>
          <p:nvPr/>
        </p:nvSpPr>
        <p:spPr bwMode="auto">
          <a:xfrm>
            <a:off x="4648200" y="960437"/>
            <a:ext cx="4419600" cy="422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indent="0">
              <a:buNone/>
            </a:pPr>
            <a:r>
              <a:rPr lang="en-US" sz="1800" b="1" kern="0" dirty="0">
                <a:latin typeface="Calibri" panose="020F0502020204030204" pitchFamily="34" charset="0"/>
                <a:ea typeface="Calibri" panose="020F0502020204030204" pitchFamily="34" charset="0"/>
                <a:cs typeface="Calibri" panose="020F0502020204030204" pitchFamily="34" charset="0"/>
              </a:rPr>
              <a:t>DNS Enumeration Tools</a:t>
            </a:r>
          </a:p>
          <a:p>
            <a:r>
              <a:rPr lang="en-US" sz="1800" kern="0" dirty="0">
                <a:latin typeface="Calibri" panose="020F0502020204030204" pitchFamily="34" charset="0"/>
                <a:ea typeface="Calibri" panose="020F0502020204030204" pitchFamily="34" charset="0"/>
                <a:cs typeface="Calibri" panose="020F0502020204030204" pitchFamily="34" charset="0"/>
              </a:rPr>
              <a:t>Raccoon https://github.com</a:t>
            </a:r>
          </a:p>
          <a:p>
            <a:r>
              <a:rPr lang="en-US" sz="1800" kern="0" dirty="0" err="1">
                <a:latin typeface="Calibri" panose="020F0502020204030204" pitchFamily="34" charset="0"/>
                <a:ea typeface="Calibri" panose="020F0502020204030204" pitchFamily="34" charset="0"/>
                <a:cs typeface="Calibri" panose="020F0502020204030204" pitchFamily="34" charset="0"/>
              </a:rPr>
              <a:t>Subfinder</a:t>
            </a:r>
            <a:r>
              <a:rPr lang="en-US" sz="1800" kern="0" dirty="0">
                <a:latin typeface="Calibri" panose="020F0502020204030204" pitchFamily="34" charset="0"/>
                <a:ea typeface="Calibri" panose="020F0502020204030204" pitchFamily="34" charset="0"/>
                <a:cs typeface="Calibri" panose="020F0502020204030204" pitchFamily="34" charset="0"/>
              </a:rPr>
              <a:t> https://github.com</a:t>
            </a:r>
          </a:p>
          <a:p>
            <a:r>
              <a:rPr lang="en-US" sz="1800" kern="0" dirty="0">
                <a:latin typeface="Calibri" panose="020F0502020204030204" pitchFamily="34" charset="0"/>
                <a:ea typeface="Calibri" panose="020F0502020204030204" pitchFamily="34" charset="0"/>
                <a:cs typeface="Calibri" panose="020F0502020204030204" pitchFamily="34" charset="0"/>
              </a:rPr>
              <a:t>Turbolist3r </a:t>
            </a:r>
            <a:r>
              <a:rPr lang="en-US" sz="1800" kern="0" dirty="0">
                <a:latin typeface="Calibri" panose="020F0502020204030204" pitchFamily="34" charset="0"/>
                <a:ea typeface="Calibri" panose="020F0502020204030204" pitchFamily="34" charset="0"/>
                <a:cs typeface="Calibri" panose="020F0502020204030204" pitchFamily="34" charset="0"/>
                <a:hlinkClick r:id="rId5"/>
              </a:rPr>
              <a:t>https://github.com</a:t>
            </a:r>
            <a:endParaRPr lang="en-US" sz="1800" kern="0" dirty="0">
              <a:latin typeface="Calibri" panose="020F0502020204030204" pitchFamily="34" charset="0"/>
              <a:ea typeface="Calibri" panose="020F0502020204030204" pitchFamily="34" charset="0"/>
              <a:cs typeface="Calibri" panose="020F0502020204030204" pitchFamily="34" charset="0"/>
            </a:endParaRPr>
          </a:p>
          <a:p>
            <a:endParaRPr lang="en-GB" sz="1800" kern="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33870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0B647-23BA-1C47-34B0-29E1D6AE0185}"/>
              </a:ext>
            </a:extLst>
          </p:cNvPr>
          <p:cNvSpPr>
            <a:spLocks noGrp="1"/>
          </p:cNvSpPr>
          <p:nvPr>
            <p:ph type="title"/>
          </p:nvPr>
        </p:nvSpPr>
        <p:spPr>
          <a:xfrm>
            <a:off x="76200" y="274638"/>
            <a:ext cx="8839200" cy="792162"/>
          </a:xfrm>
        </p:spPr>
        <p:txBody>
          <a:bodyPr/>
          <a:lstStyle/>
          <a:p>
            <a:r>
              <a:rPr lang="en-US" dirty="0"/>
              <a:t>DNS Enumeration Using OWASP Amass</a:t>
            </a:r>
            <a:br>
              <a:rPr lang="en-US" dirty="0"/>
            </a:br>
            <a:endParaRPr lang="en-GB" dirty="0"/>
          </a:p>
        </p:txBody>
      </p:sp>
      <p:sp>
        <p:nvSpPr>
          <p:cNvPr id="3" name="Content Placeholder 2">
            <a:extLst>
              <a:ext uri="{FF2B5EF4-FFF2-40B4-BE49-F238E27FC236}">
                <a16:creationId xmlns:a16="http://schemas.microsoft.com/office/drawing/2014/main" id="{C7E85D79-9CF9-B6EC-79D3-A4F808093691}"/>
              </a:ext>
            </a:extLst>
          </p:cNvPr>
          <p:cNvSpPr>
            <a:spLocks noGrp="1"/>
          </p:cNvSpPr>
          <p:nvPr>
            <p:ph idx="1"/>
          </p:nvPr>
        </p:nvSpPr>
        <p:spPr>
          <a:xfrm>
            <a:off x="304800" y="1077687"/>
            <a:ext cx="8534400" cy="792162"/>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OWASP Amass is a DNS enumeration tool that allows attackers to map the target network and discover potential attack surfaces</a:t>
            </a:r>
          </a:p>
          <a:p>
            <a:endParaRPr lang="en-GB" dirty="0"/>
          </a:p>
        </p:txBody>
      </p:sp>
      <p:pic>
        <p:nvPicPr>
          <p:cNvPr id="5" name="Picture 4">
            <a:extLst>
              <a:ext uri="{FF2B5EF4-FFF2-40B4-BE49-F238E27FC236}">
                <a16:creationId xmlns:a16="http://schemas.microsoft.com/office/drawing/2014/main" id="{5095A12B-0754-1EC8-1DC6-A23279A6B2F0}"/>
              </a:ext>
            </a:extLst>
          </p:cNvPr>
          <p:cNvPicPr>
            <a:picLocks noChangeAspect="1"/>
          </p:cNvPicPr>
          <p:nvPr/>
        </p:nvPicPr>
        <p:blipFill>
          <a:blip r:embed="rId3"/>
          <a:stretch>
            <a:fillRect/>
          </a:stretch>
        </p:blipFill>
        <p:spPr>
          <a:xfrm>
            <a:off x="76200" y="2057400"/>
            <a:ext cx="8991600" cy="3346094"/>
          </a:xfrm>
          <a:prstGeom prst="rect">
            <a:avLst/>
          </a:prstGeom>
        </p:spPr>
      </p:pic>
    </p:spTree>
    <p:extLst>
      <p:ext uri="{BB962C8B-B14F-4D97-AF65-F5344CB8AC3E}">
        <p14:creationId xmlns:p14="http://schemas.microsoft.com/office/powerpoint/2010/main" val="1905333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FDCDC-EB76-F5AD-0418-B59FCD7E23F7}"/>
              </a:ext>
            </a:extLst>
          </p:cNvPr>
          <p:cNvSpPr>
            <a:spLocks noGrp="1"/>
          </p:cNvSpPr>
          <p:nvPr>
            <p:ph type="title"/>
          </p:nvPr>
        </p:nvSpPr>
        <p:spPr>
          <a:xfrm>
            <a:off x="457200" y="274638"/>
            <a:ext cx="8229600" cy="715962"/>
          </a:xfrm>
        </p:spPr>
        <p:txBody>
          <a:bodyPr/>
          <a:lstStyle/>
          <a:p>
            <a:r>
              <a:rPr lang="en-GB" dirty="0"/>
              <a:t>Enumeration Countermeasures </a:t>
            </a:r>
          </a:p>
        </p:txBody>
      </p:sp>
      <p:pic>
        <p:nvPicPr>
          <p:cNvPr id="5" name="Content Placeholder 4">
            <a:extLst>
              <a:ext uri="{FF2B5EF4-FFF2-40B4-BE49-F238E27FC236}">
                <a16:creationId xmlns:a16="http://schemas.microsoft.com/office/drawing/2014/main" id="{33BFA272-1F01-C20E-4347-D9B04DEBDB9E}"/>
              </a:ext>
            </a:extLst>
          </p:cNvPr>
          <p:cNvPicPr>
            <a:picLocks noGrp="1" noChangeAspect="1"/>
          </p:cNvPicPr>
          <p:nvPr>
            <p:ph idx="1"/>
          </p:nvPr>
        </p:nvPicPr>
        <p:blipFill>
          <a:blip r:embed="rId2">
            <a:clrChange>
              <a:clrFrom>
                <a:srgbClr val="F2F1F0"/>
              </a:clrFrom>
              <a:clrTo>
                <a:srgbClr val="F2F1F0">
                  <a:alpha val="0"/>
                </a:srgbClr>
              </a:clrTo>
            </a:clrChange>
          </a:blip>
          <a:stretch>
            <a:fillRect/>
          </a:stretch>
        </p:blipFill>
        <p:spPr>
          <a:xfrm>
            <a:off x="141514" y="1295400"/>
            <a:ext cx="8622632" cy="3505200"/>
          </a:xfrm>
        </p:spPr>
      </p:pic>
    </p:spTree>
    <p:extLst>
      <p:ext uri="{BB962C8B-B14F-4D97-AF65-F5344CB8AC3E}">
        <p14:creationId xmlns:p14="http://schemas.microsoft.com/office/powerpoint/2010/main" val="1185261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5DEAD-4574-D8F4-E3A5-20745CD6FF5D}"/>
              </a:ext>
            </a:extLst>
          </p:cNvPr>
          <p:cNvSpPr>
            <a:spLocks noGrp="1"/>
          </p:cNvSpPr>
          <p:nvPr>
            <p:ph type="title"/>
          </p:nvPr>
        </p:nvSpPr>
        <p:spPr>
          <a:xfrm>
            <a:off x="141513" y="274638"/>
            <a:ext cx="8545287" cy="1143000"/>
          </a:xfrm>
        </p:spPr>
        <p:txBody>
          <a:bodyPr/>
          <a:lstStyle/>
          <a:p>
            <a:r>
              <a:rPr lang="en-GB" dirty="0"/>
              <a:t>Enumeration Countermeasures (Cont’d)</a:t>
            </a:r>
            <a:br>
              <a:rPr lang="en-GB" dirty="0"/>
            </a:br>
            <a:endParaRPr lang="en-GB" dirty="0"/>
          </a:p>
        </p:txBody>
      </p:sp>
      <p:pic>
        <p:nvPicPr>
          <p:cNvPr id="5" name="Content Placeholder 4">
            <a:extLst>
              <a:ext uri="{FF2B5EF4-FFF2-40B4-BE49-F238E27FC236}">
                <a16:creationId xmlns:a16="http://schemas.microsoft.com/office/drawing/2014/main" id="{8E7F0640-7DD7-BCA2-24E8-8C09ED10DE73}"/>
              </a:ext>
            </a:extLst>
          </p:cNvPr>
          <p:cNvPicPr>
            <a:picLocks noGrp="1" noChangeAspect="1"/>
          </p:cNvPicPr>
          <p:nvPr>
            <p:ph idx="1"/>
          </p:nvPr>
        </p:nvPicPr>
        <p:blipFill>
          <a:blip r:embed="rId2">
            <a:clrChange>
              <a:clrFrom>
                <a:srgbClr val="F2F1F0"/>
              </a:clrFrom>
              <a:clrTo>
                <a:srgbClr val="F2F1F0">
                  <a:alpha val="0"/>
                </a:srgbClr>
              </a:clrTo>
            </a:clrChange>
          </a:blip>
          <a:stretch>
            <a:fillRect/>
          </a:stretch>
        </p:blipFill>
        <p:spPr>
          <a:xfrm>
            <a:off x="141513" y="1676400"/>
            <a:ext cx="8774839" cy="3200400"/>
          </a:xfrm>
        </p:spPr>
      </p:pic>
    </p:spTree>
    <p:extLst>
      <p:ext uri="{BB962C8B-B14F-4D97-AF65-F5344CB8AC3E}">
        <p14:creationId xmlns:p14="http://schemas.microsoft.com/office/powerpoint/2010/main" val="2318958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E9C6F-2117-B07C-66E3-7BDE4C2AD13F}"/>
              </a:ext>
            </a:extLst>
          </p:cNvPr>
          <p:cNvSpPr>
            <a:spLocks noGrp="1"/>
          </p:cNvSpPr>
          <p:nvPr>
            <p:ph type="title"/>
          </p:nvPr>
        </p:nvSpPr>
        <p:spPr>
          <a:xfrm>
            <a:off x="457200" y="-119742"/>
            <a:ext cx="8229600" cy="533400"/>
          </a:xfrm>
        </p:spPr>
        <p:txBody>
          <a:bodyPr/>
          <a:lstStyle/>
          <a:p>
            <a:r>
              <a:rPr lang="en-GB" sz="3200" dirty="0"/>
              <a:t>Summary</a:t>
            </a:r>
            <a:r>
              <a:rPr lang="en-GB" dirty="0"/>
              <a:t> </a:t>
            </a:r>
          </a:p>
        </p:txBody>
      </p:sp>
      <p:sp>
        <p:nvSpPr>
          <p:cNvPr id="3" name="Content Placeholder 2">
            <a:extLst>
              <a:ext uri="{FF2B5EF4-FFF2-40B4-BE49-F238E27FC236}">
                <a16:creationId xmlns:a16="http://schemas.microsoft.com/office/drawing/2014/main" id="{B297973E-F64E-D52B-4816-AF27322CB15A}"/>
              </a:ext>
            </a:extLst>
          </p:cNvPr>
          <p:cNvSpPr>
            <a:spLocks noGrp="1"/>
          </p:cNvSpPr>
          <p:nvPr>
            <p:ph idx="1"/>
          </p:nvPr>
        </p:nvSpPr>
        <p:spPr>
          <a:xfrm>
            <a:off x="76200" y="478973"/>
            <a:ext cx="8991600" cy="5410199"/>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How attackers discover live hosts from a range of IP addresses by sending various ping scan requests to multiple hosts</a:t>
            </a:r>
          </a:p>
          <a:p>
            <a:pPr algn="just"/>
            <a:r>
              <a:rPr lang="en-US" sz="2000" dirty="0">
                <a:latin typeface="Calibri" panose="020F0502020204030204" pitchFamily="34" charset="0"/>
                <a:ea typeface="Calibri" panose="020F0502020204030204" pitchFamily="34" charset="0"/>
                <a:cs typeface="Calibri" panose="020F0502020204030204" pitchFamily="34" charset="0"/>
              </a:rPr>
              <a:t>How attackers perform different scanning techniques to determine open ports, services, service versions, etc. on the target system</a:t>
            </a:r>
          </a:p>
          <a:p>
            <a:pPr algn="just"/>
            <a:r>
              <a:rPr lang="en-US" sz="2000" dirty="0">
                <a:latin typeface="Calibri" panose="020F0502020204030204" pitchFamily="34" charset="0"/>
                <a:ea typeface="Calibri" panose="020F0502020204030204" pitchFamily="34" charset="0"/>
                <a:cs typeface="Calibri" panose="020F0502020204030204" pitchFamily="34" charset="0"/>
              </a:rPr>
              <a:t>How attackers perform banner grabbing or OS fingerprinting to determine the operating system running on a remote target system</a:t>
            </a:r>
          </a:p>
          <a:p>
            <a:pPr algn="just"/>
            <a:r>
              <a:rPr lang="en-US" sz="2000" dirty="0">
                <a:latin typeface="Calibri" panose="020F0502020204030204" pitchFamily="34" charset="0"/>
                <a:ea typeface="Calibri" panose="020F0502020204030204" pitchFamily="34" charset="0"/>
                <a:cs typeface="Calibri" panose="020F0502020204030204" pitchFamily="34" charset="0"/>
              </a:rPr>
              <a:t>Various scanning techniques that attackers can employ to bypass IDS/firewall rules and logging mechanisms, and disguise themselves as regular network traffic</a:t>
            </a:r>
          </a:p>
          <a:p>
            <a:pPr algn="just"/>
            <a:r>
              <a:rPr lang="en-US" sz="2000" dirty="0">
                <a:latin typeface="Calibri" panose="020F0502020204030204" pitchFamily="34" charset="0"/>
                <a:ea typeface="Calibri" panose="020F0502020204030204" pitchFamily="34" charset="0"/>
                <a:cs typeface="Calibri" panose="020F0502020204030204" pitchFamily="34" charset="0"/>
              </a:rPr>
              <a:t>Network scanning countermeasures to defend against network scanning attacks</a:t>
            </a:r>
          </a:p>
          <a:p>
            <a:pPr algn="just"/>
            <a:r>
              <a:rPr lang="en-US" sz="2000" dirty="0">
                <a:latin typeface="Calibri" panose="020F0502020204030204" pitchFamily="34" charset="0"/>
                <a:ea typeface="Calibri" panose="020F0502020204030204" pitchFamily="34" charset="0"/>
                <a:cs typeface="Calibri" panose="020F0502020204030204" pitchFamily="34" charset="0"/>
              </a:rPr>
              <a:t>Enumeration concepts along with techniques, services, and ports used for enumeration</a:t>
            </a:r>
          </a:p>
          <a:p>
            <a:pPr algn="just"/>
            <a:r>
              <a:rPr lang="en-US" sz="2000" dirty="0">
                <a:latin typeface="Calibri" panose="020F0502020204030204" pitchFamily="34" charset="0"/>
                <a:ea typeface="Calibri" panose="020F0502020204030204" pitchFamily="34" charset="0"/>
                <a:cs typeface="Calibri" panose="020F0502020204030204" pitchFamily="34" charset="0"/>
              </a:rPr>
              <a:t>attackers perform enumeration using different techniques (NetBIOS, SNMP, LDAP, AD, NTP, NFS, SMTP, DNS, IPsec, VoIP, RPC, Linux/Unix, and SMB enumeration) to gather more information about a target</a:t>
            </a:r>
          </a:p>
          <a:p>
            <a:pPr algn="just"/>
            <a:r>
              <a:rPr lang="en-US" sz="2000" dirty="0">
                <a:latin typeface="Calibri" panose="020F0502020204030204" pitchFamily="34" charset="0"/>
                <a:ea typeface="Calibri" panose="020F0502020204030204" pitchFamily="34" charset="0"/>
                <a:cs typeface="Calibri" panose="020F0502020204030204" pitchFamily="34" charset="0"/>
              </a:rPr>
              <a:t>How organizations can defend against enumeration activities</a:t>
            </a:r>
          </a:p>
          <a:p>
            <a:pPr algn="just"/>
            <a:endParaRPr lang="en-US" sz="2000" dirty="0">
              <a:latin typeface="Calibri" panose="020F0502020204030204" pitchFamily="34" charset="0"/>
              <a:ea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111941989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Title 1">
            <a:extLst>
              <a:ext uri="{FF2B5EF4-FFF2-40B4-BE49-F238E27FC236}">
                <a16:creationId xmlns:a16="http://schemas.microsoft.com/office/drawing/2014/main" id="{46594632-1DFE-455B-8F70-96726AE1F71F}"/>
              </a:ext>
            </a:extLst>
          </p:cNvPr>
          <p:cNvSpPr>
            <a:spLocks noGrp="1"/>
          </p:cNvSpPr>
          <p:nvPr>
            <p:ph type="title"/>
          </p:nvPr>
        </p:nvSpPr>
        <p:spPr bwMode="auto">
          <a:xfrm>
            <a:off x="742950" y="2217738"/>
            <a:ext cx="8042275" cy="1336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a:t>Questions?</a:t>
            </a:r>
            <a:endParaRPr lang="en-US" alt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7C71D-F721-4AB4-8BAE-64F1FF0E9BA6}"/>
              </a:ext>
            </a:extLst>
          </p:cNvPr>
          <p:cNvSpPr>
            <a:spLocks noGrp="1"/>
          </p:cNvSpPr>
          <p:nvPr>
            <p:ph type="title"/>
          </p:nvPr>
        </p:nvSpPr>
        <p:spPr>
          <a:xfrm>
            <a:off x="437606" y="168275"/>
            <a:ext cx="8229600" cy="563562"/>
          </a:xfrm>
        </p:spPr>
        <p:txBody>
          <a:bodyPr/>
          <a:lstStyle/>
          <a:p>
            <a:r>
              <a:rPr lang="en-GB" dirty="0"/>
              <a:t>References</a:t>
            </a:r>
          </a:p>
        </p:txBody>
      </p:sp>
      <p:sp>
        <p:nvSpPr>
          <p:cNvPr id="3" name="Content Placeholder 2">
            <a:extLst>
              <a:ext uri="{FF2B5EF4-FFF2-40B4-BE49-F238E27FC236}">
                <a16:creationId xmlns:a16="http://schemas.microsoft.com/office/drawing/2014/main" id="{4A7D3B60-BFD1-4898-BE8D-E444DA89F47F}"/>
              </a:ext>
            </a:extLst>
          </p:cNvPr>
          <p:cNvSpPr>
            <a:spLocks noGrp="1"/>
          </p:cNvSpPr>
          <p:nvPr>
            <p:ph idx="1"/>
          </p:nvPr>
        </p:nvSpPr>
        <p:spPr>
          <a:xfrm>
            <a:off x="304800" y="1143000"/>
            <a:ext cx="8534400" cy="4297363"/>
          </a:xfrm>
        </p:spPr>
        <p:txBody>
          <a:bodyPr/>
          <a:lstStyle/>
          <a:p>
            <a:endParaRPr lang="en-GB" dirty="0"/>
          </a:p>
          <a:p>
            <a:r>
              <a:rPr lang="en-US" dirty="0"/>
              <a:t>M. T Whitman, H. J. </a:t>
            </a:r>
            <a:r>
              <a:rPr lang="en-US" dirty="0" err="1"/>
              <a:t>Mattford</a:t>
            </a:r>
            <a:r>
              <a:rPr lang="en-US" dirty="0"/>
              <a:t>, Principles of Information Security, Cengage Learning, 4th ed 2012.</a:t>
            </a:r>
          </a:p>
          <a:p>
            <a:r>
              <a:rPr lang="en-US" dirty="0">
                <a:hlinkClick r:id="rId2"/>
              </a:rPr>
              <a:t>https://aspen.eccouncil.org/</a:t>
            </a:r>
            <a:r>
              <a:rPr lang="en-US" dirty="0"/>
              <a:t> </a:t>
            </a:r>
          </a:p>
          <a:p>
            <a:r>
              <a:rPr lang="en-US" dirty="0">
                <a:hlinkClick r:id="rId3"/>
              </a:rPr>
              <a:t>https://attack.mitre.org</a:t>
            </a:r>
            <a:r>
              <a:rPr lang="en-US" dirty="0"/>
              <a:t> </a:t>
            </a:r>
          </a:p>
          <a:p>
            <a:r>
              <a:rPr lang="en-US" dirty="0">
                <a:hlinkClick r:id="rId4"/>
              </a:rPr>
              <a:t>http://ceh.vn/</a:t>
            </a:r>
            <a:r>
              <a:rPr lang="en-US" dirty="0"/>
              <a:t> </a:t>
            </a:r>
          </a:p>
          <a:p>
            <a:r>
              <a:rPr lang="en-US" dirty="0">
                <a:hlinkClick r:id="rId5"/>
              </a:rPr>
              <a:t>http://www.symantec.com/security_response/publications/threatreport.jsp</a:t>
            </a:r>
            <a:r>
              <a:rPr lang="en-US" dirty="0"/>
              <a:t> </a:t>
            </a:r>
          </a:p>
        </p:txBody>
      </p:sp>
    </p:spTree>
    <p:extLst>
      <p:ext uri="{BB962C8B-B14F-4D97-AF65-F5344CB8AC3E}">
        <p14:creationId xmlns:p14="http://schemas.microsoft.com/office/powerpoint/2010/main" val="55585799"/>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Pages>28</Pages>
  <Words>3817</Words>
  <Application>Microsoft Office PowerPoint</Application>
  <PresentationFormat>On-screen Show (4:3)</PresentationFormat>
  <Paragraphs>291</Paragraphs>
  <Slides>48</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Arial</vt:lpstr>
      <vt:lpstr>Calibri</vt:lpstr>
      <vt:lpstr>Comic Sans MS</vt:lpstr>
      <vt:lpstr>Times New Roman</vt:lpstr>
      <vt:lpstr>Default Design</vt:lpstr>
      <vt:lpstr>PowerPoint Presentation</vt:lpstr>
      <vt:lpstr>This lecture will look at: </vt:lpstr>
      <vt:lpstr>Overview of Network Scanning </vt:lpstr>
      <vt:lpstr>TCP Communication Flags </vt:lpstr>
      <vt:lpstr>TCP/IP Communication </vt:lpstr>
      <vt:lpstr>Host Discovery Techniques</vt:lpstr>
      <vt:lpstr>Host Discovery with AI </vt:lpstr>
      <vt:lpstr>Port Scanning Techniques</vt:lpstr>
      <vt:lpstr>Port Scanning Techniques (Cont’d)</vt:lpstr>
      <vt:lpstr>Port Scanning with AI </vt:lpstr>
      <vt:lpstr>Port Scanning with AI (Cont’d)</vt:lpstr>
      <vt:lpstr>Service Version Discovery </vt:lpstr>
      <vt:lpstr>Service Version Discovery with AI </vt:lpstr>
      <vt:lpstr>OS Discovery/Banner Grabbing </vt:lpstr>
      <vt:lpstr>How to Identify Target System OS </vt:lpstr>
      <vt:lpstr>OS Discovery using Nmap and Nmap Script Engine </vt:lpstr>
      <vt:lpstr>OS Discovery with AI </vt:lpstr>
      <vt:lpstr>OS Discovery with AI (Cont’d) </vt:lpstr>
      <vt:lpstr>Create and Run Custom Script to Automate Network Scanning Tasks with AI </vt:lpstr>
      <vt:lpstr>Scanning Beyond IDS and Firewall </vt:lpstr>
      <vt:lpstr>Packet Fragmentation </vt:lpstr>
      <vt:lpstr>Source Routing </vt:lpstr>
      <vt:lpstr>Source Port Manipulation </vt:lpstr>
      <vt:lpstr>Take a break We’ll rejoin in 10 minutes</vt:lpstr>
      <vt:lpstr>IP Address Decoy </vt:lpstr>
      <vt:lpstr>IP Address Spoofing </vt:lpstr>
      <vt:lpstr>MAC Address Spoofing </vt:lpstr>
      <vt:lpstr>Creating Custom Packets </vt:lpstr>
      <vt:lpstr>Randomizing Host Order and Sending Bad Checksums</vt:lpstr>
      <vt:lpstr>Proxy Servers</vt:lpstr>
      <vt:lpstr>Ping Sweep Countermeasures</vt:lpstr>
      <vt:lpstr>Port Scanning Countermeasures</vt:lpstr>
      <vt:lpstr>Banner Grabbing Countermeasures </vt:lpstr>
      <vt:lpstr>IP Spoofing Detection Techniques: Direct TTL Probes </vt:lpstr>
      <vt:lpstr>IP Spoofing Detection Techniques: IP Identification Number </vt:lpstr>
      <vt:lpstr>IP Spoofing Detection Techniques: TCP Flow Control Method </vt:lpstr>
      <vt:lpstr>IP Spoofing Countermeasures </vt:lpstr>
      <vt:lpstr>Enumeration </vt:lpstr>
      <vt:lpstr>Enumeration Techniques </vt:lpstr>
      <vt:lpstr>NetBIOS Enumeration </vt:lpstr>
      <vt:lpstr>NetBIOS Enumeration (Cont’d) </vt:lpstr>
      <vt:lpstr>Enumeration Tools</vt:lpstr>
      <vt:lpstr>DNS Enumeration Using OWASP Amass </vt:lpstr>
      <vt:lpstr>Enumeration Countermeasures </vt:lpstr>
      <vt:lpstr>Enumeration Countermeasures (Cont’d) </vt:lpstr>
      <vt:lpstr>Summary </vt:lpstr>
      <vt:lpstr>Questions?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2012-01-13T14:50:56Z</dcterms:created>
  <dcterms:modified xsi:type="dcterms:W3CDTF">2025-02-20T01:05:59Z</dcterms:modified>
</cp:coreProperties>
</file>