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CFA0F-4D00-4AD9-8D4A-24FD36AF4288}" v="945" dt="2017-09-24T15:36:31.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95EE7-5FB8-41B3-957B-AF3A6BFDFBD0}" type="datetimeFigureOut">
              <a:rPr lang="en-GB"/>
              <a:t>24/09/2017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9A64F8-CF0A-4B73-BC3F-1E6FD2856EE8}" type="slidenum">
              <a:rPr lang="en-GB"/>
              <a:t>‹#›</a:t>
            </a:fld>
            <a:endParaRPr lang="en-GB"/>
          </a:p>
        </p:txBody>
      </p:sp>
    </p:spTree>
    <p:extLst>
      <p:ext uri="{BB962C8B-B14F-4D97-AF65-F5344CB8AC3E}">
        <p14:creationId xmlns:p14="http://schemas.microsoft.com/office/powerpoint/2010/main" val="1422185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A9A64F8-CF0A-4B73-BC3F-1E6FD2856EE8}" type="slidenum">
              <a:rPr lang="en-GB"/>
              <a:t>1</a:t>
            </a:fld>
            <a:endParaRPr lang="en-GB"/>
          </a:p>
        </p:txBody>
      </p:sp>
    </p:spTree>
    <p:extLst>
      <p:ext uri="{BB962C8B-B14F-4D97-AF65-F5344CB8AC3E}">
        <p14:creationId xmlns:p14="http://schemas.microsoft.com/office/powerpoint/2010/main" val="1286427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24/09/2017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skillsyouneed.com/ps/reflective-practice.html" TargetMode="External"/><Relationship Id="rId2" Type="http://schemas.openxmlformats.org/officeDocument/2006/relationships/hyperlink" Target="http://www.asa.org/ASA/education/think/critical.htm" TargetMode="External"/><Relationship Id="rId1" Type="http://schemas.openxmlformats.org/officeDocument/2006/relationships/slideLayout" Target="../slideLayouts/slideLayout7.xml"/><Relationship Id="rId4" Type="http://schemas.openxmlformats.org/officeDocument/2006/relationships/hyperlink" Target="http://www.mindtools.com/pages/article/newTMC_00.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525" y="1905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a:t>Kayleigh Watt 170542</a:t>
            </a:r>
            <a:r>
              <a:rPr lang="en-GB" b="1"/>
              <a:t>2</a:t>
            </a:r>
            <a:endParaRPr lang="en-GB"/>
          </a:p>
        </p:txBody>
      </p:sp>
      <p:sp>
        <p:nvSpPr>
          <p:cNvPr id="3" name="TextBox 2"/>
          <p:cNvSpPr txBox="1"/>
          <p:nvPr/>
        </p:nvSpPr>
        <p:spPr>
          <a:xfrm>
            <a:off x="6124575" y="133350"/>
            <a:ext cx="5541157"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sp>
        <p:nvSpPr>
          <p:cNvPr id="6" name="TextBox 5"/>
          <p:cNvSpPr txBox="1"/>
          <p:nvPr/>
        </p:nvSpPr>
        <p:spPr>
          <a:xfrm>
            <a:off x="4114800" y="283953"/>
            <a:ext cx="8009411"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u="sng"/>
              <a:t>In my poster presentation I will be discussing Critical Thinking Skills In Education and why they are important</a:t>
            </a:r>
            <a:r>
              <a:rPr lang="en-GB" sz="1400" u="sng"/>
              <a:t>.</a:t>
            </a:r>
          </a:p>
        </p:txBody>
      </p:sp>
      <p:sp>
        <p:nvSpPr>
          <p:cNvPr id="7" name="TextBox 6"/>
          <p:cNvSpPr txBox="1"/>
          <p:nvPr/>
        </p:nvSpPr>
        <p:spPr>
          <a:xfrm>
            <a:off x="100460" y="857250"/>
            <a:ext cx="12050324" cy="16004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latin typeface="Times New Roman"/>
                <a:cs typeface="Times New Roman"/>
              </a:rPr>
              <a:t>Critical thinking is a lifelong learning essential skill, everyone can benefit  from throughout there education. Critical thinking skills can be used in every aspect of life and will be used in everyday situations, providing all kinds of benefit, such as </a:t>
            </a:r>
            <a:r>
              <a:rPr lang="en-GB" sz="1200" err="1">
                <a:latin typeface="Times New Roman"/>
                <a:cs typeface="Times New Roman"/>
              </a:rPr>
              <a:t>analizying</a:t>
            </a:r>
            <a:r>
              <a:rPr lang="en-GB" sz="1200">
                <a:latin typeface="Times New Roman"/>
                <a:cs typeface="Times New Roman"/>
              </a:rPr>
              <a:t>, evaluating and interpreting. Critical thinking skills can allow us to form an argument, solve a problem or reach a conclusion. Thinking critically will enable us to navigate the modern world, excel in challenging careers, and process increasingly complex information .Critical thinking is the highest level of thinking and can help determine what is true in order to decide what action to take. Thinking critically will allow us to be able to distinguish between facts and opinions or personal feelings, judgements and </a:t>
            </a:r>
            <a:r>
              <a:rPr lang="en-GB" sz="1200" err="1">
                <a:latin typeface="Times New Roman"/>
                <a:cs typeface="Times New Roman"/>
              </a:rPr>
              <a:t>arguements</a:t>
            </a:r>
            <a:r>
              <a:rPr lang="en-GB" sz="1200">
                <a:latin typeface="Times New Roman"/>
                <a:cs typeface="Times New Roman"/>
              </a:rPr>
              <a:t>.(asa,2017). Cottrell (2017) states that critical thinking is a cognitive activity, associated with using the mind. Learning to think in </a:t>
            </a:r>
            <a:r>
              <a:rPr lang="en-GB" sz="1200" err="1">
                <a:latin typeface="Times New Roman"/>
                <a:cs typeface="Times New Roman"/>
              </a:rPr>
              <a:t>crtically</a:t>
            </a:r>
            <a:r>
              <a:rPr lang="en-GB" sz="1200">
                <a:latin typeface="Times New Roman"/>
                <a:cs typeface="Times New Roman"/>
              </a:rPr>
              <a:t> analytical and evaluative ways means using mental processes such as attention, categorisation, selection and judgement. Cottrell (2017) also states that Critical thinking gives us the tools to use scepticism and doubt constructively so that we can analyse what is before you. It helps us to make better and more informed </a:t>
            </a:r>
            <a:r>
              <a:rPr lang="en-GB" sz="1200" err="1">
                <a:latin typeface="Times New Roman"/>
                <a:cs typeface="Times New Roman"/>
              </a:rPr>
              <a:t>descions</a:t>
            </a:r>
            <a:r>
              <a:rPr lang="en-GB" sz="1200">
                <a:latin typeface="Times New Roman"/>
                <a:cs typeface="Times New Roman"/>
              </a:rPr>
              <a:t> about whether something is likely to be true, effective or productive, therefore in order to function in the modern world, we have to accept the possibility that at least some thin</a:t>
            </a:r>
            <a:r>
              <a:rPr lang="en-GB" sz="1400">
                <a:latin typeface="Times New Roman"/>
                <a:cs typeface="Times New Roman"/>
              </a:rPr>
              <a:t>gs are as th</a:t>
            </a:r>
            <a:r>
              <a:rPr lang="en-GB" sz="1400"/>
              <a:t>ey seem.</a:t>
            </a:r>
          </a:p>
        </p:txBody>
      </p:sp>
      <p:sp>
        <p:nvSpPr>
          <p:cNvPr id="8" name="TextBox 7"/>
          <p:cNvSpPr txBox="1"/>
          <p:nvPr/>
        </p:nvSpPr>
        <p:spPr>
          <a:xfrm>
            <a:off x="438150" y="2524125"/>
            <a:ext cx="4339932"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u="sng"/>
              <a:t>Problem solving skills</a:t>
            </a:r>
          </a:p>
        </p:txBody>
      </p:sp>
      <p:sp>
        <p:nvSpPr>
          <p:cNvPr id="10" name="TextBox 9"/>
          <p:cNvSpPr txBox="1"/>
          <p:nvPr/>
        </p:nvSpPr>
        <p:spPr>
          <a:xfrm>
            <a:off x="8639175" y="2553778"/>
            <a:ext cx="27432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u="sng"/>
              <a:t>Reflective Practice</a:t>
            </a:r>
          </a:p>
        </p:txBody>
      </p:sp>
      <p:sp>
        <p:nvSpPr>
          <p:cNvPr id="5" name="TextBox 4"/>
          <p:cNvSpPr txBox="1"/>
          <p:nvPr/>
        </p:nvSpPr>
        <p:spPr>
          <a:xfrm>
            <a:off x="1038225" y="4913019"/>
            <a:ext cx="2231409"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u="sng"/>
              <a:t>Analytical Writing </a:t>
            </a:r>
          </a:p>
        </p:txBody>
      </p:sp>
      <p:sp>
        <p:nvSpPr>
          <p:cNvPr id="9" name="TextBox 8"/>
          <p:cNvSpPr txBox="1"/>
          <p:nvPr/>
        </p:nvSpPr>
        <p:spPr>
          <a:xfrm>
            <a:off x="125442" y="2826049"/>
            <a:ext cx="4260565" cy="218521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latin typeface="Times New Roman"/>
                <a:cs typeface="Times New Roman"/>
              </a:rPr>
              <a:t>Problem solving is a very important learning essential skill and we all encounter problems on a daily basis. We may solve problems on a daily basis, sometimes not realising. Problem solving skills can </a:t>
            </a:r>
            <a:r>
              <a:rPr lang="en-GB" sz="1200" err="1">
                <a:latin typeface="Times New Roman"/>
                <a:cs typeface="Times New Roman"/>
              </a:rPr>
              <a:t>equipe</a:t>
            </a:r>
            <a:r>
              <a:rPr lang="en-GB" sz="1200">
                <a:latin typeface="Times New Roman"/>
                <a:cs typeface="Times New Roman"/>
              </a:rPr>
              <a:t> us with the necessary tools to develop us further in our education. Being able to solve problems allows us to think creatively and productively. Being a good confident problem solver is really important in education as much of that confidence comes from having a good process to use when approaching a problem. With one you can solve problems quickly and effectively. Without one, your solutions may be ineffective</a:t>
            </a:r>
            <a:r>
              <a:rPr lang="en-GB" sz="1400">
                <a:latin typeface="Times New Roman"/>
                <a:cs typeface="Times New Roman"/>
              </a:rPr>
              <a:t>. (Mindtools, 2017)</a:t>
            </a:r>
            <a:endParaRPr lang="en-GB">
              <a:latin typeface="Times New Roman"/>
              <a:cs typeface="Times New Roman"/>
            </a:endParaRPr>
          </a:p>
        </p:txBody>
      </p:sp>
      <p:sp>
        <p:nvSpPr>
          <p:cNvPr id="11" name="TextBox 10"/>
          <p:cNvSpPr txBox="1"/>
          <p:nvPr/>
        </p:nvSpPr>
        <p:spPr>
          <a:xfrm>
            <a:off x="7124700" y="2826049"/>
            <a:ext cx="4824506" cy="200054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rPr>
              <a:t>Reflective practice is, in its form , thinking about or reflecting on what you do. It is closely linked to the concept of learning from experience, in that you think about what you did, and what happened, and decide from that what you would do differently next time. Reflective practice allows us to reflect on our own learning, it allows us to look back on previous experiences and change the outcomes for the better. Reflective practice has huge benefits in increasing our self-awareness, and allows us to have a better understanding of others. Reflective practice is a essential tool for improving your learning, it can help you as a student and in your life experiences. (</a:t>
            </a:r>
            <a:r>
              <a:rPr lang="en-US" sz="1200" err="1">
                <a:latin typeface="Times New Roman"/>
                <a:cs typeface="Times New Roman"/>
              </a:rPr>
              <a:t>skillsyouneed</a:t>
            </a:r>
            <a:r>
              <a:rPr lang="en-US" sz="1200">
                <a:latin typeface="Times New Roman"/>
                <a:cs typeface="Times New Roman"/>
              </a:rPr>
              <a:t>. 2017)</a:t>
            </a:r>
          </a:p>
        </p:txBody>
      </p:sp>
      <p:pic>
        <p:nvPicPr>
          <p:cNvPr id="12" name="Picture 12" descr="Social Views"/>
          <p:cNvPicPr>
            <a:picLocks noChangeAspect="1"/>
          </p:cNvPicPr>
          <p:nvPr/>
        </p:nvPicPr>
        <p:blipFill>
          <a:blip r:embed="rId3"/>
          <a:stretch>
            <a:fillRect/>
          </a:stretch>
        </p:blipFill>
        <p:spPr>
          <a:xfrm>
            <a:off x="4862728" y="2970428"/>
            <a:ext cx="2176247" cy="2176247"/>
          </a:xfrm>
          <a:prstGeom prst="rect">
            <a:avLst/>
          </a:prstGeom>
        </p:spPr>
      </p:pic>
      <p:sp>
        <p:nvSpPr>
          <p:cNvPr id="14" name="TextBox 13"/>
          <p:cNvSpPr txBox="1"/>
          <p:nvPr/>
        </p:nvSpPr>
        <p:spPr>
          <a:xfrm>
            <a:off x="8343900" y="5370830"/>
            <a:ext cx="27432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a:t>Conclusion</a:t>
            </a:r>
          </a:p>
        </p:txBody>
      </p:sp>
      <p:sp>
        <p:nvSpPr>
          <p:cNvPr id="4" name="TextBox 3"/>
          <p:cNvSpPr txBox="1"/>
          <p:nvPr/>
        </p:nvSpPr>
        <p:spPr>
          <a:xfrm>
            <a:off x="7361208" y="5603134"/>
            <a:ext cx="4842114"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rPr>
              <a:t>To conclude my poster presentation I have discovered critical thinking is a lifelong positive learning essential skill. Good critical thinking skills can allow the learner to distinguish between facts and opinions in a confident manner. Thinking critically can </a:t>
            </a:r>
            <a:r>
              <a:rPr lang="en-US" sz="1200" err="1">
                <a:latin typeface="Times New Roman"/>
                <a:cs typeface="Times New Roman"/>
              </a:rPr>
              <a:t>equipe</a:t>
            </a:r>
            <a:r>
              <a:rPr lang="en-US" sz="1200">
                <a:latin typeface="Times New Roman"/>
                <a:cs typeface="Times New Roman"/>
              </a:rPr>
              <a:t> the learner with the necessary tools to develop them further in there education therefore proving to be a very important skill. </a:t>
            </a:r>
            <a:endParaRPr lang="en-US">
              <a:latin typeface="Times New Roman"/>
              <a:cs typeface="Times New Roman"/>
            </a:endParaRPr>
          </a:p>
        </p:txBody>
      </p:sp>
      <p:sp>
        <p:nvSpPr>
          <p:cNvPr id="15" name="TextBox 14"/>
          <p:cNvSpPr txBox="1"/>
          <p:nvPr/>
        </p:nvSpPr>
        <p:spPr>
          <a:xfrm>
            <a:off x="247650" y="5328608"/>
            <a:ext cx="4023264"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rPr>
              <a:t>Analytical writing is not just writing a simple sentence it is writing in a deeper more critical level.  Cottrell (2017)  agrees with this by saying analytical writing is looking at evidence in a more critical way. Being able to write critically allows the </a:t>
            </a:r>
            <a:r>
              <a:rPr lang="en-US" sz="1200" err="1">
                <a:latin typeface="Times New Roman"/>
                <a:cs typeface="Times New Roman"/>
              </a:rPr>
              <a:t>the</a:t>
            </a:r>
            <a:r>
              <a:rPr lang="en-US" sz="1200">
                <a:latin typeface="Times New Roman"/>
                <a:cs typeface="Times New Roman"/>
              </a:rPr>
              <a:t> student to see where there strengths and weaknesses are. By pointing this out to the student they will have a better understanding of their judgements and conclusions.</a:t>
            </a:r>
          </a:p>
        </p:txBody>
      </p:sp>
      <p:sp>
        <p:nvSpPr>
          <p:cNvPr id="16" name="TextBox 15"/>
          <p:cNvSpPr txBox="1"/>
          <p:nvPr/>
        </p:nvSpPr>
        <p:spPr>
          <a:xfrm>
            <a:off x="4524375" y="6400800"/>
            <a:ext cx="274320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1</a:t>
            </a:r>
          </a:p>
        </p:txBody>
      </p:sp>
    </p:spTree>
    <p:extLst>
      <p:ext uri="{BB962C8B-B14F-4D97-AF65-F5344CB8AC3E}">
        <p14:creationId xmlns:p14="http://schemas.microsoft.com/office/powerpoint/2010/main" val="3468285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5FD8D9-1FB8-44F2-998F-835A03D22D3C}"/>
              </a:ext>
            </a:extLst>
          </p:cNvPr>
          <p:cNvSpPr txBox="1"/>
          <p:nvPr/>
        </p:nvSpPr>
        <p:spPr>
          <a:xfrm>
            <a:off x="247650" y="390525"/>
            <a:ext cx="2743200"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t>Kayleigh Watt 1705422</a:t>
            </a:r>
          </a:p>
        </p:txBody>
      </p:sp>
      <p:sp>
        <p:nvSpPr>
          <p:cNvPr id="3" name="TextBox 2">
            <a:extLst>
              <a:ext uri="{FF2B5EF4-FFF2-40B4-BE49-F238E27FC236}">
                <a16:creationId xmlns:a16="http://schemas.microsoft.com/office/drawing/2014/main" id="{310CF6C6-0664-4924-A80E-CD9D52DDB312}"/>
              </a:ext>
            </a:extLst>
          </p:cNvPr>
          <p:cNvSpPr txBox="1"/>
          <p:nvPr/>
        </p:nvSpPr>
        <p:spPr>
          <a:xfrm>
            <a:off x="200025" y="1038225"/>
            <a:ext cx="2743200"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t>References</a:t>
            </a:r>
          </a:p>
        </p:txBody>
      </p:sp>
      <p:sp>
        <p:nvSpPr>
          <p:cNvPr id="4" name="TextBox 3">
            <a:extLst>
              <a:ext uri="{FF2B5EF4-FFF2-40B4-BE49-F238E27FC236}">
                <a16:creationId xmlns:a16="http://schemas.microsoft.com/office/drawing/2014/main" id="{F2614444-871F-453C-99F9-DB0B8B54F7D8}"/>
              </a:ext>
            </a:extLst>
          </p:cNvPr>
          <p:cNvSpPr txBox="1"/>
          <p:nvPr/>
        </p:nvSpPr>
        <p:spPr>
          <a:xfrm>
            <a:off x="276225" y="1515110"/>
            <a:ext cx="4141432"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hlinkClick r:id="rId2"/>
              </a:rPr>
              <a:t>http://www.asa.org/ASA/education/think/critical.htm</a:t>
            </a:r>
            <a:r>
              <a:rPr lang="en-US" sz="1200">
                <a:latin typeface="Times New Roman"/>
                <a:cs typeface="Times New Roman"/>
              </a:rPr>
              <a:t> [Accesses:11th September 2017].</a:t>
            </a:r>
          </a:p>
        </p:txBody>
      </p:sp>
      <p:sp>
        <p:nvSpPr>
          <p:cNvPr id="6" name="TextBox 5">
            <a:extLst>
              <a:ext uri="{FF2B5EF4-FFF2-40B4-BE49-F238E27FC236}">
                <a16:creationId xmlns:a16="http://schemas.microsoft.com/office/drawing/2014/main" id="{D5F007D1-8433-4E48-8AB0-3B831DB7927B}"/>
              </a:ext>
            </a:extLst>
          </p:cNvPr>
          <p:cNvSpPr txBox="1"/>
          <p:nvPr/>
        </p:nvSpPr>
        <p:spPr>
          <a:xfrm>
            <a:off x="276225" y="3000375"/>
            <a:ext cx="4474023"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hlinkClick r:id="rId3"/>
              </a:rPr>
              <a:t>http://www.skillsyouneed.com/ps/reflective-practice.html</a:t>
            </a:r>
            <a:r>
              <a:rPr lang="en-US" sz="1200">
                <a:latin typeface="Times New Roman"/>
                <a:cs typeface="Times New Roman"/>
              </a:rPr>
              <a:t> [Accessed: 20th September 2017].</a:t>
            </a:r>
          </a:p>
        </p:txBody>
      </p:sp>
      <p:sp>
        <p:nvSpPr>
          <p:cNvPr id="8" name="TextBox 7">
            <a:extLst>
              <a:ext uri="{FF2B5EF4-FFF2-40B4-BE49-F238E27FC236}">
                <a16:creationId xmlns:a16="http://schemas.microsoft.com/office/drawing/2014/main" id="{0E6EC93C-C954-4A33-B698-20674870E2AA}"/>
              </a:ext>
            </a:extLst>
          </p:cNvPr>
          <p:cNvSpPr txBox="1"/>
          <p:nvPr/>
        </p:nvSpPr>
        <p:spPr>
          <a:xfrm>
            <a:off x="372553" y="2305050"/>
            <a:ext cx="4291243" cy="4616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hlinkClick r:id="rId4"/>
              </a:rPr>
              <a:t>http://www.mindtools.com/pages/article/newTMC_00.htm</a:t>
            </a:r>
            <a:r>
              <a:rPr lang="en-US" sz="1200">
                <a:latin typeface="Times New Roman"/>
                <a:cs typeface="Times New Roman"/>
              </a:rPr>
              <a:t> [Accessed: 20th September 2017].</a:t>
            </a:r>
          </a:p>
        </p:txBody>
      </p:sp>
      <p:sp>
        <p:nvSpPr>
          <p:cNvPr id="9" name="TextBox 8">
            <a:extLst>
              <a:ext uri="{FF2B5EF4-FFF2-40B4-BE49-F238E27FC236}">
                <a16:creationId xmlns:a16="http://schemas.microsoft.com/office/drawing/2014/main" id="{BE8DD0C1-BF76-4D96-9D27-1513DDF69384}"/>
              </a:ext>
            </a:extLst>
          </p:cNvPr>
          <p:cNvSpPr txBox="1"/>
          <p:nvPr/>
        </p:nvSpPr>
        <p:spPr>
          <a:xfrm>
            <a:off x="142875" y="3609340"/>
            <a:ext cx="4338277"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Times New Roman"/>
                <a:cs typeface="Times New Roman"/>
              </a:rPr>
              <a:t>Cottrell, S. (2017) Critical Thinking Skills. London: Palgrave.</a:t>
            </a:r>
          </a:p>
        </p:txBody>
      </p:sp>
      <p:sp>
        <p:nvSpPr>
          <p:cNvPr id="5" name="TextBox 4"/>
          <p:cNvSpPr txBox="1"/>
          <p:nvPr/>
        </p:nvSpPr>
        <p:spPr>
          <a:xfrm>
            <a:off x="4914900" y="5629275"/>
            <a:ext cx="274320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t>2</a:t>
            </a:r>
          </a:p>
        </p:txBody>
      </p:sp>
    </p:spTree>
    <p:extLst>
      <p:ext uri="{BB962C8B-B14F-4D97-AF65-F5344CB8AC3E}">
        <p14:creationId xmlns:p14="http://schemas.microsoft.com/office/powerpoint/2010/main" val="37385070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cp:revision>
  <dcterms:modified xsi:type="dcterms:W3CDTF">2017-09-24T20:00:21Z</dcterms:modified>
</cp:coreProperties>
</file>