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57" r:id="rId3"/>
    <p:sldId id="259" r:id="rId4"/>
    <p:sldId id="267" r:id="rId5"/>
    <p:sldId id="268" r:id="rId6"/>
    <p:sldId id="261" r:id="rId7"/>
    <p:sldId id="263" r:id="rId8"/>
    <p:sldId id="265" r:id="rId9"/>
    <p:sldId id="264" r:id="rId10"/>
    <p:sldId id="266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3CB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0" autoAdjust="0"/>
    <p:restoredTop sz="94660"/>
  </p:normalViewPr>
  <p:slideViewPr>
    <p:cSldViewPr snapToGrid="0">
      <p:cViewPr varScale="1">
        <p:scale>
          <a:sx n="55" d="100"/>
          <a:sy n="55" d="100"/>
        </p:scale>
        <p:origin x="108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835E0-C44B-4EFA-AAF8-C462146CC790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21E66A-4DE1-450C-808E-206E64E479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164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original sequence of cognitive skills was Knowledge, Comprehension, Application, Analysis, Synthesis, and Evaluation. The framework was revised in 2001 by </a:t>
            </a:r>
            <a:r>
              <a:rPr lang="en-GB" dirty="0" err="1" smtClean="0"/>
              <a:t>Lorin</a:t>
            </a:r>
            <a:r>
              <a:rPr lang="en-GB" dirty="0" smtClean="0"/>
              <a:t> Anderson and David </a:t>
            </a:r>
            <a:r>
              <a:rPr lang="en-GB" dirty="0" err="1" smtClean="0"/>
              <a:t>Krathwohl</a:t>
            </a:r>
            <a:r>
              <a:rPr lang="en-GB" dirty="0" smtClean="0"/>
              <a:t>, yielding the revised Bloom’s Taxonomy. (You can read more here.) The most significant change was the removal of ‘Synthesis’ and the addition of ‘Creation’ as the highest-level of Bloom’s Taxonomy. And being at the highest level, the implication is that it’s the most complex or demanding cognitive skill–or at least represents a kind of pinnacle for cognitive tasks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EDFB633-A503-47DB-85BC-BA8EEE9BDCD5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4187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BF6F84E-01EA-474E-BAE3-7827B68BF3B8}" type="slidenum">
              <a:rPr lang="en-GB" altLang="en-US" smtClean="0">
                <a:latin typeface="Calibri" panose="020F0502020204030204" pitchFamily="34" charset="0"/>
              </a:rPr>
              <a:pPr/>
              <a:t>8</a:t>
            </a:fld>
            <a:endParaRPr lang="en-GB" altLang="en-US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60482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94887AE-0795-4BE6-8582-EFC3C7CCB39B}" type="slidenum">
              <a:rPr lang="en-GB" altLang="en-US" smtClean="0">
                <a:latin typeface="Calibri" panose="020F0502020204030204" pitchFamily="34" charset="0"/>
              </a:rPr>
              <a:pPr/>
              <a:t>9</a:t>
            </a:fld>
            <a:endParaRPr lang="en-GB" altLang="en-US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01711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DBCED24-7AF2-492C-95FE-896468B9635A}" type="slidenum">
              <a:rPr lang="en-GB" altLang="en-US" smtClean="0">
                <a:latin typeface="Calibri" panose="020F0502020204030204" pitchFamily="34" charset="0"/>
              </a:rPr>
              <a:pPr/>
              <a:t>10</a:t>
            </a:fld>
            <a:endParaRPr lang="en-GB" altLang="en-US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0758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507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23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059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559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980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515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24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200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746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445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1582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CB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9D8AC4-1141-4F15-86DD-9DA087C5976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021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19E43-E9A0-40C0-A012-32D716EB3A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Assignment Guidance </a:t>
            </a:r>
            <a:r>
              <a:rPr lang="en-GB" dirty="0" smtClean="0"/>
              <a:t>BMSW5101</a:t>
            </a:r>
            <a:br>
              <a:rPr lang="en-GB" dirty="0" smtClean="0"/>
            </a:br>
            <a:r>
              <a:rPr lang="en-GB" dirty="0" smtClean="0"/>
              <a:t>Critical Thinking</a:t>
            </a:r>
            <a:r>
              <a:rPr lang="en-GB" dirty="0" smtClean="0"/>
              <a:t> </a:t>
            </a:r>
            <a:r>
              <a:rPr lang="en-GB" dirty="0"/>
              <a:t>Report</a:t>
            </a:r>
          </a:p>
        </p:txBody>
      </p:sp>
    </p:spTree>
    <p:extLst>
      <p:ext uri="{BB962C8B-B14F-4D97-AF65-F5344CB8AC3E}">
        <p14:creationId xmlns:p14="http://schemas.microsoft.com/office/powerpoint/2010/main" val="5968873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E3C51-7206-4A23-A018-B9D5BF4CF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9F760-73C7-4817-8D6B-156E70A8B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6769"/>
            <a:ext cx="10515600" cy="497644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student will produce an individual </a:t>
            </a:r>
            <a:r>
              <a:rPr lang="en-GB" dirty="0">
                <a:solidFill>
                  <a:srgbClr val="FF0000"/>
                </a:solidFill>
              </a:rPr>
              <a:t>2500 </a:t>
            </a:r>
            <a:r>
              <a:rPr lang="en-GB" dirty="0"/>
              <a:t>word </a:t>
            </a:r>
            <a:r>
              <a:rPr lang="en-GB" dirty="0">
                <a:solidFill>
                  <a:srgbClr val="FF0000"/>
                </a:solidFill>
              </a:rPr>
              <a:t>formal</a:t>
            </a:r>
            <a:r>
              <a:rPr lang="en-GB" dirty="0"/>
              <a:t> report which is to consider the </a:t>
            </a:r>
            <a:r>
              <a:rPr lang="en-GB" dirty="0">
                <a:solidFill>
                  <a:srgbClr val="FF0000"/>
                </a:solidFill>
              </a:rPr>
              <a:t>critical analysis </a:t>
            </a:r>
            <a:r>
              <a:rPr lang="en-GB" dirty="0"/>
              <a:t>of </a:t>
            </a:r>
            <a:r>
              <a:rPr lang="en-GB" dirty="0">
                <a:solidFill>
                  <a:srgbClr val="FF0000"/>
                </a:solidFill>
              </a:rPr>
              <a:t>management theories </a:t>
            </a:r>
            <a:r>
              <a:rPr lang="en-GB" dirty="0"/>
              <a:t>relevant to an </a:t>
            </a:r>
            <a:r>
              <a:rPr lang="en-GB" dirty="0">
                <a:solidFill>
                  <a:srgbClr val="FF0000"/>
                </a:solidFill>
              </a:rPr>
              <a:t>organisational</a:t>
            </a:r>
            <a:r>
              <a:rPr lang="en-GB" dirty="0"/>
              <a:t> example and </a:t>
            </a:r>
            <a:r>
              <a:rPr lang="en-GB" dirty="0">
                <a:solidFill>
                  <a:srgbClr val="FF0000"/>
                </a:solidFill>
              </a:rPr>
              <a:t>critically assess the impact </a:t>
            </a:r>
            <a:r>
              <a:rPr lang="en-GB" dirty="0"/>
              <a:t>of these theories on the </a:t>
            </a:r>
            <a:r>
              <a:rPr lang="en-GB" dirty="0">
                <a:solidFill>
                  <a:srgbClr val="FF0000"/>
                </a:solidFill>
              </a:rPr>
              <a:t>beliefs, attitudes and values of the organisation </a:t>
            </a:r>
            <a:r>
              <a:rPr lang="en-GB" dirty="0"/>
              <a:t>and looking at the importance of </a:t>
            </a:r>
            <a:r>
              <a:rPr lang="en-GB" dirty="0">
                <a:solidFill>
                  <a:srgbClr val="FF0000"/>
                </a:solidFill>
              </a:rPr>
              <a:t>aligning the values of its employees </a:t>
            </a:r>
            <a:r>
              <a:rPr lang="en-GB" dirty="0"/>
              <a:t>with those the organisation. Critically evaluate how </a:t>
            </a:r>
            <a:r>
              <a:rPr lang="en-GB" dirty="0">
                <a:solidFill>
                  <a:srgbClr val="FF0000"/>
                </a:solidFill>
              </a:rPr>
              <a:t>someone with different values </a:t>
            </a:r>
            <a:r>
              <a:rPr lang="en-GB" dirty="0"/>
              <a:t>and beliefs might interpret these theories. Finally how </a:t>
            </a:r>
            <a:r>
              <a:rPr lang="en-GB" dirty="0">
                <a:solidFill>
                  <a:srgbClr val="FF0000"/>
                </a:solidFill>
              </a:rPr>
              <a:t>would you align your personal Values, </a:t>
            </a:r>
            <a:r>
              <a:rPr lang="en-GB" dirty="0"/>
              <a:t>attitudes and Beliefs with the organisational example used in your report?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Ensure the report is structured as a formal report and ‘Harvard’ referencing is used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Your Report should be submitted to </a:t>
            </a:r>
            <a:r>
              <a:rPr lang="en-GB" dirty="0" err="1"/>
              <a:t>Turnitin</a:t>
            </a:r>
            <a:r>
              <a:rPr lang="en-GB" dirty="0"/>
              <a:t> by </a:t>
            </a:r>
            <a:r>
              <a:rPr lang="en-GB" dirty="0" smtClean="0"/>
              <a:t>3pm on </a:t>
            </a:r>
            <a:r>
              <a:rPr lang="en-GB" b="1" dirty="0" smtClean="0"/>
              <a:t>11/12/20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48397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1B5B3-7C4F-45E0-8FCB-386BCA11D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16AC9-9381-4C23-AC61-C0F32C7DB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772147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dirty="0" smtClean="0"/>
              <a:t>the </a:t>
            </a:r>
            <a:r>
              <a:rPr lang="en-GB" dirty="0" smtClean="0">
                <a:solidFill>
                  <a:srgbClr val="FF0000"/>
                </a:solidFill>
              </a:rPr>
              <a:t>critical analysis </a:t>
            </a:r>
            <a:r>
              <a:rPr lang="en-GB" dirty="0" smtClean="0"/>
              <a:t>of </a:t>
            </a:r>
            <a:r>
              <a:rPr lang="en-GB" dirty="0" smtClean="0">
                <a:solidFill>
                  <a:srgbClr val="FF0000"/>
                </a:solidFill>
              </a:rPr>
              <a:t>management theories </a:t>
            </a:r>
            <a:r>
              <a:rPr lang="en-GB" dirty="0" smtClean="0"/>
              <a:t>relevant to an </a:t>
            </a:r>
            <a:r>
              <a:rPr lang="en-GB" dirty="0" smtClean="0">
                <a:solidFill>
                  <a:srgbClr val="FF0000"/>
                </a:solidFill>
              </a:rPr>
              <a:t>organisational</a:t>
            </a:r>
            <a:r>
              <a:rPr lang="en-GB" dirty="0" smtClean="0"/>
              <a:t> example and critically assess the </a:t>
            </a:r>
            <a:r>
              <a:rPr lang="en-GB" dirty="0" smtClean="0">
                <a:solidFill>
                  <a:srgbClr val="FF0000"/>
                </a:solidFill>
              </a:rPr>
              <a:t>impact</a:t>
            </a:r>
            <a:r>
              <a:rPr lang="en-GB" dirty="0" smtClean="0"/>
              <a:t> of these theories on the beliefs, attitudes and values of the organisation </a:t>
            </a:r>
          </a:p>
          <a:p>
            <a:pPr marL="514350" indent="-514350">
              <a:buAutoNum type="alphaLcParenR"/>
            </a:pPr>
            <a:r>
              <a:rPr lang="en-GB" i="1" dirty="0" smtClean="0"/>
              <a:t>Identify </a:t>
            </a:r>
            <a:r>
              <a:rPr lang="en-GB" i="1" dirty="0"/>
              <a:t>and analyse management theories relevant to an organisational example </a:t>
            </a:r>
            <a:endParaRPr lang="en-GB" i="1" dirty="0" smtClean="0"/>
          </a:p>
          <a:p>
            <a:pPr marL="514350" indent="-514350">
              <a:buAutoNum type="alphaLcParenR"/>
            </a:pPr>
            <a:r>
              <a:rPr lang="en-GB" i="1" dirty="0" smtClean="0"/>
              <a:t>Describe </a:t>
            </a:r>
            <a:r>
              <a:rPr lang="en-GB" i="1" dirty="0"/>
              <a:t>the </a:t>
            </a:r>
            <a:r>
              <a:rPr lang="en-GB" i="1" dirty="0" smtClean="0"/>
              <a:t>theory and critique it</a:t>
            </a:r>
          </a:p>
          <a:p>
            <a:pPr marL="514350" indent="-514350">
              <a:buAutoNum type="alphaLcParenR"/>
            </a:pPr>
            <a:r>
              <a:rPr lang="en-GB" i="1" dirty="0" smtClean="0"/>
              <a:t>Critically evaluate </a:t>
            </a:r>
            <a:r>
              <a:rPr lang="en-GB" i="1" dirty="0"/>
              <a:t>its effectiveness in the </a:t>
            </a:r>
            <a:r>
              <a:rPr lang="en-GB" i="1" dirty="0" smtClean="0"/>
              <a:t>organisation based on the values and culture of that organisation. </a:t>
            </a:r>
          </a:p>
          <a:p>
            <a:pPr marL="514350" indent="-514350">
              <a:buAutoNum type="alphaLcParenR"/>
            </a:pPr>
            <a:r>
              <a:rPr lang="en-GB" i="1" dirty="0" smtClean="0"/>
              <a:t>and  finally identify </a:t>
            </a:r>
            <a:r>
              <a:rPr lang="en-GB" i="1" dirty="0"/>
              <a:t>any additional theories that could enhance the organisation’s performance.</a:t>
            </a:r>
          </a:p>
          <a:p>
            <a:pPr marL="514350" indent="-514350"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590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74786"/>
            <a:ext cx="10515600" cy="28135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2. and critically assess the </a:t>
            </a:r>
            <a:r>
              <a:rPr lang="en-GB" dirty="0" smtClean="0">
                <a:solidFill>
                  <a:srgbClr val="FF0000"/>
                </a:solidFill>
              </a:rPr>
              <a:t>impact</a:t>
            </a:r>
            <a:r>
              <a:rPr lang="en-GB" dirty="0" smtClean="0"/>
              <a:t> of these theories on the </a:t>
            </a:r>
            <a:r>
              <a:rPr lang="en-GB" dirty="0" smtClean="0">
                <a:solidFill>
                  <a:srgbClr val="FF0000"/>
                </a:solidFill>
              </a:rPr>
              <a:t>employees</a:t>
            </a:r>
            <a:r>
              <a:rPr lang="en-GB" dirty="0" smtClean="0"/>
              <a:t> of that organisation; Critically analyse the impact of these theories on the </a:t>
            </a:r>
            <a:r>
              <a:rPr lang="en-GB" dirty="0" smtClean="0">
                <a:solidFill>
                  <a:srgbClr val="FF0000"/>
                </a:solidFill>
              </a:rPr>
              <a:t>success of these organisations </a:t>
            </a:r>
            <a:r>
              <a:rPr lang="en-GB" dirty="0" smtClean="0"/>
              <a:t>reflecting on their values, beliefs and attitudes to their </a:t>
            </a:r>
            <a:r>
              <a:rPr lang="en-GB" dirty="0" smtClean="0">
                <a:solidFill>
                  <a:srgbClr val="FF0000"/>
                </a:solidFill>
              </a:rPr>
              <a:t>work force </a:t>
            </a:r>
            <a:r>
              <a:rPr lang="en-GB" dirty="0" smtClean="0"/>
              <a:t>and </a:t>
            </a:r>
            <a:r>
              <a:rPr lang="en-GB" dirty="0" smtClean="0">
                <a:solidFill>
                  <a:srgbClr val="FF0000"/>
                </a:solidFill>
              </a:rPr>
              <a:t>customer base</a:t>
            </a:r>
            <a:r>
              <a:rPr lang="en-GB" dirty="0" smtClean="0"/>
              <a:t>. </a:t>
            </a:r>
            <a:r>
              <a:rPr lang="en-GB" i="1" dirty="0" smtClean="0"/>
              <a:t>Does it influence them to perform well? Do you/could you work there successfully? How can organisations influence employees to perform well? Are values-led organisations more successful?</a:t>
            </a:r>
            <a:endParaRPr lang="en-GB" dirty="0" smtClean="0"/>
          </a:p>
          <a:p>
            <a:pPr marL="514350" indent="-514350">
              <a:buAutoNum type="arabicPeriod"/>
            </a:pPr>
            <a:endParaRPr lang="en-GB" i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1221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961293" y="1334144"/>
            <a:ext cx="10515599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/>
              <a:t>3. Critically evaluate how </a:t>
            </a:r>
            <a:r>
              <a:rPr lang="en-GB" sz="2800" dirty="0" smtClean="0">
                <a:solidFill>
                  <a:srgbClr val="FF0000"/>
                </a:solidFill>
              </a:rPr>
              <a:t>someone with different values and beliefs </a:t>
            </a:r>
            <a:r>
              <a:rPr lang="en-GB" sz="2800" dirty="0" smtClean="0"/>
              <a:t>might interpret these theories. Finally how would </a:t>
            </a:r>
            <a:r>
              <a:rPr lang="en-GB" sz="2800" dirty="0" smtClean="0">
                <a:solidFill>
                  <a:srgbClr val="FF0000"/>
                </a:solidFill>
              </a:rPr>
              <a:t>you align your personal Values</a:t>
            </a:r>
            <a:r>
              <a:rPr lang="en-GB" sz="2800" dirty="0" smtClean="0"/>
              <a:t>, attitudes and Beliefs with the organisational example used in your report?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73338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6EB79-C648-4F5C-875A-95F37180C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7446"/>
            <a:ext cx="10972800" cy="536895"/>
          </a:xfrm>
        </p:spPr>
        <p:txBody>
          <a:bodyPr>
            <a:normAutofit fontScale="90000"/>
          </a:bodyPr>
          <a:lstStyle/>
          <a:p>
            <a:r>
              <a:rPr lang="en-GB" dirty="0"/>
              <a:t>Guidance specific to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1524E-725D-453F-8D26-793A05247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52082"/>
            <a:ext cx="10972800" cy="4753835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Use the models to provide a framework to construct your arguments - say how you have used RED/</a:t>
            </a:r>
            <a:r>
              <a:rPr lang="en-GB" dirty="0" err="1" smtClean="0"/>
              <a:t>Toulmin</a:t>
            </a:r>
            <a:r>
              <a:rPr lang="en-GB" dirty="0" smtClean="0"/>
              <a:t> etc.</a:t>
            </a:r>
          </a:p>
          <a:p>
            <a:r>
              <a:rPr lang="en-GB" i="1" dirty="0" smtClean="0"/>
              <a:t>There </a:t>
            </a:r>
            <a:r>
              <a:rPr lang="en-GB" i="1" dirty="0"/>
              <a:t>should be at least 20 academic references to support your work from a variety of valid and reliable sources. A reference list should be provided using Harvard referencing convention.</a:t>
            </a:r>
          </a:p>
          <a:p>
            <a:r>
              <a:rPr lang="en-GB" i="1" dirty="0"/>
              <a:t>You should demonstrate your knowledge and understanding of the theories and models associated with critical thinking.</a:t>
            </a:r>
          </a:p>
          <a:p>
            <a:r>
              <a:rPr lang="en-GB" i="1" dirty="0"/>
              <a:t>Critically analyse and evaluate your sources and draw appropriate conclusions supported by academic references.</a:t>
            </a:r>
          </a:p>
          <a:p>
            <a:r>
              <a:rPr lang="en-GB" i="1" dirty="0"/>
              <a:t>Critically evaluate and identify a management theory relevant to the work place and critically assess its impact on organisational beliefs, attitudes and values and its employees.</a:t>
            </a:r>
          </a:p>
          <a:p>
            <a:r>
              <a:rPr lang="en-GB" i="1" dirty="0"/>
              <a:t>Your report should be presented in a clear and coherent format.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i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660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062" y="205905"/>
            <a:ext cx="10005646" cy="6477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6638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831850" y="168275"/>
            <a:ext cx="10972800" cy="1143000"/>
          </a:xfrm>
        </p:spPr>
        <p:txBody>
          <a:bodyPr/>
          <a:lstStyle/>
          <a:p>
            <a:pPr algn="ctr" eaLnBrk="1" hangingPunct="1"/>
            <a:r>
              <a:rPr lang="en-GB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Descriptive  v  Critical  Writing</a:t>
            </a:r>
          </a:p>
        </p:txBody>
      </p:sp>
      <p:sp>
        <p:nvSpPr>
          <p:cNvPr id="34819" name="Text Placeholder 2"/>
          <p:cNvSpPr>
            <a:spLocks noGrp="1"/>
          </p:cNvSpPr>
          <p:nvPr>
            <p:ph type="body" idx="1"/>
          </p:nvPr>
        </p:nvSpPr>
        <p:spPr>
          <a:xfrm>
            <a:off x="482358" y="1026318"/>
            <a:ext cx="4038600" cy="715963"/>
          </a:xfrm>
        </p:spPr>
        <p:txBody>
          <a:bodyPr/>
          <a:lstStyle/>
          <a:p>
            <a:pPr eaLnBrk="1" hangingPunct="1"/>
            <a:r>
              <a:rPr lang="en-GB" altLang="en-US" u="sng" dirty="0" smtClean="0">
                <a:solidFill>
                  <a:srgbClr val="00B05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Descriptive writing</a:t>
            </a:r>
            <a:endParaRPr lang="en-GB" altLang="en-US" u="sng" dirty="0" smtClean="0">
              <a:solidFill>
                <a:srgbClr val="00B050"/>
              </a:solidFill>
            </a:endParaRPr>
          </a:p>
        </p:txBody>
      </p:sp>
      <p:sp>
        <p:nvSpPr>
          <p:cNvPr id="18438" name="Content Placeholder 6"/>
          <p:cNvSpPr>
            <a:spLocks noGrp="1"/>
          </p:cNvSpPr>
          <p:nvPr>
            <p:ph sz="half" idx="2"/>
          </p:nvPr>
        </p:nvSpPr>
        <p:spPr>
          <a:xfrm>
            <a:off x="499147" y="1800224"/>
            <a:ext cx="4730077" cy="3951287"/>
          </a:xfrm>
        </p:spPr>
        <p:txBody>
          <a:bodyPr>
            <a:normAutofit/>
          </a:bodyPr>
          <a:lstStyle/>
          <a:p>
            <a:pPr marL="0" indent="0" eaLnBrk="1" hangingPunct="1">
              <a:spcAft>
                <a:spcPts val="600"/>
              </a:spcAft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00B050"/>
                </a:solidFill>
              </a:rPr>
              <a:t>Explains what a theory is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endParaRPr lang="en-GB" altLang="en-US" sz="1800" dirty="0" smtClean="0">
              <a:solidFill>
                <a:srgbClr val="00B050"/>
              </a:solidFill>
            </a:endParaRPr>
          </a:p>
          <a:p>
            <a:pPr marL="0" indent="0" eaLnBrk="1" hangingPunct="1">
              <a:spcAft>
                <a:spcPts val="600"/>
              </a:spcAft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00B050"/>
                </a:solidFill>
              </a:rPr>
              <a:t>Explains how something works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endParaRPr lang="en-GB" altLang="en-US" dirty="0" smtClean="0">
              <a:solidFill>
                <a:srgbClr val="00B050"/>
              </a:solidFill>
            </a:endParaRPr>
          </a:p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00B050"/>
                </a:solidFill>
              </a:rPr>
              <a:t>States </a:t>
            </a:r>
            <a:r>
              <a:rPr lang="en-GB" altLang="en-US" dirty="0" smtClean="0">
                <a:solidFill>
                  <a:srgbClr val="00B050"/>
                </a:solidFill>
              </a:rPr>
              <a:t>the different components</a:t>
            </a:r>
          </a:p>
        </p:txBody>
      </p:sp>
      <p:sp>
        <p:nvSpPr>
          <p:cNvPr id="34820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78588" y="902096"/>
            <a:ext cx="4189412" cy="715963"/>
          </a:xfrm>
        </p:spPr>
        <p:txBody>
          <a:bodyPr/>
          <a:lstStyle/>
          <a:p>
            <a:pPr eaLnBrk="1" hangingPunct="1"/>
            <a:r>
              <a:rPr lang="en-GB" altLang="en-US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analytical writing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78588" y="1995091"/>
            <a:ext cx="4464050" cy="4175125"/>
          </a:xfrm>
        </p:spPr>
        <p:txBody>
          <a:bodyPr/>
          <a:lstStyle/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FF0000"/>
                </a:solidFill>
              </a:rPr>
              <a:t>Shows why something is relevant or suitable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FF0000"/>
                </a:solidFill>
              </a:rPr>
              <a:t>Indicates why something will work (best)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FF0000"/>
                </a:solidFill>
              </a:rPr>
              <a:t>Weighs </a:t>
            </a:r>
            <a:r>
              <a:rPr lang="en-GB" altLang="en-US" dirty="0" smtClean="0">
                <a:solidFill>
                  <a:srgbClr val="FF0000"/>
                </a:solidFill>
              </a:rPr>
              <a:t>up the importance of component parts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524000" y="6477000"/>
            <a:ext cx="8148638" cy="274638"/>
          </a:xfrm>
        </p:spPr>
        <p:txBody>
          <a:bodyPr/>
          <a:lstStyle/>
          <a:p>
            <a:pPr>
              <a:defRPr/>
            </a:pPr>
            <a:r>
              <a:rPr lang="en-GB"/>
              <a:t>                             </a:t>
            </a:r>
            <a:endParaRPr lang="en-GB" dirty="0"/>
          </a:p>
        </p:txBody>
      </p:sp>
      <p:sp>
        <p:nvSpPr>
          <p:cNvPr id="34824" name="Slide Number Placeholder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1DD8E0F-FD82-4ACE-BA16-9A2B6A236C3D}" type="slidenum">
              <a:rPr lang="en-GB" altLang="en-US" smtClean="0">
                <a:solidFill>
                  <a:srgbClr val="3F4052"/>
                </a:solidFill>
                <a:latin typeface="Constantia" panose="02030602050306030303" pitchFamily="18" charset="0"/>
              </a:rPr>
              <a:pPr/>
              <a:t>8</a:t>
            </a:fld>
            <a:endParaRPr lang="en-GB" altLang="en-US" smtClean="0">
              <a:solidFill>
                <a:srgbClr val="3F4052"/>
              </a:solidFill>
              <a:latin typeface="Constantia" panose="02030602050306030303" pitchFamily="18" charset="0"/>
            </a:endParaRPr>
          </a:p>
        </p:txBody>
      </p:sp>
      <p:cxnSp>
        <p:nvCxnSpPr>
          <p:cNvPr id="15" name="Straight Arrow Connector 14"/>
          <p:cNvCxnSpPr>
            <a:cxnSpLocks/>
          </p:cNvCxnSpPr>
          <p:nvPr/>
        </p:nvCxnSpPr>
        <p:spPr>
          <a:xfrm>
            <a:off x="5553075" y="2276475"/>
            <a:ext cx="601663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/>
          </p:cNvPr>
          <p:cNvCxnSpPr>
            <a:cxnSpLocks/>
          </p:cNvCxnSpPr>
          <p:nvPr/>
        </p:nvCxnSpPr>
        <p:spPr>
          <a:xfrm>
            <a:off x="5553075" y="4149725"/>
            <a:ext cx="601663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/>
          </p:cNvPr>
          <p:cNvCxnSpPr>
            <a:cxnSpLocks/>
          </p:cNvCxnSpPr>
          <p:nvPr/>
        </p:nvCxnSpPr>
        <p:spPr>
          <a:xfrm>
            <a:off x="5553075" y="3213100"/>
            <a:ext cx="601663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5964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8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609600" y="704850"/>
            <a:ext cx="10972800" cy="1143000"/>
          </a:xfrm>
        </p:spPr>
        <p:txBody>
          <a:bodyPr/>
          <a:lstStyle/>
          <a:p>
            <a:pPr algn="ctr" eaLnBrk="1" hangingPunct="1"/>
            <a:r>
              <a:rPr lang="en-GB" altLang="en-US" sz="3600" b="1" smtClean="0">
                <a:latin typeface="Arial" panose="020B0604020202020204" pitchFamily="34" charset="0"/>
                <a:cs typeface="Arial" panose="020B0604020202020204" pitchFamily="34" charset="0"/>
              </a:rPr>
              <a:t>Descriptive  v  Critical  Writing</a:t>
            </a:r>
          </a:p>
        </p:txBody>
      </p:sp>
      <p:sp>
        <p:nvSpPr>
          <p:cNvPr id="32771" name="Text Placeholder 2"/>
          <p:cNvSpPr>
            <a:spLocks noGrp="1"/>
          </p:cNvSpPr>
          <p:nvPr>
            <p:ph type="body" idx="1"/>
          </p:nvPr>
        </p:nvSpPr>
        <p:spPr>
          <a:xfrm>
            <a:off x="809625" y="1693863"/>
            <a:ext cx="3579813" cy="715962"/>
          </a:xfrm>
        </p:spPr>
        <p:txBody>
          <a:bodyPr/>
          <a:lstStyle/>
          <a:p>
            <a:pPr eaLnBrk="1" hangingPunct="1"/>
            <a:r>
              <a:rPr lang="en-GB" altLang="en-US" u="sng" smtClean="0">
                <a:solidFill>
                  <a:srgbClr val="00B05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Descriptive writing</a:t>
            </a:r>
            <a:endParaRPr lang="en-GB" altLang="en-US" u="sng" smtClean="0">
              <a:solidFill>
                <a:srgbClr val="00B050"/>
              </a:solidFill>
            </a:endParaRPr>
          </a:p>
        </p:txBody>
      </p:sp>
      <p:sp>
        <p:nvSpPr>
          <p:cNvPr id="18438" name="Content Placeholder 6"/>
          <p:cNvSpPr>
            <a:spLocks noGrp="1"/>
          </p:cNvSpPr>
          <p:nvPr>
            <p:ph sz="half" idx="2"/>
          </p:nvPr>
        </p:nvSpPr>
        <p:spPr>
          <a:xfrm>
            <a:off x="298938" y="2601119"/>
            <a:ext cx="4923693" cy="3313906"/>
          </a:xfrm>
        </p:spPr>
        <p:txBody>
          <a:bodyPr>
            <a:normAutofit/>
          </a:bodyPr>
          <a:lstStyle/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00B050"/>
                </a:solidFill>
              </a:rPr>
              <a:t>States what is happening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00B050"/>
                </a:solidFill>
              </a:rPr>
              <a:t>States </a:t>
            </a:r>
            <a:r>
              <a:rPr lang="en-GB" altLang="en-US" dirty="0" smtClean="0">
                <a:solidFill>
                  <a:srgbClr val="00B050"/>
                </a:solidFill>
              </a:rPr>
              <a:t>what something is like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endParaRPr lang="en-GB" altLang="en-US" dirty="0" smtClean="0">
              <a:solidFill>
                <a:srgbClr val="00B050"/>
              </a:solidFill>
            </a:endParaRPr>
          </a:p>
          <a:p>
            <a:pPr marL="0" indent="0" eaLnBrk="1" hangingPunct="1">
              <a:buFont typeface="Wingdings 2" panose="05020102010507070707" pitchFamily="18" charset="2"/>
              <a:buNone/>
            </a:pPr>
            <a:endParaRPr lang="en-GB" altLang="en-US" dirty="0" smtClean="0">
              <a:solidFill>
                <a:srgbClr val="00B050"/>
              </a:solidFill>
            </a:endParaRPr>
          </a:p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00B050"/>
                </a:solidFill>
              </a:rPr>
              <a:t>Says </a:t>
            </a:r>
            <a:r>
              <a:rPr lang="en-GB" altLang="en-US" dirty="0" smtClean="0">
                <a:solidFill>
                  <a:srgbClr val="00B050"/>
                </a:solidFill>
              </a:rPr>
              <a:t>how to do something</a:t>
            </a:r>
          </a:p>
        </p:txBody>
      </p:sp>
      <p:sp>
        <p:nvSpPr>
          <p:cNvPr id="3277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84967" y="1622424"/>
            <a:ext cx="4032250" cy="715963"/>
          </a:xfrm>
        </p:spPr>
        <p:txBody>
          <a:bodyPr/>
          <a:lstStyle/>
          <a:p>
            <a:pPr eaLnBrk="1" hangingPunct="1"/>
            <a:r>
              <a:rPr lang="en-GB" altLang="en-US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analytical writing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461" y="2378075"/>
            <a:ext cx="4464050" cy="3951288"/>
          </a:xfrm>
        </p:spPr>
        <p:txBody>
          <a:bodyPr/>
          <a:lstStyle/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FF0000"/>
                </a:solidFill>
              </a:rPr>
              <a:t>Identifies the significance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FF0000"/>
                </a:solidFill>
              </a:rPr>
              <a:t>Evaluates strengths and </a:t>
            </a:r>
            <a:r>
              <a:rPr lang="en-GB" altLang="en-US" dirty="0" smtClean="0">
                <a:solidFill>
                  <a:srgbClr val="FF0000"/>
                </a:solidFill>
              </a:rPr>
              <a:t>weaknesses and weighs </a:t>
            </a:r>
            <a:r>
              <a:rPr lang="en-GB" altLang="en-US" dirty="0" smtClean="0">
                <a:solidFill>
                  <a:srgbClr val="FF0000"/>
                </a:solidFill>
              </a:rPr>
              <a:t>one piece of information against another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FF0000"/>
                </a:solidFill>
              </a:rPr>
              <a:t>Makes reasoned judgements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FF0000"/>
                </a:solidFill>
              </a:rPr>
              <a:t>Argues a case according to the evidence</a:t>
            </a:r>
          </a:p>
        </p:txBody>
      </p:sp>
      <p:sp>
        <p:nvSpPr>
          <p:cNvPr id="32776" name="Slide Number Placeholder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F40493A-5855-4FBD-B0C6-F18730DE1299}" type="slidenum">
              <a:rPr lang="en-GB" altLang="en-US" smtClean="0">
                <a:solidFill>
                  <a:srgbClr val="3F4052"/>
                </a:solidFill>
                <a:latin typeface="Constantia" panose="02030602050306030303" pitchFamily="18" charset="0"/>
              </a:rPr>
              <a:pPr/>
              <a:t>9</a:t>
            </a:fld>
            <a:endParaRPr lang="en-GB" altLang="en-US" smtClean="0">
              <a:solidFill>
                <a:srgbClr val="3F4052"/>
              </a:solidFill>
              <a:latin typeface="Constantia" panose="02030602050306030303" pitchFamily="18" charset="0"/>
            </a:endParaRPr>
          </a:p>
        </p:txBody>
      </p:sp>
      <p:cxnSp>
        <p:nvCxnSpPr>
          <p:cNvPr id="23" name="Straight Arrow Connector 22"/>
          <p:cNvCxnSpPr>
            <a:cxnSpLocks/>
          </p:cNvCxnSpPr>
          <p:nvPr/>
        </p:nvCxnSpPr>
        <p:spPr>
          <a:xfrm>
            <a:off x="5519738" y="2675488"/>
            <a:ext cx="576262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cxnSpLocks/>
          </p:cNvCxnSpPr>
          <p:nvPr/>
        </p:nvCxnSpPr>
        <p:spPr>
          <a:xfrm>
            <a:off x="5545138" y="4848225"/>
            <a:ext cx="550862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78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6292" y="2958857"/>
            <a:ext cx="828675" cy="49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3353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8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628650" y="325438"/>
            <a:ext cx="10972800" cy="1143000"/>
          </a:xfrm>
        </p:spPr>
        <p:txBody>
          <a:bodyPr/>
          <a:lstStyle/>
          <a:p>
            <a:pPr algn="ctr" eaLnBrk="1" hangingPunct="1"/>
            <a:r>
              <a:rPr lang="en-GB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Descriptive  v  Critical  Writing</a:t>
            </a:r>
          </a:p>
        </p:txBody>
      </p:sp>
      <p:sp>
        <p:nvSpPr>
          <p:cNvPr id="36867" name="Text Placeholder 2"/>
          <p:cNvSpPr>
            <a:spLocks noGrp="1"/>
          </p:cNvSpPr>
          <p:nvPr>
            <p:ph type="body" idx="1"/>
          </p:nvPr>
        </p:nvSpPr>
        <p:spPr>
          <a:xfrm>
            <a:off x="922876" y="1006079"/>
            <a:ext cx="4041775" cy="715962"/>
          </a:xfrm>
        </p:spPr>
        <p:txBody>
          <a:bodyPr/>
          <a:lstStyle/>
          <a:p>
            <a:pPr eaLnBrk="1" hangingPunct="1"/>
            <a:r>
              <a:rPr lang="en-GB" altLang="en-US" u="sng" dirty="0" smtClean="0">
                <a:solidFill>
                  <a:srgbClr val="00B05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Descriptive writing</a:t>
            </a:r>
            <a:endParaRPr lang="en-GB" altLang="en-US" u="sng" dirty="0" smtClean="0">
              <a:solidFill>
                <a:srgbClr val="00B050"/>
              </a:solidFill>
            </a:endParaRPr>
          </a:p>
        </p:txBody>
      </p:sp>
      <p:sp>
        <p:nvSpPr>
          <p:cNvPr id="18438" name="Content Placeholder 6"/>
          <p:cNvSpPr>
            <a:spLocks noGrp="1"/>
          </p:cNvSpPr>
          <p:nvPr>
            <p:ph sz="half" idx="2"/>
          </p:nvPr>
        </p:nvSpPr>
        <p:spPr>
          <a:xfrm>
            <a:off x="970757" y="1808000"/>
            <a:ext cx="3600450" cy="3951288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00B050"/>
                </a:solidFill>
              </a:rPr>
              <a:t>States opinions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endParaRPr lang="en-GB" altLang="en-US" dirty="0" smtClean="0">
              <a:solidFill>
                <a:srgbClr val="00B050"/>
              </a:solidFill>
            </a:endParaRPr>
          </a:p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00B050"/>
                </a:solidFill>
              </a:rPr>
              <a:t>Lists details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endParaRPr lang="en-GB" altLang="en-US" dirty="0" smtClean="0">
              <a:solidFill>
                <a:srgbClr val="00B050"/>
              </a:solidFill>
            </a:endParaRPr>
          </a:p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00B050"/>
                </a:solidFill>
              </a:rPr>
              <a:t>Lists in any order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endParaRPr lang="en-GB" altLang="en-US" dirty="0" smtClean="0">
              <a:solidFill>
                <a:srgbClr val="00B050"/>
              </a:solidFill>
            </a:endParaRPr>
          </a:p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00B050"/>
                </a:solidFill>
              </a:rPr>
              <a:t>States links between items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endParaRPr lang="en-GB" altLang="en-US" sz="2000" dirty="0" smtClean="0">
              <a:solidFill>
                <a:srgbClr val="00B050"/>
              </a:solidFill>
            </a:endParaRPr>
          </a:p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00B050"/>
                </a:solidFill>
              </a:rPr>
              <a:t>Gives information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endParaRPr lang="en-GB" altLang="en-US" dirty="0" smtClean="0">
              <a:solidFill>
                <a:srgbClr val="00B050"/>
              </a:solidFill>
            </a:endParaRPr>
          </a:p>
        </p:txBody>
      </p:sp>
      <p:sp>
        <p:nvSpPr>
          <p:cNvPr id="36868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1419" y="1128460"/>
            <a:ext cx="4040187" cy="715962"/>
          </a:xfrm>
        </p:spPr>
        <p:txBody>
          <a:bodyPr/>
          <a:lstStyle/>
          <a:p>
            <a:pPr eaLnBrk="1" hangingPunct="1"/>
            <a:r>
              <a:rPr lang="en-GB" altLang="en-US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analytical writing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329487" y="1844422"/>
            <a:ext cx="4464050" cy="3951287"/>
          </a:xfrm>
        </p:spPr>
        <p:txBody>
          <a:bodyPr>
            <a:normAutofit fontScale="92500"/>
          </a:bodyPr>
          <a:lstStyle/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FF0000"/>
                </a:solidFill>
              </a:rPr>
              <a:t>Gives reasons for selecting each option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FF0000"/>
                </a:solidFill>
              </a:rPr>
              <a:t>Evaluates the relative significance of details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FF0000"/>
                </a:solidFill>
              </a:rPr>
              <a:t>Structures information in order of importance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FF0000"/>
                </a:solidFill>
              </a:rPr>
              <a:t>Shows the relevance of links between pieces of information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r>
              <a:rPr lang="en-GB" altLang="en-US" dirty="0" smtClean="0">
                <a:solidFill>
                  <a:srgbClr val="FF0000"/>
                </a:solidFill>
              </a:rPr>
              <a:t>Draws conclusions</a:t>
            </a:r>
          </a:p>
          <a:p>
            <a:pPr marL="0" indent="0" eaLnBrk="1" hangingPunct="1">
              <a:buFont typeface="Wingdings 2" panose="05020102010507070707" pitchFamily="18" charset="2"/>
              <a:buNone/>
            </a:pPr>
            <a:endParaRPr lang="en-GB" altLang="en-US" dirty="0" smtClean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524000" y="6477000"/>
            <a:ext cx="8148638" cy="274638"/>
          </a:xfrm>
        </p:spPr>
        <p:txBody>
          <a:bodyPr/>
          <a:lstStyle/>
          <a:p>
            <a:pPr>
              <a:defRPr/>
            </a:pPr>
            <a:r>
              <a:rPr lang="en-GB" dirty="0"/>
              <a:t>                             </a:t>
            </a:r>
          </a:p>
        </p:txBody>
      </p:sp>
      <p:sp>
        <p:nvSpPr>
          <p:cNvPr id="36872" name="Slide Number Placeholder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198D4F5-0E22-4CD5-9E2F-CAEBC846908C}" type="slidenum">
              <a:rPr lang="en-GB" altLang="en-US" smtClean="0">
                <a:solidFill>
                  <a:srgbClr val="3F4052"/>
                </a:solidFill>
                <a:latin typeface="Constantia" panose="02030602050306030303" pitchFamily="18" charset="0"/>
              </a:rPr>
              <a:pPr/>
              <a:t>10</a:t>
            </a:fld>
            <a:endParaRPr lang="en-GB" altLang="en-US" smtClean="0">
              <a:solidFill>
                <a:srgbClr val="3F4052"/>
              </a:solidFill>
              <a:latin typeface="Constantia" panose="02030602050306030303" pitchFamily="18" charset="0"/>
            </a:endParaRPr>
          </a:p>
        </p:txBody>
      </p:sp>
      <p:cxnSp>
        <p:nvCxnSpPr>
          <p:cNvPr id="15" name="Straight Arrow Connector 14"/>
          <p:cNvCxnSpPr>
            <a:cxnSpLocks/>
          </p:cNvCxnSpPr>
          <p:nvPr/>
        </p:nvCxnSpPr>
        <p:spPr>
          <a:xfrm>
            <a:off x="5130006" y="2068147"/>
            <a:ext cx="936625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/>
          </p:cNvPr>
          <p:cNvCxnSpPr>
            <a:cxnSpLocks/>
          </p:cNvCxnSpPr>
          <p:nvPr/>
        </p:nvCxnSpPr>
        <p:spPr>
          <a:xfrm>
            <a:off x="5178425" y="2989385"/>
            <a:ext cx="936625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/>
          </p:cNvPr>
          <p:cNvCxnSpPr>
            <a:cxnSpLocks/>
          </p:cNvCxnSpPr>
          <p:nvPr/>
        </p:nvCxnSpPr>
        <p:spPr>
          <a:xfrm>
            <a:off x="5206389" y="3802084"/>
            <a:ext cx="936625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/>
          </p:cNvPr>
          <p:cNvCxnSpPr>
            <a:cxnSpLocks/>
          </p:cNvCxnSpPr>
          <p:nvPr/>
        </p:nvCxnSpPr>
        <p:spPr>
          <a:xfrm>
            <a:off x="5178425" y="4629883"/>
            <a:ext cx="936625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/>
          </p:cNvPr>
          <p:cNvCxnSpPr>
            <a:cxnSpLocks/>
          </p:cNvCxnSpPr>
          <p:nvPr/>
        </p:nvCxnSpPr>
        <p:spPr>
          <a:xfrm>
            <a:off x="5178425" y="5454650"/>
            <a:ext cx="936625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8241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8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1C0C8-84C6-4DD4-B983-35979A9F3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13927"/>
          </a:xfrm>
        </p:spPr>
        <p:txBody>
          <a:bodyPr>
            <a:normAutofit fontScale="90000"/>
          </a:bodyPr>
          <a:lstStyle/>
          <a:p>
            <a:r>
              <a:rPr lang="en-GB" dirty="0"/>
              <a:t>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80CBC-6114-4E99-85D7-CA146AB65F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82180"/>
            <a:ext cx="10972800" cy="4603725"/>
          </a:xfrm>
        </p:spPr>
        <p:txBody>
          <a:bodyPr>
            <a:normAutofit/>
          </a:bodyPr>
          <a:lstStyle/>
          <a:p>
            <a:r>
              <a:rPr lang="en-GB" dirty="0"/>
              <a:t>Remember to answer the brief PLUS build in critical thinking models. </a:t>
            </a:r>
          </a:p>
          <a:p>
            <a:r>
              <a:rPr lang="en-GB" dirty="0"/>
              <a:t>Apply one </a:t>
            </a:r>
            <a:r>
              <a:rPr lang="en-GB" dirty="0" smtClean="0"/>
              <a:t>or more of </a:t>
            </a:r>
            <a:r>
              <a:rPr lang="en-GB" dirty="0"/>
              <a:t>the management </a:t>
            </a:r>
            <a:r>
              <a:rPr lang="en-GB" dirty="0" smtClean="0"/>
              <a:t>theories (Classical &amp; Modern) </a:t>
            </a:r>
            <a:r>
              <a:rPr lang="en-GB" dirty="0"/>
              <a:t>to </a:t>
            </a:r>
            <a:r>
              <a:rPr lang="en-GB" dirty="0" smtClean="0"/>
              <a:t>a workplace example, you might choose where you work</a:t>
            </a:r>
            <a:r>
              <a:rPr lang="en-GB" dirty="0"/>
              <a:t>, </a:t>
            </a:r>
            <a:r>
              <a:rPr lang="en-GB" dirty="0" smtClean="0"/>
              <a:t>or</a:t>
            </a:r>
            <a:r>
              <a:rPr lang="en-GB" dirty="0" smtClean="0"/>
              <a:t> </a:t>
            </a:r>
            <a:r>
              <a:rPr lang="en-GB" dirty="0"/>
              <a:t>choose an organisation that you are familiar </a:t>
            </a:r>
            <a:r>
              <a:rPr lang="en-GB" dirty="0" smtClean="0"/>
              <a:t>with or are interested in researching. </a:t>
            </a:r>
            <a:endParaRPr lang="en-GB" dirty="0"/>
          </a:p>
          <a:p>
            <a:r>
              <a:rPr lang="en-GB" dirty="0"/>
              <a:t>Underpin your work with credible sources – books, the resources on Moodle, articles (not less credible websites).</a:t>
            </a:r>
          </a:p>
          <a:p>
            <a:r>
              <a:rPr lang="en-GB" dirty="0"/>
              <a:t>Use a report format </a:t>
            </a:r>
            <a:r>
              <a:rPr lang="en-GB" dirty="0" smtClean="0"/>
              <a:t>–Contents </a:t>
            </a:r>
            <a:r>
              <a:rPr lang="en-GB" dirty="0"/>
              <a:t>page, introduction, findings, </a:t>
            </a:r>
            <a:r>
              <a:rPr lang="en-GB" dirty="0" smtClean="0"/>
              <a:t>conclusion &amp; recommendations</a:t>
            </a:r>
            <a:r>
              <a:rPr lang="en-GB" dirty="0"/>
              <a:t>, reference list.  </a:t>
            </a:r>
          </a:p>
          <a:p>
            <a:r>
              <a:rPr lang="en-GB" dirty="0"/>
              <a:t>Use the third person. </a:t>
            </a:r>
          </a:p>
        </p:txBody>
      </p:sp>
    </p:spTree>
    <p:extLst>
      <p:ext uri="{BB962C8B-B14F-4D97-AF65-F5344CB8AC3E}">
        <p14:creationId xmlns:p14="http://schemas.microsoft.com/office/powerpoint/2010/main" val="7117141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382</TotalTime>
  <Words>802</Words>
  <Application>Microsoft Office PowerPoint</Application>
  <PresentationFormat>Widescreen</PresentationFormat>
  <Paragraphs>83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Calibri Light</vt:lpstr>
      <vt:lpstr>Constantia</vt:lpstr>
      <vt:lpstr>Times New Roman</vt:lpstr>
      <vt:lpstr>Wingdings 2</vt:lpstr>
      <vt:lpstr>Office Theme</vt:lpstr>
      <vt:lpstr>Assignment Guidance BMSW5101 Critical Thinking Report</vt:lpstr>
      <vt:lpstr>The Brief</vt:lpstr>
      <vt:lpstr>Possible Structure</vt:lpstr>
      <vt:lpstr>PowerPoint Presentation</vt:lpstr>
      <vt:lpstr>PowerPoint Presentation</vt:lpstr>
      <vt:lpstr>Guidance specific to assignment</vt:lpstr>
      <vt:lpstr>PowerPoint Presentation</vt:lpstr>
      <vt:lpstr>Descriptive  v  Critical  Writing</vt:lpstr>
      <vt:lpstr>Descriptive  v  Critical  Writing</vt:lpstr>
      <vt:lpstr>Descriptive  v  Critical  Writing</vt:lpstr>
      <vt:lpstr>Tips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Shehla Khan</cp:lastModifiedBy>
  <cp:revision>21</cp:revision>
  <dcterms:created xsi:type="dcterms:W3CDTF">2019-03-20T15:45:20Z</dcterms:created>
  <dcterms:modified xsi:type="dcterms:W3CDTF">2020-11-23T12:33:40Z</dcterms:modified>
</cp:coreProperties>
</file>