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3"/>
  </p:notesMasterIdLst>
  <p:handoutMasterIdLst>
    <p:handoutMasterId r:id="rId24"/>
  </p:handoutMasterIdLst>
  <p:sldIdLst>
    <p:sldId id="256" r:id="rId5"/>
    <p:sldId id="358" r:id="rId6"/>
    <p:sldId id="359" r:id="rId7"/>
    <p:sldId id="360" r:id="rId8"/>
    <p:sldId id="361" r:id="rId9"/>
    <p:sldId id="362" r:id="rId10"/>
    <p:sldId id="363" r:id="rId11"/>
    <p:sldId id="364" r:id="rId12"/>
    <p:sldId id="353" r:id="rId13"/>
    <p:sldId id="354" r:id="rId14"/>
    <p:sldId id="267" r:id="rId15"/>
    <p:sldId id="268" r:id="rId16"/>
    <p:sldId id="355" r:id="rId17"/>
    <p:sldId id="356" r:id="rId18"/>
    <p:sldId id="269" r:id="rId19"/>
    <p:sldId id="357" r:id="rId20"/>
    <p:sldId id="272" r:id="rId21"/>
    <p:sldId id="36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373" autoAdjust="0"/>
  </p:normalViewPr>
  <p:slideViewPr>
    <p:cSldViewPr>
      <p:cViewPr varScale="1">
        <p:scale>
          <a:sx n="87" d="100"/>
          <a:sy n="87" d="100"/>
        </p:scale>
        <p:origin x="900"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09/09/2019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09/09/2019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smtClean="0">
                <a:solidFill>
                  <a:schemeClr val="tx1"/>
                </a:solidFill>
                <a:effectLst/>
                <a:latin typeface="+mn-lt"/>
                <a:ea typeface="+mn-ea"/>
                <a:cs typeface="+mn-cs"/>
              </a:rPr>
              <a:t>organizational analysis</a:t>
            </a:r>
            <a:r>
              <a:rPr lang="en-GB" sz="1200" b="0" i="0" u="none" strike="noStrike" kern="1200" dirty="0" smtClean="0">
                <a:solidFill>
                  <a:schemeClr val="tx1"/>
                </a:solidFill>
                <a:effectLst/>
                <a:latin typeface="+mn-lt"/>
                <a:ea typeface="+mn-ea"/>
                <a:cs typeface="+mn-cs"/>
              </a:rPr>
              <a:t> is a diagnostic business process that can help organizations understand their performance, look for problem areas, identify opportunities, and develop a plan of action for improving performance.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2873778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SWOT analysis (strengths, weaknesses, opportunities and threats analysis)</a:t>
            </a:r>
          </a:p>
          <a:p>
            <a:r>
              <a:rPr lang="en-GB" sz="1200" b="0" i="0" kern="1200" dirty="0" smtClean="0">
                <a:solidFill>
                  <a:schemeClr val="tx1"/>
                </a:solidFill>
                <a:effectLst/>
                <a:latin typeface="+mn-lt"/>
                <a:ea typeface="+mn-ea"/>
                <a:cs typeface="+mn-cs"/>
              </a:rPr>
              <a:t>SWOT analysis (strengths, weaknesses, opportunities and threats analysis) is a framework for identifying and </a:t>
            </a:r>
            <a:r>
              <a:rPr lang="en-GB" sz="1200" b="0" i="0" kern="1200" dirty="0" err="1" smtClean="0">
                <a:solidFill>
                  <a:schemeClr val="tx1"/>
                </a:solidFill>
                <a:effectLst/>
                <a:latin typeface="+mn-lt"/>
                <a:ea typeface="+mn-ea"/>
                <a:cs typeface="+mn-cs"/>
              </a:rPr>
              <a:t>analyzing</a:t>
            </a:r>
            <a:r>
              <a:rPr lang="en-GB" sz="1200" b="0" i="0" kern="1200" dirty="0" smtClean="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smtClean="0">
                <a:solidFill>
                  <a:schemeClr val="tx1"/>
                </a:solidFill>
                <a:effectLst/>
                <a:latin typeface="+mn-lt"/>
                <a:ea typeface="+mn-ea"/>
                <a:cs typeface="+mn-cs"/>
              </a:rPr>
              <a:t>SWOT analysis is most commonly used by business entities, but it is also used by </a:t>
            </a:r>
            <a:r>
              <a:rPr lang="en-GB" sz="1200" b="0" i="0" u="sng" kern="1200" dirty="0" err="1" smtClean="0">
                <a:solidFill>
                  <a:schemeClr val="tx1"/>
                </a:solidFill>
                <a:effectLst/>
                <a:latin typeface="+mn-lt"/>
                <a:ea typeface="+mn-ea"/>
                <a:cs typeface="+mn-cs"/>
                <a:hlinkClick r:id="rId3"/>
              </a:rPr>
              <a:t>nonprofit</a:t>
            </a:r>
            <a:r>
              <a:rPr lang="en-GB" sz="1200" b="0" i="0" u="sng" kern="1200" dirty="0" smtClean="0">
                <a:solidFill>
                  <a:schemeClr val="tx1"/>
                </a:solidFill>
                <a:effectLst/>
                <a:latin typeface="+mn-lt"/>
                <a:ea typeface="+mn-ea"/>
                <a:cs typeface="+mn-cs"/>
                <a:hlinkClick r:id="rId3"/>
              </a:rPr>
              <a:t> organizations</a:t>
            </a:r>
            <a:r>
              <a:rPr lang="en-GB" sz="1200" b="0" i="0" kern="1200" dirty="0" smtClean="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smtClean="0">
                <a:solidFill>
                  <a:schemeClr val="tx1"/>
                </a:solidFill>
                <a:effectLst/>
                <a:latin typeface="+mn-lt"/>
                <a:ea typeface="+mn-ea"/>
                <a:cs typeface="+mn-cs"/>
              </a:rPr>
              <a:t>The </a:t>
            </a:r>
            <a:r>
              <a:rPr lang="en-GB" sz="1200" b="0" i="0" u="sng" kern="1200" dirty="0" smtClean="0">
                <a:solidFill>
                  <a:schemeClr val="tx1"/>
                </a:solidFill>
                <a:effectLst/>
                <a:latin typeface="+mn-lt"/>
                <a:ea typeface="+mn-ea"/>
                <a:cs typeface="+mn-cs"/>
                <a:hlinkClick r:id="rId4"/>
              </a:rPr>
              <a:t>framework</a:t>
            </a:r>
            <a:r>
              <a:rPr lang="en-GB" sz="1200" b="0" i="0" kern="1200" dirty="0" smtClean="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smtClean="0">
                <a:solidFill>
                  <a:schemeClr val="tx1"/>
                </a:solidFill>
                <a:effectLst/>
                <a:latin typeface="+mn-lt"/>
                <a:ea typeface="+mn-ea"/>
                <a:cs typeface="+mn-cs"/>
              </a:rPr>
              <a:t>When and why you should do a SWOT analysis</a:t>
            </a:r>
          </a:p>
          <a:p>
            <a:r>
              <a:rPr lang="en-GB" sz="1200" b="0" i="0" kern="1200" dirty="0" smtClean="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smtClean="0">
                <a:solidFill>
                  <a:schemeClr val="tx1"/>
                </a:solidFill>
                <a:effectLst/>
                <a:latin typeface="+mn-lt"/>
                <a:ea typeface="+mn-ea"/>
                <a:cs typeface="+mn-cs"/>
                <a:hlinkClick r:id="rId5"/>
              </a:rPr>
              <a:t>competitive advantage</a:t>
            </a:r>
            <a:r>
              <a:rPr lang="en-GB" sz="1200" b="0" i="0" kern="1200" dirty="0" smtClean="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smtClean="0">
                <a:solidFill>
                  <a:schemeClr val="tx1"/>
                </a:solidFill>
                <a:effectLst/>
                <a:latin typeface="+mn-lt"/>
                <a:ea typeface="+mn-ea"/>
                <a:cs typeface="+mn-cs"/>
              </a:rPr>
              <a:t>Elements of a SWOT analysis</a:t>
            </a:r>
          </a:p>
          <a:p>
            <a:r>
              <a:rPr lang="en-GB" sz="1200" b="0" i="0" kern="1200" dirty="0" smtClean="0">
                <a:solidFill>
                  <a:schemeClr val="tx1"/>
                </a:solidFill>
                <a:effectLst/>
                <a:latin typeface="+mn-lt"/>
                <a:ea typeface="+mn-ea"/>
                <a:cs typeface="+mn-cs"/>
              </a:rPr>
              <a:t>As its name states, a SWOT analysis examines four elements:</a:t>
            </a:r>
          </a:p>
          <a:p>
            <a:r>
              <a:rPr lang="en-GB" sz="1200" b="1" i="0" kern="1200" dirty="0" smtClean="0">
                <a:solidFill>
                  <a:schemeClr val="tx1"/>
                </a:solidFill>
                <a:effectLst/>
                <a:latin typeface="+mn-lt"/>
                <a:ea typeface="+mn-ea"/>
                <a:cs typeface="+mn-cs"/>
              </a:rPr>
              <a:t>Strengths</a:t>
            </a:r>
            <a:r>
              <a:rPr lang="en-GB" sz="1200" b="0" i="0" kern="1200" dirty="0" smtClean="0">
                <a:solidFill>
                  <a:schemeClr val="tx1"/>
                </a:solidFill>
                <a:effectLst/>
                <a:latin typeface="+mn-lt"/>
                <a:ea typeface="+mn-ea"/>
                <a:cs typeface="+mn-cs"/>
              </a:rPr>
              <a:t>: Internal attributes and resources that support a successful outcome.</a:t>
            </a:r>
          </a:p>
          <a:p>
            <a:r>
              <a:rPr lang="en-GB" sz="1200" b="1" i="0" kern="1200" dirty="0" smtClean="0">
                <a:solidFill>
                  <a:schemeClr val="tx1"/>
                </a:solidFill>
                <a:effectLst/>
                <a:latin typeface="+mn-lt"/>
                <a:ea typeface="+mn-ea"/>
                <a:cs typeface="+mn-cs"/>
              </a:rPr>
              <a:t>Weaknesses</a:t>
            </a:r>
            <a:r>
              <a:rPr lang="en-GB" sz="1200" b="0" i="0" kern="1200" dirty="0" smtClean="0">
                <a:solidFill>
                  <a:schemeClr val="tx1"/>
                </a:solidFill>
                <a:effectLst/>
                <a:latin typeface="+mn-lt"/>
                <a:ea typeface="+mn-ea"/>
                <a:cs typeface="+mn-cs"/>
              </a:rPr>
              <a:t>: Internal attributes and resources that work against a successful outcome.</a:t>
            </a:r>
          </a:p>
          <a:p>
            <a:r>
              <a:rPr lang="en-GB" sz="1200" b="1" i="0" kern="1200" dirty="0" smtClean="0">
                <a:solidFill>
                  <a:schemeClr val="tx1"/>
                </a:solidFill>
                <a:effectLst/>
                <a:latin typeface="+mn-lt"/>
                <a:ea typeface="+mn-ea"/>
                <a:cs typeface="+mn-cs"/>
              </a:rPr>
              <a:t>Opportunities</a:t>
            </a:r>
            <a:r>
              <a:rPr lang="en-GB" sz="1200" b="0" i="0" kern="1200" dirty="0" smtClean="0">
                <a:solidFill>
                  <a:schemeClr val="tx1"/>
                </a:solidFill>
                <a:effectLst/>
                <a:latin typeface="+mn-lt"/>
                <a:ea typeface="+mn-ea"/>
                <a:cs typeface="+mn-cs"/>
              </a:rPr>
              <a:t>: External factors that the entity can capitalize on or use to its advantage.</a:t>
            </a:r>
          </a:p>
          <a:p>
            <a:r>
              <a:rPr lang="en-GB" sz="1200" b="1" i="0" kern="1200" dirty="0" smtClean="0">
                <a:solidFill>
                  <a:schemeClr val="tx1"/>
                </a:solidFill>
                <a:effectLst/>
                <a:latin typeface="+mn-lt"/>
                <a:ea typeface="+mn-ea"/>
                <a:cs typeface="+mn-cs"/>
              </a:rPr>
              <a:t>Threats</a:t>
            </a:r>
            <a:r>
              <a:rPr lang="en-GB" sz="1200" b="0" i="0" kern="1200" dirty="0" smtClean="0">
                <a:solidFill>
                  <a:schemeClr val="tx1"/>
                </a:solidFill>
                <a:effectLst/>
                <a:latin typeface="+mn-lt"/>
                <a:ea typeface="+mn-ea"/>
                <a:cs typeface="+mn-cs"/>
              </a:rPr>
              <a:t>: External factors that could jeopardize the entity's success.</a:t>
            </a:r>
          </a:p>
          <a:p>
            <a:r>
              <a:rPr lang="en-GB" sz="1200" b="0" i="0" kern="1200" dirty="0" smtClean="0">
                <a:solidFill>
                  <a:schemeClr val="tx1"/>
                </a:solidFill>
                <a:effectLst/>
                <a:latin typeface="+mn-lt"/>
                <a:ea typeface="+mn-ea"/>
                <a:cs typeface="+mn-cs"/>
              </a:rPr>
              <a:t>A SWOT </a:t>
            </a:r>
            <a:r>
              <a:rPr lang="en-GB" sz="1200" b="0" i="0" u="sng" kern="1200" dirty="0" smtClean="0">
                <a:solidFill>
                  <a:schemeClr val="tx1"/>
                </a:solidFill>
                <a:effectLst/>
                <a:latin typeface="+mn-lt"/>
                <a:ea typeface="+mn-ea"/>
                <a:cs typeface="+mn-cs"/>
                <a:hlinkClick r:id="rId6"/>
              </a:rPr>
              <a:t>matrix</a:t>
            </a:r>
            <a:r>
              <a:rPr lang="en-GB" sz="1200" b="0" i="0" kern="1200" dirty="0" smtClean="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smtClean="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smtClean="0">
                <a:solidFill>
                  <a:schemeClr val="tx1"/>
                </a:solidFill>
                <a:effectLst/>
                <a:latin typeface="+mn-lt"/>
                <a:ea typeface="+mn-ea"/>
                <a:cs typeface="+mn-cs"/>
              </a:rPr>
              <a:t>How to do a SWOT analysis</a:t>
            </a:r>
          </a:p>
          <a:p>
            <a:r>
              <a:rPr lang="en-GB" sz="1200" b="0" i="0" kern="1200" dirty="0" smtClean="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smtClean="0">
                <a:solidFill>
                  <a:schemeClr val="tx1"/>
                </a:solidFill>
                <a:effectLst/>
                <a:latin typeface="+mn-lt"/>
                <a:ea typeface="+mn-ea"/>
                <a:cs typeface="+mn-cs"/>
              </a:rPr>
              <a:t>From there, the decision-makers list the strengths and weaknesses as well as opportunities and threats.</a:t>
            </a:r>
          </a:p>
          <a:p>
            <a:r>
              <a:rPr lang="en-GB" sz="1200" b="0" i="0" kern="1200" dirty="0" smtClean="0">
                <a:solidFill>
                  <a:schemeClr val="tx1"/>
                </a:solidFill>
                <a:effectLst/>
                <a:latin typeface="+mn-lt"/>
                <a:ea typeface="+mn-ea"/>
                <a:cs typeface="+mn-cs"/>
              </a:rPr>
              <a:t> </a:t>
            </a:r>
            <a:br>
              <a:rPr lang="en-GB" sz="1200" b="0" i="0"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Cate Costa provides an example</a:t>
            </a:r>
            <a:br>
              <a:rPr lang="en-GB" sz="1200" b="0" i="1"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of a simple SWOT analysis.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smtClean="0">
                <a:solidFill>
                  <a:schemeClr val="tx1"/>
                </a:solidFill>
                <a:effectLst/>
                <a:latin typeface="+mn-lt"/>
                <a:ea typeface="+mn-ea"/>
                <a:cs typeface="+mn-cs"/>
              </a:rPr>
              <a:t>Using a SWOT analysis</a:t>
            </a:r>
          </a:p>
          <a:p>
            <a:r>
              <a:rPr lang="en-GB" sz="1200" b="0" i="0" kern="1200" dirty="0" smtClean="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smtClean="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smtClean="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smtClean="0">
                <a:solidFill>
                  <a:schemeClr val="tx1"/>
                </a:solidFill>
                <a:effectLst/>
                <a:latin typeface="+mn-lt"/>
                <a:ea typeface="+mn-ea"/>
                <a:cs typeface="+mn-cs"/>
              </a:rPr>
              <a:t>SWOT analysis pros and cons</a:t>
            </a:r>
          </a:p>
          <a:p>
            <a:r>
              <a:rPr lang="en-GB" sz="1200" b="0" i="0" kern="1200" dirty="0" smtClean="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smtClean="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extLst>
      <p:ext uri="{BB962C8B-B14F-4D97-AF65-F5344CB8AC3E}">
        <p14:creationId xmlns:p14="http://schemas.microsoft.com/office/powerpoint/2010/main" val="1364163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extLst>
      <p:ext uri="{BB962C8B-B14F-4D97-AF65-F5344CB8AC3E}">
        <p14:creationId xmlns:p14="http://schemas.microsoft.com/office/powerpoint/2010/main" val="694820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Benefits and limitations of SWOT analysis</a:t>
            </a:r>
          </a:p>
          <a:p>
            <a:r>
              <a:rPr lang="en-GB" sz="1200" b="0" i="0" kern="1200" dirty="0" smtClean="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smtClean="0">
                <a:solidFill>
                  <a:schemeClr val="tx1"/>
                </a:solidFill>
                <a:effectLst/>
                <a:latin typeface="+mn-lt"/>
                <a:ea typeface="+mn-ea"/>
                <a:cs typeface="+mn-cs"/>
              </a:rPr>
              <a:t>Benefits of SWOT analysis</a:t>
            </a:r>
          </a:p>
          <a:p>
            <a:r>
              <a:rPr lang="en-GB" sz="1200" b="0" i="0" kern="1200" dirty="0" smtClean="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smtClean="0">
                <a:solidFill>
                  <a:schemeClr val="tx1"/>
                </a:solidFill>
                <a:effectLst/>
                <a:latin typeface="+mn-lt"/>
                <a:ea typeface="+mn-ea"/>
                <a:cs typeface="+mn-cs"/>
                <a:hlinkClick r:id="rId3"/>
              </a:rPr>
              <a:t>business adviser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deter </a:t>
            </a:r>
            <a:r>
              <a:rPr lang="en-GB" sz="1200" b="0" i="0" u="none" strike="noStrike" kern="1200" dirty="0" smtClean="0">
                <a:solidFill>
                  <a:schemeClr val="tx1"/>
                </a:solidFill>
                <a:effectLst/>
                <a:latin typeface="+mn-lt"/>
                <a:ea typeface="+mn-ea"/>
                <a:cs typeface="+mn-cs"/>
                <a:hlinkClick r:id="rId4"/>
              </a:rPr>
              <a:t>threats</a:t>
            </a: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develop business goals and strategies for achieving them.</a:t>
            </a:r>
          </a:p>
          <a:p>
            <a:r>
              <a:rPr lang="en-GB" sz="1200" b="1" i="0" kern="1200" dirty="0" smtClean="0">
                <a:solidFill>
                  <a:schemeClr val="tx1"/>
                </a:solidFill>
                <a:effectLst/>
                <a:latin typeface="+mn-lt"/>
                <a:ea typeface="+mn-ea"/>
                <a:cs typeface="+mn-cs"/>
              </a:rPr>
              <a:t>Limitations of SWOT analysis</a:t>
            </a:r>
          </a:p>
          <a:p>
            <a:r>
              <a:rPr lang="en-GB" sz="1200" b="0" i="0" kern="1200" dirty="0" smtClean="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smtClean="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produce a lot of information, but not all of it is useful.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17</a:t>
            </a:fld>
            <a:endParaRPr lang="en-GB"/>
          </a:p>
        </p:txBody>
      </p:sp>
    </p:spTree>
    <p:extLst>
      <p:ext uri="{BB962C8B-B14F-4D97-AF65-F5344CB8AC3E}">
        <p14:creationId xmlns:p14="http://schemas.microsoft.com/office/powerpoint/2010/main" val="171617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8608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62509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856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92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6591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9727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3225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pPr/>
              <a:t>09/09/2019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428734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02735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922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09/09/2019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8938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09/09/2019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5741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mR9eICQJLXA"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Analysing the Organisation</a:t>
            </a:r>
            <a:endParaRPr lang="en-GB" b="1" dirty="0"/>
          </a:p>
        </p:txBody>
      </p:sp>
      <p:sp>
        <p:nvSpPr>
          <p:cNvPr id="4" name="Subtitle 3"/>
          <p:cNvSpPr>
            <a:spLocks noGrp="1"/>
          </p:cNvSpPr>
          <p:nvPr>
            <p:ph type="subTitle" idx="1"/>
          </p:nvPr>
        </p:nvSpPr>
        <p:spPr/>
        <p:txBody>
          <a:bodyPr/>
          <a:lstStyle/>
          <a:p>
            <a:r>
              <a:rPr lang="en-GB" dirty="0" smtClean="0"/>
              <a:t>Problem solving and decision making </a:t>
            </a:r>
          </a:p>
          <a:p>
            <a:r>
              <a:rPr lang="en-GB" dirty="0" smtClean="0"/>
              <a:t>week 3</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week we looked at Creative problem solving…</a:t>
            </a:r>
            <a:endParaRPr lang="en-GB" dirty="0"/>
          </a:p>
        </p:txBody>
      </p:sp>
      <p:sp>
        <p:nvSpPr>
          <p:cNvPr id="3" name="TextBox 2"/>
          <p:cNvSpPr txBox="1"/>
          <p:nvPr/>
        </p:nvSpPr>
        <p:spPr>
          <a:xfrm>
            <a:off x="467544" y="1988840"/>
            <a:ext cx="7848872" cy="1477328"/>
          </a:xfrm>
          <a:prstGeom prst="rect">
            <a:avLst/>
          </a:prstGeom>
          <a:noFill/>
        </p:spPr>
        <p:txBody>
          <a:bodyPr wrap="square" rtlCol="0">
            <a:spAutoFit/>
          </a:bodyPr>
          <a:lstStyle/>
          <a:p>
            <a:r>
              <a:rPr lang="en-GB" dirty="0" smtClean="0"/>
              <a:t>Before we start to look at analysing the organisation, I want to introduce you to a theoretical method of creative problem solving…</a:t>
            </a:r>
          </a:p>
          <a:p>
            <a:endParaRPr lang="en-GB" dirty="0"/>
          </a:p>
          <a:p>
            <a:r>
              <a:rPr lang="en-GB" dirty="0" smtClean="0"/>
              <a:t>Von </a:t>
            </a:r>
            <a:r>
              <a:rPr lang="en-GB" dirty="0" err="1" smtClean="0"/>
              <a:t>Oech</a:t>
            </a:r>
            <a:r>
              <a:rPr lang="en-GB" dirty="0" smtClean="0"/>
              <a:t> (1986) argued that one way to foster innovation in team problem solving is to incorporate the Explorer, Artist, Judge and Warrior.</a:t>
            </a:r>
            <a:endParaRPr lang="en-GB" dirty="0"/>
          </a:p>
        </p:txBody>
      </p:sp>
      <p:pic>
        <p:nvPicPr>
          <p:cNvPr id="4" name="Picture 3"/>
          <p:cNvPicPr>
            <a:picLocks noChangeAspect="1"/>
          </p:cNvPicPr>
          <p:nvPr/>
        </p:nvPicPr>
        <p:blipFill>
          <a:blip r:embed="rId2"/>
          <a:stretch>
            <a:fillRect/>
          </a:stretch>
        </p:blipFill>
        <p:spPr>
          <a:xfrm>
            <a:off x="64794" y="3446841"/>
            <a:ext cx="2282821" cy="1953766"/>
          </a:xfrm>
          <a:prstGeom prst="rect">
            <a:avLst/>
          </a:prstGeom>
        </p:spPr>
      </p:pic>
      <p:pic>
        <p:nvPicPr>
          <p:cNvPr id="5" name="Picture 4"/>
          <p:cNvPicPr>
            <a:picLocks noChangeAspect="1"/>
          </p:cNvPicPr>
          <p:nvPr/>
        </p:nvPicPr>
        <p:blipFill>
          <a:blip r:embed="rId3"/>
          <a:stretch>
            <a:fillRect/>
          </a:stretch>
        </p:blipFill>
        <p:spPr>
          <a:xfrm>
            <a:off x="1475656" y="5157324"/>
            <a:ext cx="2473449" cy="1648966"/>
          </a:xfrm>
          <a:prstGeom prst="rect">
            <a:avLst/>
          </a:prstGeom>
        </p:spPr>
      </p:pic>
      <p:pic>
        <p:nvPicPr>
          <p:cNvPr id="6" name="Picture 5"/>
          <p:cNvPicPr>
            <a:picLocks noChangeAspect="1"/>
          </p:cNvPicPr>
          <p:nvPr/>
        </p:nvPicPr>
        <p:blipFill>
          <a:blip r:embed="rId4"/>
          <a:stretch>
            <a:fillRect/>
          </a:stretch>
        </p:blipFill>
        <p:spPr>
          <a:xfrm>
            <a:off x="3686469" y="3476081"/>
            <a:ext cx="3362486" cy="1681243"/>
          </a:xfrm>
          <a:prstGeom prst="rect">
            <a:avLst/>
          </a:prstGeom>
        </p:spPr>
      </p:pic>
      <p:pic>
        <p:nvPicPr>
          <p:cNvPr id="7" name="Picture 6"/>
          <p:cNvPicPr>
            <a:picLocks noChangeAspect="1"/>
          </p:cNvPicPr>
          <p:nvPr/>
        </p:nvPicPr>
        <p:blipFill>
          <a:blip r:embed="rId5"/>
          <a:stretch>
            <a:fillRect/>
          </a:stretch>
        </p:blipFill>
        <p:spPr>
          <a:xfrm>
            <a:off x="6387100" y="4603254"/>
            <a:ext cx="2779824" cy="2254746"/>
          </a:xfrm>
          <a:prstGeom prst="rect">
            <a:avLst/>
          </a:prstGeom>
        </p:spPr>
      </p:pic>
    </p:spTree>
    <p:extLst>
      <p:ext uri="{BB962C8B-B14F-4D97-AF65-F5344CB8AC3E}">
        <p14:creationId xmlns:p14="http://schemas.microsoft.com/office/powerpoint/2010/main" val="366764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156176" y="2996952"/>
            <a:ext cx="2857500" cy="3429000"/>
          </a:xfrm>
          <a:prstGeom prst="rect">
            <a:avLst/>
          </a:prstGeom>
        </p:spPr>
      </p:pic>
      <p:sp>
        <p:nvSpPr>
          <p:cNvPr id="2" name="TextBox 1"/>
          <p:cNvSpPr txBox="1"/>
          <p:nvPr/>
        </p:nvSpPr>
        <p:spPr>
          <a:xfrm>
            <a:off x="467544" y="404664"/>
            <a:ext cx="7632848" cy="4031873"/>
          </a:xfrm>
          <a:prstGeom prst="rect">
            <a:avLst/>
          </a:prstGeom>
          <a:noFill/>
        </p:spPr>
        <p:txBody>
          <a:bodyPr wrap="square" rtlCol="0">
            <a:spAutoFit/>
          </a:bodyPr>
          <a:lstStyle/>
          <a:p>
            <a:r>
              <a:rPr lang="en-GB" sz="3200" dirty="0" smtClean="0"/>
              <a:t>Von </a:t>
            </a:r>
            <a:r>
              <a:rPr lang="en-GB" sz="3200" dirty="0" err="1" smtClean="0"/>
              <a:t>Oech</a:t>
            </a:r>
            <a:r>
              <a:rPr lang="en-GB" sz="3200" dirty="0" smtClean="0"/>
              <a:t> believed that the skills and tools displayed by explorers, artists, judges and warriors highlight or reinforce the skills and tools essential to creative problem solving.</a:t>
            </a:r>
          </a:p>
          <a:p>
            <a:endParaRPr lang="en-GB" sz="3200" dirty="0"/>
          </a:p>
          <a:p>
            <a:r>
              <a:rPr lang="en-GB" sz="3200" dirty="0" smtClean="0"/>
              <a:t>Lets examine each character to better understand its role in cultivating innovative thinking…</a:t>
            </a:r>
            <a:endParaRPr lang="en-GB" sz="3200" dirty="0"/>
          </a:p>
        </p:txBody>
      </p:sp>
    </p:spTree>
    <p:extLst>
      <p:ext uri="{BB962C8B-B14F-4D97-AF65-F5344CB8AC3E}">
        <p14:creationId xmlns:p14="http://schemas.microsoft.com/office/powerpoint/2010/main" val="3565820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33730" y="1747942"/>
            <a:ext cx="2776476" cy="2376264"/>
          </a:xfrm>
          <a:prstGeom prst="rect">
            <a:avLst/>
          </a:prstGeom>
        </p:spPr>
      </p:pic>
      <p:sp>
        <p:nvSpPr>
          <p:cNvPr id="3" name="Oval 2"/>
          <p:cNvSpPr/>
          <p:nvPr/>
        </p:nvSpPr>
        <p:spPr>
          <a:xfrm>
            <a:off x="395536" y="332656"/>
            <a:ext cx="2664296"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Seek out new information in unchartered land</a:t>
            </a:r>
            <a:endParaRPr lang="en-GB" dirty="0"/>
          </a:p>
        </p:txBody>
      </p:sp>
      <p:sp>
        <p:nvSpPr>
          <p:cNvPr id="4" name="Oval 3"/>
          <p:cNvSpPr/>
          <p:nvPr/>
        </p:nvSpPr>
        <p:spPr>
          <a:xfrm>
            <a:off x="3307094" y="55754"/>
            <a:ext cx="2829747"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Follow your curiosity</a:t>
            </a:r>
            <a:endParaRPr lang="en-GB" dirty="0"/>
          </a:p>
        </p:txBody>
      </p:sp>
      <p:sp>
        <p:nvSpPr>
          <p:cNvPr id="5" name="Oval 4"/>
          <p:cNvSpPr/>
          <p:nvPr/>
        </p:nvSpPr>
        <p:spPr>
          <a:xfrm>
            <a:off x="7236296" y="476672"/>
            <a:ext cx="1728192"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Create a Map</a:t>
            </a:r>
            <a:endParaRPr lang="en-GB" dirty="0"/>
          </a:p>
        </p:txBody>
      </p:sp>
      <p:sp>
        <p:nvSpPr>
          <p:cNvPr id="6" name="Oval 5"/>
          <p:cNvSpPr/>
          <p:nvPr/>
        </p:nvSpPr>
        <p:spPr>
          <a:xfrm>
            <a:off x="518117" y="2852936"/>
            <a:ext cx="2541715"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Look for a lot of ideas and information</a:t>
            </a:r>
            <a:endParaRPr lang="en-GB" dirty="0"/>
          </a:p>
        </p:txBody>
      </p:sp>
      <p:sp>
        <p:nvSpPr>
          <p:cNvPr id="7" name="Rounded Rectangle 6"/>
          <p:cNvSpPr/>
          <p:nvPr/>
        </p:nvSpPr>
        <p:spPr>
          <a:xfrm>
            <a:off x="71500" y="4689140"/>
            <a:ext cx="4896544" cy="1512168"/>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dirty="0" smtClean="0"/>
              <a:t>A team in the leader mode might ask: ‘What’s the problem,’ ‘How can we do it better?’</a:t>
            </a:r>
          </a:p>
          <a:p>
            <a:pPr algn="ctr"/>
            <a:r>
              <a:rPr lang="en-GB" dirty="0" smtClean="0"/>
              <a:t>Then the team members are given the task and the time to seek new information that addresses the question</a:t>
            </a:r>
            <a:endParaRPr lang="en-GB" dirty="0"/>
          </a:p>
        </p:txBody>
      </p:sp>
      <p:sp>
        <p:nvSpPr>
          <p:cNvPr id="8" name="Rounded Rectangle 7"/>
          <p:cNvSpPr/>
          <p:nvPr/>
        </p:nvSpPr>
        <p:spPr>
          <a:xfrm>
            <a:off x="6084168" y="2780928"/>
            <a:ext cx="2808312" cy="342038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smtClean="0"/>
              <a:t>This task turns into a map of sorts which provides team members a general guideline to follow when searching. Once the map is in your mind then you will begin to see relevant information everywhere.</a:t>
            </a:r>
            <a:endParaRPr lang="en-GB" dirty="0"/>
          </a:p>
        </p:txBody>
      </p:sp>
      <p:sp>
        <p:nvSpPr>
          <p:cNvPr id="9" name="Oval 8"/>
          <p:cNvSpPr/>
          <p:nvPr/>
        </p:nvSpPr>
        <p:spPr>
          <a:xfrm>
            <a:off x="5724128" y="1628800"/>
            <a:ext cx="1512168"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Leave your turf!</a:t>
            </a:r>
            <a:endParaRPr lang="en-GB" dirty="0"/>
          </a:p>
        </p:txBody>
      </p:sp>
    </p:spTree>
    <p:extLst>
      <p:ext uri="{BB962C8B-B14F-4D97-AF65-F5344CB8AC3E}">
        <p14:creationId xmlns:p14="http://schemas.microsoft.com/office/powerpoint/2010/main" val="30354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45975" y="2060848"/>
            <a:ext cx="2475191" cy="1652159"/>
          </a:xfrm>
          <a:prstGeom prst="rect">
            <a:avLst/>
          </a:prstGeom>
        </p:spPr>
      </p:pic>
      <p:sp>
        <p:nvSpPr>
          <p:cNvPr id="3" name="Oval 2"/>
          <p:cNvSpPr/>
          <p:nvPr/>
        </p:nvSpPr>
        <p:spPr>
          <a:xfrm>
            <a:off x="3563888" y="4725144"/>
            <a:ext cx="1872208" cy="1152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Puts ideas together in new ways</a:t>
            </a:r>
            <a:endParaRPr lang="en-GB" dirty="0"/>
          </a:p>
        </p:txBody>
      </p:sp>
      <p:sp>
        <p:nvSpPr>
          <p:cNvPr id="4" name="Oval 3"/>
          <p:cNvSpPr/>
          <p:nvPr/>
        </p:nvSpPr>
        <p:spPr>
          <a:xfrm>
            <a:off x="323528" y="260648"/>
            <a:ext cx="3528392"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Ask’s</a:t>
            </a:r>
            <a:r>
              <a:rPr lang="en-GB" dirty="0" smtClean="0"/>
              <a:t> ‘What if’ questions to connect concepts and find innovative solutions</a:t>
            </a:r>
            <a:endParaRPr lang="en-GB" dirty="0"/>
          </a:p>
        </p:txBody>
      </p:sp>
      <p:sp>
        <p:nvSpPr>
          <p:cNvPr id="5" name="Oval 4"/>
          <p:cNvSpPr/>
          <p:nvPr/>
        </p:nvSpPr>
        <p:spPr>
          <a:xfrm>
            <a:off x="395536" y="3789040"/>
            <a:ext cx="2448272" cy="25202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Doesn't necessarily happen straight away- inspiration can come at different times </a:t>
            </a:r>
            <a:endParaRPr lang="en-GB" dirty="0"/>
          </a:p>
        </p:txBody>
      </p:sp>
      <p:sp>
        <p:nvSpPr>
          <p:cNvPr id="6" name="Rounded Rectangle 5"/>
          <p:cNvSpPr/>
          <p:nvPr/>
        </p:nvSpPr>
        <p:spPr>
          <a:xfrm>
            <a:off x="5868144" y="260648"/>
            <a:ext cx="3096344" cy="633670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smtClean="0"/>
              <a:t>For example, a team of hospital administrators want to improve patient satisfaction. In the explorer phase they looked at different hospitals and what they do. They also ‘left their turf’ and other places that people stayed overnight in, such as hotels. In the artist phase they asked themselves ‘WHAT IF we were a 5 star hotel?’ B y connecting hotels and hospitals they gained a new perspective on the problem. They began to offer free valet parking for A&amp;E patients and added a staff member much like a concierge. Not surprisingly, patient </a:t>
            </a:r>
            <a:r>
              <a:rPr lang="en-GB" dirty="0" err="1" smtClean="0"/>
              <a:t>satisfactrion</a:t>
            </a:r>
            <a:r>
              <a:rPr lang="en-GB" dirty="0" smtClean="0"/>
              <a:t> increased. </a:t>
            </a:r>
            <a:endParaRPr lang="en-GB" dirty="0"/>
          </a:p>
        </p:txBody>
      </p:sp>
    </p:spTree>
    <p:extLst>
      <p:ext uri="{BB962C8B-B14F-4D97-AF65-F5344CB8AC3E}">
        <p14:creationId xmlns:p14="http://schemas.microsoft.com/office/powerpoint/2010/main" val="373990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15816" y="2132856"/>
            <a:ext cx="3359187" cy="1682642"/>
          </a:xfrm>
          <a:prstGeom prst="rect">
            <a:avLst/>
          </a:prstGeom>
        </p:spPr>
      </p:pic>
      <p:sp>
        <p:nvSpPr>
          <p:cNvPr id="3" name="Oval 2"/>
          <p:cNvSpPr/>
          <p:nvPr/>
        </p:nvSpPr>
        <p:spPr>
          <a:xfrm>
            <a:off x="395536" y="260648"/>
            <a:ext cx="2376264" cy="15841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Evaluate the possible solutions</a:t>
            </a:r>
            <a:endParaRPr lang="en-GB" dirty="0"/>
          </a:p>
        </p:txBody>
      </p:sp>
      <p:sp>
        <p:nvSpPr>
          <p:cNvPr id="4" name="Oval 3"/>
          <p:cNvSpPr/>
          <p:nvPr/>
        </p:nvSpPr>
        <p:spPr>
          <a:xfrm>
            <a:off x="5868144" y="548680"/>
            <a:ext cx="2808312"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Begin to ask questions such as ‘Are we meeting our objective?’</a:t>
            </a:r>
            <a:endParaRPr lang="en-GB" dirty="0"/>
          </a:p>
        </p:txBody>
      </p:sp>
      <p:sp>
        <p:nvSpPr>
          <p:cNvPr id="5" name="Oval 4"/>
          <p:cNvSpPr/>
          <p:nvPr/>
        </p:nvSpPr>
        <p:spPr>
          <a:xfrm>
            <a:off x="611560" y="3789040"/>
            <a:ext cx="2880320" cy="20882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Systematically examine the positives and negatives of each solution</a:t>
            </a:r>
            <a:endParaRPr lang="en-GB" dirty="0"/>
          </a:p>
        </p:txBody>
      </p:sp>
      <p:sp>
        <p:nvSpPr>
          <p:cNvPr id="6" name="Oval 5"/>
          <p:cNvSpPr/>
          <p:nvPr/>
        </p:nvSpPr>
        <p:spPr>
          <a:xfrm>
            <a:off x="5580112" y="4221088"/>
            <a:ext cx="2088232" cy="1224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Make the decision</a:t>
            </a:r>
            <a:endParaRPr lang="en-GB" dirty="0"/>
          </a:p>
        </p:txBody>
      </p:sp>
    </p:spTree>
    <p:extLst>
      <p:ext uri="{BB962C8B-B14F-4D97-AF65-F5344CB8AC3E}">
        <p14:creationId xmlns:p14="http://schemas.microsoft.com/office/powerpoint/2010/main" val="237327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15816" y="1988840"/>
            <a:ext cx="2780017" cy="2255716"/>
          </a:xfrm>
          <a:prstGeom prst="rect">
            <a:avLst/>
          </a:prstGeom>
        </p:spPr>
      </p:pic>
      <p:sp>
        <p:nvSpPr>
          <p:cNvPr id="3" name="Oval 2"/>
          <p:cNvSpPr/>
          <p:nvPr/>
        </p:nvSpPr>
        <p:spPr>
          <a:xfrm>
            <a:off x="3275856" y="65721"/>
            <a:ext cx="2232248"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Make certain that the plan is implemented successfully</a:t>
            </a:r>
            <a:endParaRPr lang="en-GB" dirty="0"/>
          </a:p>
        </p:txBody>
      </p:sp>
      <p:sp>
        <p:nvSpPr>
          <p:cNvPr id="4" name="Oval 3"/>
          <p:cNvSpPr/>
          <p:nvPr/>
        </p:nvSpPr>
        <p:spPr>
          <a:xfrm>
            <a:off x="6156176" y="2013019"/>
            <a:ext cx="2664296"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 and carry out the plan</a:t>
            </a:r>
            <a:endParaRPr lang="en-GB" dirty="0"/>
          </a:p>
        </p:txBody>
      </p:sp>
      <p:sp>
        <p:nvSpPr>
          <p:cNvPr id="5" name="Oval 4"/>
          <p:cNvSpPr/>
          <p:nvPr/>
        </p:nvSpPr>
        <p:spPr>
          <a:xfrm>
            <a:off x="93357" y="1700808"/>
            <a:ext cx="2592288" cy="33123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All plans hit barriers and obstacles. Team members in the warrior phase must be strong and ready to overcome difficulties.</a:t>
            </a:r>
            <a:endParaRPr lang="en-GB" dirty="0"/>
          </a:p>
        </p:txBody>
      </p:sp>
      <p:sp>
        <p:nvSpPr>
          <p:cNvPr id="6" name="Rounded Rectangle 5"/>
          <p:cNvSpPr/>
          <p:nvPr/>
        </p:nvSpPr>
        <p:spPr>
          <a:xfrm>
            <a:off x="3923928" y="4365104"/>
            <a:ext cx="5040560" cy="1872208"/>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smtClean="0"/>
              <a:t>Innovative ideas are more likely to be criticized and attacked because they are different. When the team moves forward with a plan that is outside the box, others may want to stuff it back in the box. Team members must act like warriors, carrying out the plan with persistence.</a:t>
            </a:r>
            <a:endParaRPr lang="en-GB" dirty="0"/>
          </a:p>
        </p:txBody>
      </p:sp>
    </p:spTree>
    <p:extLst>
      <p:ext uri="{BB962C8B-B14F-4D97-AF65-F5344CB8AC3E}">
        <p14:creationId xmlns:p14="http://schemas.microsoft.com/office/powerpoint/2010/main" val="193361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Turn!</a:t>
            </a:r>
            <a:endParaRPr lang="en-GB" dirty="0"/>
          </a:p>
        </p:txBody>
      </p:sp>
      <p:sp>
        <p:nvSpPr>
          <p:cNvPr id="3" name="TextBox 2"/>
          <p:cNvSpPr txBox="1"/>
          <p:nvPr/>
        </p:nvSpPr>
        <p:spPr>
          <a:xfrm>
            <a:off x="251520" y="1988840"/>
            <a:ext cx="6341328" cy="4801314"/>
          </a:xfrm>
          <a:prstGeom prst="rect">
            <a:avLst/>
          </a:prstGeom>
          <a:noFill/>
        </p:spPr>
        <p:txBody>
          <a:bodyPr wrap="square" rtlCol="0">
            <a:spAutoFit/>
          </a:bodyPr>
          <a:lstStyle/>
          <a:p>
            <a:r>
              <a:rPr lang="en-GB" dirty="0" smtClean="0"/>
              <a:t>I’m going to give you a problem to discuss in groups.</a:t>
            </a:r>
          </a:p>
          <a:p>
            <a:endParaRPr lang="en-GB" dirty="0"/>
          </a:p>
          <a:p>
            <a:r>
              <a:rPr lang="en-GB" dirty="0" smtClean="0"/>
              <a:t>Discuss in your teams how you would go through each of these characters with your problem.</a:t>
            </a:r>
          </a:p>
          <a:p>
            <a:endParaRPr lang="en-GB" dirty="0"/>
          </a:p>
          <a:p>
            <a:r>
              <a:rPr lang="en-GB" u="sng" dirty="0" smtClean="0"/>
              <a:t>Explorer: </a:t>
            </a:r>
            <a:r>
              <a:rPr lang="en-GB" dirty="0" smtClean="0"/>
              <a:t>Where would you explore/leave your turf? What would that look like?</a:t>
            </a:r>
          </a:p>
          <a:p>
            <a:r>
              <a:rPr lang="en-GB" u="sng" dirty="0" smtClean="0"/>
              <a:t>Artist: </a:t>
            </a:r>
            <a:r>
              <a:rPr lang="en-GB" dirty="0" smtClean="0"/>
              <a:t>Ask yourself.. ‘What </a:t>
            </a:r>
            <a:r>
              <a:rPr lang="en-GB" dirty="0" err="1" smtClean="0"/>
              <a:t>if’..What</a:t>
            </a:r>
            <a:r>
              <a:rPr lang="en-GB" dirty="0" smtClean="0"/>
              <a:t> questions would you ask? What connections have you made?</a:t>
            </a:r>
          </a:p>
          <a:p>
            <a:r>
              <a:rPr lang="en-GB" u="sng" dirty="0" smtClean="0"/>
              <a:t>Judge: </a:t>
            </a:r>
            <a:r>
              <a:rPr lang="en-GB" dirty="0" smtClean="0"/>
              <a:t>Begin to explore the possible solutions. What are the negatives and positives of this solution? Then make the decision</a:t>
            </a:r>
          </a:p>
          <a:p>
            <a:r>
              <a:rPr lang="en-GB" u="sng" dirty="0" smtClean="0"/>
              <a:t>Warrior: </a:t>
            </a:r>
            <a:r>
              <a:rPr lang="en-GB" dirty="0" smtClean="0"/>
              <a:t>Consider how you will make certain that this plan is implemented. What will you do? What would this look like?</a:t>
            </a:r>
            <a:endParaRPr lang="en-GB" u="sng"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6012160" y="116632"/>
            <a:ext cx="2975598" cy="2921496"/>
          </a:xfrm>
          <a:prstGeom prst="rect">
            <a:avLst/>
          </a:prstGeom>
        </p:spPr>
      </p:pic>
    </p:spTree>
    <p:extLst>
      <p:ext uri="{BB962C8B-B14F-4D97-AF65-F5344CB8AC3E}">
        <p14:creationId xmlns:p14="http://schemas.microsoft.com/office/powerpoint/2010/main" val="2553039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052736"/>
            <a:ext cx="6912768" cy="3046988"/>
          </a:xfrm>
          <a:prstGeom prst="rect">
            <a:avLst/>
          </a:prstGeom>
          <a:noFill/>
        </p:spPr>
        <p:txBody>
          <a:bodyPr wrap="square" rtlCol="0">
            <a:spAutoFit/>
          </a:bodyPr>
          <a:lstStyle/>
          <a:p>
            <a:r>
              <a:rPr lang="en-GB" sz="2400" b="1" u="sng" dirty="0" smtClean="0"/>
              <a:t>Objectives;</a:t>
            </a:r>
          </a:p>
          <a:p>
            <a:endParaRPr lang="en-GB" sz="2400" dirty="0"/>
          </a:p>
          <a:p>
            <a:pPr marL="285750" indent="-285750">
              <a:buFont typeface="Arial" panose="020B0604020202020204" pitchFamily="34" charset="0"/>
              <a:buChar char="•"/>
            </a:pPr>
            <a:r>
              <a:rPr lang="en-GB" sz="2400" dirty="0" smtClean="0"/>
              <a:t>Familiarise ourselves with SWOT when used in the context of an organisation</a:t>
            </a:r>
          </a:p>
          <a:p>
            <a:pPr marL="285750" indent="-285750">
              <a:buFont typeface="Arial" panose="020B0604020202020204" pitchFamily="34" charset="0"/>
              <a:buChar char="•"/>
            </a:pPr>
            <a:r>
              <a:rPr lang="en-GB" sz="2400" dirty="0" smtClean="0"/>
              <a:t>To </a:t>
            </a:r>
            <a:r>
              <a:rPr lang="en-GB" sz="2400" dirty="0" smtClean="0"/>
              <a:t>understand how and why SWOT is used in Problem Solving and Decision </a:t>
            </a:r>
            <a:r>
              <a:rPr lang="en-GB" sz="2400" dirty="0" smtClean="0"/>
              <a:t>Making</a:t>
            </a:r>
          </a:p>
          <a:p>
            <a:pPr marL="285750" indent="-285750">
              <a:buFont typeface="Arial" panose="020B0604020202020204" pitchFamily="34" charset="0"/>
              <a:buChar char="•"/>
            </a:pPr>
            <a:r>
              <a:rPr lang="en-GB" sz="2400" dirty="0" smtClean="0"/>
              <a:t>Begin to develop an understanding of conversion strategies within SWOT</a:t>
            </a:r>
            <a:endParaRPr lang="en-GB" sz="2400" dirty="0" smtClean="0"/>
          </a:p>
        </p:txBody>
      </p:sp>
    </p:spTree>
    <p:extLst>
      <p:ext uri="{BB962C8B-B14F-4D97-AF65-F5344CB8AC3E}">
        <p14:creationId xmlns:p14="http://schemas.microsoft.com/office/powerpoint/2010/main" val="21894243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to analyse the organisation?</a:t>
            </a:r>
            <a:endParaRPr lang="en-GB" dirty="0"/>
          </a:p>
        </p:txBody>
      </p:sp>
      <p:sp>
        <p:nvSpPr>
          <p:cNvPr id="3" name="TextBox 2"/>
          <p:cNvSpPr txBox="1"/>
          <p:nvPr/>
        </p:nvSpPr>
        <p:spPr>
          <a:xfrm>
            <a:off x="517888" y="1988840"/>
            <a:ext cx="7848872" cy="3108543"/>
          </a:xfrm>
          <a:prstGeom prst="rect">
            <a:avLst/>
          </a:prstGeom>
          <a:noFill/>
        </p:spPr>
        <p:txBody>
          <a:bodyPr wrap="square" rtlCol="0">
            <a:spAutoFit/>
          </a:bodyPr>
          <a:lstStyle/>
          <a:p>
            <a:r>
              <a:rPr lang="en-GB" sz="2800" dirty="0" smtClean="0"/>
              <a:t>In groups, consider why analysis of the organisation is important?</a:t>
            </a:r>
          </a:p>
          <a:p>
            <a:endParaRPr lang="en-GB" sz="2800" dirty="0" smtClean="0"/>
          </a:p>
          <a:p>
            <a:r>
              <a:rPr lang="en-GB" sz="2800" dirty="0" smtClean="0"/>
              <a:t>How could this help in problem solving?</a:t>
            </a:r>
          </a:p>
          <a:p>
            <a:r>
              <a:rPr lang="en-GB" sz="2800" dirty="0" smtClean="0"/>
              <a:t>What are the benefits of this?</a:t>
            </a:r>
          </a:p>
          <a:p>
            <a:r>
              <a:rPr lang="en-GB" sz="2800" dirty="0" smtClean="0"/>
              <a:t>How often should it be done?</a:t>
            </a:r>
          </a:p>
          <a:p>
            <a:r>
              <a:rPr lang="en-GB" sz="2800" dirty="0" smtClean="0"/>
              <a:t>What are the limitations?</a:t>
            </a:r>
            <a:endParaRPr lang="en-GB" sz="2800" dirty="0"/>
          </a:p>
        </p:txBody>
      </p:sp>
      <p:pic>
        <p:nvPicPr>
          <p:cNvPr id="4" name="Picture 3"/>
          <p:cNvPicPr>
            <a:picLocks noChangeAspect="1"/>
          </p:cNvPicPr>
          <p:nvPr/>
        </p:nvPicPr>
        <p:blipFill>
          <a:blip r:embed="rId3"/>
          <a:stretch>
            <a:fillRect/>
          </a:stretch>
        </p:blipFill>
        <p:spPr>
          <a:xfrm>
            <a:off x="6588224" y="3429000"/>
            <a:ext cx="2114550" cy="2162175"/>
          </a:xfrm>
          <a:prstGeom prst="rect">
            <a:avLst/>
          </a:prstGeom>
        </p:spPr>
      </p:pic>
    </p:spTree>
    <p:extLst>
      <p:ext uri="{BB962C8B-B14F-4D97-AF65-F5344CB8AC3E}">
        <p14:creationId xmlns:p14="http://schemas.microsoft.com/office/powerpoint/2010/main" val="16845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idx="4294967295"/>
          </p:nvPr>
        </p:nvSpPr>
        <p:spPr>
          <a:xfrm>
            <a:off x="323528" y="-12890"/>
            <a:ext cx="8712968" cy="837406"/>
          </a:xfrm>
        </p:spPr>
        <p:txBody>
          <a:bodyPr>
            <a:normAutofit fontScale="90000"/>
          </a:bodyPr>
          <a:lstStyle/>
          <a:p>
            <a:r>
              <a:rPr lang="en-GB" dirty="0" smtClean="0"/>
              <a:t>How can we analyse the organisation?</a:t>
            </a:r>
            <a:endParaRPr lang="en-GB" dirty="0"/>
          </a:p>
        </p:txBody>
      </p:sp>
      <p:pic>
        <p:nvPicPr>
          <p:cNvPr id="4" name="Content Placeholder 3"/>
          <p:cNvPicPr>
            <a:picLocks noGrp="1" noChangeAspect="1"/>
          </p:cNvPicPr>
          <p:nvPr>
            <p:ph idx="4294967295"/>
          </p:nvPr>
        </p:nvPicPr>
        <p:blipFill>
          <a:blip r:embed="rId3"/>
          <a:stretch>
            <a:fillRect/>
          </a:stretch>
        </p:blipFill>
        <p:spPr>
          <a:xfrm>
            <a:off x="1259126" y="764704"/>
            <a:ext cx="6841771" cy="5184576"/>
          </a:xfrm>
          <a:prstGeom prst="rect">
            <a:avLst/>
          </a:prstGeom>
        </p:spPr>
      </p:pic>
    </p:spTree>
    <p:extLst>
      <p:ext uri="{BB962C8B-B14F-4D97-AF65-F5344CB8AC3E}">
        <p14:creationId xmlns:p14="http://schemas.microsoft.com/office/powerpoint/2010/main" val="14887878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idx="4294967295"/>
          </p:nvPr>
        </p:nvSpPr>
        <p:spPr>
          <a:xfrm>
            <a:off x="1763688" y="243565"/>
            <a:ext cx="5897588" cy="759025"/>
          </a:xfrm>
        </p:spPr>
        <p:txBody>
          <a:bodyPr>
            <a:normAutofit fontScale="90000"/>
          </a:bodyPr>
          <a:lstStyle/>
          <a:p>
            <a:r>
              <a:rPr lang="en-GB" dirty="0" smtClean="0"/>
              <a:t>Internal/External Factors</a:t>
            </a:r>
            <a:endParaRPr lang="en-GB" dirty="0"/>
          </a:p>
        </p:txBody>
      </p:sp>
      <p:pic>
        <p:nvPicPr>
          <p:cNvPr id="3" name="Picture 2"/>
          <p:cNvPicPr>
            <a:picLocks noChangeAspect="1"/>
          </p:cNvPicPr>
          <p:nvPr/>
        </p:nvPicPr>
        <p:blipFill>
          <a:blip r:embed="rId3"/>
          <a:stretch>
            <a:fillRect/>
          </a:stretch>
        </p:blipFill>
        <p:spPr>
          <a:xfrm>
            <a:off x="2339752" y="984219"/>
            <a:ext cx="4335363" cy="5046078"/>
          </a:xfrm>
          <a:prstGeom prst="rect">
            <a:avLst/>
          </a:prstGeom>
        </p:spPr>
      </p:pic>
    </p:spTree>
    <p:extLst>
      <p:ext uri="{BB962C8B-B14F-4D97-AF65-F5344CB8AC3E}">
        <p14:creationId xmlns:p14="http://schemas.microsoft.com/office/powerpoint/2010/main" val="3783758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922" y="620688"/>
            <a:ext cx="7543800" cy="900649"/>
          </a:xfrm>
        </p:spPr>
        <p:txBody>
          <a:bodyPr/>
          <a:lstStyle/>
          <a:p>
            <a:r>
              <a:rPr lang="en-GB" dirty="0" smtClean="0"/>
              <a:t>Let’s see SWOT in Action!</a:t>
            </a:r>
            <a:endParaRPr lang="en-GB" dirty="0"/>
          </a:p>
        </p:txBody>
      </p:sp>
      <p:pic>
        <p:nvPicPr>
          <p:cNvPr id="4" name="mR9eICQJLXA"/>
          <p:cNvPicPr>
            <a:picLocks noGrp="1" noRot="1" noChangeAspect="1"/>
          </p:cNvPicPr>
          <p:nvPr>
            <p:ph idx="1"/>
            <a:videoFile r:link="rId1"/>
          </p:nvPr>
        </p:nvPicPr>
        <p:blipFill>
          <a:blip r:embed="rId3"/>
          <a:stretch>
            <a:fillRect/>
          </a:stretch>
        </p:blipFill>
        <p:spPr>
          <a:xfrm>
            <a:off x="971600" y="1819899"/>
            <a:ext cx="7341122" cy="4129381"/>
          </a:xfrm>
          <a:prstGeom prst="rect">
            <a:avLst/>
          </a:prstGeom>
        </p:spPr>
      </p:pic>
    </p:spTree>
    <p:extLst>
      <p:ext uri="{BB962C8B-B14F-4D97-AF65-F5344CB8AC3E}">
        <p14:creationId xmlns:p14="http://schemas.microsoft.com/office/powerpoint/2010/main" val="19093997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10148"/>
          </a:xfrm>
        </p:spPr>
        <p:txBody>
          <a:bodyPr/>
          <a:lstStyle/>
          <a:p>
            <a:r>
              <a:rPr lang="en-GB" dirty="0" smtClean="0"/>
              <a:t>Your chance to use SWOT</a:t>
            </a:r>
            <a:endParaRPr lang="en-GB" dirty="0"/>
          </a:p>
        </p:txBody>
      </p:sp>
      <p:sp>
        <p:nvSpPr>
          <p:cNvPr id="3" name="TextBox 2"/>
          <p:cNvSpPr txBox="1"/>
          <p:nvPr/>
        </p:nvSpPr>
        <p:spPr>
          <a:xfrm>
            <a:off x="822960" y="1772816"/>
            <a:ext cx="7277432" cy="2215991"/>
          </a:xfrm>
          <a:prstGeom prst="rect">
            <a:avLst/>
          </a:prstGeom>
          <a:noFill/>
        </p:spPr>
        <p:txBody>
          <a:bodyPr wrap="square" rtlCol="0">
            <a:spAutoFit/>
          </a:bodyPr>
          <a:lstStyle/>
          <a:p>
            <a:r>
              <a:rPr lang="en-GB" sz="2400" dirty="0" smtClean="0"/>
              <a:t>In groups, chose an organisation (any at all!) and conduct a SWOT analysis on it.</a:t>
            </a:r>
          </a:p>
          <a:p>
            <a:r>
              <a:rPr lang="en-GB" sz="2400" dirty="0" smtClean="0"/>
              <a:t>Keep the Strengths, Weaknesses, opportunities and Threats brief in description.</a:t>
            </a:r>
          </a:p>
          <a:p>
            <a:r>
              <a:rPr lang="en-GB" sz="2400" dirty="0" smtClean="0"/>
              <a:t>Aim to get </a:t>
            </a:r>
            <a:r>
              <a:rPr lang="en-GB" sz="2400" dirty="0" smtClean="0">
                <a:solidFill>
                  <a:srgbClr val="FF0000"/>
                </a:solidFill>
              </a:rPr>
              <a:t>at least </a:t>
            </a:r>
            <a:r>
              <a:rPr lang="en-GB" sz="2400" dirty="0" smtClean="0"/>
              <a:t>5 in each section.</a:t>
            </a:r>
          </a:p>
          <a:p>
            <a:endParaRPr lang="en-GB" dirty="0"/>
          </a:p>
        </p:txBody>
      </p:sp>
      <p:pic>
        <p:nvPicPr>
          <p:cNvPr id="4" name="Picture 3"/>
          <p:cNvPicPr>
            <a:picLocks noChangeAspect="1"/>
          </p:cNvPicPr>
          <p:nvPr/>
        </p:nvPicPr>
        <p:blipFill>
          <a:blip r:embed="rId2"/>
          <a:stretch>
            <a:fillRect/>
          </a:stretch>
        </p:blipFill>
        <p:spPr>
          <a:xfrm>
            <a:off x="539552" y="3573016"/>
            <a:ext cx="2621272" cy="2633464"/>
          </a:xfrm>
          <a:prstGeom prst="rect">
            <a:avLst/>
          </a:prstGeom>
        </p:spPr>
      </p:pic>
      <p:pic>
        <p:nvPicPr>
          <p:cNvPr id="5" name="Picture 4"/>
          <p:cNvPicPr>
            <a:picLocks noChangeAspect="1"/>
          </p:cNvPicPr>
          <p:nvPr/>
        </p:nvPicPr>
        <p:blipFill>
          <a:blip r:embed="rId3"/>
          <a:stretch>
            <a:fillRect/>
          </a:stretch>
        </p:blipFill>
        <p:spPr>
          <a:xfrm>
            <a:off x="6235029" y="3810662"/>
            <a:ext cx="2115495" cy="2158171"/>
          </a:xfrm>
          <a:prstGeom prst="rect">
            <a:avLst/>
          </a:prstGeom>
        </p:spPr>
      </p:pic>
    </p:spTree>
    <p:extLst>
      <p:ext uri="{BB962C8B-B14F-4D97-AF65-F5344CB8AC3E}">
        <p14:creationId xmlns:p14="http://schemas.microsoft.com/office/powerpoint/2010/main" val="9347994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p:txBody>
          <a:bodyPr>
            <a:normAutofit/>
          </a:bodyPr>
          <a:lstStyle/>
          <a:p>
            <a:r>
              <a:rPr lang="en-GB" dirty="0"/>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p:txBody>
          <a:bodyPr>
            <a:normAutofit/>
          </a:bodyPr>
          <a:lstStyle/>
          <a:p>
            <a:r>
              <a:rPr lang="en-GB" dirty="0" smtClean="0"/>
              <a:t>Build </a:t>
            </a:r>
            <a:r>
              <a:rPr lang="en-GB" dirty="0"/>
              <a:t>a comprehensive picture of a situation</a:t>
            </a:r>
          </a:p>
          <a:p>
            <a:r>
              <a:rPr lang="en-GB" dirty="0"/>
              <a:t>Create links between positive and negative sides of a </a:t>
            </a:r>
            <a:r>
              <a:rPr lang="en-GB" dirty="0" smtClean="0"/>
              <a:t>situation (Conversion strategies)</a:t>
            </a:r>
            <a:endParaRPr lang="en-GB" dirty="0"/>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go back to your group SWOT and create the links!</a:t>
            </a:r>
            <a:endParaRPr lang="en-GB" dirty="0"/>
          </a:p>
        </p:txBody>
      </p:sp>
      <p:pic>
        <p:nvPicPr>
          <p:cNvPr id="3" name="Picture 2"/>
          <p:cNvPicPr>
            <a:picLocks noChangeAspect="1"/>
          </p:cNvPicPr>
          <p:nvPr/>
        </p:nvPicPr>
        <p:blipFill>
          <a:blip r:embed="rId2"/>
          <a:stretch>
            <a:fillRect/>
          </a:stretch>
        </p:blipFill>
        <p:spPr>
          <a:xfrm>
            <a:off x="6948264" y="4221088"/>
            <a:ext cx="2115495" cy="2158171"/>
          </a:xfrm>
          <a:prstGeom prst="rect">
            <a:avLst/>
          </a:prstGeom>
        </p:spPr>
      </p:pic>
      <p:sp>
        <p:nvSpPr>
          <p:cNvPr id="4" name="Rectangle 3"/>
          <p:cNvSpPr/>
          <p:nvPr/>
        </p:nvSpPr>
        <p:spPr>
          <a:xfrm>
            <a:off x="1979712" y="2028995"/>
            <a:ext cx="6606480" cy="1569660"/>
          </a:xfrm>
          <a:prstGeom prst="rect">
            <a:avLst/>
          </a:prstGeom>
        </p:spPr>
        <p:txBody>
          <a:bodyPr wrap="square">
            <a:spAutoFit/>
          </a:bodyPr>
          <a:lstStyle/>
          <a:p>
            <a:pPr lvl="1"/>
            <a:r>
              <a:rPr lang="en-GB" sz="2400" dirty="0"/>
              <a:t>Can the organisation  use one of it’s strengths to reverse/limit one of it’s weaknesses?</a:t>
            </a:r>
          </a:p>
          <a:p>
            <a:pPr lvl="1"/>
            <a:r>
              <a:rPr lang="en-GB" sz="2400" dirty="0"/>
              <a:t>Can the organisation avoid a threat through taking advantage of an opportunity?</a:t>
            </a:r>
            <a:endParaRPr lang="en-GB" sz="2400" dirty="0"/>
          </a:p>
        </p:txBody>
      </p:sp>
      <p:sp>
        <p:nvSpPr>
          <p:cNvPr id="5" name="Rectangle 4"/>
          <p:cNvSpPr/>
          <p:nvPr/>
        </p:nvSpPr>
        <p:spPr>
          <a:xfrm>
            <a:off x="467544" y="3933056"/>
            <a:ext cx="5796136" cy="1938992"/>
          </a:xfrm>
          <a:prstGeom prst="rect">
            <a:avLst/>
          </a:prstGeom>
        </p:spPr>
        <p:txBody>
          <a:bodyPr wrap="square">
            <a:spAutoFit/>
          </a:bodyPr>
          <a:lstStyle/>
          <a:p>
            <a:r>
              <a:rPr lang="en-GB" sz="2400" dirty="0"/>
              <a:t>Can the organisation use a strength to take advantage of one of the market opportunities?</a:t>
            </a:r>
          </a:p>
          <a:p>
            <a:r>
              <a:rPr lang="en-GB" sz="2400" dirty="0"/>
              <a:t>Might one of the organisations weaknesses hold it back from opportunities?</a:t>
            </a:r>
          </a:p>
        </p:txBody>
      </p:sp>
    </p:spTree>
    <p:extLst>
      <p:ext uri="{BB962C8B-B14F-4D97-AF65-F5344CB8AC3E}">
        <p14:creationId xmlns:p14="http://schemas.microsoft.com/office/powerpoint/2010/main" val="380410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p:txBody>
          <a:bodyPr>
            <a:normAutofit/>
          </a:bodyPr>
          <a:lstStyle/>
          <a:p>
            <a:r>
              <a:rPr lang="en-GB" dirty="0"/>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p:txBody>
          <a:bodyPr>
            <a:normAutofit/>
          </a:bodyPr>
          <a:lstStyle/>
          <a:p>
            <a:r>
              <a:rPr lang="en-GB" sz="3600" dirty="0"/>
              <a:t>How might SWOT Analysis help you to identify and understand problems in your workplace?</a:t>
            </a:r>
          </a:p>
          <a:p>
            <a:r>
              <a:rPr lang="en-GB" sz="3600" dirty="0"/>
              <a:t>How might SWOT Analysis help you to solve problems in your workplace?</a:t>
            </a:r>
          </a:p>
          <a:p>
            <a:r>
              <a:rPr lang="en-GB" sz="36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 Analysing the Environment</a:t>
            </a:r>
            <a:endParaRPr lang="en-GB" dirty="0"/>
          </a:p>
        </p:txBody>
      </p:sp>
      <p:sp>
        <p:nvSpPr>
          <p:cNvPr id="3" name="TextBox 2"/>
          <p:cNvSpPr txBox="1"/>
          <p:nvPr/>
        </p:nvSpPr>
        <p:spPr>
          <a:xfrm>
            <a:off x="822960" y="2204864"/>
            <a:ext cx="6413336" cy="954107"/>
          </a:xfrm>
          <a:prstGeom prst="rect">
            <a:avLst/>
          </a:prstGeom>
          <a:noFill/>
        </p:spPr>
        <p:txBody>
          <a:bodyPr wrap="square" rtlCol="0">
            <a:spAutoFit/>
          </a:bodyPr>
          <a:lstStyle/>
          <a:p>
            <a:r>
              <a:rPr lang="en-GB" sz="2800" dirty="0" smtClean="0"/>
              <a:t>In the meantime, please complete the </a:t>
            </a:r>
            <a:r>
              <a:rPr lang="en-GB" sz="2800" dirty="0" err="1" smtClean="0"/>
              <a:t>Phildesit</a:t>
            </a:r>
            <a:r>
              <a:rPr lang="en-GB" sz="2800" dirty="0" smtClean="0"/>
              <a:t> Case Study and questions</a:t>
            </a:r>
            <a:endParaRPr lang="en-GB" sz="2800" dirty="0"/>
          </a:p>
        </p:txBody>
      </p:sp>
      <p:pic>
        <p:nvPicPr>
          <p:cNvPr id="4" name="Picture 3"/>
          <p:cNvPicPr>
            <a:picLocks noChangeAspect="1"/>
          </p:cNvPicPr>
          <p:nvPr/>
        </p:nvPicPr>
        <p:blipFill>
          <a:blip r:embed="rId2"/>
          <a:stretch>
            <a:fillRect/>
          </a:stretch>
        </p:blipFill>
        <p:spPr>
          <a:xfrm>
            <a:off x="2771800" y="3501008"/>
            <a:ext cx="3212094" cy="2410768"/>
          </a:xfrm>
          <a:prstGeom prst="rect">
            <a:avLst/>
          </a:prstGeom>
        </p:spPr>
      </p:pic>
    </p:spTree>
    <p:extLst>
      <p:ext uri="{BB962C8B-B14F-4D97-AF65-F5344CB8AC3E}">
        <p14:creationId xmlns:p14="http://schemas.microsoft.com/office/powerpoint/2010/main" val="232614358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30e1647-29be-4cde-b2da-971aed4fcaf4"/>
    <ds:schemaRef ds:uri="http://purl.org/dc/elements/1.1/"/>
    <ds:schemaRef ds:uri="7ab40eed-68c2-4ff5-b2ec-48499265677d"/>
    <ds:schemaRef ds:uri="http://www.w3.org/XML/1998/namespace"/>
    <ds:schemaRef ds:uri="http://purl.org/dc/dcmitype/"/>
  </ds:schemaRefs>
</ds:datastoreItem>
</file>

<file path=customXml/itemProps3.xml><?xml version="1.0" encoding="utf-8"?>
<ds:datastoreItem xmlns:ds="http://schemas.openxmlformats.org/officeDocument/2006/customXml" ds:itemID="{23F1BC72-398D-4867-9068-1BF30A4106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679</TotalTime>
  <Words>1252</Words>
  <Application>Microsoft Office PowerPoint</Application>
  <PresentationFormat>On-screen Show (4:3)</PresentationFormat>
  <Paragraphs>129</Paragraphs>
  <Slides>18</Slides>
  <Notes>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Retrospect</vt:lpstr>
      <vt:lpstr>Analysing the Organisation</vt:lpstr>
      <vt:lpstr>Last week we looked at Creative problem solving…</vt:lpstr>
      <vt:lpstr>PowerPoint Presentation</vt:lpstr>
      <vt:lpstr>PowerPoint Presentation</vt:lpstr>
      <vt:lpstr>PowerPoint Presentation</vt:lpstr>
      <vt:lpstr>PowerPoint Presentation</vt:lpstr>
      <vt:lpstr>PowerPoint Presentation</vt:lpstr>
      <vt:lpstr>Your Turn!</vt:lpstr>
      <vt:lpstr>PowerPoint Presentation</vt:lpstr>
      <vt:lpstr>Why do we need to analyse the organisation?</vt:lpstr>
      <vt:lpstr>How can we analyse the organisation?</vt:lpstr>
      <vt:lpstr>Internal/External Factors</vt:lpstr>
      <vt:lpstr>Let’s see SWOT in Action!</vt:lpstr>
      <vt:lpstr>Your chance to use SWOT</vt:lpstr>
      <vt:lpstr>Why do we want to use SWOT Analysis?</vt:lpstr>
      <vt:lpstr>No go back to your group SWOT and create the links!</vt:lpstr>
      <vt:lpstr>Understanding situations to understand problems!</vt:lpstr>
      <vt:lpstr>Next week.. Analysing the Environment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66</cp:revision>
  <dcterms:created xsi:type="dcterms:W3CDTF">2015-04-14T15:21:28Z</dcterms:created>
  <dcterms:modified xsi:type="dcterms:W3CDTF">2019-09-09T12:13:49Z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