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3"/>
  </p:notesMasterIdLst>
  <p:sldIdLst>
    <p:sldId id="256" r:id="rId2"/>
    <p:sldId id="257" r:id="rId3"/>
    <p:sldId id="258" r:id="rId4"/>
    <p:sldId id="259" r:id="rId5"/>
    <p:sldId id="260" r:id="rId6"/>
    <p:sldId id="262" r:id="rId7"/>
    <p:sldId id="267" r:id="rId8"/>
    <p:sldId id="264" r:id="rId9"/>
    <p:sldId id="268"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F41593-27D6-464E-B05E-0C14FB407E2E}" v="11" dt="2026-03-15T22:06:15.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68" d="100"/>
          <a:sy n="68" d="100"/>
        </p:scale>
        <p:origin x="77"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VYLYN RIVERA" userId="df2a305f99ef94a8" providerId="LiveId" clId="{54AF1207-B92B-4FFF-ADDC-7161E1077203}"/>
    <pc:docChg chg="undo custSel modSld sldOrd">
      <pc:chgData name="JUVYLYN RIVERA" userId="df2a305f99ef94a8" providerId="LiveId" clId="{54AF1207-B92B-4FFF-ADDC-7161E1077203}" dt="2026-03-15T23:54:08.075" v="11708" actId="20577"/>
      <pc:docMkLst>
        <pc:docMk/>
      </pc:docMkLst>
      <pc:sldChg chg="modSp mod">
        <pc:chgData name="JUVYLYN RIVERA" userId="df2a305f99ef94a8" providerId="LiveId" clId="{54AF1207-B92B-4FFF-ADDC-7161E1077203}" dt="2026-03-15T17:27:27.099" v="3495" actId="20577"/>
        <pc:sldMkLst>
          <pc:docMk/>
          <pc:sldMk cId="2563627717" sldId="256"/>
        </pc:sldMkLst>
        <pc:spChg chg="mod">
          <ac:chgData name="JUVYLYN RIVERA" userId="df2a305f99ef94a8" providerId="LiveId" clId="{54AF1207-B92B-4FFF-ADDC-7161E1077203}" dt="2026-03-15T17:27:27.099" v="3495" actId="20577"/>
          <ac:spMkLst>
            <pc:docMk/>
            <pc:sldMk cId="2563627717" sldId="256"/>
            <ac:spMk id="2" creationId="{13877589-7B87-1810-7D1A-B5A2048E3490}"/>
          </ac:spMkLst>
        </pc:spChg>
      </pc:sldChg>
      <pc:sldChg chg="modSp mod">
        <pc:chgData name="JUVYLYN RIVERA" userId="df2a305f99ef94a8" providerId="LiveId" clId="{54AF1207-B92B-4FFF-ADDC-7161E1077203}" dt="2026-03-15T12:09:30.976" v="728" actId="27636"/>
        <pc:sldMkLst>
          <pc:docMk/>
          <pc:sldMk cId="2715806010" sldId="257"/>
        </pc:sldMkLst>
        <pc:spChg chg="mod">
          <ac:chgData name="JUVYLYN RIVERA" userId="df2a305f99ef94a8" providerId="LiveId" clId="{54AF1207-B92B-4FFF-ADDC-7161E1077203}" dt="2026-03-15T12:09:30.976" v="728" actId="27636"/>
          <ac:spMkLst>
            <pc:docMk/>
            <pc:sldMk cId="2715806010" sldId="257"/>
            <ac:spMk id="2" creationId="{84E262C7-2C0D-83A7-4B68-88CCFBE724BB}"/>
          </ac:spMkLst>
        </pc:spChg>
      </pc:sldChg>
      <pc:sldChg chg="modSp mod modNotesTx">
        <pc:chgData name="JUVYLYN RIVERA" userId="df2a305f99ef94a8" providerId="LiveId" clId="{54AF1207-B92B-4FFF-ADDC-7161E1077203}" dt="2026-03-15T23:09:07.248" v="10353" actId="5793"/>
        <pc:sldMkLst>
          <pc:docMk/>
          <pc:sldMk cId="2897957523" sldId="258"/>
        </pc:sldMkLst>
        <pc:spChg chg="mod">
          <ac:chgData name="JUVYLYN RIVERA" userId="df2a305f99ef94a8" providerId="LiveId" clId="{54AF1207-B92B-4FFF-ADDC-7161E1077203}" dt="2026-03-15T21:01:46.762" v="5450" actId="20577"/>
          <ac:spMkLst>
            <pc:docMk/>
            <pc:sldMk cId="2897957523" sldId="258"/>
            <ac:spMk id="3" creationId="{028A8359-438A-7EDF-F235-AE5BAE7FB208}"/>
          </ac:spMkLst>
        </pc:spChg>
      </pc:sldChg>
      <pc:sldChg chg="modSp mod modNotesTx">
        <pc:chgData name="JUVYLYN RIVERA" userId="df2a305f99ef94a8" providerId="LiveId" clId="{54AF1207-B92B-4FFF-ADDC-7161E1077203}" dt="2026-03-15T23:12:02.136" v="10509" actId="20577"/>
        <pc:sldMkLst>
          <pc:docMk/>
          <pc:sldMk cId="1748499028" sldId="259"/>
        </pc:sldMkLst>
        <pc:spChg chg="mod">
          <ac:chgData name="JUVYLYN RIVERA" userId="df2a305f99ef94a8" providerId="LiveId" clId="{54AF1207-B92B-4FFF-ADDC-7161E1077203}" dt="2026-03-15T12:09:30.980" v="729" actId="27636"/>
          <ac:spMkLst>
            <pc:docMk/>
            <pc:sldMk cId="1748499028" sldId="259"/>
            <ac:spMk id="2" creationId="{61C7DAA2-C26F-4546-8B0F-C81CFB47F842}"/>
          </ac:spMkLst>
        </pc:spChg>
        <pc:spChg chg="mod">
          <ac:chgData name="JUVYLYN RIVERA" userId="df2a305f99ef94a8" providerId="LiveId" clId="{54AF1207-B92B-4FFF-ADDC-7161E1077203}" dt="2026-03-15T21:17:25.005" v="5929" actId="20577"/>
          <ac:spMkLst>
            <pc:docMk/>
            <pc:sldMk cId="1748499028" sldId="259"/>
            <ac:spMk id="3" creationId="{F9C1CCB3-874D-5E4A-629C-E7AA4A8AB46C}"/>
          </ac:spMkLst>
        </pc:spChg>
      </pc:sldChg>
      <pc:sldChg chg="modSp mod modNotesTx">
        <pc:chgData name="JUVYLYN RIVERA" userId="df2a305f99ef94a8" providerId="LiveId" clId="{54AF1207-B92B-4FFF-ADDC-7161E1077203}" dt="2026-03-15T23:13:28.086" v="10518" actId="20577"/>
        <pc:sldMkLst>
          <pc:docMk/>
          <pc:sldMk cId="1424087263" sldId="260"/>
        </pc:sldMkLst>
        <pc:spChg chg="mod">
          <ac:chgData name="JUVYLYN RIVERA" userId="df2a305f99ef94a8" providerId="LiveId" clId="{54AF1207-B92B-4FFF-ADDC-7161E1077203}" dt="2026-03-15T12:09:30.985" v="730" actId="27636"/>
          <ac:spMkLst>
            <pc:docMk/>
            <pc:sldMk cId="1424087263" sldId="260"/>
            <ac:spMk id="2" creationId="{3DD839E5-539A-6BA2-F020-0AEF28846AB2}"/>
          </ac:spMkLst>
        </pc:spChg>
        <pc:spChg chg="mod">
          <ac:chgData name="JUVYLYN RIVERA" userId="df2a305f99ef94a8" providerId="LiveId" clId="{54AF1207-B92B-4FFF-ADDC-7161E1077203}" dt="2026-03-15T23:13:28.086" v="10518" actId="20577"/>
          <ac:spMkLst>
            <pc:docMk/>
            <pc:sldMk cId="1424087263" sldId="260"/>
            <ac:spMk id="3" creationId="{E73EC453-8E6E-AAA5-639A-7F2EB8FCDBC5}"/>
          </ac:spMkLst>
        </pc:spChg>
      </pc:sldChg>
      <pc:sldChg chg="modSp mod modNotesTx">
        <pc:chgData name="JUVYLYN RIVERA" userId="df2a305f99ef94a8" providerId="LiveId" clId="{54AF1207-B92B-4FFF-ADDC-7161E1077203}" dt="2026-03-15T23:35:28.179" v="11201" actId="20577"/>
        <pc:sldMkLst>
          <pc:docMk/>
          <pc:sldMk cId="1382716628" sldId="262"/>
        </pc:sldMkLst>
        <pc:spChg chg="mod">
          <ac:chgData name="JUVYLYN RIVERA" userId="df2a305f99ef94a8" providerId="LiveId" clId="{54AF1207-B92B-4FFF-ADDC-7161E1077203}" dt="2026-03-15T23:30:48.359" v="10924" actId="20577"/>
          <ac:spMkLst>
            <pc:docMk/>
            <pc:sldMk cId="1382716628" sldId="262"/>
            <ac:spMk id="3" creationId="{87B96C4E-C633-AD44-2B5D-616D8D99EE4D}"/>
          </ac:spMkLst>
        </pc:spChg>
      </pc:sldChg>
      <pc:sldChg chg="modSp mod ord">
        <pc:chgData name="JUVYLYN RIVERA" userId="df2a305f99ef94a8" providerId="LiveId" clId="{54AF1207-B92B-4FFF-ADDC-7161E1077203}" dt="2026-03-15T23:54:08.075" v="11708" actId="20577"/>
        <pc:sldMkLst>
          <pc:docMk/>
          <pc:sldMk cId="3970473306" sldId="264"/>
        </pc:sldMkLst>
        <pc:spChg chg="mod">
          <ac:chgData name="JUVYLYN RIVERA" userId="df2a305f99ef94a8" providerId="LiveId" clId="{54AF1207-B92B-4FFF-ADDC-7161E1077203}" dt="2026-03-15T12:09:30.990" v="732" actId="27636"/>
          <ac:spMkLst>
            <pc:docMk/>
            <pc:sldMk cId="3970473306" sldId="264"/>
            <ac:spMk id="2" creationId="{42D99987-98D1-706D-2E63-5B8DDBF317C6}"/>
          </ac:spMkLst>
        </pc:spChg>
        <pc:spChg chg="mod">
          <ac:chgData name="JUVYLYN RIVERA" userId="df2a305f99ef94a8" providerId="LiveId" clId="{54AF1207-B92B-4FFF-ADDC-7161E1077203}" dt="2026-03-15T23:54:08.075" v="11708" actId="20577"/>
          <ac:spMkLst>
            <pc:docMk/>
            <pc:sldMk cId="3970473306" sldId="264"/>
            <ac:spMk id="3" creationId="{4A53051C-8483-F6FD-7AB5-FC885653EC99}"/>
          </ac:spMkLst>
        </pc:spChg>
      </pc:sldChg>
      <pc:sldChg chg="modSp mod">
        <pc:chgData name="JUVYLYN RIVERA" userId="df2a305f99ef94a8" providerId="LiveId" clId="{54AF1207-B92B-4FFF-ADDC-7161E1077203}" dt="2026-03-15T23:03:43.877" v="10151" actId="20577"/>
        <pc:sldMkLst>
          <pc:docMk/>
          <pc:sldMk cId="359125969" sldId="265"/>
        </pc:sldMkLst>
        <pc:spChg chg="mod">
          <ac:chgData name="JUVYLYN RIVERA" userId="df2a305f99ef94a8" providerId="LiveId" clId="{54AF1207-B92B-4FFF-ADDC-7161E1077203}" dt="2026-03-15T12:09:30.992" v="733" actId="27636"/>
          <ac:spMkLst>
            <pc:docMk/>
            <pc:sldMk cId="359125969" sldId="265"/>
            <ac:spMk id="2" creationId="{E07B30E9-9073-E60E-A7A9-048C6F3D6925}"/>
          </ac:spMkLst>
        </pc:spChg>
        <pc:spChg chg="mod">
          <ac:chgData name="JUVYLYN RIVERA" userId="df2a305f99ef94a8" providerId="LiveId" clId="{54AF1207-B92B-4FFF-ADDC-7161E1077203}" dt="2026-03-15T23:03:43.877" v="10151" actId="20577"/>
          <ac:spMkLst>
            <pc:docMk/>
            <pc:sldMk cId="359125969" sldId="265"/>
            <ac:spMk id="3" creationId="{5F8D0C3B-0DFC-3E5A-28D7-AC7CD95B6A10}"/>
          </ac:spMkLst>
        </pc:spChg>
      </pc:sldChg>
      <pc:sldChg chg="addSp delSp delDesignElem">
        <pc:chgData name="JUVYLYN RIVERA" userId="df2a305f99ef94a8" providerId="LiveId" clId="{54AF1207-B92B-4FFF-ADDC-7161E1077203}" dt="2026-03-15T12:04:35.660" v="709"/>
        <pc:sldMkLst>
          <pc:docMk/>
          <pc:sldMk cId="2850782885" sldId="266"/>
        </pc:sldMkLst>
        <pc:spChg chg="add del">
          <ac:chgData name="JUVYLYN RIVERA" userId="df2a305f99ef94a8" providerId="LiveId" clId="{54AF1207-B92B-4FFF-ADDC-7161E1077203}" dt="2026-03-15T12:04:35.660" v="709"/>
          <ac:spMkLst>
            <pc:docMk/>
            <pc:sldMk cId="2850782885" sldId="266"/>
            <ac:spMk id="1067" creationId="{97A5CE44-9D07-4AD7-B94C-7C93513677DA}"/>
          </ac:spMkLst>
        </pc:spChg>
        <pc:spChg chg="add del">
          <ac:chgData name="JUVYLYN RIVERA" userId="df2a305f99ef94a8" providerId="LiveId" clId="{54AF1207-B92B-4FFF-ADDC-7161E1077203}" dt="2026-03-15T12:04:35.660" v="709"/>
          <ac:spMkLst>
            <pc:docMk/>
            <pc:sldMk cId="2850782885" sldId="266"/>
            <ac:spMk id="1069" creationId="{1A703601-C9B7-448F-B403-01CBCB088B29}"/>
          </ac:spMkLst>
        </pc:spChg>
        <pc:spChg chg="add del">
          <ac:chgData name="JUVYLYN RIVERA" userId="df2a305f99ef94a8" providerId="LiveId" clId="{54AF1207-B92B-4FFF-ADDC-7161E1077203}" dt="2026-03-15T12:04:35.660" v="709"/>
          <ac:spMkLst>
            <pc:docMk/>
            <pc:sldMk cId="2850782885" sldId="266"/>
            <ac:spMk id="1099" creationId="{E15F4FDF-1B24-4F56-AF01-4D0645A83005}"/>
          </ac:spMkLst>
        </pc:spChg>
        <pc:spChg chg="add del">
          <ac:chgData name="JUVYLYN RIVERA" userId="df2a305f99ef94a8" providerId="LiveId" clId="{54AF1207-B92B-4FFF-ADDC-7161E1077203}" dt="2026-03-15T12:04:35.660" v="709"/>
          <ac:spMkLst>
            <pc:docMk/>
            <pc:sldMk cId="2850782885" sldId="266"/>
            <ac:spMk id="1101" creationId="{4FD76CDA-1C6B-40B2-9A61-FD38CE1B4DCF}"/>
          </ac:spMkLst>
        </pc:spChg>
        <pc:spChg chg="add del">
          <ac:chgData name="JUVYLYN RIVERA" userId="df2a305f99ef94a8" providerId="LiveId" clId="{54AF1207-B92B-4FFF-ADDC-7161E1077203}" dt="2026-03-15T12:04:35.660" v="709"/>
          <ac:spMkLst>
            <pc:docMk/>
            <pc:sldMk cId="2850782885" sldId="266"/>
            <ac:spMk id="1123" creationId="{DE91395A-2D18-4AF6-A0AC-AAA7189FED11}"/>
          </ac:spMkLst>
        </pc:spChg>
        <pc:spChg chg="add del">
          <ac:chgData name="JUVYLYN RIVERA" userId="df2a305f99ef94a8" providerId="LiveId" clId="{54AF1207-B92B-4FFF-ADDC-7161E1077203}" dt="2026-03-15T12:04:35.660" v="709"/>
          <ac:spMkLst>
            <pc:docMk/>
            <pc:sldMk cId="2850782885" sldId="266"/>
            <ac:spMk id="1124" creationId="{7BD08880-457D-4C62-A3B5-6A9B0878C7E9}"/>
          </ac:spMkLst>
        </pc:spChg>
        <pc:grpChg chg="add del">
          <ac:chgData name="JUVYLYN RIVERA" userId="df2a305f99ef94a8" providerId="LiveId" clId="{54AF1207-B92B-4FFF-ADDC-7161E1077203}" dt="2026-03-15T12:04:35.660" v="709"/>
          <ac:grpSpMkLst>
            <pc:docMk/>
            <pc:sldMk cId="2850782885" sldId="266"/>
            <ac:grpSpMk id="1068" creationId="{7398C59F-5A18-487B-91D6-B955AACF2E50}"/>
          </ac:grpSpMkLst>
        </pc:grpChg>
        <pc:grpChg chg="add del">
          <ac:chgData name="JUVYLYN RIVERA" userId="df2a305f99ef94a8" providerId="LiveId" clId="{54AF1207-B92B-4FFF-ADDC-7161E1077203}" dt="2026-03-15T12:04:35.660" v="709"/>
          <ac:grpSpMkLst>
            <pc:docMk/>
            <pc:sldMk cId="2850782885" sldId="266"/>
            <ac:grpSpMk id="1071" creationId="{7923CDCA-D161-4CE7-BA92-92AE20B96D6D}"/>
          </ac:grpSpMkLst>
        </pc:grpChg>
        <pc:grpChg chg="add del">
          <ac:chgData name="JUVYLYN RIVERA" userId="df2a305f99ef94a8" providerId="LiveId" clId="{54AF1207-B92B-4FFF-ADDC-7161E1077203}" dt="2026-03-15T12:04:35.660" v="709"/>
          <ac:grpSpMkLst>
            <pc:docMk/>
            <pc:sldMk cId="2850782885" sldId="266"/>
            <ac:grpSpMk id="1085" creationId="{B28C8CE4-C5A6-4B6C-B428-1D2852C394FC}"/>
          </ac:grpSpMkLst>
        </pc:grpChg>
        <pc:grpChg chg="add del">
          <ac:chgData name="JUVYLYN RIVERA" userId="df2a305f99ef94a8" providerId="LiveId" clId="{54AF1207-B92B-4FFF-ADDC-7161E1077203}" dt="2026-03-15T12:04:35.660" v="709"/>
          <ac:grpSpMkLst>
            <pc:docMk/>
            <pc:sldMk cId="2850782885" sldId="266"/>
            <ac:grpSpMk id="1110" creationId="{520234FB-542E-4550-9C2F-1B56FD41A1CA}"/>
          </ac:grpSpMkLst>
        </pc:grpChg>
      </pc:sldChg>
      <pc:sldChg chg="modSp mod modNotesTx">
        <pc:chgData name="JUVYLYN RIVERA" userId="df2a305f99ef94a8" providerId="LiveId" clId="{54AF1207-B92B-4FFF-ADDC-7161E1077203}" dt="2026-03-15T23:52:11.452" v="11695" actId="20577"/>
        <pc:sldMkLst>
          <pc:docMk/>
          <pc:sldMk cId="1917974163" sldId="267"/>
        </pc:sldMkLst>
        <pc:spChg chg="mod">
          <ac:chgData name="JUVYLYN RIVERA" userId="df2a305f99ef94a8" providerId="LiveId" clId="{54AF1207-B92B-4FFF-ADDC-7161E1077203}" dt="2026-03-15T23:45:05.451" v="11480" actId="20577"/>
          <ac:spMkLst>
            <pc:docMk/>
            <pc:sldMk cId="1917974163" sldId="267"/>
            <ac:spMk id="2" creationId="{631727AA-2A4B-7459-64F6-8CB68974F0E3}"/>
          </ac:spMkLst>
        </pc:spChg>
        <pc:spChg chg="mod">
          <ac:chgData name="JUVYLYN RIVERA" userId="df2a305f99ef94a8" providerId="LiveId" clId="{54AF1207-B92B-4FFF-ADDC-7161E1077203}" dt="2026-03-15T22:03:39.845" v="7713" actId="27636"/>
          <ac:spMkLst>
            <pc:docMk/>
            <pc:sldMk cId="1917974163" sldId="267"/>
            <ac:spMk id="3" creationId="{C71705AF-A114-46D3-808C-4A69D3AE5A69}"/>
          </ac:spMkLst>
        </pc:spChg>
      </pc:sldChg>
      <pc:sldChg chg="addSp delSp modSp mod setBg delDesignElem">
        <pc:chgData name="JUVYLYN RIVERA" userId="df2a305f99ef94a8" providerId="LiveId" clId="{54AF1207-B92B-4FFF-ADDC-7161E1077203}" dt="2026-03-15T17:09:41.484" v="3102" actId="255"/>
        <pc:sldMkLst>
          <pc:docMk/>
          <pc:sldMk cId="3645478630" sldId="268"/>
        </pc:sldMkLst>
        <pc:spChg chg="mod">
          <ac:chgData name="JUVYLYN RIVERA" userId="df2a305f99ef94a8" providerId="LiveId" clId="{54AF1207-B92B-4FFF-ADDC-7161E1077203}" dt="2026-03-15T12:03:47.205" v="705" actId="26606"/>
          <ac:spMkLst>
            <pc:docMk/>
            <pc:sldMk cId="3645478630" sldId="268"/>
            <ac:spMk id="2" creationId="{3FC915AA-9AD6-9DEC-20C0-9E11999F2E2F}"/>
          </ac:spMkLst>
        </pc:spChg>
        <pc:spChg chg="mod">
          <ac:chgData name="JUVYLYN RIVERA" userId="df2a305f99ef94a8" providerId="LiveId" clId="{54AF1207-B92B-4FFF-ADDC-7161E1077203}" dt="2026-03-15T17:09:41.484" v="3102" actId="255"/>
          <ac:spMkLst>
            <pc:docMk/>
            <pc:sldMk cId="3645478630" sldId="268"/>
            <ac:spMk id="3" creationId="{6ED3E622-CB09-1362-15C9-BF616871B4C4}"/>
          </ac:spMkLst>
        </pc:spChg>
        <pc:spChg chg="add del">
          <ac:chgData name="JUVYLYN RIVERA" userId="df2a305f99ef94a8" providerId="LiveId" clId="{54AF1207-B92B-4FFF-ADDC-7161E1077203}" dt="2026-03-15T12:02:37.840" v="700" actId="26606"/>
          <ac:spMkLst>
            <pc:docMk/>
            <pc:sldMk cId="3645478630" sldId="268"/>
            <ac:spMk id="18" creationId="{260615AE-7DBC-4FF7-9107-9FE957695B02}"/>
          </ac:spMkLst>
        </pc:spChg>
        <pc:spChg chg="add del">
          <ac:chgData name="JUVYLYN RIVERA" userId="df2a305f99ef94a8" providerId="LiveId" clId="{54AF1207-B92B-4FFF-ADDC-7161E1077203}" dt="2026-03-15T12:03:47.205" v="705" actId="26606"/>
          <ac:spMkLst>
            <pc:docMk/>
            <pc:sldMk cId="3645478630" sldId="268"/>
            <ac:spMk id="20" creationId="{40761ECD-D92B-46AE-82CA-640023D282F9}"/>
          </ac:spMkLst>
        </pc:spChg>
        <pc:spChg chg="add del">
          <ac:chgData name="JUVYLYN RIVERA" userId="df2a305f99ef94a8" providerId="LiveId" clId="{54AF1207-B92B-4FFF-ADDC-7161E1077203}" dt="2026-03-15T12:03:47.205" v="705" actId="26606"/>
          <ac:spMkLst>
            <pc:docMk/>
            <pc:sldMk cId="3645478630" sldId="268"/>
            <ac:spMk id="22" creationId="{9A928607-C55C-40FD-B2DF-6CD6A7226A71}"/>
          </ac:spMkLst>
        </pc:spChg>
        <pc:spChg chg="add del mod">
          <ac:chgData name="JUVYLYN RIVERA" userId="df2a305f99ef94a8" providerId="LiveId" clId="{54AF1207-B92B-4FFF-ADDC-7161E1077203}" dt="2026-03-15T16:29:19.844" v="1494" actId="21"/>
          <ac:spMkLst>
            <pc:docMk/>
            <pc:sldMk cId="3645478630" sldId="268"/>
            <ac:spMk id="22" creationId="{D11FA380-D17E-8FC0-7926-7C17BC05F6C8}"/>
          </ac:spMkLst>
        </pc:spChg>
        <pc:spChg chg="add del mod">
          <ac:chgData name="JUVYLYN RIVERA" userId="df2a305f99ef94a8" providerId="LiveId" clId="{54AF1207-B92B-4FFF-ADDC-7161E1077203}" dt="2026-03-15T13:21:50.889" v="1154"/>
          <ac:spMkLst>
            <pc:docMk/>
            <pc:sldMk cId="3645478630" sldId="268"/>
            <ac:spMk id="23" creationId="{6A5A1B88-7D33-9747-C73F-81C05A020077}"/>
          </ac:spMkLst>
        </pc:spChg>
        <pc:spChg chg="add del mod">
          <ac:chgData name="JUVYLYN RIVERA" userId="df2a305f99ef94a8" providerId="LiveId" clId="{54AF1207-B92B-4FFF-ADDC-7161E1077203}" dt="2026-03-15T16:57:07.234" v="2208" actId="21"/>
          <ac:spMkLst>
            <pc:docMk/>
            <pc:sldMk cId="3645478630" sldId="268"/>
            <ac:spMk id="24" creationId="{170CE7DD-0378-DAC3-54CC-AE7E26E562D9}"/>
          </ac:spMkLst>
        </pc:spChg>
        <pc:spChg chg="add del">
          <ac:chgData name="JUVYLYN RIVERA" userId="df2a305f99ef94a8" providerId="LiveId" clId="{54AF1207-B92B-4FFF-ADDC-7161E1077203}" dt="2026-03-15T12:03:47.205" v="705" actId="26606"/>
          <ac:spMkLst>
            <pc:docMk/>
            <pc:sldMk cId="3645478630" sldId="268"/>
            <ac:spMk id="24" creationId="{400A20C1-29A4-43E0-AB15-7931F76F8C2D}"/>
          </ac:spMkLst>
        </pc:spChg>
        <pc:spChg chg="add mod">
          <ac:chgData name="JUVYLYN RIVERA" userId="df2a305f99ef94a8" providerId="LiveId" clId="{54AF1207-B92B-4FFF-ADDC-7161E1077203}" dt="2026-03-15T16:32:52.345" v="1509" actId="1076"/>
          <ac:spMkLst>
            <pc:docMk/>
            <pc:sldMk cId="3645478630" sldId="268"/>
            <ac:spMk id="25" creationId="{C875388A-6961-50EA-BA15-C698F202E82A}"/>
          </ac:spMkLst>
        </pc:spChg>
        <pc:spChg chg="add del">
          <ac:chgData name="JUVYLYN RIVERA" userId="df2a305f99ef94a8" providerId="LiveId" clId="{54AF1207-B92B-4FFF-ADDC-7161E1077203}" dt="2026-03-15T12:03:47.205" v="705" actId="26606"/>
          <ac:spMkLst>
            <pc:docMk/>
            <pc:sldMk cId="3645478630" sldId="268"/>
            <ac:spMk id="28" creationId="{15655827-B42D-4180-88D3-D83F25E4BD1C}"/>
          </ac:spMkLst>
        </pc:spChg>
        <pc:spChg chg="add del mod">
          <ac:chgData name="JUVYLYN RIVERA" userId="df2a305f99ef94a8" providerId="LiveId" clId="{54AF1207-B92B-4FFF-ADDC-7161E1077203}" dt="2026-03-15T16:51:19.492" v="2152" actId="11529"/>
          <ac:spMkLst>
            <pc:docMk/>
            <pc:sldMk cId="3645478630" sldId="268"/>
            <ac:spMk id="28" creationId="{AB43AE3E-C9AC-A5F6-6E8A-E2B441060C2E}"/>
          </ac:spMkLst>
        </pc:spChg>
        <pc:spChg chg="add del">
          <ac:chgData name="JUVYLYN RIVERA" userId="df2a305f99ef94a8" providerId="LiveId" clId="{54AF1207-B92B-4FFF-ADDC-7161E1077203}" dt="2026-03-15T12:03:47.205" v="705" actId="26606"/>
          <ac:spMkLst>
            <pc:docMk/>
            <pc:sldMk cId="3645478630" sldId="268"/>
            <ac:spMk id="29" creationId="{24ACCB06-563C-4ADE-B4D6-1FE9F723C7D9}"/>
          </ac:spMkLst>
        </pc:spChg>
        <pc:spChg chg="add mod">
          <ac:chgData name="JUVYLYN RIVERA" userId="df2a305f99ef94a8" providerId="LiveId" clId="{54AF1207-B92B-4FFF-ADDC-7161E1077203}" dt="2026-03-15T16:58:42.661" v="2241" actId="14100"/>
          <ac:spMkLst>
            <pc:docMk/>
            <pc:sldMk cId="3645478630" sldId="268"/>
            <ac:spMk id="29" creationId="{F1153038-2A3A-6A0B-2207-459B4C261CA4}"/>
          </ac:spMkLst>
        </pc:spChg>
        <pc:spChg chg="add del mod">
          <ac:chgData name="JUVYLYN RIVERA" userId="df2a305f99ef94a8" providerId="LiveId" clId="{54AF1207-B92B-4FFF-ADDC-7161E1077203}" dt="2026-03-15T12:39:13.114" v="811" actId="21"/>
          <ac:spMkLst>
            <pc:docMk/>
            <pc:sldMk cId="3645478630" sldId="268"/>
            <ac:spMk id="49" creationId="{3CE87424-A9EA-2108-9214-94DAA05A41F4}"/>
          </ac:spMkLst>
        </pc:spChg>
        <pc:grpChg chg="add del">
          <ac:chgData name="JUVYLYN RIVERA" userId="df2a305f99ef94a8" providerId="LiveId" clId="{54AF1207-B92B-4FFF-ADDC-7161E1077203}" dt="2026-03-15T12:03:47.205" v="705" actId="26606"/>
          <ac:grpSpMkLst>
            <pc:docMk/>
            <pc:sldMk cId="3645478630" sldId="268"/>
            <ac:grpSpMk id="8" creationId="{E9D059B6-ADD8-488A-B346-63289E90D13F}"/>
          </ac:grpSpMkLst>
        </pc:grpChg>
        <pc:grpChg chg="add del">
          <ac:chgData name="JUVYLYN RIVERA" userId="df2a305f99ef94a8" providerId="LiveId" clId="{54AF1207-B92B-4FFF-ADDC-7161E1077203}" dt="2026-03-15T12:02:37.840" v="700" actId="26606"/>
          <ac:grpSpMkLst>
            <pc:docMk/>
            <pc:sldMk cId="3645478630" sldId="268"/>
            <ac:grpSpMk id="10" creationId="{C616B3DC-C165-433D-9187-62DCC0E317D3}"/>
          </ac:grpSpMkLst>
        </pc:grpChg>
        <pc:picChg chg="add del">
          <ac:chgData name="JUVYLYN RIVERA" userId="df2a305f99ef94a8" providerId="LiveId" clId="{54AF1207-B92B-4FFF-ADDC-7161E1077203}" dt="2026-03-15T12:02:37.840" v="700" actId="26606"/>
          <ac:picMkLst>
            <pc:docMk/>
            <pc:sldMk cId="3645478630" sldId="268"/>
            <ac:picMk id="7" creationId="{1EEE23CE-B028-194A-4DB7-B38C3E94AB55}"/>
          </ac:picMkLst>
        </pc:picChg>
        <pc:cxnChg chg="add mod">
          <ac:chgData name="JUVYLYN RIVERA" userId="df2a305f99ef94a8" providerId="LiveId" clId="{54AF1207-B92B-4FFF-ADDC-7161E1077203}" dt="2026-03-15T17:03:46.120" v="2568" actId="1076"/>
          <ac:cxnSpMkLst>
            <pc:docMk/>
            <pc:sldMk cId="3645478630" sldId="268"/>
            <ac:cxnSpMk id="5" creationId="{D5DF75CC-E8B3-9D98-83D1-C76D53C60EA8}"/>
          </ac:cxnSpMkLst>
        </pc:cxnChg>
        <pc:cxnChg chg="add del">
          <ac:chgData name="JUVYLYN RIVERA" userId="df2a305f99ef94a8" providerId="LiveId" clId="{54AF1207-B92B-4FFF-ADDC-7161E1077203}" dt="2026-03-15T13:01:21.180" v="836" actId="11529"/>
          <ac:cxnSpMkLst>
            <pc:docMk/>
            <pc:sldMk cId="3645478630" sldId="268"/>
            <ac:cxnSpMk id="21" creationId="{EBB0C46C-6842-A8C8-77D4-D355A8BCC5F4}"/>
          </ac:cxnSpMkLst>
        </pc:cxnChg>
        <pc:cxnChg chg="add del">
          <ac:chgData name="JUVYLYN RIVERA" userId="df2a305f99ef94a8" providerId="LiveId" clId="{54AF1207-B92B-4FFF-ADDC-7161E1077203}" dt="2026-03-15T16:34:57.101" v="1516" actId="21"/>
          <ac:cxnSpMkLst>
            <pc:docMk/>
            <pc:sldMk cId="3645478630" sldId="268"/>
            <ac:cxnSpMk id="27" creationId="{D42A8311-CE9F-B5C6-D3DB-4B63E1B45569}"/>
          </ac:cxnSpMkLst>
        </pc:cxnChg>
        <pc:cxnChg chg="add mod">
          <ac:chgData name="JUVYLYN RIVERA" userId="df2a305f99ef94a8" providerId="LiveId" clId="{54AF1207-B92B-4FFF-ADDC-7161E1077203}" dt="2026-03-15T16:46:07.664" v="1826" actId="1076"/>
          <ac:cxnSpMkLst>
            <pc:docMk/>
            <pc:sldMk cId="3645478630" sldId="268"/>
            <ac:cxnSpMk id="31" creationId="{BC4C8F6C-A4F3-6996-7DA7-2AFF152F4228}"/>
          </ac:cxnSpMkLst>
        </pc:cxnChg>
        <pc:cxnChg chg="add mod">
          <ac:chgData name="JUVYLYN RIVERA" userId="df2a305f99ef94a8" providerId="LiveId" clId="{54AF1207-B92B-4FFF-ADDC-7161E1077203}" dt="2026-03-15T17:03:56.735" v="2570" actId="1076"/>
          <ac:cxnSpMkLst>
            <pc:docMk/>
            <pc:sldMk cId="3645478630" sldId="268"/>
            <ac:cxnSpMk id="33" creationId="{40E862AE-85E2-D046-058C-45FEE7D99ADD}"/>
          </ac:cxnSpMkLst>
        </pc:cxnChg>
        <pc:cxnChg chg="add mod">
          <ac:chgData name="JUVYLYN RIVERA" userId="df2a305f99ef94a8" providerId="LiveId" clId="{54AF1207-B92B-4FFF-ADDC-7161E1077203}" dt="2026-03-15T16:35:34.894" v="1524" actId="1076"/>
          <ac:cxnSpMkLst>
            <pc:docMk/>
            <pc:sldMk cId="3645478630" sldId="268"/>
            <ac:cxnSpMk id="36" creationId="{1A048025-B1EC-7EE7-A35E-B4A971682B97}"/>
          </ac:cxnSpMkLst>
        </pc:cxnChg>
        <pc:cxnChg chg="add del mod">
          <ac:chgData name="JUVYLYN RIVERA" userId="df2a305f99ef94a8" providerId="LiveId" clId="{54AF1207-B92B-4FFF-ADDC-7161E1077203}" dt="2026-03-15T13:03:10.232" v="846" actId="21"/>
          <ac:cxnSpMkLst>
            <pc:docMk/>
            <pc:sldMk cId="3645478630" sldId="268"/>
            <ac:cxnSpMk id="38" creationId="{5FCD925C-D8DF-0808-8F58-1F0DC54E7045}"/>
          </ac:cxnSpMkLst>
        </pc:cxnChg>
        <pc:cxnChg chg="add del">
          <ac:chgData name="JUVYLYN RIVERA" userId="df2a305f99ef94a8" providerId="LiveId" clId="{54AF1207-B92B-4FFF-ADDC-7161E1077203}" dt="2026-03-15T12:23:15.603" v="753" actId="11529"/>
          <ac:cxnSpMkLst>
            <pc:docMk/>
            <pc:sldMk cId="3645478630" sldId="268"/>
            <ac:cxnSpMk id="42" creationId="{72CD98F5-DDBA-7C11-F6C3-84A9E25FE03C}"/>
          </ac:cxnSpMkLst>
        </pc:cxnChg>
        <pc:cxnChg chg="add del mod">
          <ac:chgData name="JUVYLYN RIVERA" userId="df2a305f99ef94a8" providerId="LiveId" clId="{54AF1207-B92B-4FFF-ADDC-7161E1077203}" dt="2026-03-15T13:03:15.015" v="847" actId="21"/>
          <ac:cxnSpMkLst>
            <pc:docMk/>
            <pc:sldMk cId="3645478630" sldId="268"/>
            <ac:cxnSpMk id="44" creationId="{890DD33F-ABB8-76CA-611D-4F064F5BB9A7}"/>
          </ac:cxnSpMkLst>
        </pc:cxnChg>
        <pc:cxnChg chg="add mod">
          <ac:chgData name="JUVYLYN RIVERA" userId="df2a305f99ef94a8" providerId="LiveId" clId="{54AF1207-B92B-4FFF-ADDC-7161E1077203}" dt="2026-03-15T16:35:40.997" v="1525" actId="1076"/>
          <ac:cxnSpMkLst>
            <pc:docMk/>
            <pc:sldMk cId="3645478630" sldId="268"/>
            <ac:cxnSpMk id="48" creationId="{B3C9EB20-1998-8C1A-8BBD-67B1E7FBE0CB}"/>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help Lima and Prima analyse the key issues affecting their business. What enhance in the service and what to </a:t>
            </a:r>
            <a:r>
              <a:rPr lang="en-GB" dirty="0" err="1"/>
              <a:t>keedp</a:t>
            </a:r>
            <a:r>
              <a:rPr lang="en-GB" dirty="0"/>
              <a:t> as it is…</a:t>
            </a:r>
          </a:p>
        </p:txBody>
      </p:sp>
      <p:sp>
        <p:nvSpPr>
          <p:cNvPr id="4" name="Slide Number Placeholder 3"/>
          <p:cNvSpPr>
            <a:spLocks noGrp="1"/>
          </p:cNvSpPr>
          <p:nvPr>
            <p:ph type="sldNum" sz="quarter" idx="5"/>
          </p:nvPr>
        </p:nvSpPr>
        <p:spPr/>
        <p:txBody>
          <a:bodyPr/>
          <a:lstStyle/>
          <a:p>
            <a:fld id="{DEAD5EB9-B321-4627-A96C-408748FB7616}" type="slidenum">
              <a:rPr lang="en-GB" smtClean="0"/>
              <a:t>3</a:t>
            </a:fld>
            <a:endParaRPr lang="en-GB"/>
          </a:p>
        </p:txBody>
      </p:sp>
    </p:spTree>
    <p:extLst>
      <p:ext uri="{BB962C8B-B14F-4D97-AF65-F5344CB8AC3E}">
        <p14:creationId xmlns:p14="http://schemas.microsoft.com/office/powerpoint/2010/main" val="2624319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Haven attracts more customers by embracing locally sourced flowers and using biodegradable materials in packaging.</a:t>
            </a:r>
          </a:p>
        </p:txBody>
      </p:sp>
      <p:sp>
        <p:nvSpPr>
          <p:cNvPr id="4" name="Slide Number Placeholder 3"/>
          <p:cNvSpPr>
            <a:spLocks noGrp="1"/>
          </p:cNvSpPr>
          <p:nvPr>
            <p:ph type="sldNum" sz="quarter" idx="5"/>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4234137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slide 5, </a:t>
            </a:r>
          </a:p>
          <a:p>
            <a:r>
              <a:rPr lang="en-GB" dirty="0"/>
              <a:t> WHY….Many long-time customers now prefer convenience and the lower price of a large online flower retailer, which offers same-day delivery and frequent discount&gt;</a:t>
            </a:r>
          </a:p>
          <a:p>
            <a:r>
              <a:rPr lang="en-GB" dirty="0"/>
              <a:t>.</a:t>
            </a:r>
          </a:p>
        </p:txBody>
      </p:sp>
      <p:sp>
        <p:nvSpPr>
          <p:cNvPr id="4" name="Slide Number Placeholder 3"/>
          <p:cNvSpPr>
            <a:spLocks noGrp="1"/>
          </p:cNvSpPr>
          <p:nvPr>
            <p:ph type="sldNum" sz="quarter" idx="5"/>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3441306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know PESTEL FRAMEWORK is useful for identifying elements that affect an organisation from the  outside or (external environment)</a:t>
            </a:r>
          </a:p>
          <a:p>
            <a:r>
              <a:rPr lang="en-GB" dirty="0"/>
              <a:t>POLITICAL-The environmentally friendly materials cost may have a positive or a negative effect in the business.</a:t>
            </a:r>
          </a:p>
          <a:p>
            <a:r>
              <a:rPr lang="en-GB" dirty="0"/>
              <a:t>ECONOMIC-Due to inflation people sometimes use fake flowers or no flowers at all, even in some occasions like birthdays or </a:t>
            </a:r>
            <a:r>
              <a:rPr lang="en-GB" dirty="0" err="1"/>
              <a:t>anniversaries.They</a:t>
            </a:r>
            <a:r>
              <a:rPr lang="en-GB" dirty="0"/>
              <a:t> buy chocolates as a present or as an  alternative.</a:t>
            </a:r>
          </a:p>
        </p:txBody>
      </p:sp>
      <p:sp>
        <p:nvSpPr>
          <p:cNvPr id="4" name="Slide Number Placeholder 3"/>
          <p:cNvSpPr>
            <a:spLocks noGrp="1"/>
          </p:cNvSpPr>
          <p:nvPr>
            <p:ph type="sldNum" sz="quarter" idx="5"/>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1156812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TECHNOLOGY-People can be impatient sometimes, they would go where there is an easy access</a:t>
            </a:r>
          </a:p>
          <a:p>
            <a:r>
              <a:rPr lang="en-GB" dirty="0"/>
              <a:t>Environmental-some flowers like African </a:t>
            </a:r>
            <a:r>
              <a:rPr lang="en-GB" dirty="0" err="1"/>
              <a:t>violet,cosmos,million</a:t>
            </a:r>
            <a:r>
              <a:rPr lang="en-GB" dirty="0"/>
              <a:t> bells come all </a:t>
            </a:r>
            <a:r>
              <a:rPr lang="en-GB" dirty="0" err="1"/>
              <a:t>hyear</a:t>
            </a:r>
            <a:r>
              <a:rPr lang="en-GB" dirty="0"/>
              <a:t> round in the </a:t>
            </a:r>
            <a:r>
              <a:rPr lang="en-GB" dirty="0" err="1"/>
              <a:t>uk</a:t>
            </a:r>
            <a:r>
              <a:rPr lang="en-GB" dirty="0"/>
              <a:t>.</a:t>
            </a:r>
          </a:p>
          <a:p>
            <a:r>
              <a:rPr lang="en-GB" dirty="0"/>
              <a:t>               </a:t>
            </a:r>
            <a:r>
              <a:rPr lang="en-GB" dirty="0" err="1"/>
              <a:t>But,flowers</a:t>
            </a:r>
            <a:r>
              <a:rPr lang="en-GB" dirty="0"/>
              <a:t> like </a:t>
            </a:r>
            <a:r>
              <a:rPr lang="en-GB" dirty="0" err="1"/>
              <a:t>daffodils,tulips</a:t>
            </a:r>
            <a:r>
              <a:rPr lang="en-GB" dirty="0"/>
              <a:t> and calla lily bloom from spring to autumn.</a:t>
            </a:r>
          </a:p>
          <a:p>
            <a:r>
              <a:rPr lang="en-GB" dirty="0"/>
              <a:t>                But in summer we get the best varieties of flowers like </a:t>
            </a:r>
            <a:r>
              <a:rPr lang="en-GB" dirty="0" err="1"/>
              <a:t>hydrangea,sun</a:t>
            </a:r>
            <a:r>
              <a:rPr lang="en-GB" dirty="0"/>
              <a:t> </a:t>
            </a:r>
            <a:r>
              <a:rPr lang="en-GB" dirty="0" err="1"/>
              <a:t>flower,dahlias</a:t>
            </a:r>
            <a:r>
              <a:rPr lang="en-GB" dirty="0"/>
              <a:t> and French marigold.</a:t>
            </a:r>
          </a:p>
        </p:txBody>
      </p:sp>
      <p:sp>
        <p:nvSpPr>
          <p:cNvPr id="4" name="Slide Number Placeholder 3"/>
          <p:cNvSpPr>
            <a:spLocks noGrp="1"/>
          </p:cNvSpPr>
          <p:nvPr>
            <p:ph type="sldNum" sz="quarter" idx="5"/>
          </p:nvPr>
        </p:nvSpPr>
        <p:spPr/>
        <p:txBody>
          <a:bodyPr/>
          <a:lstStyle/>
          <a:p>
            <a:fld id="{DEAD5EB9-B321-4627-A96C-408748FB7616}" type="slidenum">
              <a:rPr lang="en-GB" smtClean="0"/>
              <a:t>7</a:t>
            </a:fld>
            <a:endParaRPr lang="en-GB"/>
          </a:p>
        </p:txBody>
      </p:sp>
    </p:spTree>
    <p:extLst>
      <p:ext uri="{BB962C8B-B14F-4D97-AF65-F5344CB8AC3E}">
        <p14:creationId xmlns:p14="http://schemas.microsoft.com/office/powerpoint/2010/main" val="3339106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18781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19430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7635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98358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15475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41296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12805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4296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24333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01951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44750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99665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9420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4034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33145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9095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3780793889"/>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79" y="1328057"/>
            <a:ext cx="9668692" cy="3381104"/>
          </a:xfrm>
        </p:spPr>
        <p:txBody>
          <a:bodyPr>
            <a:normAutofit fontScale="90000"/>
          </a:bodyPr>
          <a:lstStyle/>
          <a:p>
            <a:r>
              <a:rPr lang="en-GB" sz="3200" dirty="0">
                <a:latin typeface="A"/>
              </a:rPr>
              <a:t>MODULE NAME: </a:t>
            </a:r>
            <a:r>
              <a:rPr lang="en-GB" sz="2800" dirty="0">
                <a:latin typeface="Abadi" panose="020B0604020104020204" pitchFamily="34" charset="0"/>
              </a:rPr>
              <a:t>PROBLEM SOLVING AND DECISION MAKING</a:t>
            </a:r>
            <a:br>
              <a:rPr lang="en-GB" sz="3200" dirty="0">
                <a:latin typeface="A"/>
              </a:rPr>
            </a:br>
            <a:r>
              <a:rPr lang="en-GB" sz="3200" dirty="0">
                <a:latin typeface="A"/>
              </a:rPr>
              <a:t>MODULE CODE: LMCL4004_LON</a:t>
            </a:r>
            <a:br>
              <a:rPr lang="en-GB" sz="3200" dirty="0">
                <a:latin typeface="A"/>
              </a:rPr>
            </a:br>
            <a:r>
              <a:rPr lang="en-GB" sz="3200" dirty="0">
                <a:latin typeface="A"/>
              </a:rPr>
              <a:t>STUDENT NAME: JUVYLYN RIVERA</a:t>
            </a:r>
            <a:br>
              <a:rPr lang="en-GB" sz="3200" dirty="0">
                <a:latin typeface="A"/>
              </a:rPr>
            </a:br>
            <a:r>
              <a:rPr lang="en-GB" sz="3200" dirty="0">
                <a:latin typeface="A"/>
              </a:rPr>
              <a:t>STUDENT ID :2507996 </a:t>
            </a:r>
            <a:br>
              <a:rPr lang="en-GB" sz="3200" dirty="0">
                <a:latin typeface="A"/>
              </a:rPr>
            </a:br>
            <a:r>
              <a:rPr lang="en-GB" sz="3200" dirty="0">
                <a:latin typeface="A"/>
              </a:rPr>
              <a:t>LECTURER :DR. MUSTAKKIMA AFRIN</a:t>
            </a:r>
            <a:br>
              <a:rPr lang="en-GB" sz="3200" dirty="0">
                <a:latin typeface="A"/>
              </a:rPr>
            </a:br>
            <a:r>
              <a:rPr lang="en-GB" sz="3200" dirty="0">
                <a:latin typeface="A"/>
              </a:rPr>
              <a:t>Assignment 1: Presentation (GREEN HAVEN FLORIST)</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normAutofit/>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522410" y="1447800"/>
            <a:ext cx="10232571" cy="4491446"/>
          </a:xfrm>
        </p:spPr>
        <p:txBody>
          <a:bodyPr/>
          <a:lstStyle/>
          <a:p>
            <a:endParaRPr lang="en-GB" sz="1500" b="1" dirty="0">
              <a:solidFill>
                <a:srgbClr val="111111"/>
              </a:solidFill>
              <a:latin typeface="Roboto"/>
              <a:ea typeface="Roboto"/>
              <a:cs typeface="Roboto"/>
            </a:endParaRPr>
          </a:p>
          <a:p>
            <a:r>
              <a:rPr lang="en-GB" b="1" dirty="0">
                <a:solidFill>
                  <a:srgbClr val="111111"/>
                </a:solidFill>
                <a:latin typeface="Roboto"/>
                <a:ea typeface="Roboto"/>
                <a:cs typeface="Roboto"/>
              </a:rPr>
              <a:t>GREEN HAVEN FLORIST is a small flower shop located in NORWICH, UK. Founded in 2016 by Liam and Priya Patel. The business that uses eco-friendly packaging has built a strong relationship with the local community. GREEN HAVEN FLORIST is well known for its excellent wedding event flower arrangements.</a:t>
            </a:r>
          </a:p>
          <a:p>
            <a:r>
              <a:rPr lang="en-GB" b="1" dirty="0">
                <a:solidFill>
                  <a:srgbClr val="111111"/>
                </a:solidFill>
                <a:latin typeface="Roboto"/>
                <a:ea typeface="Roboto"/>
                <a:cs typeface="Roboto"/>
              </a:rPr>
              <a:t>However, in the past 12 months, the business has noticed a decline in in-store sales and customer foot traffic. This has been caused by the closure of the nearby businesses, and the once bustling high street has reduced activity. In addition, the issues such as the limited delivery options and weak digital marketing had a bad impact  on the </a:t>
            </a:r>
            <a:r>
              <a:rPr lang="en-GB" b="1" dirty="0" err="1">
                <a:solidFill>
                  <a:srgbClr val="111111"/>
                </a:solidFill>
                <a:latin typeface="Roboto"/>
                <a:ea typeface="Roboto"/>
                <a:cs typeface="Roboto"/>
              </a:rPr>
              <a:t>business.So</a:t>
            </a:r>
            <a:r>
              <a:rPr lang="en-GB" b="1" dirty="0">
                <a:solidFill>
                  <a:srgbClr val="111111"/>
                </a:solidFill>
                <a:latin typeface="Roboto"/>
                <a:ea typeface="Roboto"/>
                <a:cs typeface="Roboto"/>
              </a:rPr>
              <a:t>, Lima and Priya are facing challenges in how to improve their small business, get back on track and find effective strategies to improve the business performance and long-term sustainability.</a:t>
            </a:r>
          </a:p>
          <a:p>
            <a:endParaRPr lang="en-GB" sz="16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079172" y="1914580"/>
            <a:ext cx="9600636"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Located  in NORWICH, UK </a:t>
            </a:r>
          </a:p>
          <a:p>
            <a:pPr marL="342900" indent="-342900">
              <a:buFont typeface="Arial" charset="2"/>
              <a:buChar char="•"/>
            </a:pPr>
            <a:r>
              <a:rPr lang="en-GB" b="1" dirty="0"/>
              <a:t>Founded by Liam and Preya Patel in 2016</a:t>
            </a:r>
          </a:p>
          <a:p>
            <a:pPr marL="342900" indent="-342900">
              <a:buFont typeface="Arial" charset="2"/>
              <a:buChar char="•"/>
            </a:pPr>
            <a:r>
              <a:rPr lang="en-GB" b="1" dirty="0"/>
              <a:t>Sells locally sourced flowers</a:t>
            </a:r>
          </a:p>
          <a:p>
            <a:pPr marL="342900" indent="-342900">
              <a:buFont typeface="Arial" charset="2"/>
              <a:buChar char="•"/>
            </a:pPr>
            <a:r>
              <a:rPr lang="en-GB" b="1" dirty="0">
                <a:ea typeface="+mn-lt"/>
                <a:cs typeface="+mn-lt"/>
              </a:rPr>
              <a:t>Has strong community ties, as they have developed a good reputation within the community.</a:t>
            </a:r>
          </a:p>
          <a:p>
            <a:pPr marL="342900" indent="-342900">
              <a:buFont typeface="Arial" charset="2"/>
              <a:buChar char="•"/>
            </a:pPr>
            <a:r>
              <a:rPr lang="en-GB" b="1" dirty="0">
                <a:ea typeface="+mn-lt"/>
                <a:cs typeface="+mn-lt"/>
              </a:rPr>
              <a:t>Offers excellent floral decorations for weddings and other events in their unique designs.</a:t>
            </a:r>
          </a:p>
          <a:p>
            <a:pPr marL="342900" indent="-342900">
              <a:buFont typeface="Arial" charset="2"/>
              <a:buChar char="•"/>
            </a:pPr>
            <a:r>
              <a:rPr lang="en-GB" b="1" dirty="0">
                <a:ea typeface="+mn-lt"/>
                <a:cs typeface="+mn-lt"/>
              </a:rPr>
              <a:t> Combined creative floral design with environmentally friendly practices.        </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normAutofit/>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297692" y="530578"/>
            <a:ext cx="10513308" cy="6129865"/>
          </a:xfrm>
        </p:spPr>
        <p:txBody>
          <a:bodyPr>
            <a:normAutofit lnSpcReduction="1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What:…..30% decline in in-store sales</a:t>
            </a:r>
          </a:p>
          <a:p>
            <a:r>
              <a:rPr lang="en-GB" sz="2800" dirty="0">
                <a:solidFill>
                  <a:schemeClr val="tx1"/>
                </a:solidFill>
              </a:rPr>
              <a:t>Where:….A Physical Store in Norwich, UK</a:t>
            </a:r>
          </a:p>
          <a:p>
            <a:r>
              <a:rPr lang="en-GB" sz="2800" dirty="0">
                <a:solidFill>
                  <a:schemeClr val="tx1"/>
                </a:solidFill>
              </a:rPr>
              <a:t>When:…..Over the last 12 months</a:t>
            </a:r>
          </a:p>
          <a:p>
            <a:r>
              <a:rPr lang="en-GB" sz="2800" dirty="0">
                <a:solidFill>
                  <a:schemeClr val="tx1"/>
                </a:solidFill>
              </a:rPr>
              <a:t> Why:…….Due to the closure of the nearby businesses, </a:t>
            </a:r>
          </a:p>
          <a:p>
            <a:r>
              <a:rPr lang="en-GB" sz="2800" dirty="0">
                <a:solidFill>
                  <a:schemeClr val="tx1"/>
                </a:solidFill>
              </a:rPr>
              <a:t>                   The reduction in high street foot traffic.</a:t>
            </a:r>
          </a:p>
          <a:p>
            <a:r>
              <a:rPr lang="en-GB" sz="2800" dirty="0">
                <a:solidFill>
                  <a:schemeClr val="tx1"/>
                </a:solidFill>
              </a:rPr>
              <a:t> How:…….</a:t>
            </a:r>
            <a:r>
              <a:rPr lang="en-GB" sz="2400" dirty="0">
                <a:solidFill>
                  <a:schemeClr val="tx1"/>
                </a:solidFill>
              </a:rPr>
              <a:t>Customers have shifted to online flower retail and GREEN</a:t>
            </a:r>
          </a:p>
          <a:p>
            <a:r>
              <a:rPr lang="en-GB" sz="2400" dirty="0">
                <a:solidFill>
                  <a:schemeClr val="tx1"/>
                </a:solidFill>
              </a:rPr>
              <a:t>                     HAVEN FLORIST has a few delivery options.</a:t>
            </a:r>
          </a:p>
          <a:p>
            <a:r>
              <a:rPr lang="en-GB" sz="2400" dirty="0">
                <a:solidFill>
                  <a:schemeClr val="tx1"/>
                </a:solidFill>
              </a:rPr>
              <a:t>                     </a:t>
            </a:r>
          </a:p>
          <a:p>
            <a:r>
              <a:rPr lang="en-GB" sz="2400" dirty="0">
                <a:solidFill>
                  <a:schemeClr val="tx1"/>
                </a:solidFill>
              </a:rPr>
              <a:t>HOW MUCH: About 30% decrease in in-store sales loss has not been </a:t>
            </a:r>
          </a:p>
          <a:p>
            <a:r>
              <a:rPr lang="en-GB" sz="2400" dirty="0">
                <a:solidFill>
                  <a:schemeClr val="tx1"/>
                </a:solidFill>
              </a:rPr>
              <a:t>                       compensated.</a:t>
            </a:r>
          </a:p>
          <a:p>
            <a:endParaRPr lang="en-GB" sz="24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878873" y="870857"/>
            <a:ext cx="9409329" cy="5410200"/>
          </a:xfrm>
        </p:spPr>
        <p:txBody>
          <a:bodyPr>
            <a:normAutofit lnSpcReduction="10000"/>
          </a:bodyPr>
          <a:lstStyle/>
          <a:p>
            <a:r>
              <a:rPr lang="en-GB" b="1" dirty="0">
                <a:solidFill>
                  <a:srgbClr val="FF0000"/>
                </a:solidFill>
              </a:rPr>
              <a:t>POLITICAL </a:t>
            </a:r>
          </a:p>
          <a:p>
            <a:r>
              <a:rPr lang="en-GB" b="1" dirty="0"/>
              <a:t>Local government policies on environmentally friendly materials may affect the cost.</a:t>
            </a:r>
          </a:p>
          <a:p>
            <a:r>
              <a:rPr lang="en-GB" b="1" dirty="0"/>
              <a:t>Local council decisions on the development of the high street might affect foot traffic.</a:t>
            </a:r>
          </a:p>
          <a:p>
            <a:r>
              <a:rPr lang="en-GB" b="1" dirty="0">
                <a:solidFill>
                  <a:srgbClr val="FF0000"/>
                </a:solidFill>
              </a:rPr>
              <a:t>ECONOMIC</a:t>
            </a:r>
          </a:p>
          <a:p>
            <a:r>
              <a:rPr lang="en-GB" b="1" dirty="0"/>
              <a:t>Large online flower companies giving good offers makes for small flower businesses to compete.</a:t>
            </a:r>
          </a:p>
          <a:p>
            <a:r>
              <a:rPr lang="en-GB" b="1" dirty="0"/>
              <a:t>Inflation can cause people to spend less on unnecessary things.</a:t>
            </a:r>
          </a:p>
          <a:p>
            <a:r>
              <a:rPr lang="en-GB" b="1" dirty="0">
                <a:solidFill>
                  <a:srgbClr val="FF0000"/>
                </a:solidFill>
              </a:rPr>
              <a:t>SOCIAL</a:t>
            </a:r>
          </a:p>
          <a:p>
            <a:r>
              <a:rPr lang="en-GB" b="1" dirty="0">
                <a:solidFill>
                  <a:schemeClr val="tx1"/>
                </a:solidFill>
                <a:latin typeface="Abadi ExtraLight" panose="020F0502020204030204" pitchFamily="34" charset="0"/>
              </a:rPr>
              <a:t>People have changed, mostly preferring online shopping and home deliveries.</a:t>
            </a:r>
          </a:p>
          <a:p>
            <a:r>
              <a:rPr lang="en-GB" b="1" dirty="0">
                <a:solidFill>
                  <a:schemeClr val="tx1"/>
                </a:solidFill>
                <a:latin typeface="Abadi ExtraLight" panose="020F0502020204030204" pitchFamily="34" charset="0"/>
              </a:rPr>
              <a:t>Flowers remain important for special occasions such as birthdays, anniversaries, valentines</a:t>
            </a:r>
          </a:p>
          <a:p>
            <a:r>
              <a:rPr lang="en-GB" b="1" dirty="0">
                <a:solidFill>
                  <a:schemeClr val="tx1"/>
                </a:solidFill>
                <a:latin typeface="Abadi ExtraLight" panose="020F0502020204030204" pitchFamily="34" charset="0"/>
              </a:rPr>
              <a:t>  and wedding events.. </a:t>
            </a:r>
          </a:p>
          <a:p>
            <a:r>
              <a:rPr lang="en-GB" b="1" dirty="0">
                <a:solidFill>
                  <a:schemeClr val="tx1"/>
                </a:solidFill>
                <a:latin typeface="Abadi ExtraLight" panose="020F0502020204030204" pitchFamily="34" charset="0"/>
              </a:rPr>
              <a:t>  </a:t>
            </a:r>
          </a:p>
          <a:p>
            <a:endParaRPr lang="en-GB" b="1" dirty="0">
              <a:solidFill>
                <a:srgbClr val="FF0000"/>
              </a:solidFill>
              <a:latin typeface="Palace Script MT" panose="030303020206070C0B05" pitchFamily="66" charset="0"/>
            </a:endParaRPr>
          </a:p>
          <a:p>
            <a:endParaRPr lang="en-GB" sz="1800" b="1" dirty="0">
              <a:solidFill>
                <a:schemeClr val="tx1"/>
              </a:solidFill>
              <a:ea typeface="ADLaM Display" panose="02010000000000000000" pitchFamily="2" charset="0"/>
              <a:cs typeface="ADLaM Display" panose="02010000000000000000" pitchFamily="2" charset="0"/>
            </a:endParaRPr>
          </a:p>
          <a:p>
            <a:endParaRPr lang="en-GB" b="1" dirty="0">
              <a:solidFill>
                <a:schemeClr val="tx1"/>
              </a:solidFill>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499615" y="511221"/>
            <a:ext cx="9921394" cy="6092779"/>
          </a:xfrm>
        </p:spPr>
        <p:txBody>
          <a:bodyPr>
            <a:normAutofit/>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72356" y="1456267"/>
            <a:ext cx="9648653" cy="4470400"/>
          </a:xfrm>
        </p:spPr>
        <p:txBody>
          <a:bodyPr>
            <a:normAutofit fontScale="92500" lnSpcReduction="20000"/>
          </a:bodyPr>
          <a:lstStyle/>
          <a:p>
            <a:r>
              <a:rPr lang="en-GB" b="1" dirty="0">
                <a:solidFill>
                  <a:schemeClr val="accent1"/>
                </a:solidFill>
              </a:rPr>
              <a:t>TECHNOLOGICAL</a:t>
            </a:r>
          </a:p>
          <a:p>
            <a:r>
              <a:rPr lang="en-GB" sz="2100" b="1" dirty="0"/>
              <a:t>A website that is hard to navigate can discourage customers.</a:t>
            </a:r>
          </a:p>
          <a:p>
            <a:r>
              <a:rPr lang="en-GB" sz="2100" b="1" dirty="0"/>
              <a:t>The use of social media and any other platforms in advertising the business has a better chance of being known by people.</a:t>
            </a:r>
          </a:p>
          <a:p>
            <a:pPr marL="0" indent="0">
              <a:buNone/>
            </a:pPr>
            <a:r>
              <a:rPr lang="en-GB" b="1" dirty="0"/>
              <a:t>  </a:t>
            </a:r>
          </a:p>
          <a:p>
            <a:pPr marL="0" indent="0">
              <a:buNone/>
            </a:pPr>
            <a:r>
              <a:rPr lang="en-GB" b="1" dirty="0"/>
              <a:t> </a:t>
            </a:r>
            <a:r>
              <a:rPr lang="en-GB" b="1" dirty="0">
                <a:solidFill>
                  <a:schemeClr val="accent1"/>
                </a:solidFill>
              </a:rPr>
              <a:t>LEGAL</a:t>
            </a:r>
          </a:p>
          <a:p>
            <a:r>
              <a:rPr lang="en-GB" sz="2100" b="1" dirty="0"/>
              <a:t>Complying to environmental laws may influence waste disposal and packaging.</a:t>
            </a:r>
          </a:p>
          <a:p>
            <a:r>
              <a:rPr lang="en-GB" sz="2100" b="1" dirty="0"/>
              <a:t>Following consumer protection laws and regulations.</a:t>
            </a:r>
          </a:p>
          <a:p>
            <a:pPr marL="0" indent="0">
              <a:buNone/>
            </a:pPr>
            <a:endParaRPr lang="en-GB" b="1" dirty="0">
              <a:solidFill>
                <a:schemeClr val="accent1"/>
              </a:solidFill>
            </a:endParaRPr>
          </a:p>
          <a:p>
            <a:pPr marL="0" indent="0">
              <a:buNone/>
            </a:pPr>
            <a:r>
              <a:rPr lang="en-GB" b="1" dirty="0">
                <a:solidFill>
                  <a:schemeClr val="accent1"/>
                </a:solidFill>
              </a:rPr>
              <a:t>ENVIRONMENTAL </a:t>
            </a:r>
          </a:p>
          <a:p>
            <a:pPr marL="0" indent="0">
              <a:buNone/>
            </a:pPr>
            <a:r>
              <a:rPr lang="en-GB" b="1" dirty="0"/>
              <a:t>Climate change can affect flower supply.</a:t>
            </a:r>
          </a:p>
          <a:p>
            <a:pPr marL="0" indent="0">
              <a:buNone/>
            </a:pPr>
            <a:r>
              <a:rPr lang="en-GB" b="1" dirty="0"/>
              <a:t>Green Haven Florist’s commitment to eco-friendly packaging and locally sourced flowers support environment.</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normAutofit/>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704622" y="1162755"/>
            <a:ext cx="10080978" cy="5588001"/>
          </a:xfrm>
        </p:spPr>
        <p:txBody>
          <a:bodyPr/>
          <a:lstStyle/>
          <a:p>
            <a:r>
              <a:rPr lang="en-GB" dirty="0"/>
              <a:t>I therefore conclude that GREEN HAVEN FLORIST has built a good reputation since Liam and Priya founded this in NORWICH, UK  in  2016. The business attracted more customers by using eco-friendly packaging and locally sourced flowers.  They even built strong connections with the local community.</a:t>
            </a:r>
          </a:p>
          <a:p>
            <a:r>
              <a:rPr lang="en-GB" dirty="0"/>
              <a:t>However, they faced a significant challenge when they experienced a decline in in-store sales due to the closure of the nearby businesses, resulting in reduced activity in that </a:t>
            </a:r>
            <a:r>
              <a:rPr lang="en-GB" dirty="0" err="1"/>
              <a:t>area.The</a:t>
            </a:r>
            <a:r>
              <a:rPr lang="en-GB" dirty="0"/>
              <a:t> increased of online retail competition, the weak digital marketing, and the rising cost of imported flowers have all contributed to the fall in sales.</a:t>
            </a:r>
          </a:p>
          <a:p>
            <a:r>
              <a:rPr lang="en-GB" dirty="0"/>
              <a:t>In addition to this, the limited delivery options and the outdated website may have a bad impact on the business.</a:t>
            </a:r>
          </a:p>
          <a:p>
            <a:r>
              <a:rPr lang="en-GB" dirty="0"/>
              <a:t>For the GREEN HAVEN to sustain and get back, they must adapt to the new environment. Liam and Priya must enhance delivery and subscription, continue being eco-friendly and continue to use locally sourced flowers.</a:t>
            </a:r>
          </a:p>
          <a:p>
            <a:r>
              <a:rPr lang="en-GB" dirty="0"/>
              <a:t>GREEN HAVEN FLORIST can regain customers because of their unique strategy in flower arranging and decorating.</a:t>
            </a:r>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465744" y="1110343"/>
            <a:ext cx="9583256" cy="4780739"/>
          </a:xfrm>
        </p:spPr>
        <p:txBody>
          <a:bodyPr>
            <a:normAutofit fontScale="92500" lnSpcReduction="20000"/>
          </a:bodyPr>
          <a:lstStyle/>
          <a:p>
            <a:endParaRPr lang="en-US" dirty="0"/>
          </a:p>
          <a:p>
            <a:r>
              <a:rPr lang="en-US" dirty="0"/>
              <a:t>     </a:t>
            </a:r>
            <a:r>
              <a:rPr lang="en-US" sz="2200" dirty="0">
                <a:latin typeface="Algerian" panose="04020705040A02060702" pitchFamily="82" charset="0"/>
              </a:rPr>
              <a:t>People </a:t>
            </a:r>
            <a:r>
              <a:rPr lang="en-US" sz="2200" dirty="0"/>
              <a:t>    </a:t>
            </a:r>
            <a:r>
              <a:rPr lang="en-US" dirty="0"/>
              <a:t>                          </a:t>
            </a:r>
            <a:r>
              <a:rPr lang="en-US" dirty="0">
                <a:latin typeface="Algerian" panose="04020705040A02060702" pitchFamily="82" charset="0"/>
              </a:rPr>
              <a:t>Methods</a:t>
            </a:r>
          </a:p>
          <a:p>
            <a:r>
              <a:rPr lang="en-US" sz="1400" dirty="0"/>
              <a:t>      Lima and Priya struggled                 Digital</a:t>
            </a:r>
            <a:r>
              <a:rPr lang="en-US" sz="1600" dirty="0"/>
              <a:t> marketing </a:t>
            </a:r>
          </a:p>
          <a:p>
            <a:r>
              <a:rPr lang="en-US" sz="1400" dirty="0"/>
              <a:t>        To keep up with digital                    </a:t>
            </a:r>
            <a:r>
              <a:rPr lang="en-US" sz="1600" dirty="0"/>
              <a:t>strategy is weak.</a:t>
            </a:r>
            <a:endParaRPr lang="en-US" sz="1400" dirty="0"/>
          </a:p>
          <a:p>
            <a:r>
              <a:rPr lang="en-US" sz="1400" dirty="0"/>
              <a:t>               Marketing.</a:t>
            </a:r>
          </a:p>
          <a:p>
            <a:endParaRPr lang="en-US" dirty="0"/>
          </a:p>
          <a:p>
            <a:endParaRPr lang="en-US" dirty="0"/>
          </a:p>
          <a:p>
            <a:endParaRPr lang="en-US" dirty="0"/>
          </a:p>
          <a:p>
            <a:r>
              <a:rPr lang="en-US" sz="1600" dirty="0"/>
              <a:t>    The website is difficult to                 Closure of nearby</a:t>
            </a:r>
          </a:p>
          <a:p>
            <a:r>
              <a:rPr lang="en-US" sz="1600" dirty="0"/>
              <a:t>        Navigate and is out                   businesses has caused</a:t>
            </a:r>
          </a:p>
          <a:p>
            <a:r>
              <a:rPr lang="en-US" sz="1600" dirty="0"/>
              <a:t>                dated.                            </a:t>
            </a:r>
            <a:r>
              <a:rPr lang="en-US" sz="1700" dirty="0"/>
              <a:t> fewer people  visiting</a:t>
            </a:r>
          </a:p>
          <a:p>
            <a:r>
              <a:rPr lang="en-US" sz="1700" dirty="0"/>
              <a:t>                                                         the area.                     </a:t>
            </a:r>
          </a:p>
          <a:p>
            <a:endParaRPr lang="en-US" dirty="0">
              <a:latin typeface="Algerian" panose="04020705040A02060702" pitchFamily="82" charset="0"/>
            </a:endParaRPr>
          </a:p>
          <a:p>
            <a:r>
              <a:rPr lang="en-US" dirty="0">
                <a:latin typeface="Algerian" panose="04020705040A02060702" pitchFamily="82" charset="0"/>
              </a:rPr>
              <a:t>          Equipment                      Environment</a:t>
            </a:r>
          </a:p>
        </p:txBody>
      </p:sp>
      <p:cxnSp>
        <p:nvCxnSpPr>
          <p:cNvPr id="5" name="Straight Connector 4">
            <a:extLst>
              <a:ext uri="{FF2B5EF4-FFF2-40B4-BE49-F238E27FC236}">
                <a16:creationId xmlns:a16="http://schemas.microsoft.com/office/drawing/2014/main" id="{D5DF75CC-E8B3-9D98-83D1-C76D53C60EA8}"/>
              </a:ext>
            </a:extLst>
          </p:cNvPr>
          <p:cNvCxnSpPr>
            <a:cxnSpLocks/>
          </p:cNvCxnSpPr>
          <p:nvPr/>
        </p:nvCxnSpPr>
        <p:spPr>
          <a:xfrm>
            <a:off x="2492705" y="3415283"/>
            <a:ext cx="720659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C4C8F6C-A4F3-6996-7DA7-2AFF152F4228}"/>
              </a:ext>
            </a:extLst>
          </p:cNvPr>
          <p:cNvCxnSpPr>
            <a:cxnSpLocks/>
          </p:cNvCxnSpPr>
          <p:nvPr/>
        </p:nvCxnSpPr>
        <p:spPr>
          <a:xfrm flipH="1" flipV="1">
            <a:off x="3831302" y="1806015"/>
            <a:ext cx="869256" cy="1599849"/>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0E862AE-85E2-D046-058C-45FEE7D99ADD}"/>
              </a:ext>
            </a:extLst>
          </p:cNvPr>
          <p:cNvCxnSpPr>
            <a:cxnSpLocks/>
          </p:cNvCxnSpPr>
          <p:nvPr/>
        </p:nvCxnSpPr>
        <p:spPr>
          <a:xfrm flipH="1">
            <a:off x="3711719" y="3377230"/>
            <a:ext cx="988839" cy="1714498"/>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A048025-B1EC-7EE7-A35E-B4A971682B97}"/>
              </a:ext>
            </a:extLst>
          </p:cNvPr>
          <p:cNvCxnSpPr>
            <a:cxnSpLocks/>
          </p:cNvCxnSpPr>
          <p:nvPr/>
        </p:nvCxnSpPr>
        <p:spPr>
          <a:xfrm>
            <a:off x="6383196" y="1690246"/>
            <a:ext cx="997836" cy="1725037"/>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3C9EB20-1998-8C1A-8BBD-67B1E7FBE0CB}"/>
              </a:ext>
            </a:extLst>
          </p:cNvPr>
          <p:cNvCxnSpPr>
            <a:cxnSpLocks/>
          </p:cNvCxnSpPr>
          <p:nvPr/>
        </p:nvCxnSpPr>
        <p:spPr>
          <a:xfrm flipH="1">
            <a:off x="6464576" y="3483365"/>
            <a:ext cx="916456" cy="1888671"/>
          </a:xfrm>
          <a:prstGeom prst="line">
            <a:avLst/>
          </a:prstGeom>
        </p:spPr>
        <p:style>
          <a:lnRef idx="1">
            <a:schemeClr val="accent1"/>
          </a:lnRef>
          <a:fillRef idx="0">
            <a:schemeClr val="accent1"/>
          </a:fillRef>
          <a:effectRef idx="0">
            <a:schemeClr val="accent1"/>
          </a:effectRef>
          <a:fontRef idx="minor">
            <a:schemeClr val="tx1"/>
          </a:fontRef>
        </p:style>
      </p:cxnSp>
      <p:sp>
        <p:nvSpPr>
          <p:cNvPr id="25" name="Arrow: Chevron 24">
            <a:extLst>
              <a:ext uri="{FF2B5EF4-FFF2-40B4-BE49-F238E27FC236}">
                <a16:creationId xmlns:a16="http://schemas.microsoft.com/office/drawing/2014/main" id="{C875388A-6961-50EA-BA15-C698F202E82A}"/>
              </a:ext>
            </a:extLst>
          </p:cNvPr>
          <p:cNvSpPr/>
          <p:nvPr/>
        </p:nvSpPr>
        <p:spPr>
          <a:xfrm>
            <a:off x="1465743" y="3186684"/>
            <a:ext cx="966203" cy="48463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Arrow: Pentagon 28">
            <a:extLst>
              <a:ext uri="{FF2B5EF4-FFF2-40B4-BE49-F238E27FC236}">
                <a16:creationId xmlns:a16="http://schemas.microsoft.com/office/drawing/2014/main" id="{F1153038-2A3A-6A0B-2207-459B4C261CA4}"/>
              </a:ext>
            </a:extLst>
          </p:cNvPr>
          <p:cNvSpPr/>
          <p:nvPr/>
        </p:nvSpPr>
        <p:spPr>
          <a:xfrm>
            <a:off x="8733188" y="2732251"/>
            <a:ext cx="2860098" cy="150222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DECLINE IN IN-STORE SALE</a:t>
            </a:r>
          </a:p>
        </p:txBody>
      </p:sp>
    </p:spTree>
    <p:extLst>
      <p:ext uri="{BB962C8B-B14F-4D97-AF65-F5344CB8AC3E}">
        <p14:creationId xmlns:p14="http://schemas.microsoft.com/office/powerpoint/2010/main" val="364547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normAutofit/>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err="1">
                <a:solidFill>
                  <a:srgbClr val="FF0000"/>
                </a:solidFill>
                <a:latin typeface="Arial"/>
                <a:ea typeface="Roboto"/>
                <a:cs typeface="Roboto"/>
              </a:rPr>
              <a:t>BritWeth</a:t>
            </a:r>
            <a:r>
              <a:rPr lang="en-GB" b="1" dirty="0">
                <a:solidFill>
                  <a:srgbClr val="FF0000"/>
                </a:solidFill>
                <a:latin typeface="Arial"/>
                <a:ea typeface="Roboto"/>
                <a:cs typeface="Roboto"/>
              </a:rPr>
              <a:t> (2024) </a:t>
            </a:r>
            <a:r>
              <a:rPr lang="en-GB" b="1" i="1" dirty="0">
                <a:solidFill>
                  <a:srgbClr val="FF0000"/>
                </a:solidFill>
                <a:latin typeface="Arial"/>
                <a:ea typeface="Roboto"/>
                <a:cs typeface="Roboto"/>
              </a:rPr>
              <a:t>What the florist business is thriving in the UK.</a:t>
            </a:r>
          </a:p>
          <a:p>
            <a:endParaRPr lang="en-GB" b="1" i="1" dirty="0">
              <a:solidFill>
                <a:srgbClr val="FF0000"/>
              </a:solidFill>
              <a:latin typeface="Arial"/>
              <a:ea typeface="Roboto"/>
              <a:cs typeface="Roboto"/>
            </a:endParaRPr>
          </a:p>
          <a:p>
            <a:r>
              <a:rPr lang="en-GB" b="1" dirty="0">
                <a:solidFill>
                  <a:srgbClr val="FF0000"/>
                </a:solidFill>
                <a:latin typeface="Arial"/>
                <a:ea typeface="Roboto"/>
                <a:cs typeface="Roboto"/>
              </a:rPr>
              <a:t>Bursting Buds (2025) </a:t>
            </a:r>
            <a:r>
              <a:rPr lang="en-GB" i="1" dirty="0">
                <a:solidFill>
                  <a:srgbClr val="FF0000"/>
                </a:solidFill>
                <a:latin typeface="Arial"/>
                <a:ea typeface="Roboto"/>
                <a:cs typeface="Roboto"/>
              </a:rPr>
              <a:t>Flower businesses guide: key market trends and consumer </a:t>
            </a:r>
          </a:p>
          <a:p>
            <a:r>
              <a:rPr lang="en-GB" b="1" i="1" dirty="0">
                <a:solidFill>
                  <a:srgbClr val="FF0000"/>
                </a:solidFill>
                <a:latin typeface="Arial"/>
                <a:ea typeface="Roboto"/>
                <a:cs typeface="Roboto"/>
              </a:rPr>
              <a:t>                                     preferences.</a:t>
            </a:r>
          </a:p>
          <a:p>
            <a:r>
              <a:rPr lang="en-GB" b="1" dirty="0">
                <a:solidFill>
                  <a:srgbClr val="FF0000"/>
                </a:solidFill>
                <a:latin typeface="Arial"/>
                <a:ea typeface="Roboto"/>
                <a:cs typeface="Roboto"/>
              </a:rPr>
              <a:t>IBISWORLD </a:t>
            </a:r>
            <a:r>
              <a:rPr lang="en-GB" b="1" i="1" dirty="0">
                <a:solidFill>
                  <a:srgbClr val="FF0000"/>
                </a:solidFill>
                <a:latin typeface="Arial"/>
                <a:ea typeface="Roboto"/>
                <a:cs typeface="Roboto"/>
              </a:rPr>
              <a:t>(2024) </a:t>
            </a:r>
            <a:r>
              <a:rPr lang="en-GB" i="1" dirty="0">
                <a:solidFill>
                  <a:srgbClr val="FF0000"/>
                </a:solidFill>
                <a:latin typeface="Arial"/>
                <a:ea typeface="Roboto"/>
                <a:cs typeface="Roboto"/>
              </a:rPr>
              <a:t>Online flower retailers industry report-United Kingdom.</a:t>
            </a:r>
          </a:p>
          <a:p>
            <a:r>
              <a:rPr lang="en-GB" b="1" dirty="0">
                <a:solidFill>
                  <a:srgbClr val="FF0000"/>
                </a:solidFill>
                <a:latin typeface="Arial"/>
                <a:ea typeface="Roboto"/>
                <a:cs typeface="Roboto"/>
              </a:rPr>
              <a:t>Retail Insider (2026) </a:t>
            </a:r>
            <a:r>
              <a:rPr lang="en-GB" i="1" dirty="0">
                <a:solidFill>
                  <a:srgbClr val="FF0000"/>
                </a:solidFill>
                <a:latin typeface="Arial"/>
                <a:ea typeface="Roboto"/>
                <a:cs typeface="Roboto"/>
              </a:rPr>
              <a:t>Artificial flowers capture growing share of UK market.</a:t>
            </a:r>
          </a:p>
          <a:p>
            <a:r>
              <a:rPr lang="en-GB" b="1" dirty="0">
                <a:solidFill>
                  <a:srgbClr val="FF0000"/>
                </a:solidFill>
                <a:latin typeface="Arial"/>
                <a:ea typeface="Roboto"/>
                <a:cs typeface="Roboto"/>
              </a:rPr>
              <a:t>6WResearch (2024) </a:t>
            </a:r>
            <a:r>
              <a:rPr lang="en-GB" i="1" dirty="0">
                <a:solidFill>
                  <a:srgbClr val="FF0000"/>
                </a:solidFill>
                <a:latin typeface="Arial"/>
                <a:ea typeface="Roboto"/>
                <a:cs typeface="Roboto"/>
              </a:rPr>
              <a:t>United Kingdom floriculture market trends.</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1140</Words>
  <Application>Microsoft Office PowerPoint</Application>
  <PresentationFormat>Widescreen</PresentationFormat>
  <Paragraphs>109</Paragraphs>
  <Slides>11</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vt:i4>
      </vt:variant>
    </vt:vector>
  </HeadingPairs>
  <TitlesOfParts>
    <vt:vector size="23" baseType="lpstr">
      <vt:lpstr>A</vt:lpstr>
      <vt:lpstr>Abadi</vt:lpstr>
      <vt:lpstr>Abadi ExtraLight</vt:lpstr>
      <vt:lpstr>ADLaM Display</vt:lpstr>
      <vt:lpstr>Algerian</vt:lpstr>
      <vt:lpstr>Aptos</vt:lpstr>
      <vt:lpstr>Arial</vt:lpstr>
      <vt:lpstr>Century Gothic</vt:lpstr>
      <vt:lpstr>Palace Script MT</vt:lpstr>
      <vt:lpstr>Roboto</vt:lpstr>
      <vt:lpstr>Wingdings 3</vt:lpstr>
      <vt:lpstr>Wisp</vt:lpstr>
      <vt:lpstr>MODULE NAME: PROBLEM SOLVING AND DECISION MAKING MODULE CODE: LMCL4004_LON STUDENT NAME: JUVYLYN RIVERA STUDENT ID :2507996  LECTURER :DR. MUSTAKKIMA AFRIN Assignment 1: Presentation (GREEN HAVEN FLORIST)</vt:lpstr>
      <vt:lpstr>OVERVIEW</vt:lpstr>
      <vt:lpstr>Introduction</vt:lpstr>
      <vt:lpstr>Company background</vt:lpstr>
      <vt:lpstr>Problem: nature and scope</vt:lpstr>
      <vt:lpstr>PESTLE ANALYSIS: Green Haven Florists </vt:lpstr>
      <vt:lpstr>PESTLE ANALYSIS: Green Haven Florists </vt:lpstr>
      <vt:lpstr>Conclusion</vt:lpstr>
      <vt:lpstr>Cause and effect analysis: Fishbone diagram </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JUVYLYN RIVERA</cp:lastModifiedBy>
  <cp:revision>90</cp:revision>
  <dcterms:created xsi:type="dcterms:W3CDTF">2024-10-08T15:58:04Z</dcterms:created>
  <dcterms:modified xsi:type="dcterms:W3CDTF">2026-03-15T23:54:14Z</dcterms:modified>
</cp:coreProperties>
</file>