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907" r:id="rId1"/>
  </p:sldMasterIdLst>
  <p:notesMasterIdLst>
    <p:notesMasterId r:id="rId16"/>
  </p:notesMasterIdLst>
  <p:sldIdLst>
    <p:sldId id="261" r:id="rId2"/>
    <p:sldId id="269" r:id="rId3"/>
    <p:sldId id="256" r:id="rId4"/>
    <p:sldId id="257" r:id="rId5"/>
    <p:sldId id="258" r:id="rId6"/>
    <p:sldId id="259" r:id="rId7"/>
    <p:sldId id="266" r:id="rId8"/>
    <p:sldId id="267" r:id="rId9"/>
    <p:sldId id="262" r:id="rId10"/>
    <p:sldId id="263" r:id="rId11"/>
    <p:sldId id="264" r:id="rId12"/>
    <p:sldId id="265" r:id="rId13"/>
    <p:sldId id="260"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9177A0-B41D-2B51-36DB-652E362AAF1F}" v="9" dt="2023-03-17T10:32:59.707"/>
    <p1510:client id="{725393C4-E26D-8936-D360-09E6D045FC82}" v="31" dt="2023-03-15T00:00:47.396"/>
    <p1510:client id="{8FB28B3D-916D-3310-7078-E140539C1BF1}" v="565" dt="2023-03-17T11:02:02.0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3" d="100"/>
          <a:sy n="83" d="100"/>
        </p:scale>
        <p:origin x="-629" y="-77"/>
      </p:cViewPr>
      <p:guideLst>
        <p:guide orient="horz" pos="2160"/>
        <p:guide pos="3840"/>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viewProps" Target="viewProps.xml" Id="rId1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presProps" Target="presProps.xml" Id="rId17" /><Relationship Type="http://schemas.openxmlformats.org/officeDocument/2006/relationships/slide" Target="slides/slide1.xml" Id="rId2" /><Relationship Type="http://schemas.openxmlformats.org/officeDocument/2006/relationships/notesMaster" Target="notesMasters/notesMaster1.xml" Id="rId16" /><Relationship Type="http://schemas.openxmlformats.org/officeDocument/2006/relationships/tableStyles" Target="tableStyles.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9.xml" Id="rId10" /><Relationship Type="http://schemas.openxmlformats.org/officeDocument/2006/relationships/theme" Target="theme/theme1.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microsoft.com/office/2015/10/relationships/revisionInfo" Target="revisionInfo.xml" Id="rId22" /></Relationships>
</file>

<file path=ppt/diagrams/_rels/data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8F0AAB-32EC-482A-8DED-6EE4B7432F4B}" type="doc">
      <dgm:prSet loTypeId="urn:microsoft.com/office/officeart/2005/8/layout/chart3" loCatId="cycle" qsTypeId="urn:microsoft.com/office/officeart/2005/8/quickstyle/simple1" qsCatId="simple" csTypeId="urn:microsoft.com/office/officeart/2005/8/colors/accent1_2" csCatId="accent1"/>
      <dgm:spPr/>
      <dgm:t>
        <a:bodyPr/>
        <a:lstStyle/>
        <a:p>
          <a:endParaRPr lang="en-US"/>
        </a:p>
      </dgm:t>
    </dgm:pt>
    <dgm:pt modelId="{2E930B25-B769-4CE2-A061-97C70BA2ABD8}">
      <dgm:prSet/>
      <dgm:spPr/>
      <dgm:t>
        <a:bodyPr/>
        <a:lstStyle/>
        <a:p>
          <a:r>
            <a:rPr lang="en-GB"/>
            <a:t>The business concept for this bakery is to provide customers with high quality products that reflect their values of quality, taste, and freshness. </a:t>
          </a:r>
          <a:endParaRPr lang="en-US"/>
        </a:p>
      </dgm:t>
    </dgm:pt>
    <dgm:pt modelId="{7F98686A-F670-4BEC-AE7E-84EB03B48219}" type="parTrans" cxnId="{3D6C9DD3-B6D4-4D9A-868D-21DA767831FE}">
      <dgm:prSet/>
      <dgm:spPr/>
      <dgm:t>
        <a:bodyPr/>
        <a:lstStyle/>
        <a:p>
          <a:endParaRPr lang="en-US"/>
        </a:p>
      </dgm:t>
    </dgm:pt>
    <dgm:pt modelId="{A901B24E-3268-41AF-AEB8-525AB2FE99AD}" type="sibTrans" cxnId="{3D6C9DD3-B6D4-4D9A-868D-21DA767831FE}">
      <dgm:prSet/>
      <dgm:spPr/>
      <dgm:t>
        <a:bodyPr/>
        <a:lstStyle/>
        <a:p>
          <a:endParaRPr lang="en-US"/>
        </a:p>
      </dgm:t>
    </dgm:pt>
    <dgm:pt modelId="{5F197A91-E556-4ED9-8914-34868A407345}">
      <dgm:prSet/>
      <dgm:spPr/>
      <dgm:t>
        <a:bodyPr/>
        <a:lstStyle/>
        <a:p>
          <a:r>
            <a:rPr lang="en-GB"/>
            <a:t>A range of items from bread and croissants to mini pizzas and puff pastries with different flavour will be offered. </a:t>
          </a:r>
          <a:endParaRPr lang="en-US"/>
        </a:p>
      </dgm:t>
    </dgm:pt>
    <dgm:pt modelId="{838CEE0E-F345-4E94-BAC0-BA735D755A5C}" type="parTrans" cxnId="{1E1A48F7-484A-4AE4-B1C6-1A6162D85085}">
      <dgm:prSet/>
      <dgm:spPr/>
      <dgm:t>
        <a:bodyPr/>
        <a:lstStyle/>
        <a:p>
          <a:endParaRPr lang="en-US"/>
        </a:p>
      </dgm:t>
    </dgm:pt>
    <dgm:pt modelId="{5D88EF45-3BA8-45C3-A126-72C83801B7A3}" type="sibTrans" cxnId="{1E1A48F7-484A-4AE4-B1C6-1A6162D85085}">
      <dgm:prSet/>
      <dgm:spPr/>
      <dgm:t>
        <a:bodyPr/>
        <a:lstStyle/>
        <a:p>
          <a:endParaRPr lang="en-US"/>
        </a:p>
      </dgm:t>
    </dgm:pt>
    <dgm:pt modelId="{D3F99719-6560-4FA1-96F6-4BB904199610}">
      <dgm:prSet/>
      <dgm:spPr/>
      <dgm:t>
        <a:bodyPr/>
        <a:lstStyle/>
        <a:p>
          <a:r>
            <a:rPr lang="en-GB"/>
            <a:t>The freshest ingredients and an artisanal approach to baking will be utilized to ensure the highest quality of product. </a:t>
          </a:r>
          <a:endParaRPr lang="en-US"/>
        </a:p>
      </dgm:t>
    </dgm:pt>
    <dgm:pt modelId="{92AA94C4-C7C8-4173-A74B-404AAC7F7CCD}" type="parTrans" cxnId="{351D0D9B-DABA-4846-B760-B9A31F6C2E08}">
      <dgm:prSet/>
      <dgm:spPr/>
      <dgm:t>
        <a:bodyPr/>
        <a:lstStyle/>
        <a:p>
          <a:endParaRPr lang="en-US"/>
        </a:p>
      </dgm:t>
    </dgm:pt>
    <dgm:pt modelId="{32C9F380-5516-452B-A338-C496F08D2580}" type="sibTrans" cxnId="{351D0D9B-DABA-4846-B760-B9A31F6C2E08}">
      <dgm:prSet/>
      <dgm:spPr/>
      <dgm:t>
        <a:bodyPr/>
        <a:lstStyle/>
        <a:p>
          <a:endParaRPr lang="en-US"/>
        </a:p>
      </dgm:t>
    </dgm:pt>
    <dgm:pt modelId="{34A1BEDC-1D8F-43E9-A075-73F9783CA650}">
      <dgm:prSet/>
      <dgm:spPr/>
      <dgm:t>
        <a:bodyPr/>
        <a:lstStyle/>
        <a:p>
          <a:r>
            <a:rPr lang="en-GB"/>
            <a:t>The ultimate goal is to make this bakery a profitable, enjoyable, and rewarding experience for all involved.</a:t>
          </a:r>
          <a:endParaRPr lang="en-US"/>
        </a:p>
      </dgm:t>
    </dgm:pt>
    <dgm:pt modelId="{9777DB01-D407-45D8-A2B1-67093300B0E5}" type="parTrans" cxnId="{CD92EB83-37B2-4662-9CD0-3D1000561210}">
      <dgm:prSet/>
      <dgm:spPr/>
      <dgm:t>
        <a:bodyPr/>
        <a:lstStyle/>
        <a:p>
          <a:endParaRPr lang="en-US"/>
        </a:p>
      </dgm:t>
    </dgm:pt>
    <dgm:pt modelId="{653A9EA5-AEB0-46A8-86CF-1EAB47FA9007}" type="sibTrans" cxnId="{CD92EB83-37B2-4662-9CD0-3D1000561210}">
      <dgm:prSet/>
      <dgm:spPr/>
      <dgm:t>
        <a:bodyPr/>
        <a:lstStyle/>
        <a:p>
          <a:endParaRPr lang="en-US"/>
        </a:p>
      </dgm:t>
    </dgm:pt>
    <dgm:pt modelId="{E1F812CB-DAF7-4E76-9EAD-41F689A623AF}" type="pres">
      <dgm:prSet presAssocID="{F18F0AAB-32EC-482A-8DED-6EE4B7432F4B}" presName="compositeShape" presStyleCnt="0">
        <dgm:presLayoutVars>
          <dgm:chMax val="7"/>
          <dgm:dir/>
          <dgm:resizeHandles val="exact"/>
        </dgm:presLayoutVars>
      </dgm:prSet>
      <dgm:spPr/>
    </dgm:pt>
    <dgm:pt modelId="{63C0D169-F8D8-4772-8C36-F64DEAAD0840}" type="pres">
      <dgm:prSet presAssocID="{F18F0AAB-32EC-482A-8DED-6EE4B7432F4B}" presName="wedge1" presStyleLbl="node1" presStyleIdx="0" presStyleCnt="4"/>
      <dgm:spPr/>
    </dgm:pt>
    <dgm:pt modelId="{15862ED5-0836-4AD8-9E90-9B446CEDB196}" type="pres">
      <dgm:prSet presAssocID="{F18F0AAB-32EC-482A-8DED-6EE4B7432F4B}" presName="wedge1Tx" presStyleLbl="node1" presStyleIdx="0" presStyleCnt="4">
        <dgm:presLayoutVars>
          <dgm:chMax val="0"/>
          <dgm:chPref val="0"/>
          <dgm:bulletEnabled val="1"/>
        </dgm:presLayoutVars>
      </dgm:prSet>
      <dgm:spPr/>
    </dgm:pt>
    <dgm:pt modelId="{4856789D-B272-4DCE-A5B8-0D6ED88C2204}" type="pres">
      <dgm:prSet presAssocID="{F18F0AAB-32EC-482A-8DED-6EE4B7432F4B}" presName="wedge2" presStyleLbl="node1" presStyleIdx="1" presStyleCnt="4"/>
      <dgm:spPr/>
    </dgm:pt>
    <dgm:pt modelId="{E6187C39-05E5-4F7E-B346-9A9395DB7242}" type="pres">
      <dgm:prSet presAssocID="{F18F0AAB-32EC-482A-8DED-6EE4B7432F4B}" presName="wedge2Tx" presStyleLbl="node1" presStyleIdx="1" presStyleCnt="4">
        <dgm:presLayoutVars>
          <dgm:chMax val="0"/>
          <dgm:chPref val="0"/>
          <dgm:bulletEnabled val="1"/>
        </dgm:presLayoutVars>
      </dgm:prSet>
      <dgm:spPr/>
    </dgm:pt>
    <dgm:pt modelId="{D82AD476-031E-4366-B434-5E36073798A6}" type="pres">
      <dgm:prSet presAssocID="{F18F0AAB-32EC-482A-8DED-6EE4B7432F4B}" presName="wedge3" presStyleLbl="node1" presStyleIdx="2" presStyleCnt="4"/>
      <dgm:spPr/>
    </dgm:pt>
    <dgm:pt modelId="{E109E501-8BAB-41E6-A127-EEC2A7041901}" type="pres">
      <dgm:prSet presAssocID="{F18F0AAB-32EC-482A-8DED-6EE4B7432F4B}" presName="wedge3Tx" presStyleLbl="node1" presStyleIdx="2" presStyleCnt="4">
        <dgm:presLayoutVars>
          <dgm:chMax val="0"/>
          <dgm:chPref val="0"/>
          <dgm:bulletEnabled val="1"/>
        </dgm:presLayoutVars>
      </dgm:prSet>
      <dgm:spPr/>
    </dgm:pt>
    <dgm:pt modelId="{914CD3A0-7E6F-426A-9AEA-C7F8F97EB8F9}" type="pres">
      <dgm:prSet presAssocID="{F18F0AAB-32EC-482A-8DED-6EE4B7432F4B}" presName="wedge4" presStyleLbl="node1" presStyleIdx="3" presStyleCnt="4"/>
      <dgm:spPr/>
    </dgm:pt>
    <dgm:pt modelId="{38FE863C-2A3B-43A6-B6A4-ACD86C5651C2}" type="pres">
      <dgm:prSet presAssocID="{F18F0AAB-32EC-482A-8DED-6EE4B7432F4B}" presName="wedge4Tx" presStyleLbl="node1" presStyleIdx="3" presStyleCnt="4">
        <dgm:presLayoutVars>
          <dgm:chMax val="0"/>
          <dgm:chPref val="0"/>
          <dgm:bulletEnabled val="1"/>
        </dgm:presLayoutVars>
      </dgm:prSet>
      <dgm:spPr/>
    </dgm:pt>
  </dgm:ptLst>
  <dgm:cxnLst>
    <dgm:cxn modelId="{28E18E14-7905-4E93-B0EF-161F2962146E}" type="presOf" srcId="{34A1BEDC-1D8F-43E9-A075-73F9783CA650}" destId="{38FE863C-2A3B-43A6-B6A4-ACD86C5651C2}" srcOrd="1" destOrd="0" presId="urn:microsoft.com/office/officeart/2005/8/layout/chart3"/>
    <dgm:cxn modelId="{ED7E2E1B-F3E3-4257-85BF-8440384340D0}" type="presOf" srcId="{2E930B25-B769-4CE2-A061-97C70BA2ABD8}" destId="{63C0D169-F8D8-4772-8C36-F64DEAAD0840}" srcOrd="0" destOrd="0" presId="urn:microsoft.com/office/officeart/2005/8/layout/chart3"/>
    <dgm:cxn modelId="{13581335-1E9D-49C0-8172-C0A35F1E067B}" type="presOf" srcId="{D3F99719-6560-4FA1-96F6-4BB904199610}" destId="{E109E501-8BAB-41E6-A127-EEC2A7041901}" srcOrd="1" destOrd="0" presId="urn:microsoft.com/office/officeart/2005/8/layout/chart3"/>
    <dgm:cxn modelId="{C6E7AC36-A23E-4DA5-B9FD-EDAC0DF44A3E}" type="presOf" srcId="{5F197A91-E556-4ED9-8914-34868A407345}" destId="{4856789D-B272-4DCE-A5B8-0D6ED88C2204}" srcOrd="0" destOrd="0" presId="urn:microsoft.com/office/officeart/2005/8/layout/chart3"/>
    <dgm:cxn modelId="{40646D4B-3BC6-4CBA-8B72-F050BDBC1E0B}" type="presOf" srcId="{34A1BEDC-1D8F-43E9-A075-73F9783CA650}" destId="{914CD3A0-7E6F-426A-9AEA-C7F8F97EB8F9}" srcOrd="0" destOrd="0" presId="urn:microsoft.com/office/officeart/2005/8/layout/chart3"/>
    <dgm:cxn modelId="{69F8A16B-5899-4448-8913-5600286D4A33}" type="presOf" srcId="{5F197A91-E556-4ED9-8914-34868A407345}" destId="{E6187C39-05E5-4F7E-B346-9A9395DB7242}" srcOrd="1" destOrd="0" presId="urn:microsoft.com/office/officeart/2005/8/layout/chart3"/>
    <dgm:cxn modelId="{7E68B173-CE0C-4D20-970E-616C50C58124}" type="presOf" srcId="{D3F99719-6560-4FA1-96F6-4BB904199610}" destId="{D82AD476-031E-4366-B434-5E36073798A6}" srcOrd="0" destOrd="0" presId="urn:microsoft.com/office/officeart/2005/8/layout/chart3"/>
    <dgm:cxn modelId="{5984DE53-C875-4E21-A5B6-2FCA0031B35D}" type="presOf" srcId="{F18F0AAB-32EC-482A-8DED-6EE4B7432F4B}" destId="{E1F812CB-DAF7-4E76-9EAD-41F689A623AF}" srcOrd="0" destOrd="0" presId="urn:microsoft.com/office/officeart/2005/8/layout/chart3"/>
    <dgm:cxn modelId="{CA470E7F-E67A-4907-ABCC-18CCFC275ADC}" type="presOf" srcId="{2E930B25-B769-4CE2-A061-97C70BA2ABD8}" destId="{15862ED5-0836-4AD8-9E90-9B446CEDB196}" srcOrd="1" destOrd="0" presId="urn:microsoft.com/office/officeart/2005/8/layout/chart3"/>
    <dgm:cxn modelId="{CD92EB83-37B2-4662-9CD0-3D1000561210}" srcId="{F18F0AAB-32EC-482A-8DED-6EE4B7432F4B}" destId="{34A1BEDC-1D8F-43E9-A075-73F9783CA650}" srcOrd="3" destOrd="0" parTransId="{9777DB01-D407-45D8-A2B1-67093300B0E5}" sibTransId="{653A9EA5-AEB0-46A8-86CF-1EAB47FA9007}"/>
    <dgm:cxn modelId="{351D0D9B-DABA-4846-B760-B9A31F6C2E08}" srcId="{F18F0AAB-32EC-482A-8DED-6EE4B7432F4B}" destId="{D3F99719-6560-4FA1-96F6-4BB904199610}" srcOrd="2" destOrd="0" parTransId="{92AA94C4-C7C8-4173-A74B-404AAC7F7CCD}" sibTransId="{32C9F380-5516-452B-A338-C496F08D2580}"/>
    <dgm:cxn modelId="{3D6C9DD3-B6D4-4D9A-868D-21DA767831FE}" srcId="{F18F0AAB-32EC-482A-8DED-6EE4B7432F4B}" destId="{2E930B25-B769-4CE2-A061-97C70BA2ABD8}" srcOrd="0" destOrd="0" parTransId="{7F98686A-F670-4BEC-AE7E-84EB03B48219}" sibTransId="{A901B24E-3268-41AF-AEB8-525AB2FE99AD}"/>
    <dgm:cxn modelId="{1E1A48F7-484A-4AE4-B1C6-1A6162D85085}" srcId="{F18F0AAB-32EC-482A-8DED-6EE4B7432F4B}" destId="{5F197A91-E556-4ED9-8914-34868A407345}" srcOrd="1" destOrd="0" parTransId="{838CEE0E-F345-4E94-BAC0-BA735D755A5C}" sibTransId="{5D88EF45-3BA8-45C3-A126-72C83801B7A3}"/>
    <dgm:cxn modelId="{1933D8CD-30E0-420C-B138-93F6D5033843}" type="presParOf" srcId="{E1F812CB-DAF7-4E76-9EAD-41F689A623AF}" destId="{63C0D169-F8D8-4772-8C36-F64DEAAD0840}" srcOrd="0" destOrd="0" presId="urn:microsoft.com/office/officeart/2005/8/layout/chart3"/>
    <dgm:cxn modelId="{1EE7B8C5-B197-4074-8A36-1B576FFEB05A}" type="presParOf" srcId="{E1F812CB-DAF7-4E76-9EAD-41F689A623AF}" destId="{15862ED5-0836-4AD8-9E90-9B446CEDB196}" srcOrd="1" destOrd="0" presId="urn:microsoft.com/office/officeart/2005/8/layout/chart3"/>
    <dgm:cxn modelId="{9116BBDA-71A8-4457-9377-9FD4AFDF013B}" type="presParOf" srcId="{E1F812CB-DAF7-4E76-9EAD-41F689A623AF}" destId="{4856789D-B272-4DCE-A5B8-0D6ED88C2204}" srcOrd="2" destOrd="0" presId="urn:microsoft.com/office/officeart/2005/8/layout/chart3"/>
    <dgm:cxn modelId="{E6A4A00C-D9D4-4CE0-95B9-E4B09E7D8EB2}" type="presParOf" srcId="{E1F812CB-DAF7-4E76-9EAD-41F689A623AF}" destId="{E6187C39-05E5-4F7E-B346-9A9395DB7242}" srcOrd="3" destOrd="0" presId="urn:microsoft.com/office/officeart/2005/8/layout/chart3"/>
    <dgm:cxn modelId="{004B820E-06DC-4D0F-9DDA-90D028D177F6}" type="presParOf" srcId="{E1F812CB-DAF7-4E76-9EAD-41F689A623AF}" destId="{D82AD476-031E-4366-B434-5E36073798A6}" srcOrd="4" destOrd="0" presId="urn:microsoft.com/office/officeart/2005/8/layout/chart3"/>
    <dgm:cxn modelId="{C20367C1-CBC7-4C3E-B0CD-E8F6599AF61D}" type="presParOf" srcId="{E1F812CB-DAF7-4E76-9EAD-41F689A623AF}" destId="{E109E501-8BAB-41E6-A127-EEC2A7041901}" srcOrd="5" destOrd="0" presId="urn:microsoft.com/office/officeart/2005/8/layout/chart3"/>
    <dgm:cxn modelId="{6F64EE3C-EF97-4338-B5EE-0D4EA609C836}" type="presParOf" srcId="{E1F812CB-DAF7-4E76-9EAD-41F689A623AF}" destId="{914CD3A0-7E6F-426A-9AEA-C7F8F97EB8F9}" srcOrd="6" destOrd="0" presId="urn:microsoft.com/office/officeart/2005/8/layout/chart3"/>
    <dgm:cxn modelId="{8F495004-275E-4AFE-95A1-A67DAAF892DF}" type="presParOf" srcId="{E1F812CB-DAF7-4E76-9EAD-41F689A623AF}" destId="{38FE863C-2A3B-43A6-B6A4-ACD86C5651C2}" srcOrd="7" destOrd="0" presId="urn:microsoft.com/office/officeart/2005/8/layout/char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8001AD-D51A-463D-AEED-6E4866677C9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8F1E524-B50F-4D78-BF45-569711619ABA}">
      <dgm:prSet/>
      <dgm:spPr/>
      <dgm:t>
        <a:bodyPr/>
        <a:lstStyle/>
        <a:p>
          <a:pPr>
            <a:lnSpc>
              <a:spcPct val="100000"/>
            </a:lnSpc>
          </a:pPr>
          <a:r>
            <a:rPr lang="en-GB"/>
            <a:t>The legal format of the start-up company is key to its success. </a:t>
          </a:r>
          <a:endParaRPr lang="en-US"/>
        </a:p>
      </dgm:t>
    </dgm:pt>
    <dgm:pt modelId="{FD6A2112-97B1-4037-8BFC-701E6B01A1AD}" type="parTrans" cxnId="{B3B73B83-ED5E-4FA4-9061-033052F12B1D}">
      <dgm:prSet/>
      <dgm:spPr/>
      <dgm:t>
        <a:bodyPr/>
        <a:lstStyle/>
        <a:p>
          <a:endParaRPr lang="en-US"/>
        </a:p>
      </dgm:t>
    </dgm:pt>
    <dgm:pt modelId="{A9C31E9C-FE82-425B-B4CC-FE8F81958F2D}" type="sibTrans" cxnId="{B3B73B83-ED5E-4FA4-9061-033052F12B1D}">
      <dgm:prSet/>
      <dgm:spPr/>
      <dgm:t>
        <a:bodyPr/>
        <a:lstStyle/>
        <a:p>
          <a:endParaRPr lang="en-US"/>
        </a:p>
      </dgm:t>
    </dgm:pt>
    <dgm:pt modelId="{01B90160-5237-4FCD-AAD2-6A2F413EA19C}">
      <dgm:prSet/>
      <dgm:spPr/>
      <dgm:t>
        <a:bodyPr/>
        <a:lstStyle/>
        <a:p>
          <a:pPr>
            <a:lnSpc>
              <a:spcPct val="100000"/>
            </a:lnSpc>
          </a:pPr>
          <a:r>
            <a:rPr lang="en-GB"/>
            <a:t>To ensure the success of a start-up company, it is important to have a knowledgeable owner and employees that understand the legal requirements of the company. </a:t>
          </a:r>
          <a:endParaRPr lang="en-US"/>
        </a:p>
      </dgm:t>
    </dgm:pt>
    <dgm:pt modelId="{7CE945A2-1CD8-4613-AC60-03EEB3CA9056}" type="parTrans" cxnId="{367A5AD8-C0A0-4F7A-9989-F57043EC382A}">
      <dgm:prSet/>
      <dgm:spPr/>
      <dgm:t>
        <a:bodyPr/>
        <a:lstStyle/>
        <a:p>
          <a:endParaRPr lang="en-US"/>
        </a:p>
      </dgm:t>
    </dgm:pt>
    <dgm:pt modelId="{07F3008E-8BE1-4B24-9472-BB1988E06CFE}" type="sibTrans" cxnId="{367A5AD8-C0A0-4F7A-9989-F57043EC382A}">
      <dgm:prSet/>
      <dgm:spPr/>
      <dgm:t>
        <a:bodyPr/>
        <a:lstStyle/>
        <a:p>
          <a:endParaRPr lang="en-US"/>
        </a:p>
      </dgm:t>
    </dgm:pt>
    <dgm:pt modelId="{D30253F1-F325-471B-8E0E-006814E6F602}">
      <dgm:prSet/>
      <dgm:spPr/>
      <dgm:t>
        <a:bodyPr/>
        <a:lstStyle/>
        <a:p>
          <a:pPr>
            <a:lnSpc>
              <a:spcPct val="100000"/>
            </a:lnSpc>
          </a:pPr>
          <a:r>
            <a:rPr lang="en-GB"/>
            <a:t>Hiring external professional services or experts who are knowledgeable in the industry and current legal requirements is also essential to remain compliant with legal guidelines. These safeguards must be in place to ensure the company's success.</a:t>
          </a:r>
          <a:endParaRPr lang="en-US"/>
        </a:p>
      </dgm:t>
    </dgm:pt>
    <dgm:pt modelId="{072655CE-1E13-4548-A6F0-E214173DDF05}" type="parTrans" cxnId="{D8F31745-19FB-4F65-95F3-A1A7969A8DC5}">
      <dgm:prSet/>
      <dgm:spPr/>
      <dgm:t>
        <a:bodyPr/>
        <a:lstStyle/>
        <a:p>
          <a:endParaRPr lang="en-US"/>
        </a:p>
      </dgm:t>
    </dgm:pt>
    <dgm:pt modelId="{84403C5E-F6DA-4253-BF20-16A6D3490591}" type="sibTrans" cxnId="{D8F31745-19FB-4F65-95F3-A1A7969A8DC5}">
      <dgm:prSet/>
      <dgm:spPr/>
      <dgm:t>
        <a:bodyPr/>
        <a:lstStyle/>
        <a:p>
          <a:endParaRPr lang="en-US"/>
        </a:p>
      </dgm:t>
    </dgm:pt>
    <dgm:pt modelId="{D024FF6E-3791-419B-9C2C-3CD230344354}" type="pres">
      <dgm:prSet presAssocID="{448001AD-D51A-463D-AEED-6E4866677C90}" presName="root" presStyleCnt="0">
        <dgm:presLayoutVars>
          <dgm:dir/>
          <dgm:resizeHandles val="exact"/>
        </dgm:presLayoutVars>
      </dgm:prSet>
      <dgm:spPr/>
    </dgm:pt>
    <dgm:pt modelId="{E486002F-D8B5-469F-89EB-D9623666F93F}" type="pres">
      <dgm:prSet presAssocID="{48F1E524-B50F-4D78-BF45-569711619ABA}" presName="compNode" presStyleCnt="0"/>
      <dgm:spPr/>
    </dgm:pt>
    <dgm:pt modelId="{55A3ADD4-CAAE-4B4D-A01C-E27D1E239C1C}" type="pres">
      <dgm:prSet presAssocID="{48F1E524-B50F-4D78-BF45-569711619ABA}" presName="bgRect" presStyleLbl="bgShp" presStyleIdx="0" presStyleCnt="3"/>
      <dgm:spPr/>
    </dgm:pt>
    <dgm:pt modelId="{B4312D2E-640D-405A-9DC3-B423C275684B}" type="pres">
      <dgm:prSet presAssocID="{48F1E524-B50F-4D78-BF45-569711619AB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cales of Justice"/>
        </a:ext>
      </dgm:extLst>
    </dgm:pt>
    <dgm:pt modelId="{25706094-CCE2-4499-87EC-22B0B6FE77F1}" type="pres">
      <dgm:prSet presAssocID="{48F1E524-B50F-4D78-BF45-569711619ABA}" presName="spaceRect" presStyleCnt="0"/>
      <dgm:spPr/>
    </dgm:pt>
    <dgm:pt modelId="{2FECDAA4-E736-4FAD-B138-97B7DB23A592}" type="pres">
      <dgm:prSet presAssocID="{48F1E524-B50F-4D78-BF45-569711619ABA}" presName="parTx" presStyleLbl="revTx" presStyleIdx="0" presStyleCnt="3">
        <dgm:presLayoutVars>
          <dgm:chMax val="0"/>
          <dgm:chPref val="0"/>
        </dgm:presLayoutVars>
      </dgm:prSet>
      <dgm:spPr/>
    </dgm:pt>
    <dgm:pt modelId="{62ED1BEC-8572-4A2B-9C15-8984F36F8C0A}" type="pres">
      <dgm:prSet presAssocID="{A9C31E9C-FE82-425B-B4CC-FE8F81958F2D}" presName="sibTrans" presStyleCnt="0"/>
      <dgm:spPr/>
    </dgm:pt>
    <dgm:pt modelId="{FD8B0C58-69DB-4DCE-AF1B-D08DFBA9CCF1}" type="pres">
      <dgm:prSet presAssocID="{01B90160-5237-4FCD-AAD2-6A2F413EA19C}" presName="compNode" presStyleCnt="0"/>
      <dgm:spPr/>
    </dgm:pt>
    <dgm:pt modelId="{22F0C535-4D29-4F05-9339-1517FAA74D75}" type="pres">
      <dgm:prSet presAssocID="{01B90160-5237-4FCD-AAD2-6A2F413EA19C}" presName="bgRect" presStyleLbl="bgShp" presStyleIdx="1" presStyleCnt="3"/>
      <dgm:spPr/>
    </dgm:pt>
    <dgm:pt modelId="{98967AAA-0EF9-40B6-9DC8-2CE8AD978361}" type="pres">
      <dgm:prSet presAssocID="{01B90160-5237-4FCD-AAD2-6A2F413EA19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DB6C8302-D3A0-426C-A8CC-550B018588F9}" type="pres">
      <dgm:prSet presAssocID="{01B90160-5237-4FCD-AAD2-6A2F413EA19C}" presName="spaceRect" presStyleCnt="0"/>
      <dgm:spPr/>
    </dgm:pt>
    <dgm:pt modelId="{0BBA29AB-889A-4ED9-9EA8-D151B4DD837B}" type="pres">
      <dgm:prSet presAssocID="{01B90160-5237-4FCD-AAD2-6A2F413EA19C}" presName="parTx" presStyleLbl="revTx" presStyleIdx="1" presStyleCnt="3">
        <dgm:presLayoutVars>
          <dgm:chMax val="0"/>
          <dgm:chPref val="0"/>
        </dgm:presLayoutVars>
      </dgm:prSet>
      <dgm:spPr/>
    </dgm:pt>
    <dgm:pt modelId="{AD4180C0-4B2D-4811-9360-D39E7E26567B}" type="pres">
      <dgm:prSet presAssocID="{07F3008E-8BE1-4B24-9472-BB1988E06CFE}" presName="sibTrans" presStyleCnt="0"/>
      <dgm:spPr/>
    </dgm:pt>
    <dgm:pt modelId="{A76AED48-A22A-4770-9567-92A9F70AE03C}" type="pres">
      <dgm:prSet presAssocID="{D30253F1-F325-471B-8E0E-006814E6F602}" presName="compNode" presStyleCnt="0"/>
      <dgm:spPr/>
    </dgm:pt>
    <dgm:pt modelId="{A8230ACE-913E-478A-8117-71E8A3D26EF5}" type="pres">
      <dgm:prSet presAssocID="{D30253F1-F325-471B-8E0E-006814E6F602}" presName="bgRect" presStyleLbl="bgShp" presStyleIdx="2" presStyleCnt="3"/>
      <dgm:spPr/>
    </dgm:pt>
    <dgm:pt modelId="{348C42EA-9293-4798-B588-617DD46086A9}" type="pres">
      <dgm:prSet presAssocID="{D30253F1-F325-471B-8E0E-006814E6F60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Office Worker"/>
        </a:ext>
      </dgm:extLst>
    </dgm:pt>
    <dgm:pt modelId="{2B582724-D5A9-47A0-984E-7B1DA0841224}" type="pres">
      <dgm:prSet presAssocID="{D30253F1-F325-471B-8E0E-006814E6F602}" presName="spaceRect" presStyleCnt="0"/>
      <dgm:spPr/>
    </dgm:pt>
    <dgm:pt modelId="{83D0F4DF-DA16-4D77-9F16-D5E97F65F095}" type="pres">
      <dgm:prSet presAssocID="{D30253F1-F325-471B-8E0E-006814E6F602}" presName="parTx" presStyleLbl="revTx" presStyleIdx="2" presStyleCnt="3">
        <dgm:presLayoutVars>
          <dgm:chMax val="0"/>
          <dgm:chPref val="0"/>
        </dgm:presLayoutVars>
      </dgm:prSet>
      <dgm:spPr/>
    </dgm:pt>
  </dgm:ptLst>
  <dgm:cxnLst>
    <dgm:cxn modelId="{B1EA861F-7FA4-41C2-9DC3-CB3A6114057B}" type="presOf" srcId="{48F1E524-B50F-4D78-BF45-569711619ABA}" destId="{2FECDAA4-E736-4FAD-B138-97B7DB23A592}" srcOrd="0" destOrd="0" presId="urn:microsoft.com/office/officeart/2018/2/layout/IconVerticalSolidList"/>
    <dgm:cxn modelId="{D8F31745-19FB-4F65-95F3-A1A7969A8DC5}" srcId="{448001AD-D51A-463D-AEED-6E4866677C90}" destId="{D30253F1-F325-471B-8E0E-006814E6F602}" srcOrd="2" destOrd="0" parTransId="{072655CE-1E13-4548-A6F0-E214173DDF05}" sibTransId="{84403C5E-F6DA-4253-BF20-16A6D3490591}"/>
    <dgm:cxn modelId="{A5BEF845-F9DC-4F60-85B1-98518ED89245}" type="presOf" srcId="{01B90160-5237-4FCD-AAD2-6A2F413EA19C}" destId="{0BBA29AB-889A-4ED9-9EA8-D151B4DD837B}" srcOrd="0" destOrd="0" presId="urn:microsoft.com/office/officeart/2018/2/layout/IconVerticalSolidList"/>
    <dgm:cxn modelId="{F39C4950-141F-4CDA-B573-24EAB551E82E}" type="presOf" srcId="{448001AD-D51A-463D-AEED-6E4866677C90}" destId="{D024FF6E-3791-419B-9C2C-3CD230344354}" srcOrd="0" destOrd="0" presId="urn:microsoft.com/office/officeart/2018/2/layout/IconVerticalSolidList"/>
    <dgm:cxn modelId="{8613945A-B8B6-49DD-85F0-C9B237F5CE02}" type="presOf" srcId="{D30253F1-F325-471B-8E0E-006814E6F602}" destId="{83D0F4DF-DA16-4D77-9F16-D5E97F65F095}" srcOrd="0" destOrd="0" presId="urn:microsoft.com/office/officeart/2018/2/layout/IconVerticalSolidList"/>
    <dgm:cxn modelId="{B3B73B83-ED5E-4FA4-9061-033052F12B1D}" srcId="{448001AD-D51A-463D-AEED-6E4866677C90}" destId="{48F1E524-B50F-4D78-BF45-569711619ABA}" srcOrd="0" destOrd="0" parTransId="{FD6A2112-97B1-4037-8BFC-701E6B01A1AD}" sibTransId="{A9C31E9C-FE82-425B-B4CC-FE8F81958F2D}"/>
    <dgm:cxn modelId="{367A5AD8-C0A0-4F7A-9989-F57043EC382A}" srcId="{448001AD-D51A-463D-AEED-6E4866677C90}" destId="{01B90160-5237-4FCD-AAD2-6A2F413EA19C}" srcOrd="1" destOrd="0" parTransId="{7CE945A2-1CD8-4613-AC60-03EEB3CA9056}" sibTransId="{07F3008E-8BE1-4B24-9472-BB1988E06CFE}"/>
    <dgm:cxn modelId="{E02050CC-FEF8-445A-9B9D-7F8A58EFC398}" type="presParOf" srcId="{D024FF6E-3791-419B-9C2C-3CD230344354}" destId="{E486002F-D8B5-469F-89EB-D9623666F93F}" srcOrd="0" destOrd="0" presId="urn:microsoft.com/office/officeart/2018/2/layout/IconVerticalSolidList"/>
    <dgm:cxn modelId="{5C4699D7-E018-4391-9AD5-BEA45B4565FC}" type="presParOf" srcId="{E486002F-D8B5-469F-89EB-D9623666F93F}" destId="{55A3ADD4-CAAE-4B4D-A01C-E27D1E239C1C}" srcOrd="0" destOrd="0" presId="urn:microsoft.com/office/officeart/2018/2/layout/IconVerticalSolidList"/>
    <dgm:cxn modelId="{93E48FD5-E11E-4AEF-9AEB-C4BCACE5A178}" type="presParOf" srcId="{E486002F-D8B5-469F-89EB-D9623666F93F}" destId="{B4312D2E-640D-405A-9DC3-B423C275684B}" srcOrd="1" destOrd="0" presId="urn:microsoft.com/office/officeart/2018/2/layout/IconVerticalSolidList"/>
    <dgm:cxn modelId="{6A7ECBFC-6535-47B1-9F3F-E987B7847CD9}" type="presParOf" srcId="{E486002F-D8B5-469F-89EB-D9623666F93F}" destId="{25706094-CCE2-4499-87EC-22B0B6FE77F1}" srcOrd="2" destOrd="0" presId="urn:microsoft.com/office/officeart/2018/2/layout/IconVerticalSolidList"/>
    <dgm:cxn modelId="{1E5460C1-3921-4C32-BDE4-0D21D65144FB}" type="presParOf" srcId="{E486002F-D8B5-469F-89EB-D9623666F93F}" destId="{2FECDAA4-E736-4FAD-B138-97B7DB23A592}" srcOrd="3" destOrd="0" presId="urn:microsoft.com/office/officeart/2018/2/layout/IconVerticalSolidList"/>
    <dgm:cxn modelId="{033D0E9F-6FFE-4331-BB69-0060A39AB5AC}" type="presParOf" srcId="{D024FF6E-3791-419B-9C2C-3CD230344354}" destId="{62ED1BEC-8572-4A2B-9C15-8984F36F8C0A}" srcOrd="1" destOrd="0" presId="urn:microsoft.com/office/officeart/2018/2/layout/IconVerticalSolidList"/>
    <dgm:cxn modelId="{3019CD90-EB6C-4FEF-B133-1385797FD469}" type="presParOf" srcId="{D024FF6E-3791-419B-9C2C-3CD230344354}" destId="{FD8B0C58-69DB-4DCE-AF1B-D08DFBA9CCF1}" srcOrd="2" destOrd="0" presId="urn:microsoft.com/office/officeart/2018/2/layout/IconVerticalSolidList"/>
    <dgm:cxn modelId="{8FB3EC61-55EE-48FA-AA8A-EC0A2E6F14F7}" type="presParOf" srcId="{FD8B0C58-69DB-4DCE-AF1B-D08DFBA9CCF1}" destId="{22F0C535-4D29-4F05-9339-1517FAA74D75}" srcOrd="0" destOrd="0" presId="urn:microsoft.com/office/officeart/2018/2/layout/IconVerticalSolidList"/>
    <dgm:cxn modelId="{0FB8331C-F7DC-44F5-B487-D2125ADDDBD9}" type="presParOf" srcId="{FD8B0C58-69DB-4DCE-AF1B-D08DFBA9CCF1}" destId="{98967AAA-0EF9-40B6-9DC8-2CE8AD978361}" srcOrd="1" destOrd="0" presId="urn:microsoft.com/office/officeart/2018/2/layout/IconVerticalSolidList"/>
    <dgm:cxn modelId="{9ABDCD1F-59E7-4B0B-B1DC-3BDFBFB18E05}" type="presParOf" srcId="{FD8B0C58-69DB-4DCE-AF1B-D08DFBA9CCF1}" destId="{DB6C8302-D3A0-426C-A8CC-550B018588F9}" srcOrd="2" destOrd="0" presId="urn:microsoft.com/office/officeart/2018/2/layout/IconVerticalSolidList"/>
    <dgm:cxn modelId="{E384F985-B640-48DC-866C-3A3DEE5C1DF9}" type="presParOf" srcId="{FD8B0C58-69DB-4DCE-AF1B-D08DFBA9CCF1}" destId="{0BBA29AB-889A-4ED9-9EA8-D151B4DD837B}" srcOrd="3" destOrd="0" presId="urn:microsoft.com/office/officeart/2018/2/layout/IconVerticalSolidList"/>
    <dgm:cxn modelId="{27827B63-6BCE-4332-B505-C4B70587A6B7}" type="presParOf" srcId="{D024FF6E-3791-419B-9C2C-3CD230344354}" destId="{AD4180C0-4B2D-4811-9360-D39E7E26567B}" srcOrd="3" destOrd="0" presId="urn:microsoft.com/office/officeart/2018/2/layout/IconVerticalSolidList"/>
    <dgm:cxn modelId="{E0356EED-7FB7-4B6B-B089-AE8BC0E3983E}" type="presParOf" srcId="{D024FF6E-3791-419B-9C2C-3CD230344354}" destId="{A76AED48-A22A-4770-9567-92A9F70AE03C}" srcOrd="4" destOrd="0" presId="urn:microsoft.com/office/officeart/2018/2/layout/IconVerticalSolidList"/>
    <dgm:cxn modelId="{DF9192A8-E7C5-4F32-A645-4CB7BFE86607}" type="presParOf" srcId="{A76AED48-A22A-4770-9567-92A9F70AE03C}" destId="{A8230ACE-913E-478A-8117-71E8A3D26EF5}" srcOrd="0" destOrd="0" presId="urn:microsoft.com/office/officeart/2018/2/layout/IconVerticalSolidList"/>
    <dgm:cxn modelId="{0AB799A8-53A8-4268-8F67-F27AFCE59B14}" type="presParOf" srcId="{A76AED48-A22A-4770-9567-92A9F70AE03C}" destId="{348C42EA-9293-4798-B588-617DD46086A9}" srcOrd="1" destOrd="0" presId="urn:microsoft.com/office/officeart/2018/2/layout/IconVerticalSolidList"/>
    <dgm:cxn modelId="{2F0896AF-56D1-45AA-9378-7E0FB647FECD}" type="presParOf" srcId="{A76AED48-A22A-4770-9567-92A9F70AE03C}" destId="{2B582724-D5A9-47A0-984E-7B1DA0841224}" srcOrd="2" destOrd="0" presId="urn:microsoft.com/office/officeart/2018/2/layout/IconVerticalSolidList"/>
    <dgm:cxn modelId="{04B8B263-D27C-4FFE-8DAF-6F7129E53376}" type="presParOf" srcId="{A76AED48-A22A-4770-9567-92A9F70AE03C}" destId="{83D0F4DF-DA16-4D77-9F16-D5E97F65F09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A4A01E4-B756-4C8C-89C8-507AF23BC05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B4A5926-8603-4A54-9DE2-2CD66593A63E}">
      <dgm:prSet/>
      <dgm:spPr/>
      <dgm:t>
        <a:bodyPr/>
        <a:lstStyle/>
        <a:p>
          <a:r>
            <a:rPr lang="en-GB"/>
            <a:t>Our company will be structured as a limited liability company. </a:t>
          </a:r>
          <a:endParaRPr lang="en-US"/>
        </a:p>
      </dgm:t>
    </dgm:pt>
    <dgm:pt modelId="{E722B096-FA1B-4357-8991-15B4AC9271A5}" type="parTrans" cxnId="{62EEE106-8829-4B7C-80D4-89886D0FE24C}">
      <dgm:prSet/>
      <dgm:spPr/>
      <dgm:t>
        <a:bodyPr/>
        <a:lstStyle/>
        <a:p>
          <a:endParaRPr lang="en-US"/>
        </a:p>
      </dgm:t>
    </dgm:pt>
    <dgm:pt modelId="{103A3DB7-601B-43DB-9CAF-B47429918D85}" type="sibTrans" cxnId="{62EEE106-8829-4B7C-80D4-89886D0FE24C}">
      <dgm:prSet/>
      <dgm:spPr/>
      <dgm:t>
        <a:bodyPr/>
        <a:lstStyle/>
        <a:p>
          <a:endParaRPr lang="en-US"/>
        </a:p>
      </dgm:t>
    </dgm:pt>
    <dgm:pt modelId="{C285E0FD-025A-43F0-BFAD-04D265FA9FB2}">
      <dgm:prSet/>
      <dgm:spPr/>
      <dgm:t>
        <a:bodyPr/>
        <a:lstStyle/>
        <a:p>
          <a:r>
            <a:rPr lang="en-GB"/>
            <a:t>An LLC provides liability protection for the company's owners and allows for the company to be taxed as a separate entity. </a:t>
          </a:r>
          <a:endParaRPr lang="en-US"/>
        </a:p>
      </dgm:t>
    </dgm:pt>
    <dgm:pt modelId="{62FA8A72-C38F-4BCA-87C6-2EB71A38DB82}" type="parTrans" cxnId="{B2E51B1F-25FB-4096-B6F2-A2CE362F5603}">
      <dgm:prSet/>
      <dgm:spPr/>
      <dgm:t>
        <a:bodyPr/>
        <a:lstStyle/>
        <a:p>
          <a:endParaRPr lang="en-US"/>
        </a:p>
      </dgm:t>
    </dgm:pt>
    <dgm:pt modelId="{60E5285B-F576-4720-8B99-9FE6342DCB0D}" type="sibTrans" cxnId="{B2E51B1F-25FB-4096-B6F2-A2CE362F5603}">
      <dgm:prSet/>
      <dgm:spPr/>
      <dgm:t>
        <a:bodyPr/>
        <a:lstStyle/>
        <a:p>
          <a:endParaRPr lang="en-US"/>
        </a:p>
      </dgm:t>
    </dgm:pt>
    <dgm:pt modelId="{B8678BE4-16E0-4ADC-B541-7BC690B3AD9A}">
      <dgm:prSet/>
      <dgm:spPr/>
      <dgm:t>
        <a:bodyPr/>
        <a:lstStyle/>
        <a:p>
          <a:r>
            <a:rPr lang="en-GB"/>
            <a:t>Additionally, forming an LLC is advantageous for both the company and its owners, allowing for flexibility in management and the creation of multiple classes of owners.</a:t>
          </a:r>
          <a:endParaRPr lang="en-US"/>
        </a:p>
      </dgm:t>
    </dgm:pt>
    <dgm:pt modelId="{D0033AF6-E649-4394-BF8E-B24435ABCE6B}" type="parTrans" cxnId="{A703E7C6-5FD5-4F7B-9877-1CC327DA6D1D}">
      <dgm:prSet/>
      <dgm:spPr/>
      <dgm:t>
        <a:bodyPr/>
        <a:lstStyle/>
        <a:p>
          <a:endParaRPr lang="en-US"/>
        </a:p>
      </dgm:t>
    </dgm:pt>
    <dgm:pt modelId="{FC127C08-1105-4CE5-8928-76E01FC573AC}" type="sibTrans" cxnId="{A703E7C6-5FD5-4F7B-9877-1CC327DA6D1D}">
      <dgm:prSet/>
      <dgm:spPr/>
      <dgm:t>
        <a:bodyPr/>
        <a:lstStyle/>
        <a:p>
          <a:endParaRPr lang="en-US"/>
        </a:p>
      </dgm:t>
    </dgm:pt>
    <dgm:pt modelId="{BD9D641D-77CA-484A-82FA-BBBA7149C46C}" type="pres">
      <dgm:prSet presAssocID="{EA4A01E4-B756-4C8C-89C8-507AF23BC056}" presName="linear" presStyleCnt="0">
        <dgm:presLayoutVars>
          <dgm:animLvl val="lvl"/>
          <dgm:resizeHandles val="exact"/>
        </dgm:presLayoutVars>
      </dgm:prSet>
      <dgm:spPr/>
    </dgm:pt>
    <dgm:pt modelId="{A78C4DE3-7AE5-4578-A2FB-2C090808B952}" type="pres">
      <dgm:prSet presAssocID="{6B4A5926-8603-4A54-9DE2-2CD66593A63E}" presName="parentText" presStyleLbl="node1" presStyleIdx="0" presStyleCnt="3">
        <dgm:presLayoutVars>
          <dgm:chMax val="0"/>
          <dgm:bulletEnabled val="1"/>
        </dgm:presLayoutVars>
      </dgm:prSet>
      <dgm:spPr/>
    </dgm:pt>
    <dgm:pt modelId="{DEB9D696-157A-4C24-B0A4-886A9E817022}" type="pres">
      <dgm:prSet presAssocID="{103A3DB7-601B-43DB-9CAF-B47429918D85}" presName="spacer" presStyleCnt="0"/>
      <dgm:spPr/>
    </dgm:pt>
    <dgm:pt modelId="{2124AC45-F1E3-4170-88D2-1400BA75AA89}" type="pres">
      <dgm:prSet presAssocID="{C285E0FD-025A-43F0-BFAD-04D265FA9FB2}" presName="parentText" presStyleLbl="node1" presStyleIdx="1" presStyleCnt="3">
        <dgm:presLayoutVars>
          <dgm:chMax val="0"/>
          <dgm:bulletEnabled val="1"/>
        </dgm:presLayoutVars>
      </dgm:prSet>
      <dgm:spPr/>
    </dgm:pt>
    <dgm:pt modelId="{9FAB1AC9-FA34-4A21-A8F6-C25AA78B3F61}" type="pres">
      <dgm:prSet presAssocID="{60E5285B-F576-4720-8B99-9FE6342DCB0D}" presName="spacer" presStyleCnt="0"/>
      <dgm:spPr/>
    </dgm:pt>
    <dgm:pt modelId="{37FBA215-4DCC-48FB-92D0-7388DE82050F}" type="pres">
      <dgm:prSet presAssocID="{B8678BE4-16E0-4ADC-B541-7BC690B3AD9A}" presName="parentText" presStyleLbl="node1" presStyleIdx="2" presStyleCnt="3">
        <dgm:presLayoutVars>
          <dgm:chMax val="0"/>
          <dgm:bulletEnabled val="1"/>
        </dgm:presLayoutVars>
      </dgm:prSet>
      <dgm:spPr/>
    </dgm:pt>
  </dgm:ptLst>
  <dgm:cxnLst>
    <dgm:cxn modelId="{62EEE106-8829-4B7C-80D4-89886D0FE24C}" srcId="{EA4A01E4-B756-4C8C-89C8-507AF23BC056}" destId="{6B4A5926-8603-4A54-9DE2-2CD66593A63E}" srcOrd="0" destOrd="0" parTransId="{E722B096-FA1B-4357-8991-15B4AC9271A5}" sibTransId="{103A3DB7-601B-43DB-9CAF-B47429918D85}"/>
    <dgm:cxn modelId="{B2E51B1F-25FB-4096-B6F2-A2CE362F5603}" srcId="{EA4A01E4-B756-4C8C-89C8-507AF23BC056}" destId="{C285E0FD-025A-43F0-BFAD-04D265FA9FB2}" srcOrd="1" destOrd="0" parTransId="{62FA8A72-C38F-4BCA-87C6-2EB71A38DB82}" sibTransId="{60E5285B-F576-4720-8B99-9FE6342DCB0D}"/>
    <dgm:cxn modelId="{DBB81533-2981-439B-B940-F0B20E232D8A}" type="presOf" srcId="{6B4A5926-8603-4A54-9DE2-2CD66593A63E}" destId="{A78C4DE3-7AE5-4578-A2FB-2C090808B952}" srcOrd="0" destOrd="0" presId="urn:microsoft.com/office/officeart/2005/8/layout/vList2"/>
    <dgm:cxn modelId="{2C9BDA80-F027-4A49-94E6-A2EA94871C34}" type="presOf" srcId="{EA4A01E4-B756-4C8C-89C8-507AF23BC056}" destId="{BD9D641D-77CA-484A-82FA-BBBA7149C46C}" srcOrd="0" destOrd="0" presId="urn:microsoft.com/office/officeart/2005/8/layout/vList2"/>
    <dgm:cxn modelId="{F3CC3DB0-3DDF-4E46-96D1-C7EC310D2A61}" type="presOf" srcId="{B8678BE4-16E0-4ADC-B541-7BC690B3AD9A}" destId="{37FBA215-4DCC-48FB-92D0-7388DE82050F}" srcOrd="0" destOrd="0" presId="urn:microsoft.com/office/officeart/2005/8/layout/vList2"/>
    <dgm:cxn modelId="{A703E7C6-5FD5-4F7B-9877-1CC327DA6D1D}" srcId="{EA4A01E4-B756-4C8C-89C8-507AF23BC056}" destId="{B8678BE4-16E0-4ADC-B541-7BC690B3AD9A}" srcOrd="2" destOrd="0" parTransId="{D0033AF6-E649-4394-BF8E-B24435ABCE6B}" sibTransId="{FC127C08-1105-4CE5-8928-76E01FC573AC}"/>
    <dgm:cxn modelId="{803541DD-B6CC-4BC4-B97D-2E8DDEAEC2EB}" type="presOf" srcId="{C285E0FD-025A-43F0-BFAD-04D265FA9FB2}" destId="{2124AC45-F1E3-4170-88D2-1400BA75AA89}" srcOrd="0" destOrd="0" presId="urn:microsoft.com/office/officeart/2005/8/layout/vList2"/>
    <dgm:cxn modelId="{979937F6-8C52-4A33-8EA7-0B37C05F975E}" type="presParOf" srcId="{BD9D641D-77CA-484A-82FA-BBBA7149C46C}" destId="{A78C4DE3-7AE5-4578-A2FB-2C090808B952}" srcOrd="0" destOrd="0" presId="urn:microsoft.com/office/officeart/2005/8/layout/vList2"/>
    <dgm:cxn modelId="{C04BA398-37D7-43CA-94E9-4AC96C6F2FFA}" type="presParOf" srcId="{BD9D641D-77CA-484A-82FA-BBBA7149C46C}" destId="{DEB9D696-157A-4C24-B0A4-886A9E817022}" srcOrd="1" destOrd="0" presId="urn:microsoft.com/office/officeart/2005/8/layout/vList2"/>
    <dgm:cxn modelId="{AA9A784B-BEEB-4962-9DF8-8C5F1E9CD5DE}" type="presParOf" srcId="{BD9D641D-77CA-484A-82FA-BBBA7149C46C}" destId="{2124AC45-F1E3-4170-88D2-1400BA75AA89}" srcOrd="2" destOrd="0" presId="urn:microsoft.com/office/officeart/2005/8/layout/vList2"/>
    <dgm:cxn modelId="{1D042CE7-C52A-4CD7-B1B9-9EC0944C23F0}" type="presParOf" srcId="{BD9D641D-77CA-484A-82FA-BBBA7149C46C}" destId="{9FAB1AC9-FA34-4A21-A8F6-C25AA78B3F61}" srcOrd="3" destOrd="0" presId="urn:microsoft.com/office/officeart/2005/8/layout/vList2"/>
    <dgm:cxn modelId="{96F0AE7F-EC49-41E8-938F-8074CA5617BE}" type="presParOf" srcId="{BD9D641D-77CA-484A-82FA-BBBA7149C46C}" destId="{37FBA215-4DCC-48FB-92D0-7388DE82050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22658D5-ABEF-4BB0-915F-C4849A5DB832}" type="doc">
      <dgm:prSet loTypeId="urn:microsoft.com/office/officeart/2005/8/layout/cycle5" loCatId="cycle" qsTypeId="urn:microsoft.com/office/officeart/2005/8/quickstyle/simple1" qsCatId="simple" csTypeId="urn:microsoft.com/office/officeart/2005/8/colors/accent1_2" csCatId="accent1"/>
      <dgm:spPr/>
      <dgm:t>
        <a:bodyPr/>
        <a:lstStyle/>
        <a:p>
          <a:endParaRPr lang="en-US"/>
        </a:p>
      </dgm:t>
    </dgm:pt>
    <dgm:pt modelId="{4BBC4A58-B49B-41DE-B060-CF438E729C12}">
      <dgm:prSet/>
      <dgm:spPr/>
      <dgm:t>
        <a:bodyPr/>
        <a:lstStyle/>
        <a:p>
          <a:r>
            <a:rPr lang="en-GB"/>
            <a:t>Management of the company is a complex process that requires expertise in multiple areas. Our company is managed by four owners.</a:t>
          </a:r>
          <a:endParaRPr lang="en-US"/>
        </a:p>
      </dgm:t>
    </dgm:pt>
    <dgm:pt modelId="{F299023F-3297-4B7B-A642-6D3BE71C7455}" type="parTrans" cxnId="{CDE25B10-3B74-4347-9C7A-C6334599F96F}">
      <dgm:prSet/>
      <dgm:spPr/>
      <dgm:t>
        <a:bodyPr/>
        <a:lstStyle/>
        <a:p>
          <a:endParaRPr lang="en-US"/>
        </a:p>
      </dgm:t>
    </dgm:pt>
    <dgm:pt modelId="{B7DC11AF-3703-450E-B20B-C7E09732D5CF}" type="sibTrans" cxnId="{CDE25B10-3B74-4347-9C7A-C6334599F96F}">
      <dgm:prSet/>
      <dgm:spPr/>
      <dgm:t>
        <a:bodyPr/>
        <a:lstStyle/>
        <a:p>
          <a:endParaRPr lang="en-US"/>
        </a:p>
      </dgm:t>
    </dgm:pt>
    <dgm:pt modelId="{21E41421-1715-4900-B05A-1B4CC081E807}">
      <dgm:prSet/>
      <dgm:spPr/>
      <dgm:t>
        <a:bodyPr/>
        <a:lstStyle/>
        <a:p>
          <a:r>
            <a:rPr lang="en-GB"/>
            <a:t>One owner holds a larger percentage compared to the other three. Each owner has a distinct role, with the respective percentage of each owner as follows:</a:t>
          </a:r>
          <a:endParaRPr lang="en-US"/>
        </a:p>
      </dgm:t>
    </dgm:pt>
    <dgm:pt modelId="{2F3606FA-F729-45CA-8091-34569998FB60}" type="parTrans" cxnId="{D672F54A-5791-490A-9633-8DB5A3279473}">
      <dgm:prSet/>
      <dgm:spPr/>
      <dgm:t>
        <a:bodyPr/>
        <a:lstStyle/>
        <a:p>
          <a:endParaRPr lang="en-US"/>
        </a:p>
      </dgm:t>
    </dgm:pt>
    <dgm:pt modelId="{D5ED1161-6F40-45F3-A70A-8EB2C29CF716}" type="sibTrans" cxnId="{D672F54A-5791-490A-9633-8DB5A3279473}">
      <dgm:prSet/>
      <dgm:spPr/>
      <dgm:t>
        <a:bodyPr/>
        <a:lstStyle/>
        <a:p>
          <a:endParaRPr lang="en-US"/>
        </a:p>
      </dgm:t>
    </dgm:pt>
    <dgm:pt modelId="{618CA368-EBC1-47ED-8362-564ADB1C717A}">
      <dgm:prSet/>
      <dgm:spPr/>
      <dgm:t>
        <a:bodyPr/>
        <a:lstStyle/>
        <a:p>
          <a:r>
            <a:rPr lang="en-GB"/>
            <a:t>Management – Valentina 40%  </a:t>
          </a:r>
          <a:endParaRPr lang="en-US"/>
        </a:p>
      </dgm:t>
    </dgm:pt>
    <dgm:pt modelId="{63D4DAD1-178C-4BEE-9617-2B9837536E72}" type="parTrans" cxnId="{83FC22F7-9E62-4515-9136-F916530C3793}">
      <dgm:prSet/>
      <dgm:spPr/>
      <dgm:t>
        <a:bodyPr/>
        <a:lstStyle/>
        <a:p>
          <a:endParaRPr lang="en-US"/>
        </a:p>
      </dgm:t>
    </dgm:pt>
    <dgm:pt modelId="{FC079DC7-A259-4599-87BD-F8B12DCEA956}" type="sibTrans" cxnId="{83FC22F7-9E62-4515-9136-F916530C3793}">
      <dgm:prSet/>
      <dgm:spPr/>
      <dgm:t>
        <a:bodyPr/>
        <a:lstStyle/>
        <a:p>
          <a:endParaRPr lang="en-US"/>
        </a:p>
      </dgm:t>
    </dgm:pt>
    <dgm:pt modelId="{10C9D1D1-9A1C-4DBD-97F2-933B0AA96142}">
      <dgm:prSet/>
      <dgm:spPr/>
      <dgm:t>
        <a:bodyPr/>
        <a:lstStyle/>
        <a:p>
          <a:r>
            <a:rPr lang="en-GB"/>
            <a:t>Legislation and accountancy- Ioana 30%</a:t>
          </a:r>
          <a:endParaRPr lang="en-US"/>
        </a:p>
      </dgm:t>
    </dgm:pt>
    <dgm:pt modelId="{1D75C76D-1C9A-4EB4-AF3A-35288490817E}" type="parTrans" cxnId="{FAE83595-CE8E-449E-85B4-65D9D1D59F35}">
      <dgm:prSet/>
      <dgm:spPr/>
      <dgm:t>
        <a:bodyPr/>
        <a:lstStyle/>
        <a:p>
          <a:endParaRPr lang="en-US"/>
        </a:p>
      </dgm:t>
    </dgm:pt>
    <dgm:pt modelId="{7E4C166F-4C22-4749-B3F7-3883AEAB8B0B}" type="sibTrans" cxnId="{FAE83595-CE8E-449E-85B4-65D9D1D59F35}">
      <dgm:prSet/>
      <dgm:spPr/>
      <dgm:t>
        <a:bodyPr/>
        <a:lstStyle/>
        <a:p>
          <a:endParaRPr lang="en-US"/>
        </a:p>
      </dgm:t>
    </dgm:pt>
    <dgm:pt modelId="{FD1C0442-3B6C-441F-9689-3FDD15C8B490}">
      <dgm:prSet/>
      <dgm:spPr/>
      <dgm:t>
        <a:bodyPr/>
        <a:lstStyle/>
        <a:p>
          <a:r>
            <a:rPr lang="en-GB"/>
            <a:t>Sales – Livia 30%</a:t>
          </a:r>
          <a:endParaRPr lang="en-US"/>
        </a:p>
      </dgm:t>
    </dgm:pt>
    <dgm:pt modelId="{AF4201BD-9FAC-4D42-A06C-7631A373CF84}" type="parTrans" cxnId="{BCC379DA-A240-4323-95C7-9FDF76EE4DDD}">
      <dgm:prSet/>
      <dgm:spPr/>
      <dgm:t>
        <a:bodyPr/>
        <a:lstStyle/>
        <a:p>
          <a:endParaRPr lang="en-US"/>
        </a:p>
      </dgm:t>
    </dgm:pt>
    <dgm:pt modelId="{736DDDC7-40E5-4626-9869-4E468DC98AA9}" type="sibTrans" cxnId="{BCC379DA-A240-4323-95C7-9FDF76EE4DDD}">
      <dgm:prSet/>
      <dgm:spPr/>
      <dgm:t>
        <a:bodyPr/>
        <a:lstStyle/>
        <a:p>
          <a:endParaRPr lang="en-US"/>
        </a:p>
      </dgm:t>
    </dgm:pt>
    <dgm:pt modelId="{11DAAC36-1C66-4CEB-908D-AE726A1B6209}">
      <dgm:prSet/>
      <dgm:spPr/>
      <dgm:t>
        <a:bodyPr/>
        <a:lstStyle/>
        <a:p>
          <a:r>
            <a:rPr lang="en-GB"/>
            <a:t>In addition, external professionals and experts may be required to provide specific services.</a:t>
          </a:r>
          <a:endParaRPr lang="en-US"/>
        </a:p>
      </dgm:t>
    </dgm:pt>
    <dgm:pt modelId="{768B8DDB-6C17-4E42-9A6B-9D13C24A458A}" type="parTrans" cxnId="{97E8A240-8504-41DB-AFA9-F10394611F2C}">
      <dgm:prSet/>
      <dgm:spPr/>
      <dgm:t>
        <a:bodyPr/>
        <a:lstStyle/>
        <a:p>
          <a:endParaRPr lang="en-US"/>
        </a:p>
      </dgm:t>
    </dgm:pt>
    <dgm:pt modelId="{7B66C575-A90E-4C8D-9E29-3A4961779D95}" type="sibTrans" cxnId="{97E8A240-8504-41DB-AFA9-F10394611F2C}">
      <dgm:prSet/>
      <dgm:spPr/>
      <dgm:t>
        <a:bodyPr/>
        <a:lstStyle/>
        <a:p>
          <a:endParaRPr lang="en-US"/>
        </a:p>
      </dgm:t>
    </dgm:pt>
    <dgm:pt modelId="{5BD3443C-EAF2-4E57-BDDA-9C962C22EA36}" type="pres">
      <dgm:prSet presAssocID="{022658D5-ABEF-4BB0-915F-C4849A5DB832}" presName="cycle" presStyleCnt="0">
        <dgm:presLayoutVars>
          <dgm:dir/>
          <dgm:resizeHandles val="exact"/>
        </dgm:presLayoutVars>
      </dgm:prSet>
      <dgm:spPr/>
    </dgm:pt>
    <dgm:pt modelId="{F11A67F9-AC30-4124-A8F0-ADC5C671F3F7}" type="pres">
      <dgm:prSet presAssocID="{4BBC4A58-B49B-41DE-B060-CF438E729C12}" presName="node" presStyleLbl="node1" presStyleIdx="0" presStyleCnt="6">
        <dgm:presLayoutVars>
          <dgm:bulletEnabled val="1"/>
        </dgm:presLayoutVars>
      </dgm:prSet>
      <dgm:spPr/>
    </dgm:pt>
    <dgm:pt modelId="{63C59626-A9B2-4606-8425-63C4F13B5B67}" type="pres">
      <dgm:prSet presAssocID="{4BBC4A58-B49B-41DE-B060-CF438E729C12}" presName="spNode" presStyleCnt="0"/>
      <dgm:spPr/>
    </dgm:pt>
    <dgm:pt modelId="{778115FC-78DC-440B-8358-BEBCB2071727}" type="pres">
      <dgm:prSet presAssocID="{B7DC11AF-3703-450E-B20B-C7E09732D5CF}" presName="sibTrans" presStyleLbl="sibTrans1D1" presStyleIdx="0" presStyleCnt="6"/>
      <dgm:spPr/>
    </dgm:pt>
    <dgm:pt modelId="{4ADE5E29-705F-4091-9981-E784A9BDC6A5}" type="pres">
      <dgm:prSet presAssocID="{21E41421-1715-4900-B05A-1B4CC081E807}" presName="node" presStyleLbl="node1" presStyleIdx="1" presStyleCnt="6">
        <dgm:presLayoutVars>
          <dgm:bulletEnabled val="1"/>
        </dgm:presLayoutVars>
      </dgm:prSet>
      <dgm:spPr/>
    </dgm:pt>
    <dgm:pt modelId="{CF1B21E5-F579-4157-B1E0-04DED66665F0}" type="pres">
      <dgm:prSet presAssocID="{21E41421-1715-4900-B05A-1B4CC081E807}" presName="spNode" presStyleCnt="0"/>
      <dgm:spPr/>
    </dgm:pt>
    <dgm:pt modelId="{C88F74DD-153E-4F88-8625-89C7E038D42E}" type="pres">
      <dgm:prSet presAssocID="{D5ED1161-6F40-45F3-A70A-8EB2C29CF716}" presName="sibTrans" presStyleLbl="sibTrans1D1" presStyleIdx="1" presStyleCnt="6"/>
      <dgm:spPr/>
    </dgm:pt>
    <dgm:pt modelId="{9A063DDB-0C5D-4F89-8030-F6B9FD92C181}" type="pres">
      <dgm:prSet presAssocID="{618CA368-EBC1-47ED-8362-564ADB1C717A}" presName="node" presStyleLbl="node1" presStyleIdx="2" presStyleCnt="6">
        <dgm:presLayoutVars>
          <dgm:bulletEnabled val="1"/>
        </dgm:presLayoutVars>
      </dgm:prSet>
      <dgm:spPr/>
    </dgm:pt>
    <dgm:pt modelId="{F1B24C1D-5867-417C-BE7F-11660AEECA00}" type="pres">
      <dgm:prSet presAssocID="{618CA368-EBC1-47ED-8362-564ADB1C717A}" presName="spNode" presStyleCnt="0"/>
      <dgm:spPr/>
    </dgm:pt>
    <dgm:pt modelId="{FB9967F5-6231-43C7-AF11-D4EE421A332B}" type="pres">
      <dgm:prSet presAssocID="{FC079DC7-A259-4599-87BD-F8B12DCEA956}" presName="sibTrans" presStyleLbl="sibTrans1D1" presStyleIdx="2" presStyleCnt="6"/>
      <dgm:spPr/>
    </dgm:pt>
    <dgm:pt modelId="{D7551F51-83C8-49BE-83BD-E43A9FD742BE}" type="pres">
      <dgm:prSet presAssocID="{10C9D1D1-9A1C-4DBD-97F2-933B0AA96142}" presName="node" presStyleLbl="node1" presStyleIdx="3" presStyleCnt="6">
        <dgm:presLayoutVars>
          <dgm:bulletEnabled val="1"/>
        </dgm:presLayoutVars>
      </dgm:prSet>
      <dgm:spPr/>
    </dgm:pt>
    <dgm:pt modelId="{E7B2AAC1-89ED-40F0-9E2D-099B2A32443E}" type="pres">
      <dgm:prSet presAssocID="{10C9D1D1-9A1C-4DBD-97F2-933B0AA96142}" presName="spNode" presStyleCnt="0"/>
      <dgm:spPr/>
    </dgm:pt>
    <dgm:pt modelId="{80340CC1-E28A-43AE-892C-301F7B41A1A8}" type="pres">
      <dgm:prSet presAssocID="{7E4C166F-4C22-4749-B3F7-3883AEAB8B0B}" presName="sibTrans" presStyleLbl="sibTrans1D1" presStyleIdx="3" presStyleCnt="6"/>
      <dgm:spPr/>
    </dgm:pt>
    <dgm:pt modelId="{BB8E61B7-D1CD-48AA-BF1B-C24A37411B82}" type="pres">
      <dgm:prSet presAssocID="{FD1C0442-3B6C-441F-9689-3FDD15C8B490}" presName="node" presStyleLbl="node1" presStyleIdx="4" presStyleCnt="6">
        <dgm:presLayoutVars>
          <dgm:bulletEnabled val="1"/>
        </dgm:presLayoutVars>
      </dgm:prSet>
      <dgm:spPr/>
    </dgm:pt>
    <dgm:pt modelId="{71A98D89-BADA-4670-A367-A29192FBCF78}" type="pres">
      <dgm:prSet presAssocID="{FD1C0442-3B6C-441F-9689-3FDD15C8B490}" presName="spNode" presStyleCnt="0"/>
      <dgm:spPr/>
    </dgm:pt>
    <dgm:pt modelId="{CF8E3F4E-02B6-4B53-9C18-F2429EEFBD0C}" type="pres">
      <dgm:prSet presAssocID="{736DDDC7-40E5-4626-9869-4E468DC98AA9}" presName="sibTrans" presStyleLbl="sibTrans1D1" presStyleIdx="4" presStyleCnt="6"/>
      <dgm:spPr/>
    </dgm:pt>
    <dgm:pt modelId="{BA37A1D1-951D-4659-BE4C-616E0CE0CDD1}" type="pres">
      <dgm:prSet presAssocID="{11DAAC36-1C66-4CEB-908D-AE726A1B6209}" presName="node" presStyleLbl="node1" presStyleIdx="5" presStyleCnt="6">
        <dgm:presLayoutVars>
          <dgm:bulletEnabled val="1"/>
        </dgm:presLayoutVars>
      </dgm:prSet>
      <dgm:spPr/>
    </dgm:pt>
    <dgm:pt modelId="{7BE6E88B-8C76-46B7-89DF-EBB38410AD43}" type="pres">
      <dgm:prSet presAssocID="{11DAAC36-1C66-4CEB-908D-AE726A1B6209}" presName="spNode" presStyleCnt="0"/>
      <dgm:spPr/>
    </dgm:pt>
    <dgm:pt modelId="{BB30D896-27E1-427B-BB03-08B9A8D53EC0}" type="pres">
      <dgm:prSet presAssocID="{7B66C575-A90E-4C8D-9E29-3A4961779D95}" presName="sibTrans" presStyleLbl="sibTrans1D1" presStyleIdx="5" presStyleCnt="6"/>
      <dgm:spPr/>
    </dgm:pt>
  </dgm:ptLst>
  <dgm:cxnLst>
    <dgm:cxn modelId="{CDE25B10-3B74-4347-9C7A-C6334599F96F}" srcId="{022658D5-ABEF-4BB0-915F-C4849A5DB832}" destId="{4BBC4A58-B49B-41DE-B060-CF438E729C12}" srcOrd="0" destOrd="0" parTransId="{F299023F-3297-4B7B-A642-6D3BE71C7455}" sibTransId="{B7DC11AF-3703-450E-B20B-C7E09732D5CF}"/>
    <dgm:cxn modelId="{841F6211-4421-4E7C-9F80-041A3B2BB393}" type="presOf" srcId="{7B66C575-A90E-4C8D-9E29-3A4961779D95}" destId="{BB30D896-27E1-427B-BB03-08B9A8D53EC0}" srcOrd="0" destOrd="0" presId="urn:microsoft.com/office/officeart/2005/8/layout/cycle5"/>
    <dgm:cxn modelId="{24BCC820-530F-412E-8CA6-B97D746A30A2}" type="presOf" srcId="{10C9D1D1-9A1C-4DBD-97F2-933B0AA96142}" destId="{D7551F51-83C8-49BE-83BD-E43A9FD742BE}" srcOrd="0" destOrd="0" presId="urn:microsoft.com/office/officeart/2005/8/layout/cycle5"/>
    <dgm:cxn modelId="{B7489B3D-8EC6-467B-9C5E-B9F0459008F7}" type="presOf" srcId="{736DDDC7-40E5-4626-9869-4E468DC98AA9}" destId="{CF8E3F4E-02B6-4B53-9C18-F2429EEFBD0C}" srcOrd="0" destOrd="0" presId="urn:microsoft.com/office/officeart/2005/8/layout/cycle5"/>
    <dgm:cxn modelId="{DA083B3F-BF6C-4A94-AED0-F8323C42C680}" type="presOf" srcId="{4BBC4A58-B49B-41DE-B060-CF438E729C12}" destId="{F11A67F9-AC30-4124-A8F0-ADC5C671F3F7}" srcOrd="0" destOrd="0" presId="urn:microsoft.com/office/officeart/2005/8/layout/cycle5"/>
    <dgm:cxn modelId="{97E8A240-8504-41DB-AFA9-F10394611F2C}" srcId="{022658D5-ABEF-4BB0-915F-C4849A5DB832}" destId="{11DAAC36-1C66-4CEB-908D-AE726A1B6209}" srcOrd="5" destOrd="0" parTransId="{768B8DDB-6C17-4E42-9A6B-9D13C24A458A}" sibTransId="{7B66C575-A90E-4C8D-9E29-3A4961779D95}"/>
    <dgm:cxn modelId="{92303264-E332-4F37-87A5-FA0B06486956}" type="presOf" srcId="{D5ED1161-6F40-45F3-A70A-8EB2C29CF716}" destId="{C88F74DD-153E-4F88-8625-89C7E038D42E}" srcOrd="0" destOrd="0" presId="urn:microsoft.com/office/officeart/2005/8/layout/cycle5"/>
    <dgm:cxn modelId="{D672F54A-5791-490A-9633-8DB5A3279473}" srcId="{022658D5-ABEF-4BB0-915F-C4849A5DB832}" destId="{21E41421-1715-4900-B05A-1B4CC081E807}" srcOrd="1" destOrd="0" parTransId="{2F3606FA-F729-45CA-8091-34569998FB60}" sibTransId="{D5ED1161-6F40-45F3-A70A-8EB2C29CF716}"/>
    <dgm:cxn modelId="{CC156354-4B28-4DD8-9E9B-83A2CC9DE19E}" type="presOf" srcId="{21E41421-1715-4900-B05A-1B4CC081E807}" destId="{4ADE5E29-705F-4091-9981-E784A9BDC6A5}" srcOrd="0" destOrd="0" presId="urn:microsoft.com/office/officeart/2005/8/layout/cycle5"/>
    <dgm:cxn modelId="{CC3C657C-6873-4B0D-8920-A2FC0EE271AC}" type="presOf" srcId="{11DAAC36-1C66-4CEB-908D-AE726A1B6209}" destId="{BA37A1D1-951D-4659-BE4C-616E0CE0CDD1}" srcOrd="0" destOrd="0" presId="urn:microsoft.com/office/officeart/2005/8/layout/cycle5"/>
    <dgm:cxn modelId="{A8135D86-02E0-4902-B6C4-69FA373E258D}" type="presOf" srcId="{618CA368-EBC1-47ED-8362-564ADB1C717A}" destId="{9A063DDB-0C5D-4F89-8030-F6B9FD92C181}" srcOrd="0" destOrd="0" presId="urn:microsoft.com/office/officeart/2005/8/layout/cycle5"/>
    <dgm:cxn modelId="{FAE83595-CE8E-449E-85B4-65D9D1D59F35}" srcId="{022658D5-ABEF-4BB0-915F-C4849A5DB832}" destId="{10C9D1D1-9A1C-4DBD-97F2-933B0AA96142}" srcOrd="3" destOrd="0" parTransId="{1D75C76D-1C9A-4EB4-AF3A-35288490817E}" sibTransId="{7E4C166F-4C22-4749-B3F7-3883AEAB8B0B}"/>
    <dgm:cxn modelId="{F791CC99-DF2A-4207-9688-B915D6AA34C4}" type="presOf" srcId="{7E4C166F-4C22-4749-B3F7-3883AEAB8B0B}" destId="{80340CC1-E28A-43AE-892C-301F7B41A1A8}" srcOrd="0" destOrd="0" presId="urn:microsoft.com/office/officeart/2005/8/layout/cycle5"/>
    <dgm:cxn modelId="{37BA8AB3-0487-427F-A99A-AA237799CB6F}" type="presOf" srcId="{FD1C0442-3B6C-441F-9689-3FDD15C8B490}" destId="{BB8E61B7-D1CD-48AA-BF1B-C24A37411B82}" srcOrd="0" destOrd="0" presId="urn:microsoft.com/office/officeart/2005/8/layout/cycle5"/>
    <dgm:cxn modelId="{BCC379DA-A240-4323-95C7-9FDF76EE4DDD}" srcId="{022658D5-ABEF-4BB0-915F-C4849A5DB832}" destId="{FD1C0442-3B6C-441F-9689-3FDD15C8B490}" srcOrd="4" destOrd="0" parTransId="{AF4201BD-9FAC-4D42-A06C-7631A373CF84}" sibTransId="{736DDDC7-40E5-4626-9869-4E468DC98AA9}"/>
    <dgm:cxn modelId="{8F02AEDA-0601-4368-883A-4606DCC5C95A}" type="presOf" srcId="{022658D5-ABEF-4BB0-915F-C4849A5DB832}" destId="{5BD3443C-EAF2-4E57-BDDA-9C962C22EA36}" srcOrd="0" destOrd="0" presId="urn:microsoft.com/office/officeart/2005/8/layout/cycle5"/>
    <dgm:cxn modelId="{83FC22F7-9E62-4515-9136-F916530C3793}" srcId="{022658D5-ABEF-4BB0-915F-C4849A5DB832}" destId="{618CA368-EBC1-47ED-8362-564ADB1C717A}" srcOrd="2" destOrd="0" parTransId="{63D4DAD1-178C-4BEE-9617-2B9837536E72}" sibTransId="{FC079DC7-A259-4599-87BD-F8B12DCEA956}"/>
    <dgm:cxn modelId="{64E7B1F8-4A19-46D3-B896-96A425BBD246}" type="presOf" srcId="{B7DC11AF-3703-450E-B20B-C7E09732D5CF}" destId="{778115FC-78DC-440B-8358-BEBCB2071727}" srcOrd="0" destOrd="0" presId="urn:microsoft.com/office/officeart/2005/8/layout/cycle5"/>
    <dgm:cxn modelId="{A39A8EFD-D142-4650-A42F-22CC2DF44C9A}" type="presOf" srcId="{FC079DC7-A259-4599-87BD-F8B12DCEA956}" destId="{FB9967F5-6231-43C7-AF11-D4EE421A332B}" srcOrd="0" destOrd="0" presId="urn:microsoft.com/office/officeart/2005/8/layout/cycle5"/>
    <dgm:cxn modelId="{6A0814A7-6CEB-4C32-B2FF-F94945BABBA3}" type="presParOf" srcId="{5BD3443C-EAF2-4E57-BDDA-9C962C22EA36}" destId="{F11A67F9-AC30-4124-A8F0-ADC5C671F3F7}" srcOrd="0" destOrd="0" presId="urn:microsoft.com/office/officeart/2005/8/layout/cycle5"/>
    <dgm:cxn modelId="{2BE0EE0A-5A88-4ACF-8B49-408355D8A893}" type="presParOf" srcId="{5BD3443C-EAF2-4E57-BDDA-9C962C22EA36}" destId="{63C59626-A9B2-4606-8425-63C4F13B5B67}" srcOrd="1" destOrd="0" presId="urn:microsoft.com/office/officeart/2005/8/layout/cycle5"/>
    <dgm:cxn modelId="{C2DF10A9-F46A-4088-B16B-883DC296A83C}" type="presParOf" srcId="{5BD3443C-EAF2-4E57-BDDA-9C962C22EA36}" destId="{778115FC-78DC-440B-8358-BEBCB2071727}" srcOrd="2" destOrd="0" presId="urn:microsoft.com/office/officeart/2005/8/layout/cycle5"/>
    <dgm:cxn modelId="{098FF57D-D9AC-4B71-91A2-130A466DA7A6}" type="presParOf" srcId="{5BD3443C-EAF2-4E57-BDDA-9C962C22EA36}" destId="{4ADE5E29-705F-4091-9981-E784A9BDC6A5}" srcOrd="3" destOrd="0" presId="urn:microsoft.com/office/officeart/2005/8/layout/cycle5"/>
    <dgm:cxn modelId="{249B4787-8149-467C-94D1-B9A3D984E325}" type="presParOf" srcId="{5BD3443C-EAF2-4E57-BDDA-9C962C22EA36}" destId="{CF1B21E5-F579-4157-B1E0-04DED66665F0}" srcOrd="4" destOrd="0" presId="urn:microsoft.com/office/officeart/2005/8/layout/cycle5"/>
    <dgm:cxn modelId="{686A0FF1-69A4-4D74-A0D0-EB19A854C5B8}" type="presParOf" srcId="{5BD3443C-EAF2-4E57-BDDA-9C962C22EA36}" destId="{C88F74DD-153E-4F88-8625-89C7E038D42E}" srcOrd="5" destOrd="0" presId="urn:microsoft.com/office/officeart/2005/8/layout/cycle5"/>
    <dgm:cxn modelId="{F1031E2A-F4AB-4274-8ABC-397DCAB69B05}" type="presParOf" srcId="{5BD3443C-EAF2-4E57-BDDA-9C962C22EA36}" destId="{9A063DDB-0C5D-4F89-8030-F6B9FD92C181}" srcOrd="6" destOrd="0" presId="urn:microsoft.com/office/officeart/2005/8/layout/cycle5"/>
    <dgm:cxn modelId="{E8C2A543-666C-4EA4-95AC-A33E95D73B53}" type="presParOf" srcId="{5BD3443C-EAF2-4E57-BDDA-9C962C22EA36}" destId="{F1B24C1D-5867-417C-BE7F-11660AEECA00}" srcOrd="7" destOrd="0" presId="urn:microsoft.com/office/officeart/2005/8/layout/cycle5"/>
    <dgm:cxn modelId="{BC6E23C4-ED08-4399-B701-A54260460AE4}" type="presParOf" srcId="{5BD3443C-EAF2-4E57-BDDA-9C962C22EA36}" destId="{FB9967F5-6231-43C7-AF11-D4EE421A332B}" srcOrd="8" destOrd="0" presId="urn:microsoft.com/office/officeart/2005/8/layout/cycle5"/>
    <dgm:cxn modelId="{0C98EFDA-8C7B-467F-BFBE-A65ACAB53094}" type="presParOf" srcId="{5BD3443C-EAF2-4E57-BDDA-9C962C22EA36}" destId="{D7551F51-83C8-49BE-83BD-E43A9FD742BE}" srcOrd="9" destOrd="0" presId="urn:microsoft.com/office/officeart/2005/8/layout/cycle5"/>
    <dgm:cxn modelId="{283B5F08-BC9F-41F7-BB74-3045E457C43E}" type="presParOf" srcId="{5BD3443C-EAF2-4E57-BDDA-9C962C22EA36}" destId="{E7B2AAC1-89ED-40F0-9E2D-099B2A32443E}" srcOrd="10" destOrd="0" presId="urn:microsoft.com/office/officeart/2005/8/layout/cycle5"/>
    <dgm:cxn modelId="{630A71EE-2CBE-4BE8-A14D-0FC6025B8071}" type="presParOf" srcId="{5BD3443C-EAF2-4E57-BDDA-9C962C22EA36}" destId="{80340CC1-E28A-43AE-892C-301F7B41A1A8}" srcOrd="11" destOrd="0" presId="urn:microsoft.com/office/officeart/2005/8/layout/cycle5"/>
    <dgm:cxn modelId="{1A2ABF4A-B4AA-45A2-A2F7-C8E9CE22A6D3}" type="presParOf" srcId="{5BD3443C-EAF2-4E57-BDDA-9C962C22EA36}" destId="{BB8E61B7-D1CD-48AA-BF1B-C24A37411B82}" srcOrd="12" destOrd="0" presId="urn:microsoft.com/office/officeart/2005/8/layout/cycle5"/>
    <dgm:cxn modelId="{9A50124A-4B2D-4E33-9027-3C931ACE1B5C}" type="presParOf" srcId="{5BD3443C-EAF2-4E57-BDDA-9C962C22EA36}" destId="{71A98D89-BADA-4670-A367-A29192FBCF78}" srcOrd="13" destOrd="0" presId="urn:microsoft.com/office/officeart/2005/8/layout/cycle5"/>
    <dgm:cxn modelId="{B87390C4-97E1-4DEE-813A-7A993D3EE0F0}" type="presParOf" srcId="{5BD3443C-EAF2-4E57-BDDA-9C962C22EA36}" destId="{CF8E3F4E-02B6-4B53-9C18-F2429EEFBD0C}" srcOrd="14" destOrd="0" presId="urn:microsoft.com/office/officeart/2005/8/layout/cycle5"/>
    <dgm:cxn modelId="{4C4C051F-37A7-4ECC-B73A-50A24CA67A26}" type="presParOf" srcId="{5BD3443C-EAF2-4E57-BDDA-9C962C22EA36}" destId="{BA37A1D1-951D-4659-BE4C-616E0CE0CDD1}" srcOrd="15" destOrd="0" presId="urn:microsoft.com/office/officeart/2005/8/layout/cycle5"/>
    <dgm:cxn modelId="{43E34F76-5ACA-4102-9DD8-EED69E85424E}" type="presParOf" srcId="{5BD3443C-EAF2-4E57-BDDA-9C962C22EA36}" destId="{7BE6E88B-8C76-46B7-89DF-EBB38410AD43}" srcOrd="16" destOrd="0" presId="urn:microsoft.com/office/officeart/2005/8/layout/cycle5"/>
    <dgm:cxn modelId="{6539B2DC-7436-4E07-B3CD-A36ED7FD485B}" type="presParOf" srcId="{5BD3443C-EAF2-4E57-BDDA-9C962C22EA36}" destId="{BB30D896-27E1-427B-BB03-08B9A8D53EC0}" srcOrd="17"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C0D169-F8D8-4772-8C36-F64DEAAD0840}">
      <dsp:nvSpPr>
        <dsp:cNvPr id="0" name=""/>
        <dsp:cNvSpPr/>
      </dsp:nvSpPr>
      <dsp:spPr>
        <a:xfrm>
          <a:off x="688897" y="294527"/>
          <a:ext cx="3971163" cy="3971163"/>
        </a:xfrm>
        <a:prstGeom prst="pie">
          <a:avLst>
            <a:gd name="adj1" fmla="val 16200000"/>
            <a:gd name="adj2" fmla="val 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t>The business concept for this bakery is to provide customers with high quality products that reflect their values of quality, taste, and freshness. </a:t>
          </a:r>
          <a:endParaRPr lang="en-US" sz="1000" kern="1200"/>
        </a:p>
      </dsp:txBody>
      <dsp:txXfrm>
        <a:off x="2719864" y="1029193"/>
        <a:ext cx="1465548" cy="1181894"/>
      </dsp:txXfrm>
    </dsp:sp>
    <dsp:sp modelId="{4856789D-B272-4DCE-A5B8-0D6ED88C2204}">
      <dsp:nvSpPr>
        <dsp:cNvPr id="0" name=""/>
        <dsp:cNvSpPr/>
      </dsp:nvSpPr>
      <dsp:spPr>
        <a:xfrm>
          <a:off x="521541" y="461884"/>
          <a:ext cx="3971163" cy="3971163"/>
        </a:xfrm>
        <a:prstGeom prst="pie">
          <a:avLst>
            <a:gd name="adj1" fmla="val 0"/>
            <a:gd name="adj2" fmla="val 54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t>A range of items from bread and croissants to mini pizzas and puff pastries with different flavour will be offered. </a:t>
          </a:r>
          <a:endParaRPr lang="en-US" sz="1000" kern="1200"/>
        </a:p>
      </dsp:txBody>
      <dsp:txXfrm>
        <a:off x="2578037" y="2518379"/>
        <a:ext cx="1465548" cy="1181894"/>
      </dsp:txXfrm>
    </dsp:sp>
    <dsp:sp modelId="{D82AD476-031E-4366-B434-5E36073798A6}">
      <dsp:nvSpPr>
        <dsp:cNvPr id="0" name=""/>
        <dsp:cNvSpPr/>
      </dsp:nvSpPr>
      <dsp:spPr>
        <a:xfrm>
          <a:off x="521541" y="461884"/>
          <a:ext cx="3971163" cy="3971163"/>
        </a:xfrm>
        <a:prstGeom prst="pie">
          <a:avLst>
            <a:gd name="adj1" fmla="val 5400000"/>
            <a:gd name="adj2" fmla="val 108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t>The freshest ingredients and an artisanal approach to baking will be utilized to ensure the highest quality of product. </a:t>
          </a:r>
          <a:endParaRPr lang="en-US" sz="1000" kern="1200"/>
        </a:p>
      </dsp:txBody>
      <dsp:txXfrm>
        <a:off x="970661" y="2518379"/>
        <a:ext cx="1465548" cy="1181894"/>
      </dsp:txXfrm>
    </dsp:sp>
    <dsp:sp modelId="{914CD3A0-7E6F-426A-9AEA-C7F8F97EB8F9}">
      <dsp:nvSpPr>
        <dsp:cNvPr id="0" name=""/>
        <dsp:cNvSpPr/>
      </dsp:nvSpPr>
      <dsp:spPr>
        <a:xfrm>
          <a:off x="521541" y="461884"/>
          <a:ext cx="3971163" cy="3971163"/>
        </a:xfrm>
        <a:prstGeom prst="pie">
          <a:avLst>
            <a:gd name="adj1" fmla="val 10800000"/>
            <a:gd name="adj2" fmla="val 162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kern="1200"/>
            <a:t>The ultimate goal is to make this bakery a profitable, enjoyable, and rewarding experience for all involved.</a:t>
          </a:r>
          <a:endParaRPr lang="en-US" sz="1000" kern="1200"/>
        </a:p>
      </dsp:txBody>
      <dsp:txXfrm>
        <a:off x="970661" y="1194658"/>
        <a:ext cx="1465548" cy="11818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A3ADD4-CAAE-4B4D-A01C-E27D1E239C1C}">
      <dsp:nvSpPr>
        <dsp:cNvPr id="0" name=""/>
        <dsp:cNvSpPr/>
      </dsp:nvSpPr>
      <dsp:spPr>
        <a:xfrm>
          <a:off x="0" y="2731"/>
          <a:ext cx="5962656" cy="11906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312D2E-640D-405A-9DC3-B423C275684B}">
      <dsp:nvSpPr>
        <dsp:cNvPr id="0" name=""/>
        <dsp:cNvSpPr/>
      </dsp:nvSpPr>
      <dsp:spPr>
        <a:xfrm>
          <a:off x="360166" y="270624"/>
          <a:ext cx="655487" cy="6548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FECDAA4-E736-4FAD-B138-97B7DB23A592}">
      <dsp:nvSpPr>
        <dsp:cNvPr id="0" name=""/>
        <dsp:cNvSpPr/>
      </dsp:nvSpPr>
      <dsp:spPr>
        <a:xfrm>
          <a:off x="1375820" y="2731"/>
          <a:ext cx="4348649" cy="1191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132" tIns="126132" rIns="126132" bIns="126132" numCol="1" spcCol="1270" anchor="ctr" anchorCtr="0">
          <a:noAutofit/>
        </a:bodyPr>
        <a:lstStyle/>
        <a:p>
          <a:pPr marL="0" lvl="0" indent="0" algn="l" defTabSz="622300">
            <a:lnSpc>
              <a:spcPct val="100000"/>
            </a:lnSpc>
            <a:spcBef>
              <a:spcPct val="0"/>
            </a:spcBef>
            <a:spcAft>
              <a:spcPct val="35000"/>
            </a:spcAft>
            <a:buNone/>
          </a:pPr>
          <a:r>
            <a:rPr lang="en-GB" sz="1400" kern="1200"/>
            <a:t>The legal format of the start-up company is key to its success. </a:t>
          </a:r>
          <a:endParaRPr lang="en-US" sz="1400" kern="1200"/>
        </a:p>
      </dsp:txBody>
      <dsp:txXfrm>
        <a:off x="1375820" y="2731"/>
        <a:ext cx="4348649" cy="1191795"/>
      </dsp:txXfrm>
    </dsp:sp>
    <dsp:sp modelId="{22F0C535-4D29-4F05-9339-1517FAA74D75}">
      <dsp:nvSpPr>
        <dsp:cNvPr id="0" name=""/>
        <dsp:cNvSpPr/>
      </dsp:nvSpPr>
      <dsp:spPr>
        <a:xfrm>
          <a:off x="0" y="1416257"/>
          <a:ext cx="5962656" cy="11906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967AAA-0EF9-40B6-9DC8-2CE8AD978361}">
      <dsp:nvSpPr>
        <dsp:cNvPr id="0" name=""/>
        <dsp:cNvSpPr/>
      </dsp:nvSpPr>
      <dsp:spPr>
        <a:xfrm>
          <a:off x="360166" y="1684149"/>
          <a:ext cx="655487" cy="6548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BA29AB-889A-4ED9-9EA8-D151B4DD837B}">
      <dsp:nvSpPr>
        <dsp:cNvPr id="0" name=""/>
        <dsp:cNvSpPr/>
      </dsp:nvSpPr>
      <dsp:spPr>
        <a:xfrm>
          <a:off x="1375820" y="1416257"/>
          <a:ext cx="4348649" cy="1191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132" tIns="126132" rIns="126132" bIns="126132" numCol="1" spcCol="1270" anchor="ctr" anchorCtr="0">
          <a:noAutofit/>
        </a:bodyPr>
        <a:lstStyle/>
        <a:p>
          <a:pPr marL="0" lvl="0" indent="0" algn="l" defTabSz="622300">
            <a:lnSpc>
              <a:spcPct val="100000"/>
            </a:lnSpc>
            <a:spcBef>
              <a:spcPct val="0"/>
            </a:spcBef>
            <a:spcAft>
              <a:spcPct val="35000"/>
            </a:spcAft>
            <a:buNone/>
          </a:pPr>
          <a:r>
            <a:rPr lang="en-GB" sz="1400" kern="1200"/>
            <a:t>To ensure the success of a start-up company, it is important to have a knowledgeable owner and employees that understand the legal requirements of the company. </a:t>
          </a:r>
          <a:endParaRPr lang="en-US" sz="1400" kern="1200"/>
        </a:p>
      </dsp:txBody>
      <dsp:txXfrm>
        <a:off x="1375820" y="1416257"/>
        <a:ext cx="4348649" cy="1191795"/>
      </dsp:txXfrm>
    </dsp:sp>
    <dsp:sp modelId="{A8230ACE-913E-478A-8117-71E8A3D26EF5}">
      <dsp:nvSpPr>
        <dsp:cNvPr id="0" name=""/>
        <dsp:cNvSpPr/>
      </dsp:nvSpPr>
      <dsp:spPr>
        <a:xfrm>
          <a:off x="0" y="2829782"/>
          <a:ext cx="5962656" cy="119063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8C42EA-9293-4798-B588-617DD46086A9}">
      <dsp:nvSpPr>
        <dsp:cNvPr id="0" name=""/>
        <dsp:cNvSpPr/>
      </dsp:nvSpPr>
      <dsp:spPr>
        <a:xfrm>
          <a:off x="360518" y="3097674"/>
          <a:ext cx="655487" cy="6548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D0F4DF-DA16-4D77-9F16-D5E97F65F095}">
      <dsp:nvSpPr>
        <dsp:cNvPr id="0" name=""/>
        <dsp:cNvSpPr/>
      </dsp:nvSpPr>
      <dsp:spPr>
        <a:xfrm>
          <a:off x="1376524" y="2829782"/>
          <a:ext cx="4348649" cy="11917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6132" tIns="126132" rIns="126132" bIns="126132" numCol="1" spcCol="1270" anchor="ctr" anchorCtr="0">
          <a:noAutofit/>
        </a:bodyPr>
        <a:lstStyle/>
        <a:p>
          <a:pPr marL="0" lvl="0" indent="0" algn="l" defTabSz="622300">
            <a:lnSpc>
              <a:spcPct val="100000"/>
            </a:lnSpc>
            <a:spcBef>
              <a:spcPct val="0"/>
            </a:spcBef>
            <a:spcAft>
              <a:spcPct val="35000"/>
            </a:spcAft>
            <a:buNone/>
          </a:pPr>
          <a:r>
            <a:rPr lang="en-GB" sz="1400" kern="1200"/>
            <a:t>Hiring external professional services or experts who are knowledgeable in the industry and current legal requirements is also essential to remain compliant with legal guidelines. These safeguards must be in place to ensure the company's success.</a:t>
          </a:r>
          <a:endParaRPr lang="en-US" sz="1400" kern="1200"/>
        </a:p>
      </dsp:txBody>
      <dsp:txXfrm>
        <a:off x="1376524" y="2829782"/>
        <a:ext cx="4348649" cy="11917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8C4DE3-7AE5-4578-A2FB-2C090808B952}">
      <dsp:nvSpPr>
        <dsp:cNvPr id="0" name=""/>
        <dsp:cNvSpPr/>
      </dsp:nvSpPr>
      <dsp:spPr>
        <a:xfrm>
          <a:off x="0" y="172974"/>
          <a:ext cx="6172199" cy="82214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Our company will be structured as a limited liability company. </a:t>
          </a:r>
          <a:endParaRPr lang="en-US" sz="1500" kern="1200"/>
        </a:p>
      </dsp:txBody>
      <dsp:txXfrm>
        <a:off x="40134" y="213108"/>
        <a:ext cx="6091931" cy="741874"/>
      </dsp:txXfrm>
    </dsp:sp>
    <dsp:sp modelId="{2124AC45-F1E3-4170-88D2-1400BA75AA89}">
      <dsp:nvSpPr>
        <dsp:cNvPr id="0" name=""/>
        <dsp:cNvSpPr/>
      </dsp:nvSpPr>
      <dsp:spPr>
        <a:xfrm>
          <a:off x="0" y="1038316"/>
          <a:ext cx="6172199" cy="82214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An LLC provides liability protection for the company's owners and allows for the company to be taxed as a separate entity. </a:t>
          </a:r>
          <a:endParaRPr lang="en-US" sz="1500" kern="1200"/>
        </a:p>
      </dsp:txBody>
      <dsp:txXfrm>
        <a:off x="40134" y="1078450"/>
        <a:ext cx="6091931" cy="741874"/>
      </dsp:txXfrm>
    </dsp:sp>
    <dsp:sp modelId="{37FBA215-4DCC-48FB-92D0-7388DE82050F}">
      <dsp:nvSpPr>
        <dsp:cNvPr id="0" name=""/>
        <dsp:cNvSpPr/>
      </dsp:nvSpPr>
      <dsp:spPr>
        <a:xfrm>
          <a:off x="0" y="1903659"/>
          <a:ext cx="6172199" cy="822142"/>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Additionally, forming an LLC is advantageous for both the company and its owners, allowing for flexibility in management and the creation of multiple classes of owners.</a:t>
          </a:r>
          <a:endParaRPr lang="en-US" sz="1500" kern="1200"/>
        </a:p>
      </dsp:txBody>
      <dsp:txXfrm>
        <a:off x="40134" y="1943793"/>
        <a:ext cx="6091931" cy="7418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1A67F9-AC30-4124-A8F0-ADC5C671F3F7}">
      <dsp:nvSpPr>
        <dsp:cNvPr id="0" name=""/>
        <dsp:cNvSpPr/>
      </dsp:nvSpPr>
      <dsp:spPr>
        <a:xfrm>
          <a:off x="2082357" y="1500"/>
          <a:ext cx="1525302" cy="99144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Management of the company is a complex process that requires expertise in multiple areas. Our company is managed by four owners.</a:t>
          </a:r>
          <a:endParaRPr lang="en-US" sz="800" kern="1200"/>
        </a:p>
      </dsp:txBody>
      <dsp:txXfrm>
        <a:off x="2130755" y="49898"/>
        <a:ext cx="1428506" cy="894650"/>
      </dsp:txXfrm>
    </dsp:sp>
    <dsp:sp modelId="{778115FC-78DC-440B-8358-BEBCB2071727}">
      <dsp:nvSpPr>
        <dsp:cNvPr id="0" name=""/>
        <dsp:cNvSpPr/>
      </dsp:nvSpPr>
      <dsp:spPr>
        <a:xfrm>
          <a:off x="508585" y="497224"/>
          <a:ext cx="4672846" cy="4672846"/>
        </a:xfrm>
        <a:custGeom>
          <a:avLst/>
          <a:gdLst/>
          <a:ahLst/>
          <a:cxnLst/>
          <a:rect l="0" t="0" r="0" b="0"/>
          <a:pathLst>
            <a:path>
              <a:moveTo>
                <a:pt x="3291076" y="203933"/>
              </a:moveTo>
              <a:arcTo wR="2336423" hR="2336423" stAng="17647000" swAng="924377"/>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4ADE5E29-705F-4091-9981-E784A9BDC6A5}">
      <dsp:nvSpPr>
        <dsp:cNvPr id="0" name=""/>
        <dsp:cNvSpPr/>
      </dsp:nvSpPr>
      <dsp:spPr>
        <a:xfrm>
          <a:off x="4105759" y="1169712"/>
          <a:ext cx="1525302" cy="99144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One owner holds a larger percentage compared to the other three. Each owner has a distinct role, with the respective percentage of each owner as follows:</a:t>
          </a:r>
          <a:endParaRPr lang="en-US" sz="800" kern="1200"/>
        </a:p>
      </dsp:txBody>
      <dsp:txXfrm>
        <a:off x="4154157" y="1218110"/>
        <a:ext cx="1428506" cy="894650"/>
      </dsp:txXfrm>
    </dsp:sp>
    <dsp:sp modelId="{C88F74DD-153E-4F88-8625-89C7E038D42E}">
      <dsp:nvSpPr>
        <dsp:cNvPr id="0" name=""/>
        <dsp:cNvSpPr/>
      </dsp:nvSpPr>
      <dsp:spPr>
        <a:xfrm>
          <a:off x="508585" y="497224"/>
          <a:ext cx="4672846" cy="4672846"/>
        </a:xfrm>
        <a:custGeom>
          <a:avLst/>
          <a:gdLst/>
          <a:ahLst/>
          <a:cxnLst/>
          <a:rect l="0" t="0" r="0" b="0"/>
          <a:pathLst>
            <a:path>
              <a:moveTo>
                <a:pt x="4636414" y="1925430"/>
              </a:moveTo>
              <a:arcTo wR="2336423" hR="2336423" stAng="20992114" swAng="1215773"/>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9A063DDB-0C5D-4F89-8030-F6B9FD92C181}">
      <dsp:nvSpPr>
        <dsp:cNvPr id="0" name=""/>
        <dsp:cNvSpPr/>
      </dsp:nvSpPr>
      <dsp:spPr>
        <a:xfrm>
          <a:off x="4105759" y="3506135"/>
          <a:ext cx="1525302" cy="99144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Management – Valentina 40%  </a:t>
          </a:r>
          <a:endParaRPr lang="en-US" sz="800" kern="1200"/>
        </a:p>
      </dsp:txBody>
      <dsp:txXfrm>
        <a:off x="4154157" y="3554533"/>
        <a:ext cx="1428506" cy="894650"/>
      </dsp:txXfrm>
    </dsp:sp>
    <dsp:sp modelId="{FB9967F5-6231-43C7-AF11-D4EE421A332B}">
      <dsp:nvSpPr>
        <dsp:cNvPr id="0" name=""/>
        <dsp:cNvSpPr/>
      </dsp:nvSpPr>
      <dsp:spPr>
        <a:xfrm>
          <a:off x="508585" y="497224"/>
          <a:ext cx="4672846" cy="4672846"/>
        </a:xfrm>
        <a:custGeom>
          <a:avLst/>
          <a:gdLst/>
          <a:ahLst/>
          <a:cxnLst/>
          <a:rect l="0" t="0" r="0" b="0"/>
          <a:pathLst>
            <a:path>
              <a:moveTo>
                <a:pt x="3823293" y="4138669"/>
              </a:moveTo>
              <a:arcTo wR="2336423" hR="2336423" stAng="3028623" swAng="924377"/>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D7551F51-83C8-49BE-83BD-E43A9FD742BE}">
      <dsp:nvSpPr>
        <dsp:cNvPr id="0" name=""/>
        <dsp:cNvSpPr/>
      </dsp:nvSpPr>
      <dsp:spPr>
        <a:xfrm>
          <a:off x="2082357" y="4674347"/>
          <a:ext cx="1525302" cy="99144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Legislation and accountancy- Ioana 30%</a:t>
          </a:r>
          <a:endParaRPr lang="en-US" sz="800" kern="1200"/>
        </a:p>
      </dsp:txBody>
      <dsp:txXfrm>
        <a:off x="2130755" y="4722745"/>
        <a:ext cx="1428506" cy="894650"/>
      </dsp:txXfrm>
    </dsp:sp>
    <dsp:sp modelId="{80340CC1-E28A-43AE-892C-301F7B41A1A8}">
      <dsp:nvSpPr>
        <dsp:cNvPr id="0" name=""/>
        <dsp:cNvSpPr/>
      </dsp:nvSpPr>
      <dsp:spPr>
        <a:xfrm>
          <a:off x="508585" y="497224"/>
          <a:ext cx="4672846" cy="4672846"/>
        </a:xfrm>
        <a:custGeom>
          <a:avLst/>
          <a:gdLst/>
          <a:ahLst/>
          <a:cxnLst/>
          <a:rect l="0" t="0" r="0" b="0"/>
          <a:pathLst>
            <a:path>
              <a:moveTo>
                <a:pt x="1381770" y="4468912"/>
              </a:moveTo>
              <a:arcTo wR="2336423" hR="2336423" stAng="6847000" swAng="924377"/>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BB8E61B7-D1CD-48AA-BF1B-C24A37411B82}">
      <dsp:nvSpPr>
        <dsp:cNvPr id="0" name=""/>
        <dsp:cNvSpPr/>
      </dsp:nvSpPr>
      <dsp:spPr>
        <a:xfrm>
          <a:off x="58955" y="3506135"/>
          <a:ext cx="1525302" cy="99144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Sales – Livia 30%</a:t>
          </a:r>
          <a:endParaRPr lang="en-US" sz="800" kern="1200"/>
        </a:p>
      </dsp:txBody>
      <dsp:txXfrm>
        <a:off x="107353" y="3554533"/>
        <a:ext cx="1428506" cy="894650"/>
      </dsp:txXfrm>
    </dsp:sp>
    <dsp:sp modelId="{CF8E3F4E-02B6-4B53-9C18-F2429EEFBD0C}">
      <dsp:nvSpPr>
        <dsp:cNvPr id="0" name=""/>
        <dsp:cNvSpPr/>
      </dsp:nvSpPr>
      <dsp:spPr>
        <a:xfrm>
          <a:off x="508585" y="497224"/>
          <a:ext cx="4672846" cy="4672846"/>
        </a:xfrm>
        <a:custGeom>
          <a:avLst/>
          <a:gdLst/>
          <a:ahLst/>
          <a:cxnLst/>
          <a:rect l="0" t="0" r="0" b="0"/>
          <a:pathLst>
            <a:path>
              <a:moveTo>
                <a:pt x="36432" y="2747416"/>
              </a:moveTo>
              <a:arcTo wR="2336423" hR="2336423" stAng="10192114" swAng="1215773"/>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BA37A1D1-951D-4659-BE4C-616E0CE0CDD1}">
      <dsp:nvSpPr>
        <dsp:cNvPr id="0" name=""/>
        <dsp:cNvSpPr/>
      </dsp:nvSpPr>
      <dsp:spPr>
        <a:xfrm>
          <a:off x="58955" y="1169712"/>
          <a:ext cx="1525302" cy="99144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GB" sz="800" kern="1200"/>
            <a:t>In addition, external professionals and experts may be required to provide specific services.</a:t>
          </a:r>
          <a:endParaRPr lang="en-US" sz="800" kern="1200"/>
        </a:p>
      </dsp:txBody>
      <dsp:txXfrm>
        <a:off x="107353" y="1218110"/>
        <a:ext cx="1428506" cy="894650"/>
      </dsp:txXfrm>
    </dsp:sp>
    <dsp:sp modelId="{BB30D896-27E1-427B-BB03-08B9A8D53EC0}">
      <dsp:nvSpPr>
        <dsp:cNvPr id="0" name=""/>
        <dsp:cNvSpPr/>
      </dsp:nvSpPr>
      <dsp:spPr>
        <a:xfrm>
          <a:off x="508585" y="497224"/>
          <a:ext cx="4672846" cy="4672846"/>
        </a:xfrm>
        <a:custGeom>
          <a:avLst/>
          <a:gdLst/>
          <a:ahLst/>
          <a:cxnLst/>
          <a:rect l="0" t="0" r="0" b="0"/>
          <a:pathLst>
            <a:path>
              <a:moveTo>
                <a:pt x="849553" y="534177"/>
              </a:moveTo>
              <a:arcTo wR="2336423" hR="2336423" stAng="13828623" swAng="924377"/>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FCF2C798-5770-46A6-8ED5-B8AB816FFE8C}" type="datetime1">
              <a:rPr lang="en-GB"/>
              <a:pPr lvl="0"/>
              <a:t>17/03/2023</a:t>
            </a:fld>
            <a:endParaRPr lang="en-GB"/>
          </a:p>
        </p:txBody>
      </p:sp>
      <p:sp>
        <p:nvSpPr>
          <p:cNvPr id="4" name="Slide Image Placeholder 3"/>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BC9BE8D4-2A47-4204-96FF-A819BF12A64B}" type="slidenum">
              <a:t>‹#›</a:t>
            </a:fld>
            <a:endParaRPr lang="en-GB"/>
          </a:p>
        </p:txBody>
      </p:sp>
      <p:sp>
        <p:nvSpPr>
          <p:cNvPr id="8" name="Header Placeholder 1"/>
          <p:cNvSpPr txBox="1">
            <a:spLocks noGrp="1"/>
          </p:cNvSpPr>
          <p:nvPr>
            <p:ph type="hdr" sz="quarter" idx="10"/>
          </p:nvPr>
        </p:nvSpPr>
        <p:spPr>
          <a:xfrm>
            <a:off x="0" y="0"/>
            <a:ext cx="2971800" cy="458791"/>
          </a:xfrm>
          <a:prstGeom prst="rect">
            <a:avLst/>
          </a:prstGeom>
          <a:noFill/>
          <a:ln>
            <a:noFill/>
          </a:ln>
        </p:spPr>
        <p:txBody>
          <a:bodyPr vert="horz" wrap="square" lIns="91440" tIns="45720" rIns="91440" bIns="45720" anchor="t" anchorCtr="0" compatLnSpc="1"/>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9" name="Date Placeholder 2"/>
          <p:cNvSpPr txBox="1">
            <a:spLocks noGrp="1"/>
          </p:cNvSpPr>
          <p:nvPr>
            <p:ph type="dt" sz="quarter" idx="7"/>
          </p:nvPr>
        </p:nvSpPr>
        <p:spPr>
          <a:xfrm>
            <a:off x="3884608" y="0"/>
            <a:ext cx="2971800" cy="458791"/>
          </a:xfrm>
          <a:prstGeom prst="rect">
            <a:avLst/>
          </a:prstGeom>
          <a:noFill/>
          <a:ln>
            <a:noFill/>
          </a:ln>
        </p:spPr>
        <p:txBody>
          <a:bodyPr vert="horz" wrap="square" lIns="91440" tIns="45720" rIns="91440" bIns="45720" anchor="t" anchorCtr="0" compatLnSpc="1"/>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219AF835-ADC4-4651-9241-173607B0F9FE}" type="datetime1">
              <a:rPr lang="en-US"/>
              <a:pPr lvl="0"/>
              <a:t>3/17/2023</a:t>
            </a:fld>
            <a:endParaRPr lang="en-US"/>
          </a:p>
        </p:txBody>
      </p:sp>
      <p:sp>
        <p:nvSpPr>
          <p:cNvPr id="10" name="Slide Image Placeholder 3"/>
          <p:cNvSpPr>
            <a:spLocks noGrp="1" noRot="1" noChangeAspect="1"/>
          </p:cNvSpPr>
          <p:nvPr>
            <p:ph type="sldImg" sz="quarter" idx="4294967295"/>
          </p:nvPr>
        </p:nvSpPr>
        <p:spPr>
          <a:xfrm>
            <a:off x="685800" y="1143000"/>
            <a:ext cx="5486400" cy="3086099"/>
          </a:xfrm>
          <a:prstGeom prst="rect">
            <a:avLst/>
          </a:prstGeom>
          <a:noFill/>
          <a:ln w="12701">
            <a:solidFill>
              <a:srgbClr val="000000"/>
            </a:solidFill>
            <a:prstDash val="solid"/>
          </a:ln>
        </p:spPr>
      </p:sp>
      <p:sp>
        <p:nvSpPr>
          <p:cNvPr id="11" name="Notes Placeholder 4"/>
          <p:cNvSpPr txBox="1">
            <a:spLocks noGrp="1"/>
          </p:cNvSpPr>
          <p:nvPr>
            <p:ph type="body" sz="quarter" idx="4294967295"/>
          </p:nvPr>
        </p:nvSpPr>
        <p:spPr>
          <a:xfrm>
            <a:off x="685800" y="4400549"/>
            <a:ext cx="5486400" cy="3600450"/>
          </a:xfrm>
          <a:prstGeom prst="rect">
            <a:avLst/>
          </a:prstGeom>
          <a:noFill/>
          <a:ln>
            <a:noFill/>
          </a:ln>
        </p:spPr>
        <p:txBody>
          <a:bodyPr vert="horz" wrap="square" lIns="91440" tIns="45720" rIns="91440" bIns="45720" anchor="t" anchorCtr="0" compatLnSpc="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Footer Placeholder 5"/>
          <p:cNvSpPr txBox="1">
            <a:spLocks noGrp="1"/>
          </p:cNvSpPr>
          <p:nvPr>
            <p:ph type="ftr" sz="quarter" idx="9"/>
          </p:nvPr>
        </p:nvSpPr>
        <p:spPr>
          <a:xfrm>
            <a:off x="0" y="8685208"/>
            <a:ext cx="2971800" cy="458791"/>
          </a:xfrm>
          <a:prstGeom prst="rect">
            <a:avLst/>
          </a:prstGeom>
          <a:noFill/>
          <a:ln>
            <a:noFill/>
          </a:ln>
        </p:spPr>
        <p:txBody>
          <a:bodyPr vert="horz" wrap="square" lIns="91440" tIns="45720" rIns="91440" bIns="45720" anchor="b" anchorCtr="0" compatLnSpc="1"/>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13" name="Slide Number Placeholder 6"/>
          <p:cNvSpPr txBox="1">
            <a:spLocks noGrp="1"/>
          </p:cNvSpPr>
          <p:nvPr>
            <p:ph type="sldNum" sz="quarter" idx="8"/>
          </p:nvPr>
        </p:nvSpPr>
        <p:spPr>
          <a:xfrm>
            <a:off x="3884608" y="8685208"/>
            <a:ext cx="2971800" cy="458791"/>
          </a:xfrm>
          <a:prstGeom prst="rect">
            <a:avLst/>
          </a:prstGeom>
          <a:noFill/>
          <a:ln>
            <a:noFill/>
          </a:ln>
        </p:spPr>
        <p:txBody>
          <a:bodyPr vert="horz" wrap="square" lIns="91440" tIns="45720" rIns="91440" bIns="45720" anchor="b" anchorCtr="0" compatLnSpc="1"/>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fld id="{B8699851-063B-4ED2-A581-A42C5A0D8C51}" type="slidenum">
              <a:t>‹#›</a:t>
            </a:fld>
            <a:endParaRPr lang="en-US"/>
          </a:p>
        </p:txBody>
      </p:sp>
    </p:spTree>
    <p:extLst>
      <p:ext uri="{BB962C8B-B14F-4D97-AF65-F5344CB8AC3E}">
        <p14:creationId xmlns:p14="http://schemas.microsoft.com/office/powerpoint/2010/main" val="1610809674"/>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txBox="1">
            <a:spLocks noGrp="1"/>
          </p:cNvSpPr>
          <p:nvPr>
            <p:ph type="body" sz="quarter" idx="1"/>
          </p:nvPr>
        </p:nvSpPr>
        <p:spPr/>
        <p:txBody>
          <a:bodyPr/>
          <a:lstStyle/>
          <a:p>
            <a:endParaRPr lang="en-US"/>
          </a:p>
        </p:txBody>
      </p:sp>
      <p:sp>
        <p:nvSpPr>
          <p:cNvPr id="4" name="Slide Number Placeholder 3"/>
          <p:cNvSpPr txBox="1"/>
          <p:nvPr/>
        </p:nvSpPr>
        <p:spPr>
          <a:xfrm>
            <a:off x="3884608" y="8685208"/>
            <a:ext cx="2971800" cy="458791"/>
          </a:xfrm>
          <a:prstGeom prst="rect">
            <a:avLst/>
          </a:prstGeom>
          <a:noFill/>
          <a:ln>
            <a:noFill/>
          </a:ln>
        </p:spPr>
        <p:txBody>
          <a:bodyPr vert="horz" wrap="square" lIns="91440" tIns="45720" rIns="91440" bIns="45720" anchor="b" anchorCtr="0" compatLnSpc="1"/>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A2E1D2F-0935-4B5D-BA42-48604076C03A}" type="slidenum">
              <a:t>5</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txBox="1">
            <a:spLocks noGrp="1"/>
          </p:cNvSpPr>
          <p:nvPr>
            <p:ph type="body" sz="quarter" idx="1"/>
          </p:nvPr>
        </p:nvSpPr>
        <p:spPr/>
        <p:txBody>
          <a:bodyPr/>
          <a:lstStyle/>
          <a:p>
            <a:endParaRPr lang="en-US"/>
          </a:p>
        </p:txBody>
      </p:sp>
      <p:sp>
        <p:nvSpPr>
          <p:cNvPr id="4" name="Slide Number Placeholder 3"/>
          <p:cNvSpPr txBox="1"/>
          <p:nvPr/>
        </p:nvSpPr>
        <p:spPr>
          <a:xfrm>
            <a:off x="3884608" y="8685208"/>
            <a:ext cx="2971800" cy="458791"/>
          </a:xfrm>
          <a:prstGeom prst="rect">
            <a:avLst/>
          </a:prstGeom>
          <a:noFill/>
          <a:ln>
            <a:noFill/>
          </a:ln>
        </p:spPr>
        <p:txBody>
          <a:bodyPr vert="horz" wrap="square" lIns="91440" tIns="45720" rIns="91440" bIns="45720" anchor="b" anchorCtr="0" compatLnSpc="1"/>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B3D3DAA-36B6-4C9A-9C45-5DAB12B4927C}" type="slidenum">
              <a:t>10</a:t>
            </a:fld>
            <a:endParaRPr lang="en-GB" sz="1200" b="0" i="0" u="none" strike="noStrike" kern="1200" cap="none" spc="0" baseline="0">
              <a:solidFill>
                <a:srgbClr val="000000"/>
              </a:solidFill>
              <a:uFillTx/>
              <a:latin typeface="Calibri"/>
            </a:endParaRPr>
          </a:p>
        </p:txBody>
      </p:sp>
      <p:sp>
        <p:nvSpPr>
          <p:cNvPr id="5" name="Slide Number Placeholder 4"/>
          <p:cNvSpPr txBox="1"/>
          <p:nvPr/>
        </p:nvSpPr>
        <p:spPr>
          <a:xfrm>
            <a:off x="3884608" y="8685208"/>
            <a:ext cx="2971800" cy="458791"/>
          </a:xfrm>
          <a:prstGeom prst="rect">
            <a:avLst/>
          </a:prstGeom>
          <a:noFill/>
          <a:ln>
            <a:noFill/>
          </a:ln>
        </p:spPr>
        <p:txBody>
          <a:bodyPr vert="horz" wrap="square" lIns="91440" tIns="45720" rIns="91440" bIns="45720" anchor="b" anchorCtr="0" compatLnSpc="1"/>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47F2A90-806E-4E67-8081-3C6354CE2959}" type="slidenum">
              <a:t>10</a:t>
            </a:fld>
            <a:endParaRPr lang="en-US"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dirty="0"/>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8360322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dirty="0"/>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76356626"/>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48154234"/>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28462907"/>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3/17/2023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8437562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3/17/2023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46727561"/>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38407065"/>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dirty="0"/>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54749059"/>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85599474"/>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dirty="0"/>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47642528"/>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38555036"/>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dirty="0"/>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68351773"/>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966962457"/>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3864334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22142062"/>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4631416"/>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3/17/2023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82285891"/>
      </p:ext>
    </p:extLst>
  </p:cSld>
  <p:clrMap bg1="lt1" tx1="dk1" bg2="lt2" tx2="dk2" accent1="accent1" accent2="accent2" accent3="accent3" accent4="accent4" accent5="accent5" accent6="accent6" hlink="hlink" folHlink="folHlink"/>
  <p:sldLayoutIdLst>
    <p:sldLayoutId id="2147483908" r:id="rId1"/>
    <p:sldLayoutId id="2147483909" r:id="rId2"/>
    <p:sldLayoutId id="2147483910" r:id="rId3"/>
    <p:sldLayoutId id="2147483911" r:id="rId4"/>
    <p:sldLayoutId id="2147483912" r:id="rId5"/>
    <p:sldLayoutId id="2147483913" r:id="rId6"/>
    <p:sldLayoutId id="2147483914" r:id="rId7"/>
    <p:sldLayoutId id="2147483915" r:id="rId8"/>
    <p:sldLayoutId id="2147483916" r:id="rId9"/>
    <p:sldLayoutId id="2147483917" r:id="rId10"/>
    <p:sldLayoutId id="2147483918" r:id="rId11"/>
    <p:sldLayoutId id="2147483919" r:id="rId12"/>
    <p:sldLayoutId id="2147483920" r:id="rId13"/>
    <p:sldLayoutId id="2147483921" r:id="rId14"/>
    <p:sldLayoutId id="2147483922" r:id="rId15"/>
    <p:sldLayoutId id="2147483923" r:id="rId16"/>
  </p:sldLayoutIdLst>
  <p:hf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jpe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1.jpeg"/><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2.png"/><Relationship Id="rId1" Type="http://schemas.openxmlformats.org/officeDocument/2006/relationships/slideLayout" Target="../slideLayouts/slideLayout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22.emf"/><Relationship Id="rId3" Type="http://schemas.openxmlformats.org/officeDocument/2006/relationships/image" Target="../media/image17.emf"/><Relationship Id="rId7" Type="http://schemas.openxmlformats.org/officeDocument/2006/relationships/image" Target="../media/image21.emf"/><Relationship Id="rId2" Type="http://schemas.openxmlformats.org/officeDocument/2006/relationships/image" Target="../media/image16.png"/><Relationship Id="rId1" Type="http://schemas.openxmlformats.org/officeDocument/2006/relationships/slideLayout" Target="../slideLayouts/slideLayout7.xml"/><Relationship Id="rId6" Type="http://schemas.openxmlformats.org/officeDocument/2006/relationships/image" Target="../media/image20.emf"/><Relationship Id="rId11" Type="http://schemas.openxmlformats.org/officeDocument/2006/relationships/image" Target="../media/image15.jpeg"/><Relationship Id="rId5" Type="http://schemas.openxmlformats.org/officeDocument/2006/relationships/image" Target="../media/image19.emf"/><Relationship Id="rId10" Type="http://schemas.openxmlformats.org/officeDocument/2006/relationships/image" Target="../media/image24.emf"/><Relationship Id="rId4" Type="http://schemas.openxmlformats.org/officeDocument/2006/relationships/image" Target="../media/image18.emf"/><Relationship Id="rId9" Type="http://schemas.openxmlformats.org/officeDocument/2006/relationships/image" Target="../media/image23.emf"/></Relationships>
</file>

<file path=ppt/slides/_rels/slide9.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25.jp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image" Target="../media/image28.png"/></Relationships>
</file>

<file path=ppt/slides/_rels/slide12.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https://www.dreamstime.com/stock-illustration-profit-loss-bright-gold-dark-gray-sit-opposite-ends-gray-board-balanced-red-question-mark-isolated-white-image43084267" TargetMode="External"/><Relationship Id="rId3" Type="http://schemas.openxmlformats.org/officeDocument/2006/relationships/hyperlink" Target="https://entrepreneurhandbook.co.uk/starting-a-business/" TargetMode="External"/><Relationship Id="rId7" Type="http://schemas.openxmlformats.org/officeDocument/2006/relationships/hyperlink" Target="https://www.agendainvest.com/2018/07/24/evolution-family-offices/" TargetMode="External"/><Relationship Id="rId2" Type="http://schemas.openxmlformats.org/officeDocument/2006/relationships/hyperlink" Target="https://www.istockphoto.com/illustrations/bakery-shop" TargetMode="External"/><Relationship Id="rId1" Type="http://schemas.openxmlformats.org/officeDocument/2006/relationships/slideLayout" Target="../slideLayouts/slideLayout2.xml"/><Relationship Id="rId6" Type="http://schemas.openxmlformats.org/officeDocument/2006/relationships/hyperlink" Target="https://investsomemoney.com/personal-investment-examples/" TargetMode="External"/><Relationship Id="rId5" Type="http://schemas.openxmlformats.org/officeDocument/2006/relationships/hyperlink" Target="https://monday.com/blog/teamwork/team-management/" TargetMode="External"/><Relationship Id="rId4" Type="http://schemas.openxmlformats.org/officeDocument/2006/relationships/hyperlink" Target="https://oforce.com/for-contractors/limited-liability-company-llc-101/"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pic>
        <p:nvPicPr>
          <p:cNvPr id="2" name="Picture 2" descr="C:\Users\Tudor\Desktop\IMG-20230309-WA0001.jpg"/>
          <p:cNvPicPr>
            <a:picLocks noChangeAspect="1"/>
          </p:cNvPicPr>
          <p:nvPr/>
        </p:nvPicPr>
        <p:blipFill>
          <a:blip r:embed="rId2"/>
          <a:srcRect/>
          <a:stretch>
            <a:fillRect/>
          </a:stretch>
        </p:blipFill>
        <p:spPr>
          <a:xfrm>
            <a:off x="3505196" y="990596"/>
            <a:ext cx="4542821" cy="2362196"/>
          </a:xfrm>
          <a:prstGeom prst="rect">
            <a:avLst/>
          </a:prstGeom>
          <a:noFill/>
          <a:ln>
            <a:noFill/>
          </a:ln>
        </p:spPr>
      </p:pic>
      <p:sp>
        <p:nvSpPr>
          <p:cNvPr id="3" name="TextBox 1"/>
          <p:cNvSpPr txBox="1"/>
          <p:nvPr/>
        </p:nvSpPr>
        <p:spPr>
          <a:xfrm>
            <a:off x="4724403" y="1219196"/>
            <a:ext cx="2819396" cy="577845"/>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US" sz="2400" b="1" i="1" u="none" strike="noStrike" kern="1200" cap="none" spc="0" baseline="0">
                <a:solidFill>
                  <a:srgbClr val="604A7B"/>
                </a:solidFill>
                <a:uFillTx/>
                <a:latin typeface="Arial" pitchFamily="34"/>
                <a:cs typeface="Arial" pitchFamily="34"/>
              </a:rPr>
              <a:t>Business Plan </a:t>
            </a:r>
          </a:p>
        </p:txBody>
      </p:sp>
      <p:sp>
        <p:nvSpPr>
          <p:cNvPr id="4" name="TextBox 2"/>
          <p:cNvSpPr txBox="1"/>
          <p:nvPr/>
        </p:nvSpPr>
        <p:spPr>
          <a:xfrm>
            <a:off x="6934196" y="3581403"/>
            <a:ext cx="4953003" cy="2800770"/>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0" cap="none" spc="0" baseline="0">
                <a:solidFill>
                  <a:srgbClr val="000000"/>
                </a:solidFill>
                <a:uFillTx/>
                <a:latin typeface="Arial" pitchFamily="34"/>
                <a:cs typeface="Arial" pitchFamily="34"/>
              </a:rPr>
              <a:t>Program: CertHE Business skills  for the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0" cap="none" spc="0" baseline="0">
                <a:solidFill>
                  <a:srgbClr val="000000"/>
                </a:solidFill>
                <a:uFillTx/>
                <a:latin typeface="Arial" pitchFamily="34"/>
                <a:cs typeface="Arial" pitchFamily="34"/>
              </a:rPr>
              <a:t>                workplace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Arial" pitchFamily="34"/>
                <a:cs typeface="Arial" pitchFamily="34"/>
              </a:rPr>
              <a:t>Module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Arial" pitchFamily="34"/>
                <a:cs typeface="Arial" pitchFamily="34"/>
              </a:rPr>
              <a:t>name:      Managing Enterprise in the 21</a:t>
            </a:r>
            <a:r>
              <a:rPr lang="en-US" sz="1600" b="0" i="0" u="none" strike="noStrike" kern="1200" cap="none" spc="0" baseline="30000">
                <a:solidFill>
                  <a:srgbClr val="000000"/>
                </a:solidFill>
                <a:uFillTx/>
                <a:latin typeface="Arial" pitchFamily="34"/>
                <a:cs typeface="Arial" pitchFamily="34"/>
              </a:rPr>
              <a:t>st</a:t>
            </a:r>
            <a:r>
              <a:rPr lang="en-US" sz="1600" b="0" i="0" u="none" strike="noStrike" kern="1200" cap="none" spc="0" baseline="0">
                <a:solidFill>
                  <a:srgbClr val="000000"/>
                </a:solidFill>
                <a:uFillTx/>
                <a:latin typeface="Arial" pitchFamily="34"/>
                <a:cs typeface="Arial" pitchFamily="34"/>
              </a:rPr>
              <a:t>     	         	Century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0" cap="none" spc="0" baseline="0">
                <a:solidFill>
                  <a:srgbClr val="000000"/>
                </a:solidFill>
                <a:uFillTx/>
                <a:latin typeface="Arial" pitchFamily="34"/>
                <a:cs typeface="Arial" pitchFamily="34"/>
              </a:rPr>
              <a:t>	 BMSW4006</a:t>
            </a:r>
            <a:endParaRPr lang="en-US" sz="16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Arial" pitchFamily="34"/>
                <a:cs typeface="Arial" pitchFamily="34"/>
              </a:rPr>
              <a:t>Students: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Arial" pitchFamily="34"/>
                <a:cs typeface="Arial" pitchFamily="34"/>
              </a:rPr>
              <a:t>	  Ioana Otrocol   2125444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Arial" pitchFamily="34"/>
                <a:cs typeface="Arial" pitchFamily="34"/>
              </a:rPr>
              <a:t>	  Livia Dragan  2130234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Arial" pitchFamily="34"/>
                <a:cs typeface="Arial" pitchFamily="34"/>
              </a:rPr>
              <a:t>	  Valentina Dinca 2131463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0" cap="none" spc="0" baseline="0">
                <a:solidFill>
                  <a:srgbClr val="000000"/>
                </a:solidFill>
                <a:uFillTx/>
                <a:latin typeface="Arial" pitchFamily="34"/>
                <a:cs typeface="Arial" pitchFamily="34"/>
              </a:rPr>
              <a:t>Lecturer:     Mr Umar Sadaat</a:t>
            </a:r>
            <a:endParaRPr lang="en-US" sz="1600" b="0" i="0" u="none" strike="noStrike" kern="1200" cap="none" spc="0" baseline="0">
              <a:solidFill>
                <a:srgbClr val="000000"/>
              </a:solidFill>
              <a:uFillTx/>
              <a:latin typeface="Arial" pitchFamily="34"/>
              <a:cs typeface="Arial" pitchFamily="34"/>
            </a:endParaRPr>
          </a:p>
        </p:txBody>
      </p:sp>
      <p:pic>
        <p:nvPicPr>
          <p:cNvPr id="5" name="Picture 4"/>
          <p:cNvPicPr>
            <a:picLocks noChangeAspect="1"/>
          </p:cNvPicPr>
          <p:nvPr/>
        </p:nvPicPr>
        <p:blipFill>
          <a:blip r:embed="rId3"/>
          <a:stretch>
            <a:fillRect/>
          </a:stretch>
        </p:blipFill>
        <p:spPr>
          <a:xfrm>
            <a:off x="195939" y="381867"/>
            <a:ext cx="2286000" cy="1021083"/>
          </a:xfrm>
          <a:prstGeom prst="rect">
            <a:avLst/>
          </a:prstGeom>
          <a:noFill/>
          <a:ln>
            <a:noFill/>
          </a:ln>
        </p:spPr>
      </p:pic>
      <p:sp>
        <p:nvSpPr>
          <p:cNvPr id="6" name="Slide Number Placeholder 5">
            <a:extLst>
              <a:ext uri="{FF2B5EF4-FFF2-40B4-BE49-F238E27FC236}">
                <a16:creationId xmlns:a16="http://schemas.microsoft.com/office/drawing/2014/main" id="{D9B2B076-4DB9-29EF-835C-A90A406131CA}"/>
              </a:ext>
            </a:extLst>
          </p:cNvPr>
          <p:cNvSpPr>
            <a:spLocks noGrp="1"/>
          </p:cNvSpPr>
          <p:nvPr>
            <p:ph type="sldNum" sz="quarter" idx="12"/>
          </p:nvPr>
        </p:nvSpPr>
        <p:spPr/>
        <p:txBody>
          <a:bodyPr/>
          <a:lstStyle/>
          <a:p>
            <a:fld id="{D57F1E4F-1CFF-5643-939E-217C01CDF565}" type="slidenum">
              <a:rPr lang="en-US" dirty="0"/>
              <a:pPr/>
              <a:t>1</a:t>
            </a:fld>
            <a:endParaRPr lang="en-GB"/>
          </a:p>
        </p:txBody>
      </p:sp>
    </p:spTree>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08ED74B-06F2-4BD5-838F-1AAD0033E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Glasses on top of a book">
            <a:extLst>
              <a:ext uri="{FF2B5EF4-FFF2-40B4-BE49-F238E27FC236}">
                <a16:creationId xmlns:a16="http://schemas.microsoft.com/office/drawing/2014/main" id="{0B7F288F-30E0-C8A0-08F7-842EC0C9657E}"/>
              </a:ext>
            </a:extLst>
          </p:cNvPr>
          <p:cNvPicPr>
            <a:picLocks noChangeAspect="1"/>
          </p:cNvPicPr>
          <p:nvPr/>
        </p:nvPicPr>
        <p:blipFill rotWithShape="1">
          <a:blip r:embed="rId2">
            <a:duotone>
              <a:schemeClr val="bg2">
                <a:shade val="45000"/>
                <a:satMod val="135000"/>
              </a:schemeClr>
              <a:prstClr val="white"/>
            </a:duotone>
            <a:alphaModFix amt="40000"/>
          </a:blip>
          <a:srcRect t="9175" r="-2" b="5867"/>
          <a:stretch/>
        </p:blipFill>
        <p:spPr>
          <a:xfrm>
            <a:off x="-11186" y="67245"/>
            <a:ext cx="12191980" cy="6857990"/>
          </a:xfrm>
          <a:prstGeom prst="rect">
            <a:avLst/>
          </a:prstGeom>
        </p:spPr>
      </p:pic>
      <p:grpSp>
        <p:nvGrpSpPr>
          <p:cNvPr id="11" name="Group 10">
            <a:extLst>
              <a:ext uri="{FF2B5EF4-FFF2-40B4-BE49-F238E27FC236}">
                <a16:creationId xmlns:a16="http://schemas.microsoft.com/office/drawing/2014/main" id="{E9F586E1-75B5-49B8-9A21-DD14CA0F69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8ECF1231-6B06-42A7-9653-F6A738AACE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DD0D424C-4930-4745-B075-4AF5691E3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8CD110D4-7970-4333-ACA2-F5A0DFCE9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94C2DE85-6DF9-48B6-AC63-963A5224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2B527314-243D-423D-9285-A30290D18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857798C9-0A62-400E-B105-429ABFC4D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40E214F1-D642-41FF-8FBB-F1484108E9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24EBEFE9-8F4F-41C2-9022-FF9730C4E0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389BEA2F-6457-431A-941E-840A670CA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D32D9258-EB54-414B-A2D5-458339569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495967EF-C4BF-4A5F-90E5-A603A6654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253675EB-03CE-4B59-BEBD-4D0D98710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a:extLst>
              <a:ext uri="{FF2B5EF4-FFF2-40B4-BE49-F238E27FC236}">
                <a16:creationId xmlns:a16="http://schemas.microsoft.com/office/drawing/2014/main" id="{94F705F8-1081-DDC2-56AC-73D13CEE3746}"/>
              </a:ext>
            </a:extLst>
          </p:cNvPr>
          <p:cNvSpPr>
            <a:spLocks noGrp="1"/>
          </p:cNvSpPr>
          <p:nvPr>
            <p:ph type="title"/>
          </p:nvPr>
        </p:nvSpPr>
        <p:spPr>
          <a:xfrm>
            <a:off x="2592925" y="624110"/>
            <a:ext cx="8911687" cy="1280890"/>
          </a:xfrm>
        </p:spPr>
        <p:txBody>
          <a:bodyPr>
            <a:normAutofit/>
          </a:bodyPr>
          <a:lstStyle/>
          <a:p>
            <a:r>
              <a:rPr lang="en-GB" sz="1800" b="1" dirty="0">
                <a:latin typeface="Arial"/>
                <a:cs typeface="Arial"/>
              </a:rPr>
              <a:t>Content</a:t>
            </a:r>
          </a:p>
        </p:txBody>
      </p:sp>
      <p:grpSp>
        <p:nvGrpSpPr>
          <p:cNvPr id="25" name="Group 24">
            <a:extLst>
              <a:ext uri="{FF2B5EF4-FFF2-40B4-BE49-F238E27FC236}">
                <a16:creationId xmlns:a16="http://schemas.microsoft.com/office/drawing/2014/main" id="{F9CAF6A1-77C7-4ABC-9E4A-E74A8DB16D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6B3F65AF-943F-4D0E-B890-AA058F48B3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660B5807-5995-44AD-9E16-10337DC83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E80AC2A9-A86D-45A4-B218-B52F22B3E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2DB7D344-D8A0-46BE-8BD4-70DEC451E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90B7E18B-6B64-4711-94DE-715DE0CB7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7CCF1B9C-A47F-4AC1-8164-F13CD4288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A7694E0F-733F-4E78-A250-B7840DA0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7DE4B38A-BCE4-48FC-9109-41F73413B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36605C57-20A9-46A2-A6DB-2EA83ADC9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23EFA4B2-9313-4409-9BAE-FC04D2AF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C8A794CC-8846-4A65-8227-1001468DB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87046215-2C6C-4EFD-9689-6EBF98CA9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 name="Rectangle 38">
            <a:extLst>
              <a:ext uri="{FF2B5EF4-FFF2-40B4-BE49-F238E27FC236}">
                <a16:creationId xmlns:a16="http://schemas.microsoft.com/office/drawing/2014/main" id="{CC9387DA-2D8E-4E5D-BD65-274370B65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18BFC65B-9706-4EE1-8B75-FEEC1C530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30086B54-BAD4-2062-3C24-BE2B79F22C7B}"/>
              </a:ext>
            </a:extLst>
          </p:cNvPr>
          <p:cNvSpPr>
            <a:spLocks noGrp="1"/>
          </p:cNvSpPr>
          <p:nvPr>
            <p:ph idx="1"/>
          </p:nvPr>
        </p:nvSpPr>
        <p:spPr>
          <a:xfrm>
            <a:off x="2589212" y="2133600"/>
            <a:ext cx="8915400" cy="3777622"/>
          </a:xfrm>
        </p:spPr>
        <p:txBody>
          <a:bodyPr vert="horz" lIns="91440" tIns="45720" rIns="91440" bIns="45720" rtlCol="0" anchor="t">
            <a:normAutofit/>
          </a:bodyPr>
          <a:lstStyle/>
          <a:p>
            <a:r>
              <a:rPr lang="en-GB" sz="1600" dirty="0">
                <a:latin typeface="Arial"/>
                <a:cs typeface="Arial"/>
              </a:rPr>
              <a:t>Overview.....................................................................3</a:t>
            </a:r>
          </a:p>
          <a:p>
            <a:r>
              <a:rPr lang="en-GB" sz="1600" dirty="0">
                <a:latin typeface="Arial"/>
                <a:cs typeface="Arial"/>
              </a:rPr>
              <a:t>Legal format of the startup company...........................4</a:t>
            </a:r>
          </a:p>
          <a:p>
            <a:r>
              <a:rPr lang="en-GB" sz="1600" dirty="0">
                <a:latin typeface="Arial"/>
                <a:cs typeface="Arial"/>
              </a:rPr>
              <a:t>Pestel Analysis.............................................................7</a:t>
            </a:r>
          </a:p>
          <a:p>
            <a:r>
              <a:rPr lang="en-GB" sz="1600" dirty="0">
                <a:latin typeface="Arial"/>
                <a:ea typeface="+mn-lt"/>
                <a:cs typeface="+mn-lt"/>
              </a:rPr>
              <a:t>4Ps of marketing model................................................8</a:t>
            </a:r>
            <a:endParaRPr lang="en-GB" sz="1600" dirty="0">
              <a:latin typeface="Arial"/>
              <a:cs typeface="Arial"/>
            </a:endParaRPr>
          </a:p>
          <a:p>
            <a:r>
              <a:rPr lang="en-GB" sz="1600" dirty="0">
                <a:latin typeface="Arial"/>
                <a:cs typeface="Arial"/>
              </a:rPr>
              <a:t>Funding.........................................................................9</a:t>
            </a:r>
          </a:p>
          <a:p>
            <a:r>
              <a:rPr lang="en-GB" sz="1600" dirty="0">
                <a:latin typeface="Arial"/>
                <a:cs typeface="Arial"/>
              </a:rPr>
              <a:t>Yearly expenses...........................................................10</a:t>
            </a:r>
          </a:p>
          <a:p>
            <a:r>
              <a:rPr lang="en-GB" sz="1600" dirty="0">
                <a:latin typeface="Arial"/>
                <a:cs typeface="Arial"/>
              </a:rPr>
              <a:t>Reference list................................................................13</a:t>
            </a:r>
          </a:p>
          <a:p>
            <a:endParaRPr lang="en-GB" sz="1600" dirty="0">
              <a:latin typeface="Arial"/>
              <a:cs typeface="Arial"/>
            </a:endParaRPr>
          </a:p>
          <a:p>
            <a:endParaRPr lang="en-GB" sz="1600" dirty="0">
              <a:latin typeface="Arial"/>
              <a:cs typeface="Arial"/>
            </a:endParaRPr>
          </a:p>
          <a:p>
            <a:endParaRPr lang="en-GB" sz="1600" dirty="0">
              <a:latin typeface="Arial"/>
              <a:cs typeface="Arial"/>
            </a:endParaRPr>
          </a:p>
          <a:p>
            <a:endParaRPr lang="en-GB" sz="1600" dirty="0">
              <a:latin typeface="Arial"/>
              <a:cs typeface="Arial"/>
            </a:endParaRPr>
          </a:p>
        </p:txBody>
      </p:sp>
      <p:sp>
        <p:nvSpPr>
          <p:cNvPr id="4" name="Slide Number Placeholder 3">
            <a:extLst>
              <a:ext uri="{FF2B5EF4-FFF2-40B4-BE49-F238E27FC236}">
                <a16:creationId xmlns:a16="http://schemas.microsoft.com/office/drawing/2014/main" id="{C0C24523-154E-BB14-E1D3-06C3D4811145}"/>
              </a:ext>
            </a:extLst>
          </p:cNvPr>
          <p:cNvSpPr>
            <a:spLocks noGrp="1"/>
          </p:cNvSpPr>
          <p:nvPr>
            <p:ph type="sldNum" sz="quarter" idx="12"/>
          </p:nvPr>
        </p:nvSpPr>
        <p:spPr/>
        <p:txBody>
          <a:bodyPr/>
          <a:lstStyle/>
          <a:p>
            <a:fld id="{D57F1E4F-1CFF-5643-939E-217C01CDF565}" type="slidenum">
              <a:rPr lang="en-US" dirty="0"/>
              <a:pPr/>
              <a:t>2</a:t>
            </a:fld>
            <a:endParaRPr lang="en-GB"/>
          </a:p>
        </p:txBody>
      </p:sp>
      <p:sp>
        <p:nvSpPr>
          <p:cNvPr id="50" name="Right Brace 49">
            <a:extLst>
              <a:ext uri="{FF2B5EF4-FFF2-40B4-BE49-F238E27FC236}">
                <a16:creationId xmlns:a16="http://schemas.microsoft.com/office/drawing/2014/main" id="{DCCAD2DF-2565-55D0-E6BB-2DC47C578FE8}"/>
              </a:ext>
            </a:extLst>
          </p:cNvPr>
          <p:cNvSpPr/>
          <p:nvPr/>
        </p:nvSpPr>
        <p:spPr>
          <a:xfrm>
            <a:off x="8138272" y="2283198"/>
            <a:ext cx="549088" cy="425823"/>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1" name="Right Brace 50">
            <a:extLst>
              <a:ext uri="{FF2B5EF4-FFF2-40B4-BE49-F238E27FC236}">
                <a16:creationId xmlns:a16="http://schemas.microsoft.com/office/drawing/2014/main" id="{D0BAFB59-11D6-A092-EC0B-8220D27597B1}"/>
              </a:ext>
            </a:extLst>
          </p:cNvPr>
          <p:cNvSpPr/>
          <p:nvPr/>
        </p:nvSpPr>
        <p:spPr>
          <a:xfrm>
            <a:off x="8138272" y="3039595"/>
            <a:ext cx="560294" cy="459441"/>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3" name="Right Brace 52">
            <a:extLst>
              <a:ext uri="{FF2B5EF4-FFF2-40B4-BE49-F238E27FC236}">
                <a16:creationId xmlns:a16="http://schemas.microsoft.com/office/drawing/2014/main" id="{5FE89BDC-82B7-0DC4-5BCC-429F2E9784CF}"/>
              </a:ext>
            </a:extLst>
          </p:cNvPr>
          <p:cNvSpPr/>
          <p:nvPr/>
        </p:nvSpPr>
        <p:spPr>
          <a:xfrm>
            <a:off x="8138272" y="3753970"/>
            <a:ext cx="761999" cy="739588"/>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4" name="TextBox 53">
            <a:extLst>
              <a:ext uri="{FF2B5EF4-FFF2-40B4-BE49-F238E27FC236}">
                <a16:creationId xmlns:a16="http://schemas.microsoft.com/office/drawing/2014/main" id="{10EADC77-B503-1060-4C9B-AF82069807CA}"/>
              </a:ext>
            </a:extLst>
          </p:cNvPr>
          <p:cNvSpPr txBox="1"/>
          <p:nvPr/>
        </p:nvSpPr>
        <p:spPr>
          <a:xfrm>
            <a:off x="8838639" y="2277594"/>
            <a:ext cx="267540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cs typeface="Arial"/>
              </a:rPr>
              <a:t>Ioana </a:t>
            </a:r>
            <a:r>
              <a:rPr lang="en-GB" sz="1600" dirty="0" err="1">
                <a:latin typeface="Arial"/>
                <a:cs typeface="Arial"/>
              </a:rPr>
              <a:t>Otrocol</a:t>
            </a:r>
            <a:endParaRPr lang="en-GB" sz="1600">
              <a:latin typeface="Arial"/>
              <a:cs typeface="Arial"/>
            </a:endParaRPr>
          </a:p>
        </p:txBody>
      </p:sp>
      <p:sp>
        <p:nvSpPr>
          <p:cNvPr id="55" name="TextBox 54">
            <a:extLst>
              <a:ext uri="{FF2B5EF4-FFF2-40B4-BE49-F238E27FC236}">
                <a16:creationId xmlns:a16="http://schemas.microsoft.com/office/drawing/2014/main" id="{6C580B0F-A1B4-EF45-A37F-83A227762758}"/>
              </a:ext>
            </a:extLst>
          </p:cNvPr>
          <p:cNvSpPr txBox="1"/>
          <p:nvPr/>
        </p:nvSpPr>
        <p:spPr>
          <a:xfrm>
            <a:off x="8908676" y="3123639"/>
            <a:ext cx="172290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cs typeface="Arial"/>
              </a:rPr>
              <a:t>Livia Dragan</a:t>
            </a:r>
          </a:p>
        </p:txBody>
      </p:sp>
      <p:sp>
        <p:nvSpPr>
          <p:cNvPr id="56" name="TextBox 55">
            <a:extLst>
              <a:ext uri="{FF2B5EF4-FFF2-40B4-BE49-F238E27FC236}">
                <a16:creationId xmlns:a16="http://schemas.microsoft.com/office/drawing/2014/main" id="{9574F9F6-7DB7-44B8-8815-D65ADEFBBCFF}"/>
              </a:ext>
            </a:extLst>
          </p:cNvPr>
          <p:cNvSpPr txBox="1"/>
          <p:nvPr/>
        </p:nvSpPr>
        <p:spPr>
          <a:xfrm>
            <a:off x="8905874" y="3938867"/>
            <a:ext cx="233642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cs typeface="Arial"/>
              </a:rPr>
              <a:t>Valentina Dinca</a:t>
            </a:r>
          </a:p>
        </p:txBody>
      </p:sp>
    </p:spTree>
    <p:extLst>
      <p:ext uri="{BB962C8B-B14F-4D97-AF65-F5344CB8AC3E}">
        <p14:creationId xmlns:p14="http://schemas.microsoft.com/office/powerpoint/2010/main" val="42741782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7"/>
          <p:cNvSpPr txBox="1">
            <a:spLocks noGrp="1"/>
          </p:cNvSpPr>
          <p:nvPr>
            <p:ph type="title"/>
          </p:nvPr>
        </p:nvSpPr>
        <p:spPr/>
        <p:txBody>
          <a:bodyPr/>
          <a:lstStyle/>
          <a:p>
            <a:pPr lvl="0">
              <a:lnSpc>
                <a:spcPct val="150000"/>
              </a:lnSpc>
            </a:pPr>
            <a:r>
              <a:rPr lang="en-GB" sz="1800" b="1" dirty="0">
                <a:latin typeface="Arial"/>
                <a:cs typeface="Arial"/>
              </a:rPr>
              <a:t>3.Overview</a:t>
            </a:r>
          </a:p>
        </p:txBody>
      </p:sp>
      <p:graphicFrame>
        <p:nvGraphicFramePr>
          <p:cNvPr id="15" name="Content Placeholder 8">
            <a:extLst>
              <a:ext uri="{FF2B5EF4-FFF2-40B4-BE49-F238E27FC236}">
                <a16:creationId xmlns:a16="http://schemas.microsoft.com/office/drawing/2014/main" id="{9188D284-A144-3B20-4DA9-D97B324B06CA}"/>
              </a:ext>
            </a:extLst>
          </p:cNvPr>
          <p:cNvGraphicFramePr>
            <a:graphicFrameLocks noGrp="1"/>
          </p:cNvGraphicFramePr>
          <p:nvPr>
            <p:ph sz="half" idx="1"/>
          </p:nvPr>
        </p:nvGraphicFramePr>
        <p:xfrm>
          <a:off x="859536" y="1600200"/>
          <a:ext cx="5181603" cy="4727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4" descr="29,897 Bakery Shop Illustrations &amp; Clip Art - iStock | Bakery shop owner,  Bakery shop front, Bakery shop window"/>
          <p:cNvPicPr>
            <a:picLocks noChangeAspect="1"/>
          </p:cNvPicPr>
          <p:nvPr/>
        </p:nvPicPr>
        <p:blipFill>
          <a:blip r:embed="rId7"/>
          <a:srcRect/>
          <a:stretch>
            <a:fillRect/>
          </a:stretch>
        </p:blipFill>
        <p:spPr>
          <a:xfrm>
            <a:off x="6019806" y="347664"/>
            <a:ext cx="5829300" cy="5829300"/>
          </a:xfrm>
          <a:prstGeom prst="rect">
            <a:avLst/>
          </a:prstGeom>
          <a:noFill/>
          <a:ln>
            <a:noFill/>
          </a:ln>
        </p:spPr>
      </p:pic>
      <p:sp>
        <p:nvSpPr>
          <p:cNvPr id="5" name="TextBox 10"/>
          <p:cNvSpPr txBox="1"/>
          <p:nvPr/>
        </p:nvSpPr>
        <p:spPr>
          <a:xfrm>
            <a:off x="6884243" y="5598103"/>
            <a:ext cx="4317165" cy="692493"/>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Figure 1. </a:t>
            </a:r>
            <a:r>
              <a:rPr lang="en-GB" sz="1400" b="0" i="0" u="none" strike="noStrike" kern="1200" cap="none" spc="0" baseline="0">
                <a:solidFill>
                  <a:srgbClr val="0C0D0D"/>
                </a:solidFill>
                <a:uFillTx/>
                <a:latin typeface="Arial" pitchFamily="34"/>
                <a:cs typeface="Arial" pitchFamily="34"/>
              </a:rPr>
              <a:t>Bakery Shop stock illustrations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6" name="Slide Number Placeholder 25">
            <a:extLst>
              <a:ext uri="{FF2B5EF4-FFF2-40B4-BE49-F238E27FC236}">
                <a16:creationId xmlns:a16="http://schemas.microsoft.com/office/drawing/2014/main" id="{57D6CDE4-114B-E0FB-9B1C-CF217A5671DA}"/>
              </a:ext>
            </a:extLst>
          </p:cNvPr>
          <p:cNvSpPr>
            <a:spLocks noGrp="1"/>
          </p:cNvSpPr>
          <p:nvPr>
            <p:ph type="sldNum" sz="quarter" idx="12"/>
          </p:nvPr>
        </p:nvSpPr>
        <p:spPr/>
        <p:txBody>
          <a:bodyPr/>
          <a:lstStyle/>
          <a:p>
            <a:fld id="{D57F1E4F-1CFF-5643-939E-217C01CDF565}" type="slidenum">
              <a:rPr lang="en-US" dirty="0"/>
              <a:pPr/>
              <a:t>3</a:t>
            </a:fld>
            <a:endParaRPr lang="en-GB"/>
          </a:p>
        </p:txBody>
      </p:sp>
    </p:spTree>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2299010" y="232224"/>
            <a:ext cx="8911687" cy="1280890"/>
          </a:xfrm>
        </p:spPr>
        <p:txBody>
          <a:bodyPr/>
          <a:lstStyle/>
          <a:p>
            <a:pPr lvl="0">
              <a:lnSpc>
                <a:spcPct val="150000"/>
              </a:lnSpc>
              <a:spcAft>
                <a:spcPts val="800"/>
              </a:spcAft>
            </a:pPr>
            <a:r>
              <a:rPr lang="en-GB" sz="1400">
                <a:latin typeface="Calibri" pitchFamily="34"/>
                <a:cs typeface="Times New Roman" pitchFamily="18"/>
              </a:rPr>
              <a:t> </a:t>
            </a:r>
            <a:br>
              <a:rPr lang="en-GB" sz="1600">
                <a:latin typeface="Calibri" pitchFamily="34"/>
                <a:cs typeface="Times New Roman" pitchFamily="18"/>
              </a:rPr>
            </a:br>
            <a:r>
              <a:rPr lang="en-GB" sz="1800" b="1">
                <a:latin typeface="Arial" pitchFamily="34"/>
                <a:cs typeface="Arial" pitchFamily="34"/>
              </a:rPr>
              <a:t>4. </a:t>
            </a:r>
            <a:r>
              <a:rPr lang="en-US" sz="1800" b="1">
                <a:latin typeface="Arial" pitchFamily="34"/>
                <a:cs typeface="Arial" pitchFamily="34"/>
              </a:rPr>
              <a:t>Legal format of the startup company and Management of the company (Owner, employees and the requirements for external professional service/ experts)</a:t>
            </a:r>
            <a:r>
              <a:rPr lang="en-US" sz="1600" b="1">
                <a:latin typeface="Arial" pitchFamily="34"/>
                <a:cs typeface="Times New Roman" pitchFamily="18"/>
              </a:rPr>
              <a:t>.</a:t>
            </a:r>
            <a:br>
              <a:rPr lang="en-GB" sz="1400">
                <a:latin typeface="Calibri" pitchFamily="34"/>
                <a:cs typeface="Times New Roman" pitchFamily="18"/>
              </a:rPr>
            </a:br>
            <a:endParaRPr lang="en-GB" sz="3600"/>
          </a:p>
        </p:txBody>
      </p:sp>
      <p:graphicFrame>
        <p:nvGraphicFramePr>
          <p:cNvPr id="7" name="Content Placeholder 2">
            <a:extLst>
              <a:ext uri="{FF2B5EF4-FFF2-40B4-BE49-F238E27FC236}">
                <a16:creationId xmlns:a16="http://schemas.microsoft.com/office/drawing/2014/main" id="{7095D0F3-5FF4-58A0-6DED-05F2B20B076F}"/>
              </a:ext>
            </a:extLst>
          </p:cNvPr>
          <p:cNvGraphicFramePr>
            <a:graphicFrameLocks noGrp="1"/>
          </p:cNvGraphicFramePr>
          <p:nvPr>
            <p:ph sz="half" idx="1"/>
            <p:extLst>
              <p:ext uri="{D42A27DB-BD31-4B8C-83A1-F6EECF244321}">
                <p14:modId xmlns:p14="http://schemas.microsoft.com/office/powerpoint/2010/main" val="2150471949"/>
              </p:ext>
            </p:extLst>
          </p:nvPr>
        </p:nvGraphicFramePr>
        <p:xfrm>
          <a:off x="849081" y="2060803"/>
          <a:ext cx="5962656" cy="40243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2" descr="15 Steps to start a business from scratch with (almost) no money"/>
          <p:cNvPicPr>
            <a:picLocks noChangeAspect="1"/>
          </p:cNvPicPr>
          <p:nvPr/>
        </p:nvPicPr>
        <p:blipFill>
          <a:blip r:embed="rId7"/>
          <a:srcRect/>
          <a:stretch>
            <a:fillRect/>
          </a:stretch>
        </p:blipFill>
        <p:spPr>
          <a:xfrm>
            <a:off x="6953253" y="1690689"/>
            <a:ext cx="4895853" cy="4156076"/>
          </a:xfrm>
          <a:prstGeom prst="rect">
            <a:avLst/>
          </a:prstGeom>
          <a:noFill/>
          <a:ln>
            <a:noFill/>
          </a:ln>
          <a:effectLst>
            <a:outerShdw dir="16200000" algn="tl">
              <a:srgbClr val="000000">
                <a:alpha val="70000"/>
              </a:srgbClr>
            </a:outerShdw>
          </a:effectLst>
        </p:spPr>
      </p:pic>
      <p:sp>
        <p:nvSpPr>
          <p:cNvPr id="5" name="TextBox 4"/>
          <p:cNvSpPr txBox="1"/>
          <p:nvPr/>
        </p:nvSpPr>
        <p:spPr>
          <a:xfrm>
            <a:off x="6867528" y="6018900"/>
            <a:ext cx="5581653" cy="692493"/>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   Figure 2. </a:t>
            </a:r>
            <a:r>
              <a:rPr lang="en-GB" sz="1400" b="0" i="0" u="none" strike="noStrike" kern="1200" cap="none" spc="0" baseline="0">
                <a:solidFill>
                  <a:srgbClr val="2F3542"/>
                </a:solidFill>
                <a:uFillTx/>
                <a:latin typeface="Arial" pitchFamily="34"/>
                <a:cs typeface="Arial" pitchFamily="34"/>
              </a:rPr>
              <a:t>15 Steps To Start A Business From Scratch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6" name="Slide Number Placeholder 35">
            <a:extLst>
              <a:ext uri="{FF2B5EF4-FFF2-40B4-BE49-F238E27FC236}">
                <a16:creationId xmlns:a16="http://schemas.microsoft.com/office/drawing/2014/main" id="{5401B933-0473-B026-ECB8-027F353C85DF}"/>
              </a:ext>
            </a:extLst>
          </p:cNvPr>
          <p:cNvSpPr>
            <a:spLocks noGrp="1"/>
          </p:cNvSpPr>
          <p:nvPr>
            <p:ph type="sldNum" sz="quarter" idx="12"/>
          </p:nvPr>
        </p:nvSpPr>
        <p:spPr/>
        <p:txBody>
          <a:bodyPr/>
          <a:lstStyle/>
          <a:p>
            <a:fld id="{D57F1E4F-1CFF-5643-939E-217C01CDF565}" type="slidenum">
              <a:rPr lang="en-US" dirty="0"/>
              <a:pPr/>
              <a:t>4</a:t>
            </a:fld>
            <a:endParaRPr lang="en-GB"/>
          </a:p>
        </p:txBody>
      </p:sp>
    </p:spTree>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Limited Liability Company (LLC) 101 - Openforce"/>
          <p:cNvPicPr>
            <a:picLocks noChangeAspect="1"/>
          </p:cNvPicPr>
          <p:nvPr/>
        </p:nvPicPr>
        <p:blipFill>
          <a:blip r:embed="rId2"/>
          <a:srcRect/>
          <a:stretch>
            <a:fillRect/>
          </a:stretch>
        </p:blipFill>
        <p:spPr>
          <a:xfrm>
            <a:off x="491837" y="1276895"/>
            <a:ext cx="4484894" cy="4294680"/>
          </a:xfrm>
          <a:prstGeom prst="rect">
            <a:avLst/>
          </a:prstGeom>
          <a:solidFill>
            <a:srgbClr val="EDEDED"/>
          </a:solidFill>
          <a:ln w="88897">
            <a:solidFill>
              <a:srgbClr val="FFFFFF"/>
            </a:solidFill>
            <a:prstDash val="solid"/>
            <a:miter/>
          </a:ln>
          <a:effectLst>
            <a:outerShdw dist="18004" dir="5400000" algn="tl">
              <a:srgbClr val="000000">
                <a:alpha val="40000"/>
              </a:srgbClr>
            </a:outerShdw>
          </a:effectLst>
        </p:spPr>
      </p:pic>
      <p:sp>
        <p:nvSpPr>
          <p:cNvPr id="4" name="TextBox 4"/>
          <p:cNvSpPr txBox="1"/>
          <p:nvPr/>
        </p:nvSpPr>
        <p:spPr>
          <a:xfrm>
            <a:off x="698290" y="5537880"/>
            <a:ext cx="4484894" cy="692493"/>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Figure 3. </a:t>
            </a:r>
            <a:r>
              <a:rPr lang="en-GB" sz="1400" b="0" i="0" u="none" strike="noStrike" kern="1200" cap="none" spc="0" baseline="0">
                <a:solidFill>
                  <a:srgbClr val="212836"/>
                </a:solidFill>
                <a:uFillTx/>
                <a:latin typeface="Arial" pitchFamily="34"/>
                <a:cs typeface="Arial" pitchFamily="34"/>
              </a:rPr>
              <a:t>Limited Liability Company (LLC)</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aphicFrame>
        <p:nvGraphicFramePr>
          <p:cNvPr id="12" name="Content Placeholder 2">
            <a:extLst>
              <a:ext uri="{FF2B5EF4-FFF2-40B4-BE49-F238E27FC236}">
                <a16:creationId xmlns:a16="http://schemas.microsoft.com/office/drawing/2014/main" id="{4E6DC5C4-EB7F-A4E1-C052-3A01A5AF0E6E}"/>
              </a:ext>
            </a:extLst>
          </p:cNvPr>
          <p:cNvGraphicFramePr/>
          <p:nvPr/>
        </p:nvGraphicFramePr>
        <p:xfrm>
          <a:off x="5183184" y="987423"/>
          <a:ext cx="6172200" cy="28987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7" name="Slide Number Placeholder 16">
            <a:extLst>
              <a:ext uri="{FF2B5EF4-FFF2-40B4-BE49-F238E27FC236}">
                <a16:creationId xmlns:a16="http://schemas.microsoft.com/office/drawing/2014/main" id="{A2916BA5-561B-2AA9-B7B9-3DE46FEEAFBF}"/>
              </a:ext>
            </a:extLst>
          </p:cNvPr>
          <p:cNvSpPr>
            <a:spLocks noGrp="1"/>
          </p:cNvSpPr>
          <p:nvPr>
            <p:ph type="sldNum" sz="quarter" idx="12"/>
          </p:nvPr>
        </p:nvSpPr>
        <p:spPr/>
        <p:txBody>
          <a:bodyPr/>
          <a:lstStyle/>
          <a:p>
            <a:fld id="{D57F1E4F-1CFF-5643-939E-217C01CDF565}" type="slidenum">
              <a:rPr lang="en-US" dirty="0"/>
              <a:pPr/>
              <a:t>5</a:t>
            </a:fld>
            <a:endParaRPr lang="en-GB"/>
          </a:p>
        </p:txBody>
      </p:sp>
    </p:spTree>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71785EA8-D2AD-2E7F-05F9-EB3766B6B5D3}"/>
              </a:ext>
            </a:extLst>
          </p:cNvPr>
          <p:cNvGraphicFramePr>
            <a:graphicFrameLocks noGrp="1"/>
          </p:cNvGraphicFramePr>
          <p:nvPr>
            <p:ph sz="half" idx="1"/>
          </p:nvPr>
        </p:nvGraphicFramePr>
        <p:xfrm>
          <a:off x="329787" y="509668"/>
          <a:ext cx="5690018" cy="56672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6" descr="6 Crucial Effective Team Management Tips In 2023"/>
          <p:cNvPicPr>
            <a:picLocks noChangeAspect="1"/>
          </p:cNvPicPr>
          <p:nvPr/>
        </p:nvPicPr>
        <p:blipFill>
          <a:blip r:embed="rId8"/>
          <a:srcRect/>
          <a:stretch>
            <a:fillRect/>
          </a:stretch>
        </p:blipFill>
        <p:spPr>
          <a:xfrm>
            <a:off x="6248396" y="733193"/>
            <a:ext cx="5943609" cy="4843147"/>
          </a:xfrm>
          <a:prstGeom prst="rect">
            <a:avLst/>
          </a:prstGeom>
          <a:noFill/>
          <a:ln>
            <a:noFill/>
          </a:ln>
        </p:spPr>
      </p:pic>
      <p:sp>
        <p:nvSpPr>
          <p:cNvPr id="4" name="TextBox 5"/>
          <p:cNvSpPr txBox="1"/>
          <p:nvPr/>
        </p:nvSpPr>
        <p:spPr>
          <a:xfrm>
            <a:off x="6019806" y="5705005"/>
            <a:ext cx="5972321" cy="375553"/>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Arial" pitchFamily="34"/>
                <a:cs typeface="Arial" pitchFamily="34"/>
              </a:rPr>
              <a:t>Figure 4. </a:t>
            </a:r>
            <a:r>
              <a:rPr lang="en-GB" sz="1400" b="1" i="0" u="none" strike="noStrike" kern="1200" cap="none" spc="0" baseline="0">
                <a:solidFill>
                  <a:srgbClr val="323338"/>
                </a:solidFill>
                <a:uFillTx/>
                <a:latin typeface="Arial" pitchFamily="34"/>
                <a:cs typeface="Arial" pitchFamily="34"/>
              </a:rPr>
              <a:t>6 useful tips for effective team management in 2023</a:t>
            </a:r>
            <a:endParaRPr lang="en-GB" sz="1400" b="0" i="0" u="none" strike="noStrike" kern="1200" cap="none" spc="0" baseline="0">
              <a:solidFill>
                <a:srgbClr val="000000"/>
              </a:solidFill>
              <a:uFillTx/>
              <a:latin typeface="Arial" pitchFamily="34"/>
              <a:cs typeface="Arial" pitchFamily="34"/>
            </a:endParaRPr>
          </a:p>
        </p:txBody>
      </p:sp>
      <p:sp>
        <p:nvSpPr>
          <p:cNvPr id="44" name="Slide Number Placeholder 43">
            <a:extLst>
              <a:ext uri="{FF2B5EF4-FFF2-40B4-BE49-F238E27FC236}">
                <a16:creationId xmlns:a16="http://schemas.microsoft.com/office/drawing/2014/main" id="{A13B5BDD-27B9-3BFA-87C1-2573CB3BB0F2}"/>
              </a:ext>
            </a:extLst>
          </p:cNvPr>
          <p:cNvSpPr>
            <a:spLocks noGrp="1"/>
          </p:cNvSpPr>
          <p:nvPr>
            <p:ph type="sldNum" sz="quarter" idx="12"/>
          </p:nvPr>
        </p:nvSpPr>
        <p:spPr/>
        <p:txBody>
          <a:bodyPr/>
          <a:lstStyle/>
          <a:p>
            <a:fld id="{D57F1E4F-1CFF-5643-939E-217C01CDF565}" type="slidenum">
              <a:rPr lang="en-US" dirty="0"/>
              <a:pPr/>
              <a:t>6</a:t>
            </a:fld>
            <a:endParaRPr lang="en-GB"/>
          </a:p>
        </p:txBody>
      </p:sp>
    </p:spTree>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Rectangle 8"/>
          <p:cNvSpPr>
            <a:spLocks noMove="1" noResize="1"/>
          </p:cNvSpPr>
          <p:nvPr/>
        </p:nvSpPr>
        <p:spPr>
          <a:xfrm>
            <a:off x="0" y="0"/>
            <a:ext cx="12191996" cy="6858000"/>
          </a:xfrm>
          <a:prstGeom prst="rect">
            <a:avLst/>
          </a:prstGeom>
          <a:solidFill>
            <a:srgbClr val="FFFFFF"/>
          </a:solidFill>
          <a:ln>
            <a:no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Freeform: Shape 10"/>
          <p:cNvSpPr>
            <a:spLocks noMove="1" noResize="1"/>
          </p:cNvSpPr>
          <p:nvPr/>
        </p:nvSpPr>
        <p:spPr>
          <a:xfrm rot="18899994" flipH="1">
            <a:off x="-376136" y="-253677"/>
            <a:ext cx="1827638" cy="1376985"/>
          </a:xfrm>
          <a:custGeom>
            <a:avLst/>
            <a:gdLst>
              <a:gd name="f0" fmla="val 10800000"/>
              <a:gd name="f1" fmla="val 5400000"/>
              <a:gd name="f2" fmla="val 180"/>
              <a:gd name="f3" fmla="val w"/>
              <a:gd name="f4" fmla="val h"/>
              <a:gd name="f5" fmla="val 0"/>
              <a:gd name="f6" fmla="val 1827638"/>
              <a:gd name="f7" fmla="val 1376989"/>
              <a:gd name="f8" fmla="val 987379"/>
              <a:gd name="f9" fmla="val 840260"/>
              <a:gd name="f10" fmla="+- 0 0 -90"/>
              <a:gd name="f11" fmla="*/ f3 1 1827638"/>
              <a:gd name="f12" fmla="*/ f4 1 1376989"/>
              <a:gd name="f13" fmla="+- f7 0 f5"/>
              <a:gd name="f14" fmla="+- f6 0 f5"/>
              <a:gd name="f15" fmla="*/ f10 f0 1"/>
              <a:gd name="f16" fmla="*/ f14 1 1827638"/>
              <a:gd name="f17" fmla="*/ f13 1 1376989"/>
              <a:gd name="f18" fmla="*/ 0 f14 1"/>
              <a:gd name="f19" fmla="*/ 987379 f13 1"/>
              <a:gd name="f20" fmla="*/ 987379 f14 1"/>
              <a:gd name="f21" fmla="*/ 0 f13 1"/>
              <a:gd name="f22" fmla="*/ 1827638 f14 1"/>
              <a:gd name="f23" fmla="*/ 840260 f13 1"/>
              <a:gd name="f24" fmla="*/ 1376989 f13 1"/>
              <a:gd name="f25" fmla="*/ f15 1 f2"/>
              <a:gd name="f26" fmla="*/ f18 1 1827638"/>
              <a:gd name="f27" fmla="*/ f19 1 1376989"/>
              <a:gd name="f28" fmla="*/ f20 1 1827638"/>
              <a:gd name="f29" fmla="*/ f21 1 1376989"/>
              <a:gd name="f30" fmla="*/ f22 1 1827638"/>
              <a:gd name="f31" fmla="*/ f23 1 1376989"/>
              <a:gd name="f32" fmla="*/ f24 1 1376989"/>
              <a:gd name="f33" fmla="*/ f5 1 f16"/>
              <a:gd name="f34" fmla="*/ f6 1 f16"/>
              <a:gd name="f35" fmla="*/ f5 1 f17"/>
              <a:gd name="f36" fmla="*/ f7 1 f17"/>
              <a:gd name="f37" fmla="+- f25 0 f1"/>
              <a:gd name="f38" fmla="*/ f26 1 f16"/>
              <a:gd name="f39" fmla="*/ f27 1 f17"/>
              <a:gd name="f40" fmla="*/ f28 1 f16"/>
              <a:gd name="f41" fmla="*/ f29 1 f17"/>
              <a:gd name="f42" fmla="*/ f30 1 f16"/>
              <a:gd name="f43" fmla="*/ f31 1 f17"/>
              <a:gd name="f44" fmla="*/ f32 1 f17"/>
              <a:gd name="f45" fmla="*/ f33 f11 1"/>
              <a:gd name="f46" fmla="*/ f34 f11 1"/>
              <a:gd name="f47" fmla="*/ f36 f12 1"/>
              <a:gd name="f48" fmla="*/ f35 f12 1"/>
              <a:gd name="f49" fmla="*/ f38 f11 1"/>
              <a:gd name="f50" fmla="*/ f39 f12 1"/>
              <a:gd name="f51" fmla="*/ f40 f11 1"/>
              <a:gd name="f52" fmla="*/ f41 f12 1"/>
              <a:gd name="f53" fmla="*/ f42 f11 1"/>
              <a:gd name="f54" fmla="*/ f43 f12 1"/>
              <a:gd name="f55" fmla="*/ f44 f12 1"/>
            </a:gdLst>
            <a:ahLst/>
            <a:cxnLst>
              <a:cxn ang="3cd4">
                <a:pos x="hc" y="t"/>
              </a:cxn>
              <a:cxn ang="0">
                <a:pos x="r" y="vc"/>
              </a:cxn>
              <a:cxn ang="cd4">
                <a:pos x="hc" y="b"/>
              </a:cxn>
              <a:cxn ang="cd2">
                <a:pos x="l" y="vc"/>
              </a:cxn>
              <a:cxn ang="f37">
                <a:pos x="f49" y="f50"/>
              </a:cxn>
              <a:cxn ang="f37">
                <a:pos x="f51" y="f52"/>
              </a:cxn>
              <a:cxn ang="f37">
                <a:pos x="f53" y="f54"/>
              </a:cxn>
              <a:cxn ang="f37">
                <a:pos x="f53" y="f55"/>
              </a:cxn>
              <a:cxn ang="f37">
                <a:pos x="f49" y="f55"/>
              </a:cxn>
            </a:cxnLst>
            <a:rect l="f45" t="f48" r="f46" b="f47"/>
            <a:pathLst>
              <a:path w="1827638" h="1376989">
                <a:moveTo>
                  <a:pt x="f5" y="f8"/>
                </a:moveTo>
                <a:lnTo>
                  <a:pt x="f8" y="f5"/>
                </a:lnTo>
                <a:lnTo>
                  <a:pt x="f6" y="f9"/>
                </a:lnTo>
                <a:lnTo>
                  <a:pt x="f6" y="f7"/>
                </a:lnTo>
                <a:lnTo>
                  <a:pt x="f5" y="f7"/>
                </a:lnTo>
                <a:close/>
              </a:path>
            </a:pathLst>
          </a:custGeom>
          <a:solidFill>
            <a:srgbClr val="4F81BD">
              <a:alpha val="30000"/>
            </a:srgbClr>
          </a:solidFill>
          <a:ln>
            <a:no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Rectangle 12"/>
          <p:cNvSpPr>
            <a:spLocks noMove="1" noResize="1"/>
          </p:cNvSpPr>
          <p:nvPr/>
        </p:nvSpPr>
        <p:spPr>
          <a:xfrm rot="18899994" flipH="1">
            <a:off x="891641" y="422151"/>
            <a:ext cx="645365" cy="645365"/>
          </a:xfrm>
          <a:prstGeom prst="rect">
            <a:avLst/>
          </a:prstGeom>
          <a:solidFill>
            <a:srgbClr val="4F81BD">
              <a:alpha val="30000"/>
            </a:srgbClr>
          </a:solidFill>
          <a:ln>
            <a:no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Rectangle 14"/>
          <p:cNvSpPr>
            <a:spLocks noMove="1" noResize="1"/>
          </p:cNvSpPr>
          <p:nvPr/>
        </p:nvSpPr>
        <p:spPr>
          <a:xfrm rot="18899994" flipH="1">
            <a:off x="10043506" y="655136"/>
            <a:ext cx="687473" cy="687473"/>
          </a:xfrm>
          <a:prstGeom prst="rect">
            <a:avLst/>
          </a:prstGeom>
          <a:solidFill>
            <a:srgbClr val="8064A2">
              <a:alpha val="30000"/>
            </a:srgbClr>
          </a:solidFill>
          <a:ln>
            <a:no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Freeform: Shape 16"/>
          <p:cNvSpPr>
            <a:spLocks noMove="1" noResize="1"/>
          </p:cNvSpPr>
          <p:nvPr/>
        </p:nvSpPr>
        <p:spPr>
          <a:xfrm rot="10800009" flipH="1">
            <a:off x="9356643" y="0"/>
            <a:ext cx="2835353" cy="1480834"/>
          </a:xfrm>
          <a:custGeom>
            <a:avLst/>
            <a:gdLst>
              <a:gd name="f0" fmla="val 10800000"/>
              <a:gd name="f1" fmla="val 5400000"/>
              <a:gd name="f2" fmla="val 180"/>
              <a:gd name="f3" fmla="val w"/>
              <a:gd name="f4" fmla="val h"/>
              <a:gd name="f5" fmla="val 0"/>
              <a:gd name="f6" fmla="val 2835357"/>
              <a:gd name="f7" fmla="val 1480837"/>
              <a:gd name="f8" fmla="val 1552727"/>
              <a:gd name="f9" fmla="val 1223245"/>
              <a:gd name="f10" fmla="+- 0 0 -90"/>
              <a:gd name="f11" fmla="*/ f3 1 2835357"/>
              <a:gd name="f12" fmla="*/ f4 1 1480837"/>
              <a:gd name="f13" fmla="+- f7 0 f5"/>
              <a:gd name="f14" fmla="+- f6 0 f5"/>
              <a:gd name="f15" fmla="*/ f10 f0 1"/>
              <a:gd name="f16" fmla="*/ f14 1 2835357"/>
              <a:gd name="f17" fmla="*/ f13 1 1480837"/>
              <a:gd name="f18" fmla="*/ 2835357 f14 1"/>
              <a:gd name="f19" fmla="*/ 1480837 f13 1"/>
              <a:gd name="f20" fmla="*/ 0 f14 1"/>
              <a:gd name="f21" fmla="*/ 1552727 f14 1"/>
              <a:gd name="f22" fmla="*/ 0 f13 1"/>
              <a:gd name="f23" fmla="*/ 1223245 f13 1"/>
              <a:gd name="f24" fmla="*/ f15 1 f2"/>
              <a:gd name="f25" fmla="*/ f18 1 2835357"/>
              <a:gd name="f26" fmla="*/ f19 1 1480837"/>
              <a:gd name="f27" fmla="*/ f20 1 2835357"/>
              <a:gd name="f28" fmla="*/ f21 1 2835357"/>
              <a:gd name="f29" fmla="*/ f22 1 1480837"/>
              <a:gd name="f30" fmla="*/ f23 1 1480837"/>
              <a:gd name="f31" fmla="*/ f5 1 f16"/>
              <a:gd name="f32" fmla="*/ f6 1 f16"/>
              <a:gd name="f33" fmla="*/ f5 1 f17"/>
              <a:gd name="f34" fmla="*/ f7 1 f17"/>
              <a:gd name="f35" fmla="+- f24 0 f1"/>
              <a:gd name="f36" fmla="*/ f25 1 f16"/>
              <a:gd name="f37" fmla="*/ f26 1 f17"/>
              <a:gd name="f38" fmla="*/ f27 1 f16"/>
              <a:gd name="f39" fmla="*/ f28 1 f16"/>
              <a:gd name="f40" fmla="*/ f29 1 f17"/>
              <a:gd name="f41" fmla="*/ f30 1 f17"/>
              <a:gd name="f42" fmla="*/ f31 f11 1"/>
              <a:gd name="f43" fmla="*/ f32 f11 1"/>
              <a:gd name="f44" fmla="*/ f34 f12 1"/>
              <a:gd name="f45" fmla="*/ f33 f12 1"/>
              <a:gd name="f46" fmla="*/ f36 f11 1"/>
              <a:gd name="f47" fmla="*/ f37 f12 1"/>
              <a:gd name="f48" fmla="*/ f38 f11 1"/>
              <a:gd name="f49" fmla="*/ f39 f11 1"/>
              <a:gd name="f50" fmla="*/ f40 f12 1"/>
              <a:gd name="f51" fmla="*/ f41 f12 1"/>
            </a:gdLst>
            <a:ahLst/>
            <a:cxnLst>
              <a:cxn ang="3cd4">
                <a:pos x="hc" y="t"/>
              </a:cxn>
              <a:cxn ang="0">
                <a:pos x="r" y="vc"/>
              </a:cxn>
              <a:cxn ang="cd4">
                <a:pos x="hc" y="b"/>
              </a:cxn>
              <a:cxn ang="cd2">
                <a:pos x="l" y="vc"/>
              </a:cxn>
              <a:cxn ang="f35">
                <a:pos x="f46" y="f47"/>
              </a:cxn>
              <a:cxn ang="f35">
                <a:pos x="f48" y="f47"/>
              </a:cxn>
              <a:cxn ang="f35">
                <a:pos x="f49" y="f50"/>
              </a:cxn>
              <a:cxn ang="f35">
                <a:pos x="f46" y="f51"/>
              </a:cxn>
            </a:cxnLst>
            <a:rect l="f42" t="f45" r="f43" b="f44"/>
            <a:pathLst>
              <a:path w="2835357" h="1480837">
                <a:moveTo>
                  <a:pt x="f6" y="f7"/>
                </a:moveTo>
                <a:lnTo>
                  <a:pt x="f5" y="f7"/>
                </a:lnTo>
                <a:lnTo>
                  <a:pt x="f8" y="f5"/>
                </a:lnTo>
                <a:lnTo>
                  <a:pt x="f6" y="f9"/>
                </a:lnTo>
                <a:close/>
              </a:path>
            </a:pathLst>
          </a:custGeom>
          <a:solidFill>
            <a:srgbClr val="8064A2">
              <a:alpha val="30000"/>
            </a:srgbClr>
          </a:solidFill>
          <a:ln>
            <a:no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Isosceles Triangle 18"/>
          <p:cNvSpPr>
            <a:spLocks noMove="1" noResize="1"/>
          </p:cNvSpPr>
          <p:nvPr/>
        </p:nvSpPr>
        <p:spPr>
          <a:xfrm flipH="1">
            <a:off x="7976347" y="6115507"/>
            <a:ext cx="1494513" cy="742501"/>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4F81BD">
              <a:alpha val="30000"/>
            </a:srgbClr>
          </a:solidFill>
          <a:ln>
            <a:no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Isosceles Triangle 20"/>
          <p:cNvSpPr>
            <a:spLocks noMove="1" noResize="1"/>
          </p:cNvSpPr>
          <p:nvPr/>
        </p:nvSpPr>
        <p:spPr>
          <a:xfrm flipH="1">
            <a:off x="7604086" y="6453149"/>
            <a:ext cx="814904" cy="404859"/>
          </a:xfrm>
          <a:custGeom>
            <a:avLst/>
            <a:gdLst>
              <a:gd name="f0" fmla="val 10800000"/>
              <a:gd name="f1" fmla="val 5400000"/>
              <a:gd name="f2" fmla="val 180"/>
              <a:gd name="f3" fmla="val w"/>
              <a:gd name="f4" fmla="val h"/>
              <a:gd name="f5" fmla="val ss"/>
              <a:gd name="f6" fmla="val 0"/>
              <a:gd name="f7" fmla="val 5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4F81BD">
              <a:alpha val="30000"/>
            </a:srgbClr>
          </a:solidFill>
          <a:ln>
            <a:noFill/>
            <a:prstDash val="solid"/>
          </a:ln>
        </p:spPr>
        <p:txBody>
          <a:bodyPr vert="horz" wrap="square" lIns="91440" tIns="45720" rIns="91440" bIns="45720" anchor="ctr" anchorCtr="1" compatLnSpc="1"/>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9" name="Picture 4"/>
          <p:cNvPicPr>
            <a:picLocks noChangeAspect="1"/>
          </p:cNvPicPr>
          <p:nvPr/>
        </p:nvPicPr>
        <p:blipFill>
          <a:blip r:embed="rId2"/>
          <a:stretch>
            <a:fillRect/>
          </a:stretch>
        </p:blipFill>
        <p:spPr>
          <a:xfrm>
            <a:off x="643472" y="1567821"/>
            <a:ext cx="10911836" cy="3560060"/>
          </a:xfrm>
          <a:prstGeom prst="rect">
            <a:avLst/>
          </a:prstGeom>
          <a:noFill/>
          <a:ln>
            <a:noFill/>
          </a:ln>
          <a:effectLst>
            <a:outerShdw dist="139699" dir="2700000" algn="tl">
              <a:srgbClr val="333333">
                <a:alpha val="65000"/>
              </a:srgbClr>
            </a:outerShdw>
          </a:effectLst>
        </p:spPr>
      </p:pic>
      <p:sp>
        <p:nvSpPr>
          <p:cNvPr id="10" name="TextBox 1"/>
          <p:cNvSpPr txBox="1"/>
          <p:nvPr/>
        </p:nvSpPr>
        <p:spPr>
          <a:xfrm>
            <a:off x="2428646" y="555754"/>
            <a:ext cx="5715000" cy="507830"/>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800" b="1" i="0" u="none" strike="noStrike" kern="0" cap="none" spc="0" baseline="0">
                <a:solidFill>
                  <a:srgbClr val="000000"/>
                </a:solidFill>
                <a:uFillTx/>
                <a:latin typeface="Arial" pitchFamily="34"/>
                <a:cs typeface="Arial" pitchFamily="34"/>
              </a:rPr>
              <a:t>7. </a:t>
            </a:r>
            <a:r>
              <a:rPr lang="en-GB" sz="1800" b="1" i="0" u="none" strike="noStrike" kern="1200" cap="none" spc="0" baseline="0">
                <a:solidFill>
                  <a:srgbClr val="000000"/>
                </a:solidFill>
                <a:uFillTx/>
                <a:latin typeface="Arial" pitchFamily="34"/>
                <a:cs typeface="Arial" pitchFamily="34"/>
              </a:rPr>
              <a:t>PESTEL ANALYSIS </a:t>
            </a:r>
          </a:p>
        </p:txBody>
      </p:sp>
      <p:sp>
        <p:nvSpPr>
          <p:cNvPr id="11" name="TextBox 2"/>
          <p:cNvSpPr txBox="1"/>
          <p:nvPr/>
        </p:nvSpPr>
        <p:spPr>
          <a:xfrm>
            <a:off x="643472" y="5457724"/>
            <a:ext cx="10790560" cy="830997"/>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a:solidFill>
                  <a:srgbClr val="374151"/>
                </a:solidFill>
                <a:uFillTx/>
                <a:latin typeface="Arial" pitchFamily="34"/>
                <a:cs typeface="Arial" pitchFamily="34"/>
              </a:rPr>
              <a:t>PESTLE is a technique for strategic planning that involves analyzing the potential effects of political, economic, social, technological, environmental, and legal factors on a project by evaluating the external environment beforehand.</a:t>
            </a:r>
            <a:endParaRPr lang="en-GB" sz="1600" b="0" i="0" u="none" strike="noStrike" kern="1200" cap="none" spc="0" baseline="0">
              <a:solidFill>
                <a:srgbClr val="000000"/>
              </a:solidFill>
              <a:uFillTx/>
              <a:latin typeface="Arial" pitchFamily="34"/>
              <a:cs typeface="Arial" pitchFamily="34"/>
            </a:endParaRPr>
          </a:p>
        </p:txBody>
      </p:sp>
      <p:pic>
        <p:nvPicPr>
          <p:cNvPr id="12" name="Picture 5" descr="Icon&#10;&#10;Description automatically generated"/>
          <p:cNvPicPr>
            <a:picLocks noChangeAspect="1"/>
          </p:cNvPicPr>
          <p:nvPr/>
        </p:nvPicPr>
        <p:blipFill>
          <a:blip r:embed="rId3"/>
          <a:stretch>
            <a:fillRect/>
          </a:stretch>
        </p:blipFill>
        <p:spPr>
          <a:xfrm>
            <a:off x="5286146" y="318083"/>
            <a:ext cx="1886178" cy="890250"/>
          </a:xfrm>
          <a:prstGeom prst="rect">
            <a:avLst/>
          </a:prstGeom>
          <a:noFill/>
          <a:ln>
            <a:noFill/>
          </a:ln>
        </p:spPr>
      </p:pic>
    </p:spTree>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pic>
        <p:nvPicPr>
          <p:cNvPr id="2" name="Picture 7"/>
          <p:cNvPicPr>
            <a:picLocks noChangeAspect="1"/>
          </p:cNvPicPr>
          <p:nvPr/>
        </p:nvPicPr>
        <p:blipFill>
          <a:blip r:embed="rId2"/>
          <a:srcRect l="10733" t="33423" r="38583" b="34947"/>
          <a:stretch>
            <a:fillRect/>
          </a:stretch>
        </p:blipFill>
        <p:spPr>
          <a:xfrm>
            <a:off x="914400" y="1416561"/>
            <a:ext cx="10217944" cy="3925948"/>
          </a:xfrm>
          <a:prstGeom prst="rect">
            <a:avLst/>
          </a:prstGeom>
          <a:noFill/>
          <a:ln w="38103">
            <a:solidFill>
              <a:srgbClr val="000000"/>
            </a:solidFill>
            <a:prstDash val="solid"/>
            <a:miter/>
          </a:ln>
          <a:effectLst>
            <a:outerShdw dist="38096" dir="2700000" algn="tl">
              <a:srgbClr val="000000">
                <a:alpha val="43000"/>
              </a:srgbClr>
            </a:outerShdw>
          </a:effectLst>
        </p:spPr>
      </p:pic>
      <p:pic>
        <p:nvPicPr>
          <p:cNvPr id="3" name="Ink 1"/>
          <p:cNvPicPr>
            <a:picLocks noChangeAspect="1"/>
          </p:cNvPicPr>
          <p:nvPr/>
        </p:nvPicPr>
        <p:blipFill>
          <a:blip r:embed="rId3"/>
          <a:stretch>
            <a:fillRect/>
          </a:stretch>
        </p:blipFill>
        <p:spPr>
          <a:xfrm>
            <a:off x="10478246" y="2500307"/>
            <a:ext cx="356" cy="356"/>
          </a:xfrm>
          <a:prstGeom prst="rect">
            <a:avLst/>
          </a:prstGeom>
          <a:noFill/>
          <a:ln>
            <a:noFill/>
          </a:ln>
        </p:spPr>
      </p:pic>
      <p:grpSp>
        <p:nvGrpSpPr>
          <p:cNvPr id="4" name="Group 10"/>
          <p:cNvGrpSpPr/>
          <p:nvPr/>
        </p:nvGrpSpPr>
        <p:grpSpPr>
          <a:xfrm>
            <a:off x="10400961" y="2399669"/>
            <a:ext cx="147959" cy="222116"/>
            <a:chOff x="10400961" y="2399669"/>
            <a:chExt cx="147959" cy="222116"/>
          </a:xfrm>
        </p:grpSpPr>
        <p:pic>
          <p:nvPicPr>
            <p:cNvPr id="5" name="Ink 2"/>
            <p:cNvPicPr>
              <a:picLocks noChangeAspect="1"/>
            </p:cNvPicPr>
            <p:nvPr/>
          </p:nvPicPr>
          <p:blipFill>
            <a:blip r:embed="rId3"/>
            <a:stretch>
              <a:fillRect/>
            </a:stretch>
          </p:blipFill>
          <p:spPr>
            <a:xfrm>
              <a:off x="10487244" y="2463229"/>
              <a:ext cx="356" cy="356"/>
            </a:xfrm>
            <a:prstGeom prst="rect">
              <a:avLst/>
            </a:prstGeom>
            <a:noFill/>
            <a:ln>
              <a:noFill/>
            </a:ln>
          </p:spPr>
        </p:pic>
        <p:pic>
          <p:nvPicPr>
            <p:cNvPr id="6" name="Ink 3"/>
            <p:cNvPicPr>
              <a:picLocks noChangeAspect="1"/>
            </p:cNvPicPr>
            <p:nvPr/>
          </p:nvPicPr>
          <p:blipFill>
            <a:blip r:embed="rId4"/>
            <a:stretch>
              <a:fillRect/>
            </a:stretch>
          </p:blipFill>
          <p:spPr>
            <a:xfrm>
              <a:off x="10487244" y="2463229"/>
              <a:ext cx="356" cy="356"/>
            </a:xfrm>
            <a:prstGeom prst="rect">
              <a:avLst/>
            </a:prstGeom>
            <a:noFill/>
            <a:ln>
              <a:noFill/>
            </a:ln>
          </p:spPr>
        </p:pic>
        <p:pic>
          <p:nvPicPr>
            <p:cNvPr id="7" name="Ink 4"/>
            <p:cNvPicPr>
              <a:picLocks noChangeAspect="1"/>
            </p:cNvPicPr>
            <p:nvPr/>
          </p:nvPicPr>
          <p:blipFill>
            <a:blip r:embed="rId4"/>
            <a:stretch>
              <a:fillRect/>
            </a:stretch>
          </p:blipFill>
          <p:spPr>
            <a:xfrm>
              <a:off x="10487244" y="2463229"/>
              <a:ext cx="356" cy="356"/>
            </a:xfrm>
            <a:prstGeom prst="rect">
              <a:avLst/>
            </a:prstGeom>
            <a:noFill/>
            <a:ln>
              <a:noFill/>
            </a:ln>
          </p:spPr>
        </p:pic>
        <p:pic>
          <p:nvPicPr>
            <p:cNvPr id="8" name="Ink 5"/>
            <p:cNvPicPr>
              <a:picLocks noChangeAspect="1"/>
            </p:cNvPicPr>
            <p:nvPr/>
          </p:nvPicPr>
          <p:blipFill>
            <a:blip r:embed="rId3"/>
            <a:stretch>
              <a:fillRect/>
            </a:stretch>
          </p:blipFill>
          <p:spPr>
            <a:xfrm>
              <a:off x="10487244" y="2463229"/>
              <a:ext cx="356" cy="356"/>
            </a:xfrm>
            <a:prstGeom prst="rect">
              <a:avLst/>
            </a:prstGeom>
            <a:noFill/>
            <a:ln>
              <a:noFill/>
            </a:ln>
          </p:spPr>
        </p:pic>
        <p:pic>
          <p:nvPicPr>
            <p:cNvPr id="9" name="Ink 6"/>
            <p:cNvPicPr>
              <a:picLocks noChangeAspect="1"/>
            </p:cNvPicPr>
            <p:nvPr/>
          </p:nvPicPr>
          <p:blipFill>
            <a:blip r:embed="rId4"/>
            <a:stretch>
              <a:fillRect/>
            </a:stretch>
          </p:blipFill>
          <p:spPr>
            <a:xfrm>
              <a:off x="10487244" y="2463229"/>
              <a:ext cx="356" cy="356"/>
            </a:xfrm>
            <a:prstGeom prst="rect">
              <a:avLst/>
            </a:prstGeom>
            <a:noFill/>
            <a:ln>
              <a:noFill/>
            </a:ln>
          </p:spPr>
        </p:pic>
        <p:pic>
          <p:nvPicPr>
            <p:cNvPr id="10" name="Ink 9"/>
            <p:cNvPicPr>
              <a:picLocks noChangeAspect="1"/>
            </p:cNvPicPr>
            <p:nvPr/>
          </p:nvPicPr>
          <p:blipFill>
            <a:blip r:embed="rId5"/>
            <a:stretch>
              <a:fillRect/>
            </a:stretch>
          </p:blipFill>
          <p:spPr>
            <a:xfrm>
              <a:off x="10400961" y="2399669"/>
              <a:ext cx="147959" cy="222116"/>
            </a:xfrm>
            <a:prstGeom prst="rect">
              <a:avLst/>
            </a:prstGeom>
            <a:noFill/>
            <a:ln>
              <a:noFill/>
            </a:ln>
          </p:spPr>
        </p:pic>
      </p:grpSp>
      <p:pic>
        <p:nvPicPr>
          <p:cNvPr id="11" name="Ink 12"/>
          <p:cNvPicPr>
            <a:picLocks noChangeAspect="1"/>
          </p:cNvPicPr>
          <p:nvPr/>
        </p:nvPicPr>
        <p:blipFill>
          <a:blip r:embed="rId6"/>
          <a:stretch>
            <a:fillRect/>
          </a:stretch>
        </p:blipFill>
        <p:spPr>
          <a:xfrm>
            <a:off x="10020077" y="3562109"/>
            <a:ext cx="356" cy="356"/>
          </a:xfrm>
          <a:prstGeom prst="rect">
            <a:avLst/>
          </a:prstGeom>
          <a:noFill/>
          <a:ln>
            <a:noFill/>
          </a:ln>
        </p:spPr>
      </p:pic>
      <p:pic>
        <p:nvPicPr>
          <p:cNvPr id="12" name="Ink 13"/>
          <p:cNvPicPr>
            <a:picLocks noChangeAspect="1"/>
          </p:cNvPicPr>
          <p:nvPr/>
        </p:nvPicPr>
        <p:blipFill>
          <a:blip r:embed="rId7"/>
          <a:stretch>
            <a:fillRect/>
          </a:stretch>
        </p:blipFill>
        <p:spPr>
          <a:xfrm>
            <a:off x="10028361" y="3536551"/>
            <a:ext cx="49679" cy="70564"/>
          </a:xfrm>
          <a:prstGeom prst="rect">
            <a:avLst/>
          </a:prstGeom>
          <a:noFill/>
          <a:ln>
            <a:noFill/>
          </a:ln>
        </p:spPr>
      </p:pic>
      <p:pic>
        <p:nvPicPr>
          <p:cNvPr id="13" name="Ink 15"/>
          <p:cNvPicPr>
            <a:picLocks noChangeAspect="1"/>
          </p:cNvPicPr>
          <p:nvPr/>
        </p:nvPicPr>
        <p:blipFill>
          <a:blip r:embed="rId8"/>
          <a:stretch>
            <a:fillRect/>
          </a:stretch>
        </p:blipFill>
        <p:spPr>
          <a:xfrm>
            <a:off x="7194078" y="4015349"/>
            <a:ext cx="120956" cy="117363"/>
          </a:xfrm>
          <a:prstGeom prst="rect">
            <a:avLst/>
          </a:prstGeom>
          <a:noFill/>
          <a:ln>
            <a:noFill/>
          </a:ln>
        </p:spPr>
      </p:pic>
      <p:pic>
        <p:nvPicPr>
          <p:cNvPr id="14" name="Ink 16"/>
          <p:cNvPicPr>
            <a:picLocks noChangeAspect="1"/>
          </p:cNvPicPr>
          <p:nvPr/>
        </p:nvPicPr>
        <p:blipFill>
          <a:blip r:embed="rId9"/>
          <a:stretch>
            <a:fillRect/>
          </a:stretch>
        </p:blipFill>
        <p:spPr>
          <a:xfrm>
            <a:off x="9686001" y="4020753"/>
            <a:ext cx="155877" cy="173882"/>
          </a:xfrm>
          <a:prstGeom prst="rect">
            <a:avLst/>
          </a:prstGeom>
          <a:noFill/>
          <a:ln>
            <a:noFill/>
          </a:ln>
        </p:spPr>
      </p:pic>
      <p:pic>
        <p:nvPicPr>
          <p:cNvPr id="15" name="Ink 17"/>
          <p:cNvPicPr>
            <a:picLocks noChangeAspect="1"/>
          </p:cNvPicPr>
          <p:nvPr/>
        </p:nvPicPr>
        <p:blipFill>
          <a:blip r:embed="rId3"/>
          <a:stretch>
            <a:fillRect/>
          </a:stretch>
        </p:blipFill>
        <p:spPr>
          <a:xfrm>
            <a:off x="9785003" y="4127308"/>
            <a:ext cx="356" cy="356"/>
          </a:xfrm>
          <a:prstGeom prst="rect">
            <a:avLst/>
          </a:prstGeom>
          <a:noFill/>
          <a:ln>
            <a:noFill/>
          </a:ln>
        </p:spPr>
      </p:pic>
      <p:grpSp>
        <p:nvGrpSpPr>
          <p:cNvPr id="16" name="Group 24"/>
          <p:cNvGrpSpPr/>
          <p:nvPr/>
        </p:nvGrpSpPr>
        <p:grpSpPr>
          <a:xfrm>
            <a:off x="9778877" y="4121191"/>
            <a:ext cx="12956" cy="31674"/>
            <a:chOff x="9778877" y="4121191"/>
            <a:chExt cx="12956" cy="31674"/>
          </a:xfrm>
        </p:grpSpPr>
        <p:pic>
          <p:nvPicPr>
            <p:cNvPr id="17" name="Ink 18"/>
            <p:cNvPicPr>
              <a:picLocks noChangeAspect="1"/>
            </p:cNvPicPr>
            <p:nvPr/>
          </p:nvPicPr>
          <p:blipFill>
            <a:blip r:embed="rId3"/>
            <a:stretch>
              <a:fillRect/>
            </a:stretch>
          </p:blipFill>
          <p:spPr>
            <a:xfrm>
              <a:off x="9791477" y="4121191"/>
              <a:ext cx="356" cy="356"/>
            </a:xfrm>
            <a:prstGeom prst="rect">
              <a:avLst/>
            </a:prstGeom>
            <a:noFill/>
            <a:ln>
              <a:noFill/>
            </a:ln>
          </p:spPr>
        </p:pic>
        <p:pic>
          <p:nvPicPr>
            <p:cNvPr id="18" name="Ink 19"/>
            <p:cNvPicPr>
              <a:picLocks noChangeAspect="1"/>
            </p:cNvPicPr>
            <p:nvPr/>
          </p:nvPicPr>
          <p:blipFill>
            <a:blip r:embed="rId3"/>
            <a:stretch>
              <a:fillRect/>
            </a:stretch>
          </p:blipFill>
          <p:spPr>
            <a:xfrm>
              <a:off x="9785003" y="4152509"/>
              <a:ext cx="356" cy="356"/>
            </a:xfrm>
            <a:prstGeom prst="rect">
              <a:avLst/>
            </a:prstGeom>
            <a:noFill/>
            <a:ln>
              <a:noFill/>
            </a:ln>
          </p:spPr>
        </p:pic>
        <p:pic>
          <p:nvPicPr>
            <p:cNvPr id="19" name="Ink 21"/>
            <p:cNvPicPr>
              <a:picLocks noChangeAspect="1"/>
            </p:cNvPicPr>
            <p:nvPr/>
          </p:nvPicPr>
          <p:blipFill>
            <a:blip r:embed="rId10"/>
            <a:stretch>
              <a:fillRect/>
            </a:stretch>
          </p:blipFill>
          <p:spPr>
            <a:xfrm>
              <a:off x="9778877" y="4121191"/>
              <a:ext cx="356" cy="356"/>
            </a:xfrm>
            <a:prstGeom prst="rect">
              <a:avLst/>
            </a:prstGeom>
            <a:noFill/>
            <a:ln>
              <a:noFill/>
            </a:ln>
          </p:spPr>
        </p:pic>
        <p:pic>
          <p:nvPicPr>
            <p:cNvPr id="20" name="Ink 23"/>
            <p:cNvPicPr>
              <a:picLocks noChangeAspect="1"/>
            </p:cNvPicPr>
            <p:nvPr/>
          </p:nvPicPr>
          <p:blipFill>
            <a:blip r:embed="rId3"/>
            <a:stretch>
              <a:fillRect/>
            </a:stretch>
          </p:blipFill>
          <p:spPr>
            <a:xfrm>
              <a:off x="9778877" y="4127308"/>
              <a:ext cx="356" cy="356"/>
            </a:xfrm>
            <a:prstGeom prst="rect">
              <a:avLst/>
            </a:prstGeom>
            <a:noFill/>
            <a:ln>
              <a:noFill/>
            </a:ln>
          </p:spPr>
        </p:pic>
      </p:grpSp>
      <p:pic>
        <p:nvPicPr>
          <p:cNvPr id="21" name="Ink 25"/>
          <p:cNvPicPr>
            <a:picLocks noChangeAspect="1"/>
          </p:cNvPicPr>
          <p:nvPr/>
        </p:nvPicPr>
        <p:blipFill>
          <a:blip r:embed="rId3"/>
          <a:stretch>
            <a:fillRect/>
          </a:stretch>
        </p:blipFill>
        <p:spPr>
          <a:xfrm>
            <a:off x="12915826" y="3352483"/>
            <a:ext cx="356" cy="356"/>
          </a:xfrm>
          <a:prstGeom prst="rect">
            <a:avLst/>
          </a:prstGeom>
          <a:noFill/>
          <a:ln>
            <a:noFill/>
          </a:ln>
        </p:spPr>
      </p:pic>
      <p:pic>
        <p:nvPicPr>
          <p:cNvPr id="22" name="Picture 14" descr="Icon&#10;&#10;Description automatically generated"/>
          <p:cNvPicPr>
            <a:picLocks noChangeAspect="1"/>
          </p:cNvPicPr>
          <p:nvPr/>
        </p:nvPicPr>
        <p:blipFill>
          <a:blip r:embed="rId11"/>
          <a:stretch>
            <a:fillRect/>
          </a:stretch>
        </p:blipFill>
        <p:spPr>
          <a:xfrm>
            <a:off x="1617302" y="38101"/>
            <a:ext cx="1830452" cy="1147985"/>
          </a:xfrm>
          <a:prstGeom prst="rect">
            <a:avLst/>
          </a:prstGeom>
          <a:noFill/>
          <a:ln>
            <a:noFill/>
          </a:ln>
        </p:spPr>
      </p:pic>
      <p:sp>
        <p:nvSpPr>
          <p:cNvPr id="23" name="TextBox 22"/>
          <p:cNvSpPr txBox="1"/>
          <p:nvPr/>
        </p:nvSpPr>
        <p:spPr>
          <a:xfrm>
            <a:off x="771589" y="5525262"/>
            <a:ext cx="10648828" cy="1154675"/>
          </a:xfrm>
          <a:prstGeom prst="rect">
            <a:avLst/>
          </a:prstGeom>
          <a:noFill/>
          <a:ln>
            <a:noFill/>
          </a:ln>
        </p:spPr>
        <p:txBody>
          <a:bodyPr vert="horz" wrap="square" lIns="91440" tIns="45720" rIns="91440" bIns="45720" anchor="t" anchorCtr="0" compatLnSpc="1">
            <a:spAutoFit/>
          </a:bodyPr>
          <a:lstStyle/>
          <a:p>
            <a:pPr>
              <a:lnSpc>
                <a:spcPct val="150000"/>
              </a:lnSpc>
              <a:defRPr sz="1800" b="0" i="0" u="none" strike="noStrike" kern="0" cap="none" spc="0" baseline="0">
                <a:solidFill>
                  <a:srgbClr val="000000"/>
                </a:solidFill>
                <a:uFillTx/>
              </a:defRPr>
            </a:pPr>
            <a:r>
              <a:rPr lang="en-GB" sz="1600" dirty="0">
                <a:solidFill>
                  <a:srgbClr val="000000"/>
                </a:solidFill>
                <a:latin typeface="Arial"/>
                <a:cs typeface="Arial"/>
              </a:rPr>
              <a:t>The collection of marketing choices an organization makes to sell its goods and services is referred to as the marketing mix. These decisions based on market research include selecting effective tactics and tools that will satisfy customers and outperform competitors.</a:t>
            </a:r>
            <a:endParaRPr lang="en-GB" sz="1600" b="0" i="0" u="none" strike="noStrike" kern="1200" cap="none" spc="0" baseline="0" dirty="0">
              <a:solidFill>
                <a:srgbClr val="000000"/>
              </a:solidFill>
              <a:uFillTx/>
              <a:latin typeface="Arial" pitchFamily="34"/>
              <a:cs typeface="Arial" pitchFamily="34"/>
            </a:endParaRPr>
          </a:p>
        </p:txBody>
      </p:sp>
      <p:sp>
        <p:nvSpPr>
          <p:cNvPr id="24" name="TextBox 23"/>
          <p:cNvSpPr txBox="1"/>
          <p:nvPr/>
        </p:nvSpPr>
        <p:spPr>
          <a:xfrm>
            <a:off x="4114800" y="609603"/>
            <a:ext cx="3352803" cy="456532"/>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Arial" pitchFamily="34"/>
                <a:cs typeface="Arial" pitchFamily="34"/>
              </a:rPr>
              <a:t>8. 4Ps of marketing model</a:t>
            </a:r>
          </a:p>
        </p:txBody>
      </p:sp>
      <p:sp>
        <p:nvSpPr>
          <p:cNvPr id="25" name="Slide Number Placeholder 24">
            <a:extLst>
              <a:ext uri="{FF2B5EF4-FFF2-40B4-BE49-F238E27FC236}">
                <a16:creationId xmlns:a16="http://schemas.microsoft.com/office/drawing/2014/main" id="{9315614F-FBD7-DAA3-3F61-7D3F66812787}"/>
              </a:ext>
            </a:extLst>
          </p:cNvPr>
          <p:cNvSpPr>
            <a:spLocks noGrp="1"/>
          </p:cNvSpPr>
          <p:nvPr>
            <p:ph type="sldNum" sz="quarter" idx="12"/>
          </p:nvPr>
        </p:nvSpPr>
        <p:spPr/>
        <p:txBody>
          <a:bodyPr/>
          <a:lstStyle/>
          <a:p>
            <a:fld id="{D57F1E4F-1CFF-5643-939E-217C01CDF565}" type="slidenum">
              <a:rPr lang="en-US" dirty="0"/>
              <a:pPr/>
              <a:t>8</a:t>
            </a:fld>
            <a:endParaRPr lang="en-GB"/>
          </a:p>
        </p:txBody>
      </p:sp>
    </p:spTree>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p:cNvSpPr txBox="1">
            <a:spLocks noGrp="1"/>
          </p:cNvSpPr>
          <p:nvPr>
            <p:ph type="title"/>
          </p:nvPr>
        </p:nvSpPr>
        <p:spPr>
          <a:xfrm>
            <a:off x="3910587" y="381003"/>
            <a:ext cx="3810003" cy="854067"/>
          </a:xfrm>
        </p:spPr>
        <p:txBody>
          <a:bodyPr anchorCtr="1"/>
          <a:lstStyle/>
          <a:p>
            <a:pPr lvl="0" algn="ctr">
              <a:lnSpc>
                <a:spcPct val="150000"/>
              </a:lnSpc>
            </a:pPr>
            <a:r>
              <a:rPr lang="en-US" sz="1800" b="1">
                <a:latin typeface="Arial" pitchFamily="34"/>
                <a:cs typeface="Arial" pitchFamily="34"/>
              </a:rPr>
              <a:t>9. Funding</a:t>
            </a:r>
          </a:p>
        </p:txBody>
      </p:sp>
      <p:pic>
        <p:nvPicPr>
          <p:cNvPr id="3" name="Picture 2"/>
          <p:cNvPicPr>
            <a:picLocks noChangeAspect="1"/>
          </p:cNvPicPr>
          <p:nvPr/>
        </p:nvPicPr>
        <p:blipFill>
          <a:blip r:embed="rId2"/>
          <a:stretch>
            <a:fillRect/>
          </a:stretch>
        </p:blipFill>
        <p:spPr>
          <a:xfrm>
            <a:off x="1209668" y="1624961"/>
            <a:ext cx="3600450" cy="2400300"/>
          </a:xfrm>
          <a:prstGeom prst="rect">
            <a:avLst/>
          </a:prstGeom>
          <a:solidFill>
            <a:srgbClr val="EDEDED"/>
          </a:solidFill>
          <a:ln>
            <a:noFill/>
          </a:ln>
        </p:spPr>
      </p:pic>
      <p:pic>
        <p:nvPicPr>
          <p:cNvPr id="4" name="Picture 4"/>
          <p:cNvPicPr>
            <a:picLocks noChangeAspect="1"/>
          </p:cNvPicPr>
          <p:nvPr/>
        </p:nvPicPr>
        <p:blipFill>
          <a:blip r:embed="rId3"/>
          <a:stretch>
            <a:fillRect/>
          </a:stretch>
        </p:blipFill>
        <p:spPr>
          <a:xfrm>
            <a:off x="7315200" y="2800350"/>
            <a:ext cx="3681438" cy="2449833"/>
          </a:xfrm>
          <a:prstGeom prst="rect">
            <a:avLst/>
          </a:prstGeom>
          <a:solidFill>
            <a:srgbClr val="FFFFFF"/>
          </a:solidFill>
          <a:ln w="76196">
            <a:solidFill>
              <a:srgbClr val="292929"/>
            </a:solidFill>
            <a:prstDash val="solid"/>
            <a:miter/>
          </a:ln>
        </p:spPr>
      </p:pic>
      <p:sp>
        <p:nvSpPr>
          <p:cNvPr id="5" name="TextBox 5"/>
          <p:cNvSpPr txBox="1"/>
          <p:nvPr/>
        </p:nvSpPr>
        <p:spPr>
          <a:xfrm>
            <a:off x="1367018" y="4495803"/>
            <a:ext cx="1676406" cy="461662"/>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Arial" pitchFamily="34"/>
                <a:cs typeface="Arial" pitchFamily="34"/>
              </a:rPr>
              <a:t>£42,000</a:t>
            </a:r>
          </a:p>
        </p:txBody>
      </p:sp>
      <p:sp>
        <p:nvSpPr>
          <p:cNvPr id="6" name="TextBox 6"/>
          <p:cNvSpPr txBox="1"/>
          <p:nvPr/>
        </p:nvSpPr>
        <p:spPr>
          <a:xfrm>
            <a:off x="8051017" y="5764240"/>
            <a:ext cx="2209803" cy="584777"/>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Arial" pitchFamily="34"/>
                <a:cs typeface="Arial" pitchFamily="34"/>
              </a:rPr>
              <a:t>Family: Valentina’s brother £8, 000</a:t>
            </a:r>
          </a:p>
        </p:txBody>
      </p:sp>
      <p:sp>
        <p:nvSpPr>
          <p:cNvPr id="7" name="TextBox 6"/>
          <p:cNvSpPr txBox="1"/>
          <p:nvPr/>
        </p:nvSpPr>
        <p:spPr>
          <a:xfrm>
            <a:off x="1600200" y="4134843"/>
            <a:ext cx="4119375" cy="375552"/>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dirty="0">
                <a:solidFill>
                  <a:srgbClr val="000000"/>
                </a:solidFill>
                <a:uFillTx/>
                <a:latin typeface="Arial"/>
                <a:cs typeface="Arial"/>
              </a:rPr>
              <a:t>Figure 5. 13 ways to invest your money</a:t>
            </a:r>
          </a:p>
        </p:txBody>
      </p:sp>
      <p:sp>
        <p:nvSpPr>
          <p:cNvPr id="8" name="TextBox 8"/>
          <p:cNvSpPr txBox="1"/>
          <p:nvPr/>
        </p:nvSpPr>
        <p:spPr>
          <a:xfrm>
            <a:off x="8001000" y="5333018"/>
            <a:ext cx="2590796" cy="415494"/>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Arial" pitchFamily="34"/>
                <a:cs typeface="Arial" pitchFamily="34"/>
              </a:rPr>
              <a:t>Figure 6. Evolution of family</a:t>
            </a:r>
          </a:p>
        </p:txBody>
      </p:sp>
      <p:sp>
        <p:nvSpPr>
          <p:cNvPr id="9" name="Slide Number Placeholder 8">
            <a:extLst>
              <a:ext uri="{FF2B5EF4-FFF2-40B4-BE49-F238E27FC236}">
                <a16:creationId xmlns:a16="http://schemas.microsoft.com/office/drawing/2014/main" id="{3E71630A-89E5-FD3F-F55E-3505CF6DC556}"/>
              </a:ext>
            </a:extLst>
          </p:cNvPr>
          <p:cNvSpPr>
            <a:spLocks noGrp="1"/>
          </p:cNvSpPr>
          <p:nvPr>
            <p:ph type="sldNum" sz="quarter" idx="12"/>
          </p:nvPr>
        </p:nvSpPr>
        <p:spPr/>
        <p:txBody>
          <a:bodyPr/>
          <a:lstStyle/>
          <a:p>
            <a:fld id="{D57F1E4F-1CFF-5643-939E-217C01CDF565}" type="slidenum">
              <a:rPr lang="en-US" dirty="0"/>
              <a:pPr/>
              <a:t>9</a:t>
            </a:fld>
            <a:endParaRPr lang="en-GB"/>
          </a:p>
        </p:txBody>
      </p:sp>
    </p:spTree>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4" name="TextBox 3"/>
          <p:cNvSpPr txBox="1"/>
          <p:nvPr/>
        </p:nvSpPr>
        <p:spPr>
          <a:xfrm>
            <a:off x="2589213" y="4775200"/>
            <a:ext cx="8915399" cy="823448"/>
          </a:xfrm>
          <a:prstGeom prst="rect">
            <a:avLst/>
          </a:prstGeom>
        </p:spPr>
        <p:txBody>
          <a:bodyPr vert="horz" lIns="91440" tIns="45720" rIns="91440" bIns="45720" rtlCol="0" anchor="b" anchorCtr="0" compatLnSpc="1">
            <a:normAutofit/>
          </a:bodyPr>
          <a:lstStyle/>
          <a:p>
            <a:pPr marL="0" marR="0" lvl="0" indent="0" defTabSz="457200" fontAlgn="auto">
              <a:spcBef>
                <a:spcPct val="0"/>
              </a:spcBef>
              <a:spcAft>
                <a:spcPts val="600"/>
              </a:spcAft>
              <a:tabLst/>
              <a:defRPr sz="1800" b="0" i="0" u="none" strike="noStrike" kern="0" cap="none" spc="0" baseline="0">
                <a:solidFill>
                  <a:srgbClr val="000000"/>
                </a:solidFill>
                <a:uFillTx/>
              </a:defRPr>
            </a:pPr>
            <a:r>
              <a:rPr lang="en-US" sz="2800" b="1" i="0" u="none" strike="noStrike" cap="none" spc="0" baseline="0" dirty="0">
                <a:solidFill>
                  <a:schemeClr val="tx1">
                    <a:lumMod val="85000"/>
                    <a:lumOff val="15000"/>
                  </a:schemeClr>
                </a:solidFill>
                <a:uFillTx/>
                <a:latin typeface="Arial"/>
                <a:ea typeface="+mj-ea"/>
                <a:cs typeface="Arial"/>
              </a:rPr>
              <a:t>Yearly expenses</a:t>
            </a:r>
          </a:p>
        </p:txBody>
      </p:sp>
      <p:pic>
        <p:nvPicPr>
          <p:cNvPr id="2" name="Picture 4"/>
          <p:cNvPicPr>
            <a:picLocks noChangeAspect="1"/>
          </p:cNvPicPr>
          <p:nvPr/>
        </p:nvPicPr>
        <p:blipFill>
          <a:blip r:embed="rId2"/>
          <a:stretch>
            <a:fillRect/>
          </a:stretch>
        </p:blipFill>
        <p:spPr>
          <a:xfrm>
            <a:off x="2589212" y="634963"/>
            <a:ext cx="7377936" cy="3854971"/>
          </a:xfrm>
          <a:prstGeom prst="rect">
            <a:avLst/>
          </a:prstGeom>
          <a:noFill/>
        </p:spPr>
      </p:pic>
      <p:sp>
        <p:nvSpPr>
          <p:cNvPr id="3" name="Rectangle 1"/>
          <p:cNvSpPr/>
          <p:nvPr/>
        </p:nvSpPr>
        <p:spPr>
          <a:xfrm>
            <a:off x="2690814" y="1822454"/>
            <a:ext cx="12191996" cy="457200"/>
          </a:xfrm>
          <a:prstGeom prst="rect">
            <a:avLst/>
          </a:prstGeom>
          <a:noFill/>
          <a:ln>
            <a:noFill/>
            <a:prstDash val="solid"/>
          </a:ln>
        </p:spPr>
        <p:txBody>
          <a:bodyPr vert="horz" wrap="none" lIns="91440" tIns="45720" rIns="91440" bIns="45720" anchor="ctr"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cs typeface="Arial" pitchFamily="34"/>
            </a:endParaRPr>
          </a:p>
        </p:txBody>
      </p:sp>
      <p:sp>
        <p:nvSpPr>
          <p:cNvPr id="5" name="Slide Number Placeholder 4">
            <a:extLst>
              <a:ext uri="{FF2B5EF4-FFF2-40B4-BE49-F238E27FC236}">
                <a16:creationId xmlns:a16="http://schemas.microsoft.com/office/drawing/2014/main" id="{30277EF5-A613-828B-748A-5A4AF88304FA}"/>
              </a:ext>
            </a:extLst>
          </p:cNvPr>
          <p:cNvSpPr>
            <a:spLocks noGrp="1"/>
          </p:cNvSpPr>
          <p:nvPr>
            <p:ph type="sldNum" sz="quarter" idx="12"/>
          </p:nvPr>
        </p:nvSpPr>
        <p:spPr/>
        <p:txBody>
          <a:bodyPr/>
          <a:lstStyle/>
          <a:p>
            <a:fld id="{D57F1E4F-1CFF-5643-939E-217C01CDF565}" type="slidenum">
              <a:rPr lang="en-US" dirty="0"/>
              <a:pPr/>
              <a:t>10</a:t>
            </a:fld>
            <a:endParaRPr lang="en-GB"/>
          </a:p>
        </p:txBody>
      </p:sp>
    </p:spTree>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6" name="Group 8">
            <a:extLst>
              <a:ext uri="{FF2B5EF4-FFF2-40B4-BE49-F238E27FC236}">
                <a16:creationId xmlns:a16="http://schemas.microsoft.com/office/drawing/2014/main" id="{EB9B5B69-A297-4D2F-8B89-529DA8A273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3E39D215-BF38-4094-82D7-61DED1145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7412700A-91C4-4126-8F17-3B9449DBB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DF985802-25A8-4B99-89F0-2A42EC325F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F54C35AF-DB92-4205-A779-2A385B7143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9F845211-1F53-4E0A-891E-B78A206F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9149C7DD-9998-4805-BFC8-CEF5F5DF3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47C8036D-3ECA-43DA-BAF5-3C65CF4112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29C15912-CDE8-4DF3-9324-273FB4C86D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37C68D51-B7DA-4572-AB7E-708540B3C6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1AF802CB-4E9E-4895-9363-C119914909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615760E5-5F27-4735-B01C-78E05F3FB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 name="Freeform 22">
              <a:extLst>
                <a:ext uri="{FF2B5EF4-FFF2-40B4-BE49-F238E27FC236}">
                  <a16:creationId xmlns:a16="http://schemas.microsoft.com/office/drawing/2014/main" id="{DB9C6516-B2DB-432F-BD3A-A1792BD46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7" name="Group 22">
            <a:extLst>
              <a:ext uri="{FF2B5EF4-FFF2-40B4-BE49-F238E27FC236}">
                <a16:creationId xmlns:a16="http://schemas.microsoft.com/office/drawing/2014/main" id="{BC9C8D0D-644B-4B97-B83C-CC8E64361D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F8BE1EA6-80CF-446B-A4FE-3F935A51C0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10E39808-F4F7-43DE-AB53-82B7B55EA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6ED5109A-600A-4C23-9BB3-C4C19C2D9F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D76FF73F-8CA3-42B0-A680-353805CD2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B26A6949-3BEB-422A-854C-D4E26E4CF1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FE07AD25-30AF-40CD-B901-DF1EDBD68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5AA460AF-7760-4F15-881A-6F0BFDBCD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EE53C70E-5D92-4C42-A34F-9F7D16006B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C27614EE-0086-4D34-99BD-52F03708D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326919B9-3ED4-4744-A713-326B3BAF6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898BDBF5-8AA3-49CD-999A-ABA1F7AE3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5" name="Freeform 38">
              <a:extLst>
                <a:ext uri="{FF2B5EF4-FFF2-40B4-BE49-F238E27FC236}">
                  <a16:creationId xmlns:a16="http://schemas.microsoft.com/office/drawing/2014/main" id="{AF8ED3E0-CBE7-48C4-8F9E-FF98079CDB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8" name="Rectangle 36">
            <a:extLst>
              <a:ext uri="{FF2B5EF4-FFF2-40B4-BE49-F238E27FC236}">
                <a16:creationId xmlns:a16="http://schemas.microsoft.com/office/drawing/2014/main" id="{A84F153B-2093-4171-BD2D-1631695C9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6">
            <a:extLst>
              <a:ext uri="{FF2B5EF4-FFF2-40B4-BE49-F238E27FC236}">
                <a16:creationId xmlns:a16="http://schemas.microsoft.com/office/drawing/2014/main" id="{DB5BC99D-7BEA-4F13-B82B-A956E2D09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41" name="Rectangle 40">
            <a:extLst>
              <a:ext uri="{FF2B5EF4-FFF2-40B4-BE49-F238E27FC236}">
                <a16:creationId xmlns:a16="http://schemas.microsoft.com/office/drawing/2014/main" id="{04FFCB0A-A21A-4D0F-AE1C-6EC8ED79A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 name="Group 42">
            <a:extLst>
              <a:ext uri="{FF2B5EF4-FFF2-40B4-BE49-F238E27FC236}">
                <a16:creationId xmlns:a16="http://schemas.microsoft.com/office/drawing/2014/main" id="{481DDC0B-F2D9-4A55-A60C-E0532B46C9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44" name="Freeform 11">
              <a:extLst>
                <a:ext uri="{FF2B5EF4-FFF2-40B4-BE49-F238E27FC236}">
                  <a16:creationId xmlns:a16="http://schemas.microsoft.com/office/drawing/2014/main" id="{60C4C88B-2AA4-43CA-9F8F-3FB2B5D7D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45" name="Freeform 12">
              <a:extLst>
                <a:ext uri="{FF2B5EF4-FFF2-40B4-BE49-F238E27FC236}">
                  <a16:creationId xmlns:a16="http://schemas.microsoft.com/office/drawing/2014/main" id="{1E062DFF-2E6B-420E-AEFE-FB8082B29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46" name="Freeform 13">
              <a:extLst>
                <a:ext uri="{FF2B5EF4-FFF2-40B4-BE49-F238E27FC236}">
                  <a16:creationId xmlns:a16="http://schemas.microsoft.com/office/drawing/2014/main" id="{37DD0A2B-B295-4280-B8DA-0DC58312C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7" name="Freeform 14">
              <a:extLst>
                <a:ext uri="{FF2B5EF4-FFF2-40B4-BE49-F238E27FC236}">
                  <a16:creationId xmlns:a16="http://schemas.microsoft.com/office/drawing/2014/main" id="{83B6198C-5321-4CBD-A21D-B413234BF8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8" name="Freeform 15">
              <a:extLst>
                <a:ext uri="{FF2B5EF4-FFF2-40B4-BE49-F238E27FC236}">
                  <a16:creationId xmlns:a16="http://schemas.microsoft.com/office/drawing/2014/main" id="{CA21CB5E-7E99-4448-8DD0-FA87EAC3C0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9" name="Freeform 16">
              <a:extLst>
                <a:ext uri="{FF2B5EF4-FFF2-40B4-BE49-F238E27FC236}">
                  <a16:creationId xmlns:a16="http://schemas.microsoft.com/office/drawing/2014/main" id="{5675BC7F-097E-4C82-8B98-05F11E34FF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50" name="Freeform 17">
              <a:extLst>
                <a:ext uri="{FF2B5EF4-FFF2-40B4-BE49-F238E27FC236}">
                  <a16:creationId xmlns:a16="http://schemas.microsoft.com/office/drawing/2014/main" id="{CF36D428-039F-4D57-83E9-C9E49A8EEF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51" name="Freeform 18">
              <a:extLst>
                <a:ext uri="{FF2B5EF4-FFF2-40B4-BE49-F238E27FC236}">
                  <a16:creationId xmlns:a16="http://schemas.microsoft.com/office/drawing/2014/main" id="{9C846992-7277-412B-8F89-BF12BBBBED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52" name="Freeform 19">
              <a:extLst>
                <a:ext uri="{FF2B5EF4-FFF2-40B4-BE49-F238E27FC236}">
                  <a16:creationId xmlns:a16="http://schemas.microsoft.com/office/drawing/2014/main" id="{2FFB1517-7128-4059-90D1-7FE4A5155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53" name="Freeform 20">
              <a:extLst>
                <a:ext uri="{FF2B5EF4-FFF2-40B4-BE49-F238E27FC236}">
                  <a16:creationId xmlns:a16="http://schemas.microsoft.com/office/drawing/2014/main" id="{C0835D29-A969-4B36-823D-2041358537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54" name="Freeform 21">
              <a:extLst>
                <a:ext uri="{FF2B5EF4-FFF2-40B4-BE49-F238E27FC236}">
                  <a16:creationId xmlns:a16="http://schemas.microsoft.com/office/drawing/2014/main" id="{E513FF63-116C-4620-AA46-03788BE5F1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55" name="Freeform 22">
              <a:extLst>
                <a:ext uri="{FF2B5EF4-FFF2-40B4-BE49-F238E27FC236}">
                  <a16:creationId xmlns:a16="http://schemas.microsoft.com/office/drawing/2014/main" id="{EF361EF8-880C-41F9-8051-9F05A8C20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p:cNvSpPr txBox="1">
            <a:spLocks noGrp="1"/>
          </p:cNvSpPr>
          <p:nvPr>
            <p:ph type="title"/>
          </p:nvPr>
        </p:nvSpPr>
        <p:spPr>
          <a:xfrm>
            <a:off x="2213579" y="5354197"/>
            <a:ext cx="8915399" cy="949512"/>
          </a:xfrm>
        </p:spPr>
        <p:txBody>
          <a:bodyPr vert="horz" lIns="91440" tIns="45720" rIns="91440" bIns="45720" rtlCol="0" anchor="b">
            <a:normAutofit/>
          </a:bodyPr>
          <a:lstStyle/>
          <a:p>
            <a:pPr lvl="0"/>
            <a:r>
              <a:rPr lang="en-US" sz="2800" b="1" dirty="0">
                <a:latin typeface="Arial"/>
                <a:cs typeface="Arial"/>
              </a:rPr>
              <a:t>Sales estimate</a:t>
            </a:r>
          </a:p>
        </p:txBody>
      </p:sp>
      <p:grpSp>
        <p:nvGrpSpPr>
          <p:cNvPr id="57" name="Group 56">
            <a:extLst>
              <a:ext uri="{FF2B5EF4-FFF2-40B4-BE49-F238E27FC236}">
                <a16:creationId xmlns:a16="http://schemas.microsoft.com/office/drawing/2014/main" id="{FBF9A995-2C32-4FB7-B5F3-E417B7DE06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58" name="Freeform 27">
              <a:extLst>
                <a:ext uri="{FF2B5EF4-FFF2-40B4-BE49-F238E27FC236}">
                  <a16:creationId xmlns:a16="http://schemas.microsoft.com/office/drawing/2014/main" id="{0F4ECCFB-A0C2-4B4D-B6E2-77341F6FE1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9" name="Freeform 28">
              <a:extLst>
                <a:ext uri="{FF2B5EF4-FFF2-40B4-BE49-F238E27FC236}">
                  <a16:creationId xmlns:a16="http://schemas.microsoft.com/office/drawing/2014/main" id="{5476CBB8-CCD6-4739-8729-8927DC09D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60" name="Freeform 29">
              <a:extLst>
                <a:ext uri="{FF2B5EF4-FFF2-40B4-BE49-F238E27FC236}">
                  <a16:creationId xmlns:a16="http://schemas.microsoft.com/office/drawing/2014/main" id="{695B716E-8BF4-4DD9-96A5-4238FDC07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61" name="Freeform 30">
              <a:extLst>
                <a:ext uri="{FF2B5EF4-FFF2-40B4-BE49-F238E27FC236}">
                  <a16:creationId xmlns:a16="http://schemas.microsoft.com/office/drawing/2014/main" id="{6A3F7DBC-E3BC-4902-BE4C-6F3542E33D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62" name="Freeform 31">
              <a:extLst>
                <a:ext uri="{FF2B5EF4-FFF2-40B4-BE49-F238E27FC236}">
                  <a16:creationId xmlns:a16="http://schemas.microsoft.com/office/drawing/2014/main" id="{70379707-5601-41BA-8F25-82825A8E3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63" name="Freeform 32">
              <a:extLst>
                <a:ext uri="{FF2B5EF4-FFF2-40B4-BE49-F238E27FC236}">
                  <a16:creationId xmlns:a16="http://schemas.microsoft.com/office/drawing/2014/main" id="{1C7E7640-A719-4104-8E66-10B2FB848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64" name="Freeform 33">
              <a:extLst>
                <a:ext uri="{FF2B5EF4-FFF2-40B4-BE49-F238E27FC236}">
                  <a16:creationId xmlns:a16="http://schemas.microsoft.com/office/drawing/2014/main" id="{9A4C4222-3F93-463D-9B22-69ECBF8E05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65" name="Freeform 34">
              <a:extLst>
                <a:ext uri="{FF2B5EF4-FFF2-40B4-BE49-F238E27FC236}">
                  <a16:creationId xmlns:a16="http://schemas.microsoft.com/office/drawing/2014/main" id="{B263D752-00B8-466F-A4DD-D4F58CAE12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66" name="Freeform 35">
              <a:extLst>
                <a:ext uri="{FF2B5EF4-FFF2-40B4-BE49-F238E27FC236}">
                  <a16:creationId xmlns:a16="http://schemas.microsoft.com/office/drawing/2014/main" id="{45470F50-BCB7-4793-B6EE-C07E577946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67" name="Freeform 36">
              <a:extLst>
                <a:ext uri="{FF2B5EF4-FFF2-40B4-BE49-F238E27FC236}">
                  <a16:creationId xmlns:a16="http://schemas.microsoft.com/office/drawing/2014/main" id="{3FE3B154-4827-4A59-B611-C15FE09303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8" name="Freeform 37">
              <a:extLst>
                <a:ext uri="{FF2B5EF4-FFF2-40B4-BE49-F238E27FC236}">
                  <a16:creationId xmlns:a16="http://schemas.microsoft.com/office/drawing/2014/main" id="{4856C74D-7893-4686-8C69-93ADFAD947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9" name="Freeform 38">
              <a:extLst>
                <a:ext uri="{FF2B5EF4-FFF2-40B4-BE49-F238E27FC236}">
                  <a16:creationId xmlns:a16="http://schemas.microsoft.com/office/drawing/2014/main" id="{D9855B44-5A4E-48D3-B20E-74C69EF51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1" name="Rectangle 70">
            <a:extLst>
              <a:ext uri="{FF2B5EF4-FFF2-40B4-BE49-F238E27FC236}">
                <a16:creationId xmlns:a16="http://schemas.microsoft.com/office/drawing/2014/main" id="{4DF306C4-90F2-4BFE-B2AD-FAFB31C46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5"/>
          <p:cNvPicPr>
            <a:picLocks noChangeAspect="1"/>
          </p:cNvPicPr>
          <p:nvPr/>
        </p:nvPicPr>
        <p:blipFill rotWithShape="1">
          <a:blip r:embed="rId3"/>
          <a:srcRect l="5760" r="6836" b="-1"/>
          <a:stretch/>
        </p:blipFill>
        <p:spPr>
          <a:xfrm>
            <a:off x="232834" y="-3864"/>
            <a:ext cx="3284556" cy="2894398"/>
          </a:xfrm>
          <a:prstGeom prst="rect">
            <a:avLst/>
          </a:prstGeom>
          <a:noFill/>
        </p:spPr>
      </p:pic>
      <p:pic>
        <p:nvPicPr>
          <p:cNvPr id="3" name="Picture 4" descr="Table&#10;&#10;Description automatically generated">
            <a:extLst>
              <a:ext uri="{FF2B5EF4-FFF2-40B4-BE49-F238E27FC236}">
                <a16:creationId xmlns:a16="http://schemas.microsoft.com/office/drawing/2014/main" id="{E358FAC4-B0B7-1C5D-2FBE-705490A9CE13}"/>
              </a:ext>
            </a:extLst>
          </p:cNvPr>
          <p:cNvPicPr>
            <a:picLocks noChangeAspect="1"/>
          </p:cNvPicPr>
          <p:nvPr/>
        </p:nvPicPr>
        <p:blipFill>
          <a:blip r:embed="rId4"/>
          <a:stretch>
            <a:fillRect/>
          </a:stretch>
        </p:blipFill>
        <p:spPr>
          <a:xfrm>
            <a:off x="3621471" y="1713401"/>
            <a:ext cx="8370476" cy="3087416"/>
          </a:xfrm>
          <a:prstGeom prst="rect">
            <a:avLst/>
          </a:prstGeom>
        </p:spPr>
      </p:pic>
      <p:sp>
        <p:nvSpPr>
          <p:cNvPr id="73" name="Freeform 33">
            <a:extLst>
              <a:ext uri="{FF2B5EF4-FFF2-40B4-BE49-F238E27FC236}">
                <a16:creationId xmlns:a16="http://schemas.microsoft.com/office/drawing/2014/main" id="{AA07F762-5743-4CB0-9102-37CFC56F2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753578"/>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5" name="Slide Number Placeholder 4">
            <a:extLst>
              <a:ext uri="{FF2B5EF4-FFF2-40B4-BE49-F238E27FC236}">
                <a16:creationId xmlns:a16="http://schemas.microsoft.com/office/drawing/2014/main" id="{6B7D9840-63D0-4103-FF82-94B5C5EEB9DE}"/>
              </a:ext>
            </a:extLst>
          </p:cNvPr>
          <p:cNvSpPr>
            <a:spLocks noGrp="1"/>
          </p:cNvSpPr>
          <p:nvPr>
            <p:ph type="sldNum" sz="quarter" idx="12"/>
          </p:nvPr>
        </p:nvSpPr>
        <p:spPr/>
        <p:txBody>
          <a:bodyPr/>
          <a:lstStyle/>
          <a:p>
            <a:fld id="{D57F1E4F-1CFF-5643-939E-217C01CDF565}" type="slidenum">
              <a:rPr lang="en-US" dirty="0"/>
              <a:pPr/>
              <a:t>11</a:t>
            </a:fld>
            <a:endParaRPr lang="en-GB"/>
          </a:p>
        </p:txBody>
      </p:sp>
    </p:spTree>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pic>
        <p:nvPicPr>
          <p:cNvPr id="2" name="Picture 3"/>
          <p:cNvPicPr>
            <a:picLocks noChangeAspect="1"/>
          </p:cNvPicPr>
          <p:nvPr/>
        </p:nvPicPr>
        <p:blipFill>
          <a:blip r:embed="rId2"/>
          <a:stretch>
            <a:fillRect/>
          </a:stretch>
        </p:blipFill>
        <p:spPr>
          <a:xfrm>
            <a:off x="5864348" y="530352"/>
            <a:ext cx="5553452" cy="6047228"/>
          </a:xfrm>
          <a:prstGeom prst="rect">
            <a:avLst/>
          </a:prstGeom>
          <a:solidFill>
            <a:srgbClr val="EDEDED"/>
          </a:solidFill>
          <a:ln>
            <a:noFill/>
          </a:ln>
        </p:spPr>
      </p:pic>
      <p:sp>
        <p:nvSpPr>
          <p:cNvPr id="3" name="Rectangle 1"/>
          <p:cNvSpPr/>
          <p:nvPr/>
        </p:nvSpPr>
        <p:spPr>
          <a:xfrm>
            <a:off x="3822704" y="1784351"/>
            <a:ext cx="12191996" cy="457200"/>
          </a:xfrm>
          <a:prstGeom prst="rect">
            <a:avLst/>
          </a:prstGeom>
          <a:noFill/>
          <a:ln>
            <a:noFill/>
            <a:prstDash val="solid"/>
          </a:ln>
        </p:spPr>
        <p:txBody>
          <a:bodyPr vert="horz" wrap="none" lIns="91440" tIns="45720" rIns="91440" bIns="45720" anchor="ctr"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cs typeface="Arial" pitchFamily="34"/>
            </a:endParaRPr>
          </a:p>
        </p:txBody>
      </p:sp>
      <p:sp>
        <p:nvSpPr>
          <p:cNvPr id="4" name="TextBox 4"/>
          <p:cNvSpPr txBox="1"/>
          <p:nvPr/>
        </p:nvSpPr>
        <p:spPr>
          <a:xfrm>
            <a:off x="1604685" y="697006"/>
            <a:ext cx="4343400" cy="456535"/>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dirty="0">
                <a:solidFill>
                  <a:srgbClr val="000000"/>
                </a:solidFill>
                <a:uFillTx/>
                <a:latin typeface="Arial"/>
                <a:cs typeface="Arial"/>
              </a:rPr>
              <a:t>Forecast profit and loss account</a:t>
            </a:r>
          </a:p>
        </p:txBody>
      </p:sp>
      <p:pic>
        <p:nvPicPr>
          <p:cNvPr id="5" name="Picture 5"/>
          <p:cNvPicPr>
            <a:picLocks noChangeAspect="1"/>
          </p:cNvPicPr>
          <p:nvPr/>
        </p:nvPicPr>
        <p:blipFill>
          <a:blip r:embed="rId3"/>
          <a:stretch>
            <a:fillRect/>
          </a:stretch>
        </p:blipFill>
        <p:spPr>
          <a:xfrm>
            <a:off x="1219196" y="2133596"/>
            <a:ext cx="3646151" cy="2426351"/>
          </a:xfrm>
          <a:prstGeom prst="rect">
            <a:avLst/>
          </a:prstGeom>
          <a:noFill/>
          <a:ln w="127001">
            <a:solidFill>
              <a:srgbClr val="FFFFFF"/>
            </a:solidFill>
            <a:prstDash val="solid"/>
          </a:ln>
          <a:effectLst>
            <a:outerShdw dist="95249" dir="10499983" algn="tl">
              <a:srgbClr val="000000">
                <a:alpha val="20000"/>
              </a:srgbClr>
            </a:outerShdw>
          </a:effectLst>
        </p:spPr>
      </p:pic>
      <p:sp>
        <p:nvSpPr>
          <p:cNvPr id="6" name="TextBox 5"/>
          <p:cNvSpPr txBox="1"/>
          <p:nvPr/>
        </p:nvSpPr>
        <p:spPr>
          <a:xfrm>
            <a:off x="1412382" y="4800600"/>
            <a:ext cx="3505206" cy="375553"/>
          </a:xfrm>
          <a:prstGeom prst="rect">
            <a:avLst/>
          </a:prstGeom>
          <a:noFill/>
          <a:ln>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US" sz="1400" b="0" i="0" u="none" strike="noStrike" kern="1200" cap="none" spc="0" baseline="0">
                <a:solidFill>
                  <a:srgbClr val="000000"/>
                </a:solidFill>
                <a:uFillTx/>
                <a:latin typeface="Arial" pitchFamily="34"/>
                <a:cs typeface="Arial" pitchFamily="34"/>
              </a:rPr>
              <a:t>Figure 7. Loss Profit Stock Illustrations</a:t>
            </a:r>
          </a:p>
        </p:txBody>
      </p:sp>
      <p:sp>
        <p:nvSpPr>
          <p:cNvPr id="7" name="Slide Number Placeholder 6">
            <a:extLst>
              <a:ext uri="{FF2B5EF4-FFF2-40B4-BE49-F238E27FC236}">
                <a16:creationId xmlns:a16="http://schemas.microsoft.com/office/drawing/2014/main" id="{39AB955B-E1BE-CD9B-3CC3-8D2B79ED49DA}"/>
              </a:ext>
            </a:extLst>
          </p:cNvPr>
          <p:cNvSpPr>
            <a:spLocks noGrp="1"/>
          </p:cNvSpPr>
          <p:nvPr>
            <p:ph type="sldNum" sz="quarter" idx="12"/>
          </p:nvPr>
        </p:nvSpPr>
        <p:spPr/>
        <p:txBody>
          <a:bodyPr/>
          <a:lstStyle/>
          <a:p>
            <a:fld id="{D57F1E4F-1CFF-5643-939E-217C01CDF565}" type="slidenum">
              <a:rPr lang="en-US" dirty="0"/>
              <a:pPr/>
              <a:t>12</a:t>
            </a:fld>
            <a:endParaRPr lang="en-GB"/>
          </a:p>
        </p:txBody>
      </p:sp>
    </p:spTree>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Content Placeholder 2"/>
          <p:cNvSpPr txBox="1">
            <a:spLocks noGrp="1"/>
          </p:cNvSpPr>
          <p:nvPr>
            <p:ph idx="1"/>
          </p:nvPr>
        </p:nvSpPr>
        <p:spPr>
          <a:xfrm>
            <a:off x="761996" y="457200"/>
            <a:ext cx="10591806" cy="5719764"/>
          </a:xfrm>
        </p:spPr>
        <p:txBody>
          <a:bodyPr vert="horz" lIns="91440" tIns="45720" rIns="91440" bIns="45720" rtlCol="0" anchor="t">
            <a:normAutofit fontScale="92500"/>
          </a:bodyPr>
          <a:lstStyle/>
          <a:p>
            <a:pPr marL="0" indent="0" algn="ctr">
              <a:lnSpc>
                <a:spcPct val="150000"/>
              </a:lnSpc>
              <a:buNone/>
            </a:pPr>
            <a:r>
              <a:rPr lang="en-GB" sz="1600" b="1" dirty="0">
                <a:latin typeface="Arial"/>
                <a:cs typeface="Arial"/>
              </a:rPr>
              <a:t>10.Reference list</a:t>
            </a:r>
            <a:endParaRPr lang="en-GB" sz="1600" b="1" dirty="0">
              <a:latin typeface="Arial" pitchFamily="34"/>
              <a:cs typeface="Arial" pitchFamily="34"/>
            </a:endParaRPr>
          </a:p>
          <a:p>
            <a:pPr lvl="0">
              <a:lnSpc>
                <a:spcPct val="150000"/>
              </a:lnSpc>
            </a:pPr>
            <a:r>
              <a:rPr lang="en-GB" sz="1600" dirty="0">
                <a:latin typeface="Arial"/>
                <a:cs typeface="Arial"/>
              </a:rPr>
              <a:t>Figure 1 </a:t>
            </a:r>
            <a:r>
              <a:rPr lang="en-GB" sz="1600" dirty="0">
                <a:solidFill>
                  <a:srgbClr val="0C0D0D"/>
                </a:solidFill>
                <a:latin typeface="Arial"/>
                <a:cs typeface="Arial"/>
              </a:rPr>
              <a:t>Bakery Shop stock illustrations (</a:t>
            </a:r>
            <a:r>
              <a:rPr lang="en-GB" sz="1600" dirty="0" err="1">
                <a:solidFill>
                  <a:srgbClr val="0C0D0D"/>
                </a:solidFill>
                <a:latin typeface="Arial"/>
                <a:cs typeface="Arial"/>
              </a:rPr>
              <a:t>n.d</a:t>
            </a:r>
            <a:r>
              <a:rPr lang="en-GB" sz="1600" dirty="0">
                <a:solidFill>
                  <a:srgbClr val="0C0D0D"/>
                </a:solidFill>
                <a:latin typeface="Arial"/>
                <a:cs typeface="Arial"/>
              </a:rPr>
              <a:t>) </a:t>
            </a:r>
            <a:r>
              <a:rPr lang="en-GB" sz="1600" dirty="0">
                <a:solidFill>
                  <a:srgbClr val="0C0D0D"/>
                </a:solidFill>
                <a:latin typeface="Arial"/>
                <a:cs typeface="Arial"/>
                <a:hlinkClick r:id="rId2"/>
              </a:rPr>
              <a:t>https://www.istockphoto.com/illustrations/bakery-shop</a:t>
            </a:r>
            <a:endParaRPr lang="en-GB" sz="1600" dirty="0">
              <a:solidFill>
                <a:srgbClr val="0C0D0D"/>
              </a:solidFill>
              <a:latin typeface="Arial"/>
              <a:cs typeface="Arial"/>
            </a:endParaRPr>
          </a:p>
          <a:p>
            <a:pPr lvl="0">
              <a:lnSpc>
                <a:spcPct val="150000"/>
              </a:lnSpc>
            </a:pPr>
            <a:r>
              <a:rPr lang="en-GB" sz="1600" dirty="0">
                <a:solidFill>
                  <a:srgbClr val="212836"/>
                </a:solidFill>
                <a:latin typeface="Arial"/>
                <a:cs typeface="Arial"/>
              </a:rPr>
              <a:t>Figure 2 </a:t>
            </a:r>
            <a:r>
              <a:rPr lang="en-GB" sz="1600" dirty="0">
                <a:solidFill>
                  <a:srgbClr val="2F3542"/>
                </a:solidFill>
                <a:latin typeface="Arial"/>
                <a:cs typeface="Arial"/>
              </a:rPr>
              <a:t>15 Steps To Start A Business From Scratch (2022,November) </a:t>
            </a:r>
            <a:r>
              <a:rPr lang="en-GB" sz="1600" dirty="0">
                <a:solidFill>
                  <a:srgbClr val="2F3542"/>
                </a:solidFill>
                <a:latin typeface="Arial"/>
                <a:cs typeface="Arial"/>
                <a:hlinkClick r:id="rId3"/>
              </a:rPr>
              <a:t>https://entrepreneurhandbook.co.uk/starting-a-business/</a:t>
            </a:r>
            <a:endParaRPr lang="en-GB" sz="1600" dirty="0">
              <a:solidFill>
                <a:srgbClr val="212836"/>
              </a:solidFill>
              <a:latin typeface="Arial"/>
              <a:cs typeface="Arial"/>
            </a:endParaRPr>
          </a:p>
          <a:p>
            <a:pPr lvl="0">
              <a:lnSpc>
                <a:spcPct val="150000"/>
              </a:lnSpc>
            </a:pPr>
            <a:r>
              <a:rPr lang="en-GB" sz="1600" dirty="0">
                <a:solidFill>
                  <a:srgbClr val="212836"/>
                </a:solidFill>
                <a:latin typeface="Arial"/>
                <a:cs typeface="Arial"/>
              </a:rPr>
              <a:t>Figure 3 Limited Liability Company (LLC) (2021,October) </a:t>
            </a:r>
            <a:r>
              <a:rPr lang="en-GB" sz="1600" dirty="0">
                <a:solidFill>
                  <a:srgbClr val="212836"/>
                </a:solidFill>
                <a:latin typeface="Arial"/>
                <a:cs typeface="Arial"/>
                <a:hlinkClick r:id="rId4"/>
              </a:rPr>
              <a:t>https://oforce.com/for-contractors/limited-liability-company-llc-101/</a:t>
            </a:r>
            <a:endParaRPr lang="en-GB" sz="1600" dirty="0">
              <a:solidFill>
                <a:srgbClr val="212836"/>
              </a:solidFill>
              <a:latin typeface="Arial"/>
              <a:cs typeface="Arial"/>
            </a:endParaRPr>
          </a:p>
          <a:p>
            <a:pPr>
              <a:lnSpc>
                <a:spcPct val="150000"/>
              </a:lnSpc>
            </a:pPr>
            <a:r>
              <a:rPr lang="en-GB" sz="1600" dirty="0">
                <a:latin typeface="Arial"/>
                <a:cs typeface="Arial"/>
              </a:rPr>
              <a:t>Figure 4 </a:t>
            </a:r>
            <a:r>
              <a:rPr lang="en-GB" sz="1600" dirty="0">
                <a:solidFill>
                  <a:srgbClr val="323338"/>
                </a:solidFill>
                <a:latin typeface="Arial"/>
                <a:cs typeface="Arial"/>
              </a:rPr>
              <a:t>6 useful tips for effective team management in 2023 (2023,January)  </a:t>
            </a:r>
            <a:r>
              <a:rPr lang="en-GB" sz="1600" dirty="0">
                <a:solidFill>
                  <a:srgbClr val="323338"/>
                </a:solidFill>
                <a:latin typeface="Arial"/>
                <a:cs typeface="Arial"/>
                <a:hlinkClick r:id="rId5"/>
              </a:rPr>
              <a:t>https://monday.com/blog/teamwork/team-management/</a:t>
            </a:r>
            <a:r>
              <a:rPr lang="en-GB" sz="1600" dirty="0">
                <a:solidFill>
                  <a:srgbClr val="323338"/>
                </a:solidFill>
                <a:latin typeface="Arial"/>
                <a:cs typeface="Arial"/>
              </a:rPr>
              <a:t> </a:t>
            </a:r>
            <a:endParaRPr lang="en-GB" sz="1600" dirty="0">
              <a:solidFill>
                <a:srgbClr val="323338"/>
              </a:solidFill>
              <a:latin typeface="Arial" pitchFamily="34"/>
              <a:cs typeface="Arial" pitchFamily="34"/>
            </a:endParaRPr>
          </a:p>
          <a:p>
            <a:pPr>
              <a:lnSpc>
                <a:spcPct val="150000"/>
              </a:lnSpc>
            </a:pPr>
            <a:r>
              <a:rPr lang="en-US" sz="1600" dirty="0">
                <a:latin typeface="Arial"/>
                <a:cs typeface="Arial"/>
              </a:rPr>
              <a:t>Figure 5. 13 ways to invest your money (2020, February) </a:t>
            </a:r>
            <a:r>
              <a:rPr lang="en-US" sz="1600" dirty="0">
                <a:latin typeface="Arial"/>
                <a:cs typeface="Arial"/>
                <a:hlinkClick r:id="rId6"/>
              </a:rPr>
              <a:t>https://investsomemoney.com/personal-investment-examples/</a:t>
            </a:r>
            <a:r>
              <a:rPr lang="en-US" sz="1600" dirty="0">
                <a:latin typeface="Arial"/>
                <a:cs typeface="Arial"/>
              </a:rPr>
              <a:t> </a:t>
            </a:r>
            <a:endParaRPr lang="en-US" sz="1600" dirty="0">
              <a:latin typeface="Arial" pitchFamily="34"/>
              <a:cs typeface="Arial" pitchFamily="34"/>
            </a:endParaRPr>
          </a:p>
          <a:p>
            <a:pPr>
              <a:lnSpc>
                <a:spcPct val="150000"/>
              </a:lnSpc>
            </a:pPr>
            <a:r>
              <a:rPr lang="en-US" sz="1600" dirty="0">
                <a:latin typeface="Arial"/>
                <a:cs typeface="Arial"/>
              </a:rPr>
              <a:t>Figure 6. Evolution of family (2018, May) </a:t>
            </a:r>
            <a:r>
              <a:rPr lang="en-US" sz="1600" dirty="0">
                <a:latin typeface="Arial"/>
                <a:cs typeface="Arial"/>
                <a:hlinkClick r:id="rId7"/>
              </a:rPr>
              <a:t>https://www.agendainvest.com/2018/07/24/evolution-family-offices/</a:t>
            </a:r>
            <a:r>
              <a:rPr lang="en-US" sz="1600" dirty="0">
                <a:latin typeface="Arial"/>
                <a:cs typeface="Arial"/>
              </a:rPr>
              <a:t> </a:t>
            </a:r>
            <a:endParaRPr lang="en-US" sz="1600" dirty="0">
              <a:latin typeface="Arial" pitchFamily="34"/>
              <a:cs typeface="Arial" pitchFamily="34"/>
            </a:endParaRPr>
          </a:p>
          <a:p>
            <a:pPr>
              <a:lnSpc>
                <a:spcPct val="150000"/>
              </a:lnSpc>
            </a:pPr>
            <a:r>
              <a:rPr lang="en-US" sz="1600" dirty="0">
                <a:latin typeface="Arial"/>
                <a:cs typeface="Arial"/>
              </a:rPr>
              <a:t>Figure 7. Loss Profit Stock Illustrations (2020, October) </a:t>
            </a:r>
            <a:r>
              <a:rPr lang="en-US" sz="1600" dirty="0">
                <a:latin typeface="Arial"/>
                <a:cs typeface="Arial"/>
                <a:hlinkClick r:id="rId8"/>
              </a:rPr>
              <a:t>https://www.dreamstime.com/stock-illustration-profit-loss-bright-gold-dark-gray-sit-opposite-ends-gray-board-balanced-red-question-mark-isolated-white-image43084267</a:t>
            </a:r>
            <a:r>
              <a:rPr lang="en-US" sz="1600" dirty="0">
                <a:latin typeface="Arial"/>
                <a:cs typeface="Arial"/>
              </a:rPr>
              <a:t> </a:t>
            </a:r>
            <a:endParaRPr lang="en-US" sz="1600" dirty="0">
              <a:latin typeface="Arial" pitchFamily="34"/>
              <a:cs typeface="Arial" pitchFamily="34"/>
            </a:endParaRPr>
          </a:p>
          <a:p>
            <a:pPr marL="0" lvl="0" indent="0">
              <a:lnSpc>
                <a:spcPct val="150000"/>
              </a:lnSpc>
              <a:buNone/>
            </a:pPr>
            <a:endParaRPr lang="en-US" sz="1600">
              <a:latin typeface="Arial" pitchFamily="34"/>
              <a:cs typeface="Arial" pitchFamily="34"/>
            </a:endParaRPr>
          </a:p>
          <a:p>
            <a:pPr lvl="0"/>
            <a:endParaRPr lang="en-GB" sz="1200">
              <a:latin typeface="Arial" pitchFamily="34"/>
              <a:cs typeface="Arial" pitchFamily="34"/>
            </a:endParaRPr>
          </a:p>
          <a:p>
            <a:pPr marL="0" lvl="0" indent="0">
              <a:buNone/>
            </a:pPr>
            <a:endParaRPr lang="en-GB" sz="1200">
              <a:latin typeface="Arial" pitchFamily="34"/>
              <a:cs typeface="Arial" pitchFamily="34"/>
            </a:endParaRPr>
          </a:p>
          <a:p>
            <a:pPr marL="0" lvl="0" indent="0">
              <a:buNone/>
            </a:pPr>
            <a:endParaRPr lang="en-GB" sz="1200">
              <a:latin typeface="Arial" pitchFamily="34"/>
              <a:cs typeface="Arial" pitchFamily="34"/>
            </a:endParaRPr>
          </a:p>
          <a:p>
            <a:pPr marL="0" lvl="0" indent="0">
              <a:buNone/>
            </a:pPr>
            <a:endParaRPr lang="en-GB" sz="2500" b="1">
              <a:latin typeface="Arial" pitchFamily="34"/>
              <a:cs typeface="Arial" pitchFamily="34"/>
            </a:endParaRPr>
          </a:p>
          <a:p>
            <a:pPr marL="0" lvl="0" indent="0">
              <a:buNone/>
            </a:pPr>
            <a:endParaRPr lang="en-GB"/>
          </a:p>
        </p:txBody>
      </p:sp>
      <p:sp>
        <p:nvSpPr>
          <p:cNvPr id="3" name="Slide Number Placeholder 2">
            <a:extLst>
              <a:ext uri="{FF2B5EF4-FFF2-40B4-BE49-F238E27FC236}">
                <a16:creationId xmlns:a16="http://schemas.microsoft.com/office/drawing/2014/main" id="{E367A02D-8EAD-8EB8-C4E1-F019DF8347BF}"/>
              </a:ext>
            </a:extLst>
          </p:cNvPr>
          <p:cNvSpPr>
            <a:spLocks noGrp="1"/>
          </p:cNvSpPr>
          <p:nvPr>
            <p:ph type="sldNum" sz="quarter" idx="12"/>
          </p:nvPr>
        </p:nvSpPr>
        <p:spPr/>
        <p:txBody>
          <a:bodyPr/>
          <a:lstStyle/>
          <a:p>
            <a:fld id="{D57F1E4F-1CFF-5643-939E-217C01CDF565}" type="slidenum">
              <a:rPr lang="en-US" dirty="0"/>
              <a:pPr/>
              <a:t>13</a:t>
            </a:fld>
            <a:endParaRPr lang="en-GB"/>
          </a:p>
        </p:txBody>
      </p:sp>
    </p:spTree>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name="Slide13">
    <p:spTree>
      <p:nvGrpSpPr>
        <p:cNvPr id="1" name=""/>
        <p:cNvGrpSpPr/>
        <p:nvPr/>
      </p:nvGrpSpPr>
      <p:grpSpPr>
        <a:xfrm>
          <a:off x="0" y="0"/>
          <a:ext cx="0" cy="0"/>
          <a:chOff x="0" y="0"/>
          <a:chExt cx="0" cy="0"/>
        </a:xfrm>
      </p:grpSpPr>
      <p:sp>
        <p:nvSpPr>
          <p:cNvPr id="2" name="TextBox 1"/>
          <p:cNvSpPr txBox="1"/>
          <p:nvPr/>
        </p:nvSpPr>
        <p:spPr>
          <a:xfrm>
            <a:off x="761996" y="1447796"/>
            <a:ext cx="10363196" cy="3431706"/>
          </a:xfrm>
          <a:prstGeom prst="rect">
            <a:avLst/>
          </a:prstGeom>
          <a:noFill/>
          <a:ln>
            <a:noFill/>
          </a:ln>
        </p:spPr>
        <p:txBody>
          <a:bodyPr vert="horz" wrap="square" lIns="91440" tIns="45720" rIns="91440" bIns="45720" anchor="t" anchorCtr="0" compatLnSpc="1">
            <a:spAutoFit/>
          </a:bodyPr>
          <a:lstStyle/>
          <a:p>
            <a:pPr marL="228600" marR="0" lvl="0" indent="-228600" algn="l" defTabSz="914400" rtl="0" fontAlgn="auto" hangingPunct="1">
              <a:lnSpc>
                <a:spcPct val="15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Rastogi, N.I.T.A.N.K. and Trivedi, M.K., 2016. PESTLE technique–a tool to identify external risks in construction projects. International Research Journal of Engineering and Technology (IRJET), 3(1), pp.384-388.</a:t>
            </a:r>
          </a:p>
          <a:p>
            <a:pPr marL="228600" marR="0" lvl="0" indent="-228600" algn="l" defTabSz="914400" rtl="0" fontAlgn="auto" hangingPunct="1">
              <a:lnSpc>
                <a:spcPct val="15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GB" sz="1600" b="0" i="0" u="none" strike="noStrike" kern="1200" cap="none" spc="0" baseline="0">
                <a:solidFill>
                  <a:srgbClr val="000000"/>
                </a:solidFill>
                <a:uFillTx/>
                <a:latin typeface="Arial" pitchFamily="34"/>
                <a:cs typeface="Arial" pitchFamily="34"/>
              </a:rPr>
              <a:t>Singh, M., 2012. Marketing mix of 4P’s for competitive advantage. IOSR Journal of Business and Management, 3(6), pp.40-45.</a:t>
            </a:r>
          </a:p>
          <a:p>
            <a:pPr marL="228600" marR="0" lvl="0" indent="-228600" algn="l" defTabSz="914400" rtl="0" fontAlgn="auto" hangingPunct="1">
              <a:lnSpc>
                <a:spcPct val="15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Arial" pitchFamily="34"/>
                <a:cs typeface="Arial" pitchFamily="34"/>
              </a:rPr>
              <a:t>Reuvid, J. (2011) Start up and run your own business the essential guide to planning, funding and growing your new enterprise. 8th ed. Philadelphia: Kogan Page Ltd, pp. 32-53.</a:t>
            </a:r>
          </a:p>
          <a:p>
            <a:pPr marL="228600" marR="0" lvl="0" indent="-228600" algn="l" defTabSz="914400" rtl="0" fontAlgn="auto" hangingPunct="1">
              <a:lnSpc>
                <a:spcPct val="150000"/>
              </a:lnSpc>
              <a:spcBef>
                <a:spcPts val="1000"/>
              </a:spcBef>
              <a:spcAft>
                <a:spcPts val="0"/>
              </a:spcAft>
              <a:buSzPct val="100000"/>
              <a:buFont typeface="Arial" pitchFamily="34"/>
              <a:buChar char="•"/>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Arial" pitchFamily="34"/>
                <a:cs typeface="Arial" pitchFamily="34"/>
              </a:rPr>
              <a:t>‘Better Business: Cashflow - Financing nailed’ (2009) Print week, p. 25–.</a:t>
            </a:r>
          </a:p>
        </p:txBody>
      </p:sp>
      <p:sp>
        <p:nvSpPr>
          <p:cNvPr id="3" name="Slide Number Placeholder 2">
            <a:extLst>
              <a:ext uri="{FF2B5EF4-FFF2-40B4-BE49-F238E27FC236}">
                <a16:creationId xmlns:a16="http://schemas.microsoft.com/office/drawing/2014/main" id="{48090073-18C2-810C-E5AE-7BE8385CC05A}"/>
              </a:ext>
            </a:extLst>
          </p:cNvPr>
          <p:cNvSpPr>
            <a:spLocks noGrp="1"/>
          </p:cNvSpPr>
          <p:nvPr>
            <p:ph type="sldNum" sz="quarter" idx="12"/>
          </p:nvPr>
        </p:nvSpPr>
        <p:spPr/>
        <p:txBody>
          <a:bodyPr/>
          <a:lstStyle/>
          <a:p>
            <a:fld id="{D57F1E4F-1CFF-5643-939E-217C01CDF565}" type="slidenum">
              <a:rPr lang="en-US" dirty="0"/>
              <a:pPr/>
              <a:t>14</a:t>
            </a:fld>
            <a:endParaRPr lang="en-GB"/>
          </a:p>
        </p:txBody>
      </p:sp>
    </p:spTree>
  </p:cSld>
  <p:clrMapOvr>
    <a:masterClrMapping/>
  </p:clrMapOvr>
  <p:transition spd="slow">
    <p:push dir="u"/>
  </p:transition>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1446</TotalTime>
  <Words>557</Words>
  <Application>Microsoft Office PowerPoint</Application>
  <PresentationFormat>Widescreen</PresentationFormat>
  <Paragraphs>65</Paragraphs>
  <Slides>14</Slides>
  <Notes>2</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Wisp</vt:lpstr>
      <vt:lpstr>PowerPoint Presentation</vt:lpstr>
      <vt:lpstr>Content</vt:lpstr>
      <vt:lpstr>3.Overview</vt:lpstr>
      <vt:lpstr>  4. Legal format of the startup company and Management of the company (Owner, employees and the requirements for external professional service/ experts). </vt:lpstr>
      <vt:lpstr>PowerPoint Presentation</vt:lpstr>
      <vt:lpstr>PowerPoint Presentation</vt:lpstr>
      <vt:lpstr>PowerPoint Presentation</vt:lpstr>
      <vt:lpstr>PowerPoint Presentation</vt:lpstr>
      <vt:lpstr>9. Funding</vt:lpstr>
      <vt:lpstr>PowerPoint Presentation</vt:lpstr>
      <vt:lpstr>Sales estimate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Ioana</dc:creator>
  <cp:lastModifiedBy>Tudor</cp:lastModifiedBy>
  <cp:revision>190</cp:revision>
  <dcterms:created xsi:type="dcterms:W3CDTF">2023-02-25T11:31:07Z</dcterms:created>
  <dcterms:modified xsi:type="dcterms:W3CDTF">2023-03-17T11:02:03Z</dcterms:modified>
</cp:coreProperties>
</file>