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</p:sldIdLst>
  <p:sldSz cx="12192000" cy="6858000"/>
  <p:notesSz cx="12192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5" d="100"/>
          <a:sy n="85" d="100"/>
        </p:scale>
        <p:origin x="562" y="67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400" y="2125980"/>
            <a:ext cx="103632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8/18/2023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rgbClr val="262626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8/18/2023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rgbClr val="262626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8/18/2023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rgbClr val="262626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8/18/2023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8/18/2023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9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0" y="0"/>
            <a:ext cx="12191998" cy="6857999"/>
          </a:xfrm>
          <a:prstGeom prst="rect">
            <a:avLst/>
          </a:prstGeom>
        </p:spPr>
      </p:pic>
      <p:sp>
        <p:nvSpPr>
          <p:cNvPr id="17" name="bg object 17"/>
          <p:cNvSpPr/>
          <p:nvPr/>
        </p:nvSpPr>
        <p:spPr>
          <a:xfrm>
            <a:off x="608012" y="609600"/>
            <a:ext cx="10972800" cy="5638800"/>
          </a:xfrm>
          <a:custGeom>
            <a:avLst/>
            <a:gdLst/>
            <a:ahLst/>
            <a:cxnLst/>
            <a:rect l="l" t="t" r="r" b="b"/>
            <a:pathLst>
              <a:path w="10972800" h="5638800">
                <a:moveTo>
                  <a:pt x="0" y="0"/>
                </a:moveTo>
                <a:lnTo>
                  <a:pt x="10972800" y="0"/>
                </a:lnTo>
                <a:lnTo>
                  <a:pt x="10972800" y="5638800"/>
                </a:lnTo>
                <a:lnTo>
                  <a:pt x="0" y="5638800"/>
                </a:lnTo>
                <a:lnTo>
                  <a:pt x="0" y="0"/>
                </a:lnTo>
                <a:close/>
              </a:path>
            </a:pathLst>
          </a:custGeom>
          <a:ln w="15875">
            <a:solidFill>
              <a:srgbClr val="83992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8" name="bg object 18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0" y="3153831"/>
            <a:ext cx="761503" cy="606424"/>
          </a:xfrm>
          <a:prstGeom prst="rect">
            <a:avLst/>
          </a:prstGeom>
        </p:spPr>
      </p:pic>
      <p:pic>
        <p:nvPicPr>
          <p:cNvPr id="19" name="bg object 19"/>
          <p:cNvPicPr/>
          <p:nvPr/>
        </p:nvPicPr>
        <p:blipFill>
          <a:blip r:embed="rId9" cstate="print"/>
          <a:stretch>
            <a:fillRect/>
          </a:stretch>
        </p:blipFill>
        <p:spPr>
          <a:xfrm>
            <a:off x="11436986" y="3153831"/>
            <a:ext cx="755013" cy="606424"/>
          </a:xfrm>
          <a:prstGeom prst="rect">
            <a:avLst/>
          </a:prstGeom>
        </p:spPr>
      </p:pic>
      <p:sp>
        <p:nvSpPr>
          <p:cNvPr id="20" name="bg object 20"/>
          <p:cNvSpPr/>
          <p:nvPr/>
        </p:nvSpPr>
        <p:spPr>
          <a:xfrm>
            <a:off x="1396169" y="2421465"/>
            <a:ext cx="9407525" cy="0"/>
          </a:xfrm>
          <a:custGeom>
            <a:avLst/>
            <a:gdLst/>
            <a:ahLst/>
            <a:cxnLst/>
            <a:rect l="l" t="t" r="r" b="b"/>
            <a:pathLst>
              <a:path w="9407525">
                <a:moveTo>
                  <a:pt x="0" y="0"/>
                </a:moveTo>
                <a:lnTo>
                  <a:pt x="9407298" y="1"/>
                </a:lnTo>
              </a:path>
            </a:pathLst>
          </a:custGeom>
          <a:ln w="15875">
            <a:solidFill>
              <a:srgbClr val="83992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4902549" y="1235964"/>
            <a:ext cx="2386901" cy="6959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400" b="0" i="0">
                <a:solidFill>
                  <a:srgbClr val="262626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1374141" y="2526791"/>
            <a:ext cx="9443717" cy="320484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8/18/2023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g"/><Relationship Id="rId3" Type="http://schemas.openxmlformats.org/officeDocument/2006/relationships/image" Target="../media/image2.png"/><Relationship Id="rId7" Type="http://schemas.openxmlformats.org/officeDocument/2006/relationships/image" Target="../media/image7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g"/><Relationship Id="rId5" Type="http://schemas.openxmlformats.org/officeDocument/2006/relationships/image" Target="../media/image5.jpg"/><Relationship Id="rId10" Type="http://schemas.openxmlformats.org/officeDocument/2006/relationships/image" Target="../media/image10.png"/><Relationship Id="rId4" Type="http://schemas.openxmlformats.org/officeDocument/2006/relationships/image" Target="../media/image3.png"/><Relationship Id="rId9" Type="http://schemas.openxmlformats.org/officeDocument/2006/relationships/image" Target="../media/image9.jp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png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jpg"/><Relationship Id="rId5" Type="http://schemas.openxmlformats.org/officeDocument/2006/relationships/image" Target="../media/image17.jpg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image" Target="../media/image2.png"/><Relationship Id="rId7" Type="http://schemas.openxmlformats.org/officeDocument/2006/relationships/image" Target="../media/image27.png"/><Relationship Id="rId12" Type="http://schemas.openxmlformats.org/officeDocument/2006/relationships/image" Target="../media/image32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png"/><Relationship Id="rId11" Type="http://schemas.openxmlformats.org/officeDocument/2006/relationships/image" Target="../media/image31.png"/><Relationship Id="rId5" Type="http://schemas.openxmlformats.org/officeDocument/2006/relationships/image" Target="../media/image25.jpg"/><Relationship Id="rId10" Type="http://schemas.openxmlformats.org/officeDocument/2006/relationships/image" Target="../media/image30.png"/><Relationship Id="rId4" Type="http://schemas.openxmlformats.org/officeDocument/2006/relationships/image" Target="../media/image3.png"/><Relationship Id="rId9" Type="http://schemas.openxmlformats.org/officeDocument/2006/relationships/image" Target="../media/image29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3" Type="http://schemas.openxmlformats.org/officeDocument/2006/relationships/image" Target="../media/image2.png"/><Relationship Id="rId7" Type="http://schemas.openxmlformats.org/officeDocument/2006/relationships/image" Target="../media/image33.png"/><Relationship Id="rId12" Type="http://schemas.openxmlformats.org/officeDocument/2006/relationships/image" Target="../media/image38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6.png"/><Relationship Id="rId11" Type="http://schemas.openxmlformats.org/officeDocument/2006/relationships/image" Target="../media/image37.png"/><Relationship Id="rId5" Type="http://schemas.openxmlformats.org/officeDocument/2006/relationships/image" Target="../media/image25.jpg"/><Relationship Id="rId10" Type="http://schemas.openxmlformats.org/officeDocument/2006/relationships/image" Target="../media/image36.png"/><Relationship Id="rId4" Type="http://schemas.openxmlformats.org/officeDocument/2006/relationships/image" Target="../media/image3.png"/><Relationship Id="rId9" Type="http://schemas.openxmlformats.org/officeDocument/2006/relationships/image" Target="../media/image3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7" Type="http://schemas.openxmlformats.org/officeDocument/2006/relationships/image" Target="../media/image44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3.png"/><Relationship Id="rId5" Type="http://schemas.openxmlformats.org/officeDocument/2006/relationships/image" Target="../media/image42.png"/><Relationship Id="rId4" Type="http://schemas.openxmlformats.org/officeDocument/2006/relationships/image" Target="../media/image41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png"/><Relationship Id="rId3" Type="http://schemas.openxmlformats.org/officeDocument/2006/relationships/image" Target="../media/image2.png"/><Relationship Id="rId7" Type="http://schemas.openxmlformats.org/officeDocument/2006/relationships/image" Target="../media/image45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png"/><Relationship Id="rId5" Type="http://schemas.openxmlformats.org/officeDocument/2006/relationships/image" Target="../media/image25.jpg"/><Relationship Id="rId10" Type="http://schemas.openxmlformats.org/officeDocument/2006/relationships/image" Target="../media/image48.png"/><Relationship Id="rId4" Type="http://schemas.openxmlformats.org/officeDocument/2006/relationships/image" Target="../media/image3.png"/><Relationship Id="rId9" Type="http://schemas.openxmlformats.org/officeDocument/2006/relationships/image" Target="../media/image47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png"/><Relationship Id="rId3" Type="http://schemas.openxmlformats.org/officeDocument/2006/relationships/image" Target="../media/image2.png"/><Relationship Id="rId7" Type="http://schemas.openxmlformats.org/officeDocument/2006/relationships/image" Target="../media/image49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png"/><Relationship Id="rId11" Type="http://schemas.openxmlformats.org/officeDocument/2006/relationships/image" Target="../media/image53.png"/><Relationship Id="rId5" Type="http://schemas.openxmlformats.org/officeDocument/2006/relationships/image" Target="../media/image25.jpg"/><Relationship Id="rId10" Type="http://schemas.openxmlformats.org/officeDocument/2006/relationships/image" Target="../media/image52.png"/><Relationship Id="rId4" Type="http://schemas.openxmlformats.org/officeDocument/2006/relationships/image" Target="../media/image3.png"/><Relationship Id="rId9" Type="http://schemas.openxmlformats.org/officeDocument/2006/relationships/image" Target="../media/image51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stockphoto.com/illustrations/employee-engagement" TargetMode="External"/><Relationship Id="rId2" Type="http://schemas.openxmlformats.org/officeDocument/2006/relationships/hyperlink" Target="http://www.linkedin.com/pulse/5-signs-positive-work-environment-soha-jawabreh-msc-mcts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12191998" cy="6857999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608012" y="609600"/>
              <a:ext cx="10972800" cy="5638800"/>
            </a:xfrm>
            <a:custGeom>
              <a:avLst/>
              <a:gdLst/>
              <a:ahLst/>
              <a:cxnLst/>
              <a:rect l="l" t="t" r="r" b="b"/>
              <a:pathLst>
                <a:path w="10972800" h="5638800">
                  <a:moveTo>
                    <a:pt x="0" y="0"/>
                  </a:moveTo>
                  <a:lnTo>
                    <a:pt x="10972800" y="0"/>
                  </a:lnTo>
                  <a:lnTo>
                    <a:pt x="10972800" y="5638800"/>
                  </a:lnTo>
                  <a:lnTo>
                    <a:pt x="0" y="5638800"/>
                  </a:lnTo>
                  <a:lnTo>
                    <a:pt x="0" y="0"/>
                  </a:lnTo>
                  <a:close/>
                </a:path>
              </a:pathLst>
            </a:custGeom>
            <a:ln w="15875">
              <a:solidFill>
                <a:srgbClr val="83992A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0" y="3153831"/>
              <a:ext cx="761503" cy="606424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1436986" y="3153831"/>
              <a:ext cx="755013" cy="606424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1396169" y="2421465"/>
              <a:ext cx="9407525" cy="0"/>
            </a:xfrm>
            <a:custGeom>
              <a:avLst/>
              <a:gdLst/>
              <a:ahLst/>
              <a:cxnLst/>
              <a:rect l="l" t="t" r="r" b="b"/>
              <a:pathLst>
                <a:path w="9407525">
                  <a:moveTo>
                    <a:pt x="0" y="0"/>
                  </a:moveTo>
                  <a:lnTo>
                    <a:pt x="9407298" y="1"/>
                  </a:lnTo>
                </a:path>
              </a:pathLst>
            </a:custGeom>
            <a:ln w="15875">
              <a:solidFill>
                <a:srgbClr val="83992A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2285047" y="2894076"/>
            <a:ext cx="7621905" cy="1369695"/>
          </a:xfrm>
          <a:prstGeom prst="rect">
            <a:avLst/>
          </a:prstGeom>
        </p:spPr>
        <p:txBody>
          <a:bodyPr vert="horz" wrap="square" lIns="0" tIns="8890" rIns="0" bIns="0" rtlCol="0">
            <a:spAutoFit/>
          </a:bodyPr>
          <a:lstStyle/>
          <a:p>
            <a:pPr marL="1494155" marR="5080" indent="-1482090">
              <a:lnSpc>
                <a:spcPct val="100499"/>
              </a:lnSpc>
              <a:spcBef>
                <a:spcPts val="70"/>
              </a:spcBef>
            </a:pPr>
            <a:r>
              <a:rPr spc="-80" dirty="0"/>
              <a:t>Developing</a:t>
            </a:r>
            <a:r>
              <a:rPr dirty="0"/>
              <a:t> </a:t>
            </a:r>
            <a:r>
              <a:rPr spc="-65" dirty="0"/>
              <a:t>an</a:t>
            </a:r>
            <a:r>
              <a:rPr dirty="0"/>
              <a:t> </a:t>
            </a:r>
            <a:r>
              <a:rPr spc="-75" dirty="0"/>
              <a:t>Effective</a:t>
            </a:r>
            <a:r>
              <a:rPr spc="-5" dirty="0"/>
              <a:t> </a:t>
            </a:r>
            <a:r>
              <a:rPr spc="-85" dirty="0"/>
              <a:t>Employee </a:t>
            </a:r>
            <a:r>
              <a:rPr spc="-1085" dirty="0"/>
              <a:t> </a:t>
            </a:r>
            <a:r>
              <a:rPr spc="-40" dirty="0"/>
              <a:t>Engagement</a:t>
            </a:r>
            <a:r>
              <a:rPr spc="-10" dirty="0"/>
              <a:t> </a:t>
            </a:r>
            <a:r>
              <a:rPr spc="-120" dirty="0"/>
              <a:t>Strategy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12191998" cy="6857999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608012" y="609600"/>
              <a:ext cx="10972800" cy="5638800"/>
            </a:xfrm>
            <a:custGeom>
              <a:avLst/>
              <a:gdLst/>
              <a:ahLst/>
              <a:cxnLst/>
              <a:rect l="l" t="t" r="r" b="b"/>
              <a:pathLst>
                <a:path w="10972800" h="5638800">
                  <a:moveTo>
                    <a:pt x="0" y="0"/>
                  </a:moveTo>
                  <a:lnTo>
                    <a:pt x="10972800" y="0"/>
                  </a:lnTo>
                  <a:lnTo>
                    <a:pt x="10972800" y="5638800"/>
                  </a:lnTo>
                  <a:lnTo>
                    <a:pt x="0" y="5638800"/>
                  </a:lnTo>
                  <a:lnTo>
                    <a:pt x="0" y="0"/>
                  </a:lnTo>
                  <a:close/>
                </a:path>
              </a:pathLst>
            </a:custGeom>
            <a:ln w="15875">
              <a:solidFill>
                <a:srgbClr val="83992A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0" y="3153831"/>
              <a:ext cx="761503" cy="606424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1436986" y="3153831"/>
              <a:ext cx="755013" cy="606424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1396169" y="2421465"/>
              <a:ext cx="9407525" cy="0"/>
            </a:xfrm>
            <a:custGeom>
              <a:avLst/>
              <a:gdLst/>
              <a:ahLst/>
              <a:cxnLst/>
              <a:rect l="l" t="t" r="r" b="b"/>
              <a:pathLst>
                <a:path w="9407525">
                  <a:moveTo>
                    <a:pt x="0" y="0"/>
                  </a:moveTo>
                  <a:lnTo>
                    <a:pt x="9407298" y="1"/>
                  </a:lnTo>
                </a:path>
              </a:pathLst>
            </a:custGeom>
            <a:ln w="15875">
              <a:solidFill>
                <a:srgbClr val="83992A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5172346" y="1235964"/>
            <a:ext cx="226377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65" dirty="0"/>
              <a:t>Our</a:t>
            </a:r>
            <a:r>
              <a:rPr spc="-80" dirty="0"/>
              <a:t> </a:t>
            </a:r>
            <a:r>
              <a:rPr spc="-140" dirty="0"/>
              <a:t>Team</a:t>
            </a:r>
          </a:p>
        </p:txBody>
      </p:sp>
      <p:grpSp>
        <p:nvGrpSpPr>
          <p:cNvPr id="9" name="object 9"/>
          <p:cNvGrpSpPr/>
          <p:nvPr/>
        </p:nvGrpSpPr>
        <p:grpSpPr>
          <a:xfrm>
            <a:off x="736575" y="709202"/>
            <a:ext cx="9821545" cy="3824604"/>
            <a:chOff x="736575" y="709202"/>
            <a:chExt cx="9821545" cy="3824604"/>
          </a:xfrm>
        </p:grpSpPr>
        <p:pic>
          <p:nvPicPr>
            <p:cNvPr id="10" name="object 10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440049" y="3023917"/>
              <a:ext cx="1436448" cy="1509744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3470182" y="3023918"/>
              <a:ext cx="1436448" cy="1509742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5500315" y="3023918"/>
              <a:ext cx="1233314" cy="1489650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7216963" y="2991289"/>
              <a:ext cx="1436450" cy="1526744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9247095" y="2974036"/>
              <a:ext cx="1310885" cy="1539532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736575" y="709202"/>
              <a:ext cx="1892325" cy="627907"/>
            </a:xfrm>
            <a:prstGeom prst="rect">
              <a:avLst/>
            </a:prstGeom>
          </p:spPr>
        </p:pic>
      </p:grpSp>
      <p:sp>
        <p:nvSpPr>
          <p:cNvPr id="16" name="object 16"/>
          <p:cNvSpPr txBox="1"/>
          <p:nvPr/>
        </p:nvSpPr>
        <p:spPr>
          <a:xfrm>
            <a:off x="1374139" y="4716271"/>
            <a:ext cx="1428750" cy="345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100" spc="-120" dirty="0">
                <a:latin typeface="Georgia"/>
                <a:cs typeface="Georgia"/>
              </a:rPr>
              <a:t>A</a:t>
            </a:r>
            <a:r>
              <a:rPr sz="2100" spc="-100" dirty="0">
                <a:latin typeface="Georgia"/>
                <a:cs typeface="Georgia"/>
              </a:rPr>
              <a:t>n</a:t>
            </a:r>
            <a:r>
              <a:rPr sz="2100" spc="-130" dirty="0">
                <a:latin typeface="Georgia"/>
                <a:cs typeface="Georgia"/>
              </a:rPr>
              <a:t>t</a:t>
            </a:r>
            <a:r>
              <a:rPr sz="2100" spc="-65" dirty="0">
                <a:latin typeface="Georgia"/>
                <a:cs typeface="Georgia"/>
              </a:rPr>
              <a:t>o</a:t>
            </a:r>
            <a:r>
              <a:rPr sz="2100" spc="-20" dirty="0">
                <a:latin typeface="Georgia"/>
                <a:cs typeface="Georgia"/>
              </a:rPr>
              <a:t> </a:t>
            </a:r>
            <a:r>
              <a:rPr sz="2100" spc="-240" dirty="0">
                <a:latin typeface="Georgia"/>
                <a:cs typeface="Georgia"/>
              </a:rPr>
              <a:t>M</a:t>
            </a:r>
            <a:r>
              <a:rPr sz="2100" spc="-229" dirty="0">
                <a:latin typeface="Georgia"/>
                <a:cs typeface="Georgia"/>
              </a:rPr>
              <a:t>a</a:t>
            </a:r>
            <a:r>
              <a:rPr sz="2100" spc="-130" dirty="0">
                <a:latin typeface="Georgia"/>
                <a:cs typeface="Georgia"/>
              </a:rPr>
              <a:t>t</a:t>
            </a:r>
            <a:r>
              <a:rPr sz="2100" spc="-180" dirty="0">
                <a:latin typeface="Georgia"/>
                <a:cs typeface="Georgia"/>
              </a:rPr>
              <a:t>h</a:t>
            </a:r>
            <a:r>
              <a:rPr sz="2100" spc="-170" dirty="0">
                <a:latin typeface="Georgia"/>
                <a:cs typeface="Georgia"/>
              </a:rPr>
              <a:t>e</a:t>
            </a:r>
            <a:r>
              <a:rPr sz="2100" spc="-150" dirty="0">
                <a:latin typeface="Georgia"/>
                <a:cs typeface="Georgia"/>
              </a:rPr>
              <a:t>w</a:t>
            </a:r>
            <a:endParaRPr sz="2100">
              <a:latin typeface="Georgia"/>
              <a:cs typeface="Georgia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3510761" y="4716271"/>
            <a:ext cx="1174115" cy="345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100" spc="-120" dirty="0">
                <a:latin typeface="Georgia"/>
                <a:cs typeface="Georgia"/>
              </a:rPr>
              <a:t>A</a:t>
            </a:r>
            <a:r>
              <a:rPr sz="2100" spc="-50" dirty="0">
                <a:latin typeface="Georgia"/>
                <a:cs typeface="Georgia"/>
              </a:rPr>
              <a:t>j</a:t>
            </a:r>
            <a:r>
              <a:rPr sz="2100" spc="-254" dirty="0">
                <a:latin typeface="Georgia"/>
                <a:cs typeface="Georgia"/>
              </a:rPr>
              <a:t>a</a:t>
            </a:r>
            <a:r>
              <a:rPr sz="2100" spc="-160" dirty="0">
                <a:latin typeface="Georgia"/>
                <a:cs typeface="Georgia"/>
              </a:rPr>
              <a:t>y</a:t>
            </a:r>
            <a:r>
              <a:rPr sz="2100" spc="-20" dirty="0">
                <a:latin typeface="Georgia"/>
                <a:cs typeface="Georgia"/>
              </a:rPr>
              <a:t> </a:t>
            </a:r>
            <a:r>
              <a:rPr sz="2100" spc="-245" dirty="0">
                <a:latin typeface="Georgia"/>
                <a:cs typeface="Georgia"/>
              </a:rPr>
              <a:t>R</a:t>
            </a:r>
            <a:r>
              <a:rPr sz="2100" spc="-170" dirty="0">
                <a:latin typeface="Georgia"/>
                <a:cs typeface="Georgia"/>
              </a:rPr>
              <a:t>e</a:t>
            </a:r>
            <a:r>
              <a:rPr sz="2100" spc="-190" dirty="0">
                <a:latin typeface="Georgia"/>
                <a:cs typeface="Georgia"/>
              </a:rPr>
              <a:t>dd</a:t>
            </a:r>
            <a:r>
              <a:rPr sz="2100" spc="-160" dirty="0">
                <a:latin typeface="Georgia"/>
                <a:cs typeface="Georgia"/>
              </a:rPr>
              <a:t>y</a:t>
            </a:r>
            <a:endParaRPr sz="2100">
              <a:latin typeface="Georgia"/>
              <a:cs typeface="Georgia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5414225" y="4618735"/>
            <a:ext cx="1485265" cy="650240"/>
          </a:xfrm>
          <a:prstGeom prst="rect">
            <a:avLst/>
          </a:prstGeom>
        </p:spPr>
        <p:txBody>
          <a:bodyPr vert="horz" wrap="square" lIns="0" tIns="35560" rIns="0" bIns="0" rtlCol="0">
            <a:spAutoFit/>
          </a:bodyPr>
          <a:lstStyle/>
          <a:p>
            <a:pPr marL="12700" marR="5080" indent="465455">
              <a:lnSpc>
                <a:spcPts val="2400"/>
              </a:lnSpc>
              <a:spcBef>
                <a:spcPts val="280"/>
              </a:spcBef>
            </a:pPr>
            <a:r>
              <a:rPr sz="2100" spc="-125" dirty="0">
                <a:latin typeface="Georgia"/>
                <a:cs typeface="Georgia"/>
              </a:rPr>
              <a:t>Ashil </a:t>
            </a:r>
            <a:r>
              <a:rPr sz="2100" spc="-120" dirty="0">
                <a:latin typeface="Georgia"/>
                <a:cs typeface="Georgia"/>
              </a:rPr>
              <a:t> </a:t>
            </a:r>
            <a:r>
              <a:rPr sz="2100" spc="-145" dirty="0">
                <a:latin typeface="Georgia"/>
                <a:cs typeface="Georgia"/>
              </a:rPr>
              <a:t>Am</a:t>
            </a:r>
            <a:r>
              <a:rPr sz="2100" spc="-229" dirty="0">
                <a:latin typeface="Georgia"/>
                <a:cs typeface="Georgia"/>
              </a:rPr>
              <a:t>a</a:t>
            </a:r>
            <a:r>
              <a:rPr sz="2100" spc="-130" dirty="0">
                <a:latin typeface="Georgia"/>
                <a:cs typeface="Georgia"/>
              </a:rPr>
              <a:t>b</a:t>
            </a:r>
            <a:r>
              <a:rPr sz="2100" spc="-229" dirty="0">
                <a:latin typeface="Georgia"/>
                <a:cs typeface="Georgia"/>
              </a:rPr>
              <a:t>a</a:t>
            </a:r>
            <a:r>
              <a:rPr sz="2100" spc="-125" dirty="0">
                <a:latin typeface="Georgia"/>
                <a:cs typeface="Georgia"/>
              </a:rPr>
              <a:t>l</a:t>
            </a:r>
            <a:r>
              <a:rPr sz="2100" spc="-229" dirty="0">
                <a:latin typeface="Georgia"/>
                <a:cs typeface="Georgia"/>
              </a:rPr>
              <a:t>a</a:t>
            </a:r>
            <a:r>
              <a:rPr sz="2100" spc="-155" dirty="0">
                <a:latin typeface="Georgia"/>
                <a:cs typeface="Georgia"/>
              </a:rPr>
              <a:t>p</a:t>
            </a:r>
            <a:r>
              <a:rPr sz="2100" spc="-229" dirty="0">
                <a:latin typeface="Georgia"/>
                <a:cs typeface="Georgia"/>
              </a:rPr>
              <a:t>a</a:t>
            </a:r>
            <a:r>
              <a:rPr sz="2100" spc="-175" dirty="0">
                <a:latin typeface="Georgia"/>
                <a:cs typeface="Georgia"/>
              </a:rPr>
              <a:t>r</a:t>
            </a:r>
            <a:r>
              <a:rPr sz="2100" spc="-229" dirty="0">
                <a:latin typeface="Georgia"/>
                <a:cs typeface="Georgia"/>
              </a:rPr>
              <a:t>a</a:t>
            </a:r>
            <a:r>
              <a:rPr sz="2100" spc="-170" dirty="0">
                <a:latin typeface="Georgia"/>
                <a:cs typeface="Georgia"/>
              </a:rPr>
              <a:t>n</a:t>
            </a:r>
            <a:endParaRPr sz="2100">
              <a:latin typeface="Georgia"/>
              <a:cs typeface="Georgia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7524522" y="4716271"/>
            <a:ext cx="899794" cy="650240"/>
          </a:xfrm>
          <a:prstGeom prst="rect">
            <a:avLst/>
          </a:prstGeom>
        </p:spPr>
        <p:txBody>
          <a:bodyPr vert="horz" wrap="square" lIns="0" tIns="35560" rIns="0" bIns="0" rtlCol="0">
            <a:spAutoFit/>
          </a:bodyPr>
          <a:lstStyle/>
          <a:p>
            <a:pPr marL="12700" marR="5080" indent="130810">
              <a:lnSpc>
                <a:spcPts val="2400"/>
              </a:lnSpc>
              <a:spcBef>
                <a:spcPts val="280"/>
              </a:spcBef>
            </a:pPr>
            <a:r>
              <a:rPr sz="2100" spc="-155" dirty="0">
                <a:latin typeface="Georgia"/>
                <a:cs typeface="Georgia"/>
              </a:rPr>
              <a:t>Irfana </a:t>
            </a:r>
            <a:r>
              <a:rPr sz="2100" spc="-150" dirty="0">
                <a:latin typeface="Georgia"/>
                <a:cs typeface="Georgia"/>
              </a:rPr>
              <a:t> </a:t>
            </a:r>
            <a:r>
              <a:rPr sz="2100" spc="-70" dirty="0">
                <a:latin typeface="Georgia"/>
                <a:cs typeface="Georgia"/>
              </a:rPr>
              <a:t>N</a:t>
            </a:r>
            <a:r>
              <a:rPr sz="2100" spc="-50" dirty="0">
                <a:latin typeface="Georgia"/>
                <a:cs typeface="Georgia"/>
              </a:rPr>
              <a:t>o</a:t>
            </a:r>
            <a:r>
              <a:rPr sz="2100" spc="-210" dirty="0">
                <a:latin typeface="Georgia"/>
                <a:cs typeface="Georgia"/>
              </a:rPr>
              <a:t>u</a:t>
            </a:r>
            <a:r>
              <a:rPr sz="2100" spc="-145" dirty="0">
                <a:latin typeface="Georgia"/>
                <a:cs typeface="Georgia"/>
              </a:rPr>
              <a:t>j</a:t>
            </a:r>
            <a:r>
              <a:rPr sz="2100" spc="-170" dirty="0">
                <a:latin typeface="Georgia"/>
                <a:cs typeface="Georgia"/>
              </a:rPr>
              <a:t>ee</a:t>
            </a:r>
            <a:r>
              <a:rPr sz="2100" spc="-105" dirty="0">
                <a:latin typeface="Georgia"/>
                <a:cs typeface="Georgia"/>
              </a:rPr>
              <a:t>b</a:t>
            </a:r>
            <a:endParaRPr sz="2100">
              <a:latin typeface="Georgia"/>
              <a:cs typeface="Georgia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9263052" y="4827523"/>
            <a:ext cx="1243965" cy="565150"/>
          </a:xfrm>
          <a:prstGeom prst="rect">
            <a:avLst/>
          </a:prstGeom>
        </p:spPr>
        <p:txBody>
          <a:bodyPr vert="horz" wrap="square" lIns="0" tIns="28575" rIns="0" bIns="0" rtlCol="0">
            <a:spAutoFit/>
          </a:bodyPr>
          <a:lstStyle/>
          <a:p>
            <a:pPr marL="12700" marR="5080">
              <a:lnSpc>
                <a:spcPts val="2090"/>
              </a:lnSpc>
              <a:spcBef>
                <a:spcPts val="225"/>
              </a:spcBef>
            </a:pPr>
            <a:r>
              <a:rPr sz="1800" spc="-30" dirty="0">
                <a:latin typeface="Times New Roman"/>
                <a:cs typeface="Times New Roman"/>
              </a:rPr>
              <a:t>Mohammed </a:t>
            </a:r>
            <a:r>
              <a:rPr sz="1800" spc="-25" dirty="0">
                <a:latin typeface="Times New Roman"/>
                <a:cs typeface="Times New Roman"/>
              </a:rPr>
              <a:t> </a:t>
            </a:r>
            <a:r>
              <a:rPr sz="1800" spc="-80" dirty="0">
                <a:latin typeface="Times New Roman"/>
                <a:cs typeface="Times New Roman"/>
              </a:rPr>
              <a:t>A</a:t>
            </a:r>
            <a:r>
              <a:rPr sz="1800" spc="5" dirty="0">
                <a:latin typeface="Times New Roman"/>
                <a:cs typeface="Times New Roman"/>
              </a:rPr>
              <a:t>b</a:t>
            </a:r>
            <a:r>
              <a:rPr sz="1800" spc="-10" dirty="0">
                <a:latin typeface="Times New Roman"/>
                <a:cs typeface="Times New Roman"/>
              </a:rPr>
              <a:t>d</a:t>
            </a:r>
            <a:r>
              <a:rPr sz="1800" spc="-5" dirty="0">
                <a:latin typeface="Times New Roman"/>
                <a:cs typeface="Times New Roman"/>
              </a:rPr>
              <a:t>u</a:t>
            </a:r>
            <a:r>
              <a:rPr sz="1800" spc="-90" dirty="0">
                <a:latin typeface="Times New Roman"/>
                <a:cs typeface="Times New Roman"/>
              </a:rPr>
              <a:t>l</a:t>
            </a:r>
            <a:r>
              <a:rPr sz="1800" dirty="0">
                <a:latin typeface="Times New Roman"/>
                <a:cs typeface="Times New Roman"/>
              </a:rPr>
              <a:t> </a:t>
            </a:r>
            <a:r>
              <a:rPr sz="1800" spc="40" dirty="0">
                <a:latin typeface="Times New Roman"/>
                <a:cs typeface="Times New Roman"/>
              </a:rPr>
              <a:t>T</a:t>
            </a:r>
            <a:r>
              <a:rPr sz="1800" spc="5" dirty="0">
                <a:latin typeface="Times New Roman"/>
                <a:cs typeface="Times New Roman"/>
              </a:rPr>
              <a:t>h</a:t>
            </a:r>
            <a:r>
              <a:rPr sz="1800" spc="-65" dirty="0">
                <a:latin typeface="Times New Roman"/>
                <a:cs typeface="Times New Roman"/>
              </a:rPr>
              <a:t>a</a:t>
            </a:r>
            <a:r>
              <a:rPr sz="1800" spc="-55" dirty="0">
                <a:latin typeface="Times New Roman"/>
                <a:cs typeface="Times New Roman"/>
              </a:rPr>
              <a:t>k</a:t>
            </a:r>
            <a:r>
              <a:rPr sz="1800" spc="-90" dirty="0">
                <a:latin typeface="Times New Roman"/>
                <a:cs typeface="Times New Roman"/>
              </a:rPr>
              <a:t>i</a:t>
            </a:r>
            <a:r>
              <a:rPr sz="1800" spc="-50" dirty="0">
                <a:latin typeface="Times New Roman"/>
                <a:cs typeface="Times New Roman"/>
              </a:rPr>
              <a:t>e</a:t>
            </a:r>
            <a:endParaRPr sz="18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7207505" y="2116836"/>
            <a:ext cx="4025900" cy="2689860"/>
          </a:xfrm>
          <a:prstGeom prst="rect">
            <a:avLst/>
          </a:prstGeom>
        </p:spPr>
        <p:txBody>
          <a:bodyPr vert="horz" wrap="square" lIns="0" tIns="78740" rIns="0" bIns="0" rtlCol="0">
            <a:spAutoFit/>
          </a:bodyPr>
          <a:lstStyle/>
          <a:p>
            <a:pPr marL="12700" marR="5080" indent="635" algn="ctr">
              <a:lnSpc>
                <a:spcPts val="4100"/>
              </a:lnSpc>
              <a:spcBef>
                <a:spcPts val="620"/>
              </a:spcBef>
            </a:pPr>
            <a:r>
              <a:rPr sz="3800" spc="-200" dirty="0">
                <a:solidFill>
                  <a:srgbClr val="FFFFFF"/>
                </a:solidFill>
                <a:latin typeface="Georgia"/>
                <a:cs typeface="Georgia"/>
              </a:rPr>
              <a:t>Developing</a:t>
            </a:r>
            <a:r>
              <a:rPr sz="3800" spc="-195" dirty="0">
                <a:solidFill>
                  <a:srgbClr val="FFFFFF"/>
                </a:solidFill>
                <a:latin typeface="Georgia"/>
                <a:cs typeface="Georgia"/>
              </a:rPr>
              <a:t> </a:t>
            </a:r>
            <a:r>
              <a:rPr sz="3800" spc="-340" dirty="0">
                <a:solidFill>
                  <a:srgbClr val="FFFFFF"/>
                </a:solidFill>
                <a:latin typeface="Georgia"/>
                <a:cs typeface="Georgia"/>
              </a:rPr>
              <a:t>an </a:t>
            </a:r>
            <a:r>
              <a:rPr sz="3800" spc="-335" dirty="0">
                <a:solidFill>
                  <a:srgbClr val="FFFFFF"/>
                </a:solidFill>
                <a:latin typeface="Georgia"/>
                <a:cs typeface="Georgia"/>
              </a:rPr>
              <a:t> </a:t>
            </a:r>
            <a:r>
              <a:rPr sz="3800" spc="-150" dirty="0">
                <a:solidFill>
                  <a:srgbClr val="FFFFFF"/>
                </a:solidFill>
                <a:latin typeface="Georgia"/>
                <a:cs typeface="Georgia"/>
              </a:rPr>
              <a:t>Effective</a:t>
            </a:r>
            <a:r>
              <a:rPr sz="3800" spc="20" dirty="0">
                <a:solidFill>
                  <a:srgbClr val="FFFFFF"/>
                </a:solidFill>
                <a:latin typeface="Georgia"/>
                <a:cs typeface="Georgia"/>
              </a:rPr>
              <a:t> </a:t>
            </a:r>
            <a:r>
              <a:rPr sz="3800" spc="-235" dirty="0">
                <a:solidFill>
                  <a:srgbClr val="FFFFFF"/>
                </a:solidFill>
                <a:latin typeface="Georgia"/>
                <a:cs typeface="Georgia"/>
              </a:rPr>
              <a:t>Employee </a:t>
            </a:r>
            <a:r>
              <a:rPr sz="3800" spc="-229" dirty="0">
                <a:solidFill>
                  <a:srgbClr val="FFFFFF"/>
                </a:solidFill>
                <a:latin typeface="Georgia"/>
                <a:cs typeface="Georgia"/>
              </a:rPr>
              <a:t> </a:t>
            </a:r>
            <a:r>
              <a:rPr sz="3800" spc="15" dirty="0">
                <a:solidFill>
                  <a:srgbClr val="FFFFFF"/>
                </a:solidFill>
                <a:latin typeface="Georgia"/>
                <a:cs typeface="Georgia"/>
              </a:rPr>
              <a:t>E</a:t>
            </a:r>
            <a:r>
              <a:rPr sz="3800" spc="-315" dirty="0">
                <a:solidFill>
                  <a:srgbClr val="FFFFFF"/>
                </a:solidFill>
                <a:latin typeface="Georgia"/>
                <a:cs typeface="Georgia"/>
              </a:rPr>
              <a:t>n</a:t>
            </a:r>
            <a:r>
              <a:rPr sz="3800" spc="-165" dirty="0">
                <a:solidFill>
                  <a:srgbClr val="FFFFFF"/>
                </a:solidFill>
                <a:latin typeface="Georgia"/>
                <a:cs typeface="Georgia"/>
              </a:rPr>
              <a:t>g</a:t>
            </a:r>
            <a:r>
              <a:rPr sz="3800" spc="-370" dirty="0">
                <a:solidFill>
                  <a:srgbClr val="FFFFFF"/>
                </a:solidFill>
                <a:latin typeface="Georgia"/>
                <a:cs typeface="Georgia"/>
              </a:rPr>
              <a:t>a</a:t>
            </a:r>
            <a:r>
              <a:rPr sz="3800" spc="-180" dirty="0">
                <a:solidFill>
                  <a:srgbClr val="FFFFFF"/>
                </a:solidFill>
                <a:latin typeface="Georgia"/>
                <a:cs typeface="Georgia"/>
              </a:rPr>
              <a:t>g</a:t>
            </a:r>
            <a:r>
              <a:rPr sz="3800" spc="-254" dirty="0">
                <a:solidFill>
                  <a:srgbClr val="FFFFFF"/>
                </a:solidFill>
                <a:latin typeface="Georgia"/>
                <a:cs typeface="Georgia"/>
              </a:rPr>
              <a:t>e</a:t>
            </a:r>
            <a:r>
              <a:rPr sz="3800" spc="-425" dirty="0">
                <a:solidFill>
                  <a:srgbClr val="FFFFFF"/>
                </a:solidFill>
                <a:latin typeface="Georgia"/>
                <a:cs typeface="Georgia"/>
              </a:rPr>
              <a:t>m</a:t>
            </a:r>
            <a:r>
              <a:rPr sz="3800" spc="-254" dirty="0">
                <a:solidFill>
                  <a:srgbClr val="FFFFFF"/>
                </a:solidFill>
                <a:latin typeface="Georgia"/>
                <a:cs typeface="Georgia"/>
              </a:rPr>
              <a:t>e</a:t>
            </a:r>
            <a:r>
              <a:rPr sz="3800" spc="-315" dirty="0">
                <a:solidFill>
                  <a:srgbClr val="FFFFFF"/>
                </a:solidFill>
                <a:latin typeface="Georgia"/>
                <a:cs typeface="Georgia"/>
              </a:rPr>
              <a:t>n</a:t>
            </a:r>
            <a:r>
              <a:rPr sz="3800" spc="-204" dirty="0">
                <a:solidFill>
                  <a:srgbClr val="FFFFFF"/>
                </a:solidFill>
                <a:latin typeface="Georgia"/>
                <a:cs typeface="Georgia"/>
              </a:rPr>
              <a:t>t</a:t>
            </a:r>
            <a:r>
              <a:rPr sz="3800" spc="35" dirty="0">
                <a:solidFill>
                  <a:srgbClr val="FFFFFF"/>
                </a:solidFill>
                <a:latin typeface="Georgia"/>
                <a:cs typeface="Georgia"/>
              </a:rPr>
              <a:t> </a:t>
            </a:r>
            <a:r>
              <a:rPr sz="3800" spc="-315" dirty="0">
                <a:solidFill>
                  <a:srgbClr val="FFFFFF"/>
                </a:solidFill>
                <a:latin typeface="Georgia"/>
                <a:cs typeface="Georgia"/>
              </a:rPr>
              <a:t>S</a:t>
            </a:r>
            <a:r>
              <a:rPr sz="3800" spc="-204" dirty="0">
                <a:solidFill>
                  <a:srgbClr val="FFFFFF"/>
                </a:solidFill>
                <a:latin typeface="Georgia"/>
                <a:cs typeface="Georgia"/>
              </a:rPr>
              <a:t>t</a:t>
            </a:r>
            <a:r>
              <a:rPr sz="3800" spc="-295" dirty="0">
                <a:solidFill>
                  <a:srgbClr val="FFFFFF"/>
                </a:solidFill>
                <a:latin typeface="Georgia"/>
                <a:cs typeface="Georgia"/>
              </a:rPr>
              <a:t>r</a:t>
            </a:r>
            <a:r>
              <a:rPr sz="3800" spc="-370" dirty="0">
                <a:solidFill>
                  <a:srgbClr val="FFFFFF"/>
                </a:solidFill>
                <a:latin typeface="Georgia"/>
                <a:cs typeface="Georgia"/>
              </a:rPr>
              <a:t>a</a:t>
            </a:r>
            <a:r>
              <a:rPr sz="3800" spc="-204" dirty="0">
                <a:solidFill>
                  <a:srgbClr val="FFFFFF"/>
                </a:solidFill>
                <a:latin typeface="Georgia"/>
                <a:cs typeface="Georgia"/>
              </a:rPr>
              <a:t>t</a:t>
            </a:r>
            <a:r>
              <a:rPr sz="3800" spc="-254" dirty="0">
                <a:solidFill>
                  <a:srgbClr val="FFFFFF"/>
                </a:solidFill>
                <a:latin typeface="Georgia"/>
                <a:cs typeface="Georgia"/>
              </a:rPr>
              <a:t>e</a:t>
            </a:r>
            <a:r>
              <a:rPr sz="3800" spc="-100" dirty="0">
                <a:solidFill>
                  <a:srgbClr val="FFFFFF"/>
                </a:solidFill>
                <a:latin typeface="Georgia"/>
                <a:cs typeface="Georgia"/>
              </a:rPr>
              <a:t>g</a:t>
            </a:r>
            <a:r>
              <a:rPr sz="3800" spc="-190" dirty="0">
                <a:solidFill>
                  <a:srgbClr val="FFFFFF"/>
                </a:solidFill>
                <a:latin typeface="Georgia"/>
                <a:cs typeface="Georgia"/>
              </a:rPr>
              <a:t>y  </a:t>
            </a:r>
            <a:r>
              <a:rPr sz="3800" spc="-275" dirty="0">
                <a:solidFill>
                  <a:srgbClr val="FFFFFF"/>
                </a:solidFill>
                <a:latin typeface="Georgia"/>
                <a:cs typeface="Georgia"/>
              </a:rPr>
              <a:t>in</a:t>
            </a:r>
            <a:endParaRPr sz="3800">
              <a:latin typeface="Georgia"/>
              <a:cs typeface="Georgia"/>
            </a:endParaRPr>
          </a:p>
          <a:p>
            <a:pPr algn="ctr">
              <a:lnSpc>
                <a:spcPts val="4054"/>
              </a:lnSpc>
            </a:pPr>
            <a:r>
              <a:rPr sz="3800" b="1" u="heavy" spc="-275" dirty="0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  <a:latin typeface="Georgia"/>
                <a:cs typeface="Georgia"/>
              </a:rPr>
              <a:t>Nike</a:t>
            </a:r>
            <a:endParaRPr sz="3800">
              <a:latin typeface="Georgia"/>
              <a:cs typeface="Georgia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40094" y="5546852"/>
            <a:ext cx="1831975" cy="568325"/>
          </a:xfrm>
          <a:prstGeom prst="rect">
            <a:avLst/>
          </a:prstGeom>
        </p:spPr>
        <p:txBody>
          <a:bodyPr vert="horz" wrap="square" lIns="0" tIns="26670" rIns="0" bIns="0" rtlCol="0">
            <a:spAutoFit/>
          </a:bodyPr>
          <a:lstStyle/>
          <a:p>
            <a:pPr marL="12700" marR="5080">
              <a:lnSpc>
                <a:spcPts val="2110"/>
              </a:lnSpc>
              <a:spcBef>
                <a:spcPts val="210"/>
              </a:spcBef>
            </a:pPr>
            <a:r>
              <a:rPr sz="1800" spc="5" dirty="0">
                <a:solidFill>
                  <a:srgbClr val="FFFFFF"/>
                </a:solidFill>
                <a:latin typeface="Times New Roman"/>
                <a:cs typeface="Times New Roman"/>
              </a:rPr>
              <a:t>“If</a:t>
            </a:r>
            <a:r>
              <a:rPr sz="1800" spc="20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800" spc="-65" dirty="0">
                <a:solidFill>
                  <a:srgbClr val="FFFFFF"/>
                </a:solidFill>
                <a:latin typeface="Times New Roman"/>
                <a:cs typeface="Times New Roman"/>
              </a:rPr>
              <a:t>you</a:t>
            </a:r>
            <a:r>
              <a:rPr sz="1800" spc="-1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800" spc="-55" dirty="0">
                <a:solidFill>
                  <a:srgbClr val="FFFFFF"/>
                </a:solidFill>
                <a:latin typeface="Times New Roman"/>
                <a:cs typeface="Times New Roman"/>
              </a:rPr>
              <a:t>have</a:t>
            </a:r>
            <a:r>
              <a:rPr sz="1800" spc="-1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800" spc="-70" dirty="0">
                <a:solidFill>
                  <a:srgbClr val="FFFFFF"/>
                </a:solidFill>
                <a:latin typeface="Times New Roman"/>
                <a:cs typeface="Times New Roman"/>
              </a:rPr>
              <a:t>a</a:t>
            </a:r>
            <a:r>
              <a:rPr sz="1800" spc="-1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800" spc="-70" dirty="0">
                <a:solidFill>
                  <a:srgbClr val="FFFFFF"/>
                </a:solidFill>
                <a:latin typeface="Times New Roman"/>
                <a:cs typeface="Times New Roman"/>
              </a:rPr>
              <a:t>body, </a:t>
            </a:r>
            <a:r>
              <a:rPr sz="1800" spc="-434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800" spc="-65" dirty="0">
                <a:solidFill>
                  <a:srgbClr val="FFFFFF"/>
                </a:solidFill>
                <a:latin typeface="Times New Roman"/>
                <a:cs typeface="Times New Roman"/>
              </a:rPr>
              <a:t>you</a:t>
            </a:r>
            <a:r>
              <a:rPr sz="1800" spc="-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800" spc="-40" dirty="0">
                <a:solidFill>
                  <a:srgbClr val="FFFFFF"/>
                </a:solidFill>
                <a:latin typeface="Times New Roman"/>
                <a:cs typeface="Times New Roman"/>
              </a:rPr>
              <a:t>are</a:t>
            </a:r>
            <a:r>
              <a:rPr sz="1800" spc="-1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800" spc="-25" dirty="0">
                <a:solidFill>
                  <a:srgbClr val="FFFFFF"/>
                </a:solidFill>
                <a:latin typeface="Times New Roman"/>
                <a:cs typeface="Times New Roman"/>
              </a:rPr>
              <a:t>an</a:t>
            </a:r>
            <a:r>
              <a:rPr sz="1800" spc="-2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800" spc="-40" dirty="0">
                <a:solidFill>
                  <a:srgbClr val="FFFFFF"/>
                </a:solidFill>
                <a:latin typeface="Times New Roman"/>
                <a:cs typeface="Times New Roman"/>
              </a:rPr>
              <a:t>athlete.”</a:t>
            </a:r>
            <a:endParaRPr sz="18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039803" y="1235964"/>
            <a:ext cx="211137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175" dirty="0"/>
              <a:t>O</a:t>
            </a:r>
            <a:r>
              <a:rPr spc="120" dirty="0"/>
              <a:t>b</a:t>
            </a:r>
            <a:r>
              <a:rPr spc="-210" dirty="0"/>
              <a:t>j</a:t>
            </a:r>
            <a:r>
              <a:rPr spc="-110" dirty="0"/>
              <a:t>ect</a:t>
            </a:r>
            <a:r>
              <a:rPr spc="-130" dirty="0"/>
              <a:t>i</a:t>
            </a:r>
            <a:r>
              <a:rPr spc="-229" dirty="0"/>
              <a:t>v</a:t>
            </a:r>
            <a:r>
              <a:rPr spc="-125" dirty="0"/>
              <a:t>e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2183248" y="2792324"/>
            <a:ext cx="1612900" cy="1612900"/>
            <a:chOff x="2183248" y="2792324"/>
            <a:chExt cx="1612900" cy="1612900"/>
          </a:xfrm>
        </p:grpSpPr>
        <p:sp>
          <p:nvSpPr>
            <p:cNvPr id="4" name="object 4"/>
            <p:cNvSpPr/>
            <p:nvPr/>
          </p:nvSpPr>
          <p:spPr>
            <a:xfrm>
              <a:off x="2183248" y="2792324"/>
              <a:ext cx="1612900" cy="1612900"/>
            </a:xfrm>
            <a:custGeom>
              <a:avLst/>
              <a:gdLst/>
              <a:ahLst/>
              <a:cxnLst/>
              <a:rect l="l" t="t" r="r" b="b"/>
              <a:pathLst>
                <a:path w="1612900" h="1612900">
                  <a:moveTo>
                    <a:pt x="806343" y="0"/>
                  </a:moveTo>
                  <a:lnTo>
                    <a:pt x="758964" y="1368"/>
                  </a:lnTo>
                  <a:lnTo>
                    <a:pt x="712306" y="5424"/>
                  </a:lnTo>
                  <a:lnTo>
                    <a:pt x="666445" y="12092"/>
                  </a:lnTo>
                  <a:lnTo>
                    <a:pt x="621455" y="21296"/>
                  </a:lnTo>
                  <a:lnTo>
                    <a:pt x="577414" y="32960"/>
                  </a:lnTo>
                  <a:lnTo>
                    <a:pt x="534396" y="47008"/>
                  </a:lnTo>
                  <a:lnTo>
                    <a:pt x="492477" y="63366"/>
                  </a:lnTo>
                  <a:lnTo>
                    <a:pt x="451733" y="81957"/>
                  </a:lnTo>
                  <a:lnTo>
                    <a:pt x="412239" y="102706"/>
                  </a:lnTo>
                  <a:lnTo>
                    <a:pt x="374071" y="125538"/>
                  </a:lnTo>
                  <a:lnTo>
                    <a:pt x="337305" y="150375"/>
                  </a:lnTo>
                  <a:lnTo>
                    <a:pt x="302016" y="177144"/>
                  </a:lnTo>
                  <a:lnTo>
                    <a:pt x="268280" y="205768"/>
                  </a:lnTo>
                  <a:lnTo>
                    <a:pt x="236172" y="236172"/>
                  </a:lnTo>
                  <a:lnTo>
                    <a:pt x="205768" y="268280"/>
                  </a:lnTo>
                  <a:lnTo>
                    <a:pt x="177144" y="302016"/>
                  </a:lnTo>
                  <a:lnTo>
                    <a:pt x="150375" y="337306"/>
                  </a:lnTo>
                  <a:lnTo>
                    <a:pt x="125537" y="374072"/>
                  </a:lnTo>
                  <a:lnTo>
                    <a:pt x="102706" y="412240"/>
                  </a:lnTo>
                  <a:lnTo>
                    <a:pt x="81957" y="451734"/>
                  </a:lnTo>
                  <a:lnTo>
                    <a:pt x="63366" y="492478"/>
                  </a:lnTo>
                  <a:lnTo>
                    <a:pt x="47008" y="534397"/>
                  </a:lnTo>
                  <a:lnTo>
                    <a:pt x="32959" y="577415"/>
                  </a:lnTo>
                  <a:lnTo>
                    <a:pt x="21296" y="621456"/>
                  </a:lnTo>
                  <a:lnTo>
                    <a:pt x="12092" y="666445"/>
                  </a:lnTo>
                  <a:lnTo>
                    <a:pt x="5424" y="712306"/>
                  </a:lnTo>
                  <a:lnTo>
                    <a:pt x="1368" y="758964"/>
                  </a:lnTo>
                  <a:lnTo>
                    <a:pt x="0" y="806343"/>
                  </a:lnTo>
                  <a:lnTo>
                    <a:pt x="1368" y="853722"/>
                  </a:lnTo>
                  <a:lnTo>
                    <a:pt x="5424" y="900380"/>
                  </a:lnTo>
                  <a:lnTo>
                    <a:pt x="12092" y="946241"/>
                  </a:lnTo>
                  <a:lnTo>
                    <a:pt x="21296" y="991230"/>
                  </a:lnTo>
                  <a:lnTo>
                    <a:pt x="32959" y="1035272"/>
                  </a:lnTo>
                  <a:lnTo>
                    <a:pt x="47008" y="1078289"/>
                  </a:lnTo>
                  <a:lnTo>
                    <a:pt x="63366" y="1120208"/>
                  </a:lnTo>
                  <a:lnTo>
                    <a:pt x="81957" y="1160953"/>
                  </a:lnTo>
                  <a:lnTo>
                    <a:pt x="102706" y="1200446"/>
                  </a:lnTo>
                  <a:lnTo>
                    <a:pt x="125537" y="1238614"/>
                  </a:lnTo>
                  <a:lnTo>
                    <a:pt x="150375" y="1275381"/>
                  </a:lnTo>
                  <a:lnTo>
                    <a:pt x="177144" y="1310670"/>
                  </a:lnTo>
                  <a:lnTo>
                    <a:pt x="205768" y="1344406"/>
                  </a:lnTo>
                  <a:lnTo>
                    <a:pt x="236172" y="1376514"/>
                  </a:lnTo>
                  <a:lnTo>
                    <a:pt x="268280" y="1406918"/>
                  </a:lnTo>
                  <a:lnTo>
                    <a:pt x="302016" y="1435542"/>
                  </a:lnTo>
                  <a:lnTo>
                    <a:pt x="337305" y="1462311"/>
                  </a:lnTo>
                  <a:lnTo>
                    <a:pt x="374071" y="1487148"/>
                  </a:lnTo>
                  <a:lnTo>
                    <a:pt x="412239" y="1509980"/>
                  </a:lnTo>
                  <a:lnTo>
                    <a:pt x="451733" y="1530729"/>
                  </a:lnTo>
                  <a:lnTo>
                    <a:pt x="492477" y="1549320"/>
                  </a:lnTo>
                  <a:lnTo>
                    <a:pt x="534396" y="1565678"/>
                  </a:lnTo>
                  <a:lnTo>
                    <a:pt x="577414" y="1579726"/>
                  </a:lnTo>
                  <a:lnTo>
                    <a:pt x="621455" y="1591390"/>
                  </a:lnTo>
                  <a:lnTo>
                    <a:pt x="666445" y="1600594"/>
                  </a:lnTo>
                  <a:lnTo>
                    <a:pt x="712306" y="1607261"/>
                  </a:lnTo>
                  <a:lnTo>
                    <a:pt x="758964" y="1611317"/>
                  </a:lnTo>
                  <a:lnTo>
                    <a:pt x="806343" y="1612686"/>
                  </a:lnTo>
                  <a:lnTo>
                    <a:pt x="853722" y="1611317"/>
                  </a:lnTo>
                  <a:lnTo>
                    <a:pt x="900379" y="1607261"/>
                  </a:lnTo>
                  <a:lnTo>
                    <a:pt x="946241" y="1600594"/>
                  </a:lnTo>
                  <a:lnTo>
                    <a:pt x="991230" y="1591390"/>
                  </a:lnTo>
                  <a:lnTo>
                    <a:pt x="1035271" y="1579726"/>
                  </a:lnTo>
                  <a:lnTo>
                    <a:pt x="1078289" y="1565678"/>
                  </a:lnTo>
                  <a:lnTo>
                    <a:pt x="1120208" y="1549320"/>
                  </a:lnTo>
                  <a:lnTo>
                    <a:pt x="1160952" y="1530729"/>
                  </a:lnTo>
                  <a:lnTo>
                    <a:pt x="1200446" y="1509980"/>
                  </a:lnTo>
                  <a:lnTo>
                    <a:pt x="1238614" y="1487148"/>
                  </a:lnTo>
                  <a:lnTo>
                    <a:pt x="1275380" y="1462311"/>
                  </a:lnTo>
                  <a:lnTo>
                    <a:pt x="1310669" y="1435542"/>
                  </a:lnTo>
                  <a:lnTo>
                    <a:pt x="1344406" y="1406918"/>
                  </a:lnTo>
                  <a:lnTo>
                    <a:pt x="1376513" y="1376514"/>
                  </a:lnTo>
                  <a:lnTo>
                    <a:pt x="1406917" y="1344406"/>
                  </a:lnTo>
                  <a:lnTo>
                    <a:pt x="1435541" y="1310670"/>
                  </a:lnTo>
                  <a:lnTo>
                    <a:pt x="1462310" y="1275381"/>
                  </a:lnTo>
                  <a:lnTo>
                    <a:pt x="1487148" y="1238614"/>
                  </a:lnTo>
                  <a:lnTo>
                    <a:pt x="1509979" y="1200446"/>
                  </a:lnTo>
                  <a:lnTo>
                    <a:pt x="1530728" y="1160953"/>
                  </a:lnTo>
                  <a:lnTo>
                    <a:pt x="1549320" y="1120208"/>
                  </a:lnTo>
                  <a:lnTo>
                    <a:pt x="1565677" y="1078289"/>
                  </a:lnTo>
                  <a:lnTo>
                    <a:pt x="1579726" y="1035272"/>
                  </a:lnTo>
                  <a:lnTo>
                    <a:pt x="1591390" y="991230"/>
                  </a:lnTo>
                  <a:lnTo>
                    <a:pt x="1600594" y="946241"/>
                  </a:lnTo>
                  <a:lnTo>
                    <a:pt x="1607261" y="900380"/>
                  </a:lnTo>
                  <a:lnTo>
                    <a:pt x="1611317" y="853722"/>
                  </a:lnTo>
                  <a:lnTo>
                    <a:pt x="1612686" y="806343"/>
                  </a:lnTo>
                  <a:lnTo>
                    <a:pt x="1611317" y="758964"/>
                  </a:lnTo>
                  <a:lnTo>
                    <a:pt x="1607261" y="712306"/>
                  </a:lnTo>
                  <a:lnTo>
                    <a:pt x="1600594" y="666445"/>
                  </a:lnTo>
                  <a:lnTo>
                    <a:pt x="1591390" y="621456"/>
                  </a:lnTo>
                  <a:lnTo>
                    <a:pt x="1579726" y="577415"/>
                  </a:lnTo>
                  <a:lnTo>
                    <a:pt x="1565677" y="534397"/>
                  </a:lnTo>
                  <a:lnTo>
                    <a:pt x="1549320" y="492478"/>
                  </a:lnTo>
                  <a:lnTo>
                    <a:pt x="1530728" y="451734"/>
                  </a:lnTo>
                  <a:lnTo>
                    <a:pt x="1509979" y="412240"/>
                  </a:lnTo>
                  <a:lnTo>
                    <a:pt x="1487148" y="374072"/>
                  </a:lnTo>
                  <a:lnTo>
                    <a:pt x="1462310" y="337306"/>
                  </a:lnTo>
                  <a:lnTo>
                    <a:pt x="1435541" y="302016"/>
                  </a:lnTo>
                  <a:lnTo>
                    <a:pt x="1406917" y="268280"/>
                  </a:lnTo>
                  <a:lnTo>
                    <a:pt x="1376513" y="236172"/>
                  </a:lnTo>
                  <a:lnTo>
                    <a:pt x="1344406" y="205768"/>
                  </a:lnTo>
                  <a:lnTo>
                    <a:pt x="1310669" y="177144"/>
                  </a:lnTo>
                  <a:lnTo>
                    <a:pt x="1275380" y="150375"/>
                  </a:lnTo>
                  <a:lnTo>
                    <a:pt x="1238614" y="125538"/>
                  </a:lnTo>
                  <a:lnTo>
                    <a:pt x="1200446" y="102706"/>
                  </a:lnTo>
                  <a:lnTo>
                    <a:pt x="1160952" y="81957"/>
                  </a:lnTo>
                  <a:lnTo>
                    <a:pt x="1120208" y="63366"/>
                  </a:lnTo>
                  <a:lnTo>
                    <a:pt x="1078289" y="47008"/>
                  </a:lnTo>
                  <a:lnTo>
                    <a:pt x="1035271" y="32960"/>
                  </a:lnTo>
                  <a:lnTo>
                    <a:pt x="991230" y="21296"/>
                  </a:lnTo>
                  <a:lnTo>
                    <a:pt x="946241" y="12092"/>
                  </a:lnTo>
                  <a:lnTo>
                    <a:pt x="900379" y="5424"/>
                  </a:lnTo>
                  <a:lnTo>
                    <a:pt x="853722" y="1368"/>
                  </a:lnTo>
                  <a:lnTo>
                    <a:pt x="806343" y="0"/>
                  </a:lnTo>
                  <a:close/>
                </a:path>
              </a:pathLst>
            </a:custGeom>
            <a:solidFill>
              <a:srgbClr val="3C977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" name="object 5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2526792" y="3133344"/>
              <a:ext cx="926592" cy="929640"/>
            </a:xfrm>
            <a:prstGeom prst="rect">
              <a:avLst/>
            </a:prstGeom>
          </p:spPr>
        </p:pic>
      </p:grpSp>
      <p:sp>
        <p:nvSpPr>
          <p:cNvPr id="6" name="object 6"/>
          <p:cNvSpPr txBox="1"/>
          <p:nvPr/>
        </p:nvSpPr>
        <p:spPr>
          <a:xfrm>
            <a:off x="2467208" y="4842764"/>
            <a:ext cx="104521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60" dirty="0">
                <a:latin typeface="Times New Roman"/>
                <a:cs typeface="Times New Roman"/>
              </a:rPr>
              <a:t>ANALYSE</a:t>
            </a:r>
            <a:endParaRPr sz="1800">
              <a:latin typeface="Times New Roman"/>
              <a:cs typeface="Times New Roman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5289654" y="2792324"/>
            <a:ext cx="1612900" cy="1612900"/>
            <a:chOff x="5289654" y="2792324"/>
            <a:chExt cx="1612900" cy="1612900"/>
          </a:xfrm>
        </p:grpSpPr>
        <p:sp>
          <p:nvSpPr>
            <p:cNvPr id="8" name="object 8"/>
            <p:cNvSpPr/>
            <p:nvPr/>
          </p:nvSpPr>
          <p:spPr>
            <a:xfrm>
              <a:off x="5289654" y="2792324"/>
              <a:ext cx="1612900" cy="1612900"/>
            </a:xfrm>
            <a:custGeom>
              <a:avLst/>
              <a:gdLst/>
              <a:ahLst/>
              <a:cxnLst/>
              <a:rect l="l" t="t" r="r" b="b"/>
              <a:pathLst>
                <a:path w="1612900" h="1612900">
                  <a:moveTo>
                    <a:pt x="806343" y="0"/>
                  </a:moveTo>
                  <a:lnTo>
                    <a:pt x="758964" y="1368"/>
                  </a:lnTo>
                  <a:lnTo>
                    <a:pt x="712306" y="5424"/>
                  </a:lnTo>
                  <a:lnTo>
                    <a:pt x="666445" y="12092"/>
                  </a:lnTo>
                  <a:lnTo>
                    <a:pt x="621455" y="21296"/>
                  </a:lnTo>
                  <a:lnTo>
                    <a:pt x="577414" y="32960"/>
                  </a:lnTo>
                  <a:lnTo>
                    <a:pt x="534396" y="47008"/>
                  </a:lnTo>
                  <a:lnTo>
                    <a:pt x="492477" y="63366"/>
                  </a:lnTo>
                  <a:lnTo>
                    <a:pt x="451733" y="81957"/>
                  </a:lnTo>
                  <a:lnTo>
                    <a:pt x="412239" y="102706"/>
                  </a:lnTo>
                  <a:lnTo>
                    <a:pt x="374071" y="125538"/>
                  </a:lnTo>
                  <a:lnTo>
                    <a:pt x="337305" y="150375"/>
                  </a:lnTo>
                  <a:lnTo>
                    <a:pt x="302016" y="177144"/>
                  </a:lnTo>
                  <a:lnTo>
                    <a:pt x="268280" y="205768"/>
                  </a:lnTo>
                  <a:lnTo>
                    <a:pt x="236172" y="236172"/>
                  </a:lnTo>
                  <a:lnTo>
                    <a:pt x="205768" y="268280"/>
                  </a:lnTo>
                  <a:lnTo>
                    <a:pt x="177144" y="302016"/>
                  </a:lnTo>
                  <a:lnTo>
                    <a:pt x="150375" y="337306"/>
                  </a:lnTo>
                  <a:lnTo>
                    <a:pt x="125537" y="374072"/>
                  </a:lnTo>
                  <a:lnTo>
                    <a:pt x="102706" y="412240"/>
                  </a:lnTo>
                  <a:lnTo>
                    <a:pt x="81957" y="451734"/>
                  </a:lnTo>
                  <a:lnTo>
                    <a:pt x="63366" y="492478"/>
                  </a:lnTo>
                  <a:lnTo>
                    <a:pt x="47008" y="534397"/>
                  </a:lnTo>
                  <a:lnTo>
                    <a:pt x="32959" y="577415"/>
                  </a:lnTo>
                  <a:lnTo>
                    <a:pt x="21296" y="621456"/>
                  </a:lnTo>
                  <a:lnTo>
                    <a:pt x="12092" y="666445"/>
                  </a:lnTo>
                  <a:lnTo>
                    <a:pt x="5424" y="712306"/>
                  </a:lnTo>
                  <a:lnTo>
                    <a:pt x="1368" y="758964"/>
                  </a:lnTo>
                  <a:lnTo>
                    <a:pt x="0" y="806343"/>
                  </a:lnTo>
                  <a:lnTo>
                    <a:pt x="1368" y="853722"/>
                  </a:lnTo>
                  <a:lnTo>
                    <a:pt x="5424" y="900380"/>
                  </a:lnTo>
                  <a:lnTo>
                    <a:pt x="12092" y="946241"/>
                  </a:lnTo>
                  <a:lnTo>
                    <a:pt x="21296" y="991230"/>
                  </a:lnTo>
                  <a:lnTo>
                    <a:pt x="32959" y="1035272"/>
                  </a:lnTo>
                  <a:lnTo>
                    <a:pt x="47008" y="1078289"/>
                  </a:lnTo>
                  <a:lnTo>
                    <a:pt x="63366" y="1120208"/>
                  </a:lnTo>
                  <a:lnTo>
                    <a:pt x="81957" y="1160953"/>
                  </a:lnTo>
                  <a:lnTo>
                    <a:pt x="102706" y="1200446"/>
                  </a:lnTo>
                  <a:lnTo>
                    <a:pt x="125537" y="1238614"/>
                  </a:lnTo>
                  <a:lnTo>
                    <a:pt x="150375" y="1275381"/>
                  </a:lnTo>
                  <a:lnTo>
                    <a:pt x="177144" y="1310670"/>
                  </a:lnTo>
                  <a:lnTo>
                    <a:pt x="205768" y="1344406"/>
                  </a:lnTo>
                  <a:lnTo>
                    <a:pt x="236172" y="1376514"/>
                  </a:lnTo>
                  <a:lnTo>
                    <a:pt x="268280" y="1406918"/>
                  </a:lnTo>
                  <a:lnTo>
                    <a:pt x="302016" y="1435542"/>
                  </a:lnTo>
                  <a:lnTo>
                    <a:pt x="337305" y="1462311"/>
                  </a:lnTo>
                  <a:lnTo>
                    <a:pt x="374071" y="1487148"/>
                  </a:lnTo>
                  <a:lnTo>
                    <a:pt x="412239" y="1509980"/>
                  </a:lnTo>
                  <a:lnTo>
                    <a:pt x="451733" y="1530729"/>
                  </a:lnTo>
                  <a:lnTo>
                    <a:pt x="492477" y="1549320"/>
                  </a:lnTo>
                  <a:lnTo>
                    <a:pt x="534396" y="1565678"/>
                  </a:lnTo>
                  <a:lnTo>
                    <a:pt x="577414" y="1579726"/>
                  </a:lnTo>
                  <a:lnTo>
                    <a:pt x="621455" y="1591390"/>
                  </a:lnTo>
                  <a:lnTo>
                    <a:pt x="666445" y="1600594"/>
                  </a:lnTo>
                  <a:lnTo>
                    <a:pt x="712306" y="1607261"/>
                  </a:lnTo>
                  <a:lnTo>
                    <a:pt x="758964" y="1611317"/>
                  </a:lnTo>
                  <a:lnTo>
                    <a:pt x="806343" y="1612686"/>
                  </a:lnTo>
                  <a:lnTo>
                    <a:pt x="853722" y="1611317"/>
                  </a:lnTo>
                  <a:lnTo>
                    <a:pt x="900379" y="1607261"/>
                  </a:lnTo>
                  <a:lnTo>
                    <a:pt x="946241" y="1600594"/>
                  </a:lnTo>
                  <a:lnTo>
                    <a:pt x="991230" y="1591390"/>
                  </a:lnTo>
                  <a:lnTo>
                    <a:pt x="1035271" y="1579726"/>
                  </a:lnTo>
                  <a:lnTo>
                    <a:pt x="1078289" y="1565678"/>
                  </a:lnTo>
                  <a:lnTo>
                    <a:pt x="1120208" y="1549320"/>
                  </a:lnTo>
                  <a:lnTo>
                    <a:pt x="1160952" y="1530729"/>
                  </a:lnTo>
                  <a:lnTo>
                    <a:pt x="1200446" y="1509980"/>
                  </a:lnTo>
                  <a:lnTo>
                    <a:pt x="1238614" y="1487148"/>
                  </a:lnTo>
                  <a:lnTo>
                    <a:pt x="1275380" y="1462311"/>
                  </a:lnTo>
                  <a:lnTo>
                    <a:pt x="1310669" y="1435542"/>
                  </a:lnTo>
                  <a:lnTo>
                    <a:pt x="1344406" y="1406918"/>
                  </a:lnTo>
                  <a:lnTo>
                    <a:pt x="1376513" y="1376514"/>
                  </a:lnTo>
                  <a:lnTo>
                    <a:pt x="1406917" y="1344406"/>
                  </a:lnTo>
                  <a:lnTo>
                    <a:pt x="1435541" y="1310670"/>
                  </a:lnTo>
                  <a:lnTo>
                    <a:pt x="1462310" y="1275381"/>
                  </a:lnTo>
                  <a:lnTo>
                    <a:pt x="1487148" y="1238614"/>
                  </a:lnTo>
                  <a:lnTo>
                    <a:pt x="1509979" y="1200446"/>
                  </a:lnTo>
                  <a:lnTo>
                    <a:pt x="1530728" y="1160953"/>
                  </a:lnTo>
                  <a:lnTo>
                    <a:pt x="1549320" y="1120208"/>
                  </a:lnTo>
                  <a:lnTo>
                    <a:pt x="1565677" y="1078289"/>
                  </a:lnTo>
                  <a:lnTo>
                    <a:pt x="1579726" y="1035272"/>
                  </a:lnTo>
                  <a:lnTo>
                    <a:pt x="1591390" y="991230"/>
                  </a:lnTo>
                  <a:lnTo>
                    <a:pt x="1600594" y="946241"/>
                  </a:lnTo>
                  <a:lnTo>
                    <a:pt x="1607261" y="900380"/>
                  </a:lnTo>
                  <a:lnTo>
                    <a:pt x="1611317" y="853722"/>
                  </a:lnTo>
                  <a:lnTo>
                    <a:pt x="1612686" y="806343"/>
                  </a:lnTo>
                  <a:lnTo>
                    <a:pt x="1611317" y="758964"/>
                  </a:lnTo>
                  <a:lnTo>
                    <a:pt x="1607261" y="712306"/>
                  </a:lnTo>
                  <a:lnTo>
                    <a:pt x="1600594" y="666445"/>
                  </a:lnTo>
                  <a:lnTo>
                    <a:pt x="1591390" y="621456"/>
                  </a:lnTo>
                  <a:lnTo>
                    <a:pt x="1579726" y="577415"/>
                  </a:lnTo>
                  <a:lnTo>
                    <a:pt x="1565677" y="534397"/>
                  </a:lnTo>
                  <a:lnTo>
                    <a:pt x="1549320" y="492478"/>
                  </a:lnTo>
                  <a:lnTo>
                    <a:pt x="1530728" y="451734"/>
                  </a:lnTo>
                  <a:lnTo>
                    <a:pt x="1509979" y="412240"/>
                  </a:lnTo>
                  <a:lnTo>
                    <a:pt x="1487148" y="374072"/>
                  </a:lnTo>
                  <a:lnTo>
                    <a:pt x="1462310" y="337306"/>
                  </a:lnTo>
                  <a:lnTo>
                    <a:pt x="1435541" y="302016"/>
                  </a:lnTo>
                  <a:lnTo>
                    <a:pt x="1406917" y="268280"/>
                  </a:lnTo>
                  <a:lnTo>
                    <a:pt x="1376513" y="236172"/>
                  </a:lnTo>
                  <a:lnTo>
                    <a:pt x="1344406" y="205768"/>
                  </a:lnTo>
                  <a:lnTo>
                    <a:pt x="1310669" y="177144"/>
                  </a:lnTo>
                  <a:lnTo>
                    <a:pt x="1275380" y="150375"/>
                  </a:lnTo>
                  <a:lnTo>
                    <a:pt x="1238614" y="125538"/>
                  </a:lnTo>
                  <a:lnTo>
                    <a:pt x="1200446" y="102706"/>
                  </a:lnTo>
                  <a:lnTo>
                    <a:pt x="1160952" y="81957"/>
                  </a:lnTo>
                  <a:lnTo>
                    <a:pt x="1120208" y="63366"/>
                  </a:lnTo>
                  <a:lnTo>
                    <a:pt x="1078289" y="47008"/>
                  </a:lnTo>
                  <a:lnTo>
                    <a:pt x="1035271" y="32960"/>
                  </a:lnTo>
                  <a:lnTo>
                    <a:pt x="991230" y="21296"/>
                  </a:lnTo>
                  <a:lnTo>
                    <a:pt x="946241" y="12092"/>
                  </a:lnTo>
                  <a:lnTo>
                    <a:pt x="900379" y="5424"/>
                  </a:lnTo>
                  <a:lnTo>
                    <a:pt x="853722" y="1368"/>
                  </a:lnTo>
                  <a:lnTo>
                    <a:pt x="806343" y="0"/>
                  </a:lnTo>
                  <a:close/>
                </a:path>
              </a:pathLst>
            </a:custGeom>
            <a:solidFill>
              <a:srgbClr val="44709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" name="object 9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5632704" y="3133344"/>
              <a:ext cx="926592" cy="929640"/>
            </a:xfrm>
            <a:prstGeom prst="rect">
              <a:avLst/>
            </a:prstGeom>
          </p:spPr>
        </p:pic>
      </p:grpSp>
      <p:sp>
        <p:nvSpPr>
          <p:cNvPr id="10" name="object 10"/>
          <p:cNvSpPr txBox="1"/>
          <p:nvPr/>
        </p:nvSpPr>
        <p:spPr>
          <a:xfrm>
            <a:off x="5389052" y="4842764"/>
            <a:ext cx="141414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145" dirty="0">
                <a:latin typeface="Times New Roman"/>
                <a:cs typeface="Times New Roman"/>
              </a:rPr>
              <a:t>S</a:t>
            </a:r>
            <a:r>
              <a:rPr sz="1800" dirty="0">
                <a:latin typeface="Times New Roman"/>
                <a:cs typeface="Times New Roman"/>
              </a:rPr>
              <a:t>T</a:t>
            </a:r>
            <a:r>
              <a:rPr sz="1800" spc="-80" dirty="0">
                <a:latin typeface="Times New Roman"/>
                <a:cs typeface="Times New Roman"/>
              </a:rPr>
              <a:t>R</a:t>
            </a:r>
            <a:r>
              <a:rPr sz="1800" spc="-145" dirty="0">
                <a:latin typeface="Times New Roman"/>
                <a:cs typeface="Times New Roman"/>
              </a:rPr>
              <a:t>A</a:t>
            </a:r>
            <a:r>
              <a:rPr sz="1800" dirty="0">
                <a:latin typeface="Times New Roman"/>
                <a:cs typeface="Times New Roman"/>
              </a:rPr>
              <a:t>T</a:t>
            </a:r>
            <a:r>
              <a:rPr sz="1800" spc="80" dirty="0">
                <a:latin typeface="Times New Roman"/>
                <a:cs typeface="Times New Roman"/>
              </a:rPr>
              <a:t>E</a:t>
            </a:r>
            <a:r>
              <a:rPr sz="1800" spc="85" dirty="0">
                <a:latin typeface="Times New Roman"/>
                <a:cs typeface="Times New Roman"/>
              </a:rPr>
              <a:t>G</a:t>
            </a:r>
            <a:r>
              <a:rPr sz="1800" spc="30" dirty="0">
                <a:latin typeface="Times New Roman"/>
                <a:cs typeface="Times New Roman"/>
              </a:rPr>
              <a:t>I</a:t>
            </a:r>
            <a:r>
              <a:rPr sz="1800" spc="80" dirty="0">
                <a:latin typeface="Times New Roman"/>
                <a:cs typeface="Times New Roman"/>
              </a:rPr>
              <a:t>ZE</a:t>
            </a:r>
            <a:endParaRPr sz="1800">
              <a:latin typeface="Times New Roman"/>
              <a:cs typeface="Times New Roman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8396061" y="2792324"/>
            <a:ext cx="1612900" cy="1612900"/>
            <a:chOff x="8396061" y="2792324"/>
            <a:chExt cx="1612900" cy="1612900"/>
          </a:xfrm>
        </p:grpSpPr>
        <p:sp>
          <p:nvSpPr>
            <p:cNvPr id="12" name="object 12"/>
            <p:cNvSpPr/>
            <p:nvPr/>
          </p:nvSpPr>
          <p:spPr>
            <a:xfrm>
              <a:off x="8396061" y="2792324"/>
              <a:ext cx="1612900" cy="1612900"/>
            </a:xfrm>
            <a:custGeom>
              <a:avLst/>
              <a:gdLst/>
              <a:ahLst/>
              <a:cxnLst/>
              <a:rect l="l" t="t" r="r" b="b"/>
              <a:pathLst>
                <a:path w="1612900" h="1612900">
                  <a:moveTo>
                    <a:pt x="806343" y="0"/>
                  </a:moveTo>
                  <a:lnTo>
                    <a:pt x="758964" y="1368"/>
                  </a:lnTo>
                  <a:lnTo>
                    <a:pt x="712306" y="5424"/>
                  </a:lnTo>
                  <a:lnTo>
                    <a:pt x="666445" y="12092"/>
                  </a:lnTo>
                  <a:lnTo>
                    <a:pt x="621455" y="21296"/>
                  </a:lnTo>
                  <a:lnTo>
                    <a:pt x="577414" y="32960"/>
                  </a:lnTo>
                  <a:lnTo>
                    <a:pt x="534396" y="47008"/>
                  </a:lnTo>
                  <a:lnTo>
                    <a:pt x="492477" y="63366"/>
                  </a:lnTo>
                  <a:lnTo>
                    <a:pt x="451733" y="81957"/>
                  </a:lnTo>
                  <a:lnTo>
                    <a:pt x="412239" y="102706"/>
                  </a:lnTo>
                  <a:lnTo>
                    <a:pt x="374071" y="125538"/>
                  </a:lnTo>
                  <a:lnTo>
                    <a:pt x="337305" y="150375"/>
                  </a:lnTo>
                  <a:lnTo>
                    <a:pt x="302016" y="177144"/>
                  </a:lnTo>
                  <a:lnTo>
                    <a:pt x="268280" y="205768"/>
                  </a:lnTo>
                  <a:lnTo>
                    <a:pt x="236172" y="236172"/>
                  </a:lnTo>
                  <a:lnTo>
                    <a:pt x="205768" y="268280"/>
                  </a:lnTo>
                  <a:lnTo>
                    <a:pt x="177144" y="302016"/>
                  </a:lnTo>
                  <a:lnTo>
                    <a:pt x="150375" y="337306"/>
                  </a:lnTo>
                  <a:lnTo>
                    <a:pt x="125537" y="374072"/>
                  </a:lnTo>
                  <a:lnTo>
                    <a:pt x="102706" y="412240"/>
                  </a:lnTo>
                  <a:lnTo>
                    <a:pt x="81957" y="451734"/>
                  </a:lnTo>
                  <a:lnTo>
                    <a:pt x="63366" y="492478"/>
                  </a:lnTo>
                  <a:lnTo>
                    <a:pt x="47008" y="534397"/>
                  </a:lnTo>
                  <a:lnTo>
                    <a:pt x="32959" y="577415"/>
                  </a:lnTo>
                  <a:lnTo>
                    <a:pt x="21296" y="621456"/>
                  </a:lnTo>
                  <a:lnTo>
                    <a:pt x="12092" y="666445"/>
                  </a:lnTo>
                  <a:lnTo>
                    <a:pt x="5424" y="712306"/>
                  </a:lnTo>
                  <a:lnTo>
                    <a:pt x="1368" y="758964"/>
                  </a:lnTo>
                  <a:lnTo>
                    <a:pt x="0" y="806343"/>
                  </a:lnTo>
                  <a:lnTo>
                    <a:pt x="1368" y="853722"/>
                  </a:lnTo>
                  <a:lnTo>
                    <a:pt x="5424" y="900380"/>
                  </a:lnTo>
                  <a:lnTo>
                    <a:pt x="12092" y="946241"/>
                  </a:lnTo>
                  <a:lnTo>
                    <a:pt x="21296" y="991230"/>
                  </a:lnTo>
                  <a:lnTo>
                    <a:pt x="32959" y="1035272"/>
                  </a:lnTo>
                  <a:lnTo>
                    <a:pt x="47008" y="1078289"/>
                  </a:lnTo>
                  <a:lnTo>
                    <a:pt x="63366" y="1120208"/>
                  </a:lnTo>
                  <a:lnTo>
                    <a:pt x="81957" y="1160953"/>
                  </a:lnTo>
                  <a:lnTo>
                    <a:pt x="102706" y="1200446"/>
                  </a:lnTo>
                  <a:lnTo>
                    <a:pt x="125537" y="1238614"/>
                  </a:lnTo>
                  <a:lnTo>
                    <a:pt x="150375" y="1275381"/>
                  </a:lnTo>
                  <a:lnTo>
                    <a:pt x="177144" y="1310670"/>
                  </a:lnTo>
                  <a:lnTo>
                    <a:pt x="205768" y="1344406"/>
                  </a:lnTo>
                  <a:lnTo>
                    <a:pt x="236172" y="1376514"/>
                  </a:lnTo>
                  <a:lnTo>
                    <a:pt x="268280" y="1406918"/>
                  </a:lnTo>
                  <a:lnTo>
                    <a:pt x="302016" y="1435542"/>
                  </a:lnTo>
                  <a:lnTo>
                    <a:pt x="337305" y="1462311"/>
                  </a:lnTo>
                  <a:lnTo>
                    <a:pt x="374071" y="1487148"/>
                  </a:lnTo>
                  <a:lnTo>
                    <a:pt x="412239" y="1509980"/>
                  </a:lnTo>
                  <a:lnTo>
                    <a:pt x="451733" y="1530729"/>
                  </a:lnTo>
                  <a:lnTo>
                    <a:pt x="492477" y="1549320"/>
                  </a:lnTo>
                  <a:lnTo>
                    <a:pt x="534396" y="1565678"/>
                  </a:lnTo>
                  <a:lnTo>
                    <a:pt x="577414" y="1579726"/>
                  </a:lnTo>
                  <a:lnTo>
                    <a:pt x="621455" y="1591390"/>
                  </a:lnTo>
                  <a:lnTo>
                    <a:pt x="666445" y="1600594"/>
                  </a:lnTo>
                  <a:lnTo>
                    <a:pt x="712306" y="1607261"/>
                  </a:lnTo>
                  <a:lnTo>
                    <a:pt x="758964" y="1611317"/>
                  </a:lnTo>
                  <a:lnTo>
                    <a:pt x="806343" y="1612686"/>
                  </a:lnTo>
                  <a:lnTo>
                    <a:pt x="853722" y="1611317"/>
                  </a:lnTo>
                  <a:lnTo>
                    <a:pt x="900379" y="1607261"/>
                  </a:lnTo>
                  <a:lnTo>
                    <a:pt x="946241" y="1600594"/>
                  </a:lnTo>
                  <a:lnTo>
                    <a:pt x="991230" y="1591390"/>
                  </a:lnTo>
                  <a:lnTo>
                    <a:pt x="1035271" y="1579726"/>
                  </a:lnTo>
                  <a:lnTo>
                    <a:pt x="1078289" y="1565678"/>
                  </a:lnTo>
                  <a:lnTo>
                    <a:pt x="1120208" y="1549320"/>
                  </a:lnTo>
                  <a:lnTo>
                    <a:pt x="1160952" y="1530729"/>
                  </a:lnTo>
                  <a:lnTo>
                    <a:pt x="1200446" y="1509980"/>
                  </a:lnTo>
                  <a:lnTo>
                    <a:pt x="1238614" y="1487148"/>
                  </a:lnTo>
                  <a:lnTo>
                    <a:pt x="1275380" y="1462311"/>
                  </a:lnTo>
                  <a:lnTo>
                    <a:pt x="1310669" y="1435542"/>
                  </a:lnTo>
                  <a:lnTo>
                    <a:pt x="1344406" y="1406918"/>
                  </a:lnTo>
                  <a:lnTo>
                    <a:pt x="1376513" y="1376514"/>
                  </a:lnTo>
                  <a:lnTo>
                    <a:pt x="1406917" y="1344406"/>
                  </a:lnTo>
                  <a:lnTo>
                    <a:pt x="1435541" y="1310670"/>
                  </a:lnTo>
                  <a:lnTo>
                    <a:pt x="1462310" y="1275381"/>
                  </a:lnTo>
                  <a:lnTo>
                    <a:pt x="1487148" y="1238614"/>
                  </a:lnTo>
                  <a:lnTo>
                    <a:pt x="1509979" y="1200446"/>
                  </a:lnTo>
                  <a:lnTo>
                    <a:pt x="1530728" y="1160953"/>
                  </a:lnTo>
                  <a:lnTo>
                    <a:pt x="1549320" y="1120208"/>
                  </a:lnTo>
                  <a:lnTo>
                    <a:pt x="1565677" y="1078289"/>
                  </a:lnTo>
                  <a:lnTo>
                    <a:pt x="1579726" y="1035272"/>
                  </a:lnTo>
                  <a:lnTo>
                    <a:pt x="1591390" y="991230"/>
                  </a:lnTo>
                  <a:lnTo>
                    <a:pt x="1600594" y="946241"/>
                  </a:lnTo>
                  <a:lnTo>
                    <a:pt x="1607261" y="900380"/>
                  </a:lnTo>
                  <a:lnTo>
                    <a:pt x="1611317" y="853722"/>
                  </a:lnTo>
                  <a:lnTo>
                    <a:pt x="1612686" y="806343"/>
                  </a:lnTo>
                  <a:lnTo>
                    <a:pt x="1611317" y="758964"/>
                  </a:lnTo>
                  <a:lnTo>
                    <a:pt x="1607261" y="712306"/>
                  </a:lnTo>
                  <a:lnTo>
                    <a:pt x="1600594" y="666445"/>
                  </a:lnTo>
                  <a:lnTo>
                    <a:pt x="1591390" y="621456"/>
                  </a:lnTo>
                  <a:lnTo>
                    <a:pt x="1579726" y="577415"/>
                  </a:lnTo>
                  <a:lnTo>
                    <a:pt x="1565677" y="534397"/>
                  </a:lnTo>
                  <a:lnTo>
                    <a:pt x="1549320" y="492478"/>
                  </a:lnTo>
                  <a:lnTo>
                    <a:pt x="1530728" y="451734"/>
                  </a:lnTo>
                  <a:lnTo>
                    <a:pt x="1509979" y="412240"/>
                  </a:lnTo>
                  <a:lnTo>
                    <a:pt x="1487148" y="374072"/>
                  </a:lnTo>
                  <a:lnTo>
                    <a:pt x="1462310" y="337306"/>
                  </a:lnTo>
                  <a:lnTo>
                    <a:pt x="1435541" y="302016"/>
                  </a:lnTo>
                  <a:lnTo>
                    <a:pt x="1406917" y="268280"/>
                  </a:lnTo>
                  <a:lnTo>
                    <a:pt x="1376513" y="236172"/>
                  </a:lnTo>
                  <a:lnTo>
                    <a:pt x="1344406" y="205768"/>
                  </a:lnTo>
                  <a:lnTo>
                    <a:pt x="1310669" y="177144"/>
                  </a:lnTo>
                  <a:lnTo>
                    <a:pt x="1275380" y="150375"/>
                  </a:lnTo>
                  <a:lnTo>
                    <a:pt x="1238614" y="125538"/>
                  </a:lnTo>
                  <a:lnTo>
                    <a:pt x="1200446" y="102706"/>
                  </a:lnTo>
                  <a:lnTo>
                    <a:pt x="1160952" y="81957"/>
                  </a:lnTo>
                  <a:lnTo>
                    <a:pt x="1120208" y="63366"/>
                  </a:lnTo>
                  <a:lnTo>
                    <a:pt x="1078289" y="47008"/>
                  </a:lnTo>
                  <a:lnTo>
                    <a:pt x="1035271" y="32960"/>
                  </a:lnTo>
                  <a:lnTo>
                    <a:pt x="991230" y="21296"/>
                  </a:lnTo>
                  <a:lnTo>
                    <a:pt x="946241" y="12092"/>
                  </a:lnTo>
                  <a:lnTo>
                    <a:pt x="900379" y="5424"/>
                  </a:lnTo>
                  <a:lnTo>
                    <a:pt x="853722" y="1368"/>
                  </a:lnTo>
                  <a:lnTo>
                    <a:pt x="806343" y="0"/>
                  </a:lnTo>
                  <a:close/>
                </a:path>
              </a:pathLst>
            </a:custGeom>
            <a:solidFill>
              <a:srgbClr val="A23C3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3" name="object 13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8738615" y="3133344"/>
              <a:ext cx="926592" cy="929640"/>
            </a:xfrm>
            <a:prstGeom prst="rect">
              <a:avLst/>
            </a:prstGeom>
          </p:spPr>
        </p:pic>
      </p:grpSp>
      <p:sp>
        <p:nvSpPr>
          <p:cNvPr id="14" name="object 14"/>
          <p:cNvSpPr txBox="1"/>
          <p:nvPr/>
        </p:nvSpPr>
        <p:spPr>
          <a:xfrm>
            <a:off x="7987775" y="4842764"/>
            <a:ext cx="2429510" cy="756920"/>
          </a:xfrm>
          <a:prstGeom prst="rect">
            <a:avLst/>
          </a:prstGeom>
        </p:spPr>
        <p:txBody>
          <a:bodyPr vert="horz" wrap="square" lIns="0" tIns="58419" rIns="0" bIns="0" rtlCol="0">
            <a:spAutoFit/>
          </a:bodyPr>
          <a:lstStyle/>
          <a:p>
            <a:pPr marL="12700" marR="5080" algn="ctr">
              <a:lnSpc>
                <a:spcPts val="1800"/>
              </a:lnSpc>
              <a:spcBef>
                <a:spcPts val="459"/>
              </a:spcBef>
            </a:pPr>
            <a:r>
              <a:rPr sz="1800" spc="35" dirty="0">
                <a:latin typeface="Times New Roman"/>
                <a:cs typeface="Times New Roman"/>
              </a:rPr>
              <a:t>ENHANCE</a:t>
            </a:r>
            <a:r>
              <a:rPr sz="1800" spc="-7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Times New Roman"/>
                <a:cs typeface="Times New Roman"/>
              </a:rPr>
              <a:t>EMPLOYEE </a:t>
            </a:r>
            <a:r>
              <a:rPr sz="1800" spc="-434" dirty="0">
                <a:latin typeface="Times New Roman"/>
                <a:cs typeface="Times New Roman"/>
              </a:rPr>
              <a:t> </a:t>
            </a:r>
            <a:r>
              <a:rPr sz="1800" spc="35" dirty="0">
                <a:latin typeface="Times New Roman"/>
                <a:cs typeface="Times New Roman"/>
              </a:rPr>
              <a:t>ENGAGEMENT </a:t>
            </a:r>
            <a:r>
              <a:rPr sz="1800" spc="-70" dirty="0">
                <a:latin typeface="Times New Roman"/>
                <a:cs typeface="Times New Roman"/>
              </a:rPr>
              <a:t>AT </a:t>
            </a:r>
            <a:r>
              <a:rPr sz="1800" spc="-65" dirty="0">
                <a:latin typeface="Times New Roman"/>
                <a:cs typeface="Times New Roman"/>
              </a:rPr>
              <a:t> </a:t>
            </a:r>
            <a:r>
              <a:rPr sz="1800" spc="35" dirty="0">
                <a:latin typeface="Times New Roman"/>
                <a:cs typeface="Times New Roman"/>
              </a:rPr>
              <a:t>NIKE.</a:t>
            </a:r>
            <a:endParaRPr sz="18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12188952" cy="6857999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608012" y="609600"/>
              <a:ext cx="10972800" cy="5638800"/>
            </a:xfrm>
            <a:custGeom>
              <a:avLst/>
              <a:gdLst/>
              <a:ahLst/>
              <a:cxnLst/>
              <a:rect l="l" t="t" r="r" b="b"/>
              <a:pathLst>
                <a:path w="10972800" h="5638800">
                  <a:moveTo>
                    <a:pt x="0" y="0"/>
                  </a:moveTo>
                  <a:lnTo>
                    <a:pt x="10972800" y="0"/>
                  </a:lnTo>
                  <a:lnTo>
                    <a:pt x="10972800" y="5638800"/>
                  </a:lnTo>
                  <a:lnTo>
                    <a:pt x="0" y="5638800"/>
                  </a:lnTo>
                  <a:lnTo>
                    <a:pt x="0" y="0"/>
                  </a:lnTo>
                  <a:close/>
                </a:path>
              </a:pathLst>
            </a:custGeom>
            <a:ln w="15875">
              <a:solidFill>
                <a:srgbClr val="83992A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0" y="3153831"/>
            <a:ext cx="761503" cy="606424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1436986" y="3153831"/>
            <a:ext cx="755013" cy="606424"/>
          </a:xfrm>
          <a:prstGeom prst="rect">
            <a:avLst/>
          </a:prstGeom>
        </p:spPr>
      </p:pic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2234841" y="1795779"/>
            <a:ext cx="178181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spc="-5" dirty="0"/>
              <a:t>Introduction</a:t>
            </a:r>
            <a:endParaRPr sz="2800"/>
          </a:p>
        </p:txBody>
      </p:sp>
      <p:sp>
        <p:nvSpPr>
          <p:cNvPr id="8" name="object 8"/>
          <p:cNvSpPr/>
          <p:nvPr/>
        </p:nvSpPr>
        <p:spPr>
          <a:xfrm>
            <a:off x="1295401" y="2400639"/>
            <a:ext cx="3660140" cy="0"/>
          </a:xfrm>
          <a:custGeom>
            <a:avLst/>
            <a:gdLst/>
            <a:ahLst/>
            <a:cxnLst/>
            <a:rect l="l" t="t" r="r" b="b"/>
            <a:pathLst>
              <a:path w="3660140">
                <a:moveTo>
                  <a:pt x="0" y="0"/>
                </a:moveTo>
                <a:lnTo>
                  <a:pt x="3660057" y="1"/>
                </a:lnTo>
              </a:path>
            </a:pathLst>
          </a:custGeom>
          <a:ln w="15875">
            <a:solidFill>
              <a:srgbClr val="83992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 txBox="1"/>
          <p:nvPr/>
        </p:nvSpPr>
        <p:spPr>
          <a:xfrm>
            <a:off x="1374141" y="2832100"/>
            <a:ext cx="1245870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98450" indent="-285750">
              <a:lnSpc>
                <a:spcPct val="100000"/>
              </a:lnSpc>
              <a:spcBef>
                <a:spcPts val="100"/>
              </a:spcBef>
              <a:buClr>
                <a:srgbClr val="83992A"/>
              </a:buClr>
              <a:buSzPct val="112500"/>
              <a:buFont typeface="Arial MT"/>
              <a:buChar char="•"/>
              <a:tabLst>
                <a:tab pos="297815" algn="l"/>
                <a:tab pos="298450" algn="l"/>
              </a:tabLst>
            </a:pPr>
            <a:r>
              <a:rPr sz="1600" spc="-10" dirty="0">
                <a:solidFill>
                  <a:srgbClr val="262626"/>
                </a:solidFill>
                <a:latin typeface="Times New Roman"/>
                <a:cs typeface="Times New Roman"/>
              </a:rPr>
              <a:t>About</a:t>
            </a:r>
            <a:r>
              <a:rPr sz="1600" spc="-6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600" spc="-35" dirty="0">
                <a:solidFill>
                  <a:srgbClr val="262626"/>
                </a:solidFill>
                <a:latin typeface="Times New Roman"/>
                <a:cs typeface="Times New Roman"/>
              </a:rPr>
              <a:t>Nike</a:t>
            </a:r>
            <a:endParaRPr sz="1600">
              <a:latin typeface="Times New Roman"/>
              <a:cs typeface="Times New Roman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896746" y="4723892"/>
            <a:ext cx="23939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70" dirty="0">
                <a:solidFill>
                  <a:srgbClr val="83992A"/>
                </a:solidFill>
                <a:latin typeface="Times New Roman"/>
                <a:cs typeface="Times New Roman"/>
              </a:rPr>
              <a:t>iii.</a:t>
            </a:r>
            <a:endParaRPr sz="1800">
              <a:latin typeface="Times New Roman"/>
              <a:cs typeface="Times New Roman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1896746" y="3173476"/>
            <a:ext cx="2961640" cy="206184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520700" marR="76835" indent="-508000">
              <a:lnSpc>
                <a:spcPct val="89800"/>
              </a:lnSpc>
              <a:spcBef>
                <a:spcPts val="120"/>
              </a:spcBef>
              <a:buClr>
                <a:srgbClr val="83992A"/>
              </a:buClr>
              <a:buSzPct val="112500"/>
              <a:buAutoNum type="romanLcPeriod"/>
              <a:tabLst>
                <a:tab pos="520065" algn="l"/>
                <a:tab pos="520700" algn="l"/>
              </a:tabLst>
            </a:pPr>
            <a:r>
              <a:rPr sz="1600" spc="-15" dirty="0">
                <a:solidFill>
                  <a:srgbClr val="262626"/>
                </a:solidFill>
                <a:latin typeface="Times New Roman"/>
                <a:cs typeface="Times New Roman"/>
              </a:rPr>
              <a:t>Founded</a:t>
            </a:r>
            <a:r>
              <a:rPr sz="1600" spc="-2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600" spc="10" dirty="0">
                <a:solidFill>
                  <a:srgbClr val="262626"/>
                </a:solidFill>
                <a:latin typeface="Times New Roman"/>
                <a:cs typeface="Times New Roman"/>
              </a:rPr>
              <a:t>on</a:t>
            </a:r>
            <a:r>
              <a:rPr sz="1600" spc="-2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600" spc="-55" dirty="0">
                <a:solidFill>
                  <a:srgbClr val="262626"/>
                </a:solidFill>
                <a:latin typeface="Times New Roman"/>
                <a:cs typeface="Times New Roman"/>
              </a:rPr>
              <a:t>January</a:t>
            </a:r>
            <a:r>
              <a:rPr sz="1600" spc="-2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600" spc="-50" dirty="0">
                <a:solidFill>
                  <a:srgbClr val="262626"/>
                </a:solidFill>
                <a:latin typeface="Times New Roman"/>
                <a:cs typeface="Times New Roman"/>
              </a:rPr>
              <a:t>25,</a:t>
            </a:r>
            <a:r>
              <a:rPr sz="1600" spc="-2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600" spc="-50" dirty="0">
                <a:solidFill>
                  <a:srgbClr val="262626"/>
                </a:solidFill>
                <a:latin typeface="Times New Roman"/>
                <a:cs typeface="Times New Roman"/>
              </a:rPr>
              <a:t>1964, </a:t>
            </a:r>
            <a:r>
              <a:rPr sz="1600" spc="-38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600" spc="-55" dirty="0">
                <a:solidFill>
                  <a:srgbClr val="262626"/>
                </a:solidFill>
                <a:latin typeface="Times New Roman"/>
                <a:cs typeface="Times New Roman"/>
              </a:rPr>
              <a:t>as</a:t>
            </a:r>
            <a:r>
              <a:rPr sz="1600" spc="-1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600" spc="-50" dirty="0">
                <a:solidFill>
                  <a:srgbClr val="262626"/>
                </a:solidFill>
                <a:latin typeface="Times New Roman"/>
                <a:cs typeface="Times New Roman"/>
              </a:rPr>
              <a:t>"Blue</a:t>
            </a:r>
            <a:r>
              <a:rPr sz="1600" spc="-1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600" spc="-20" dirty="0">
                <a:solidFill>
                  <a:srgbClr val="262626"/>
                </a:solidFill>
                <a:latin typeface="Times New Roman"/>
                <a:cs typeface="Times New Roman"/>
              </a:rPr>
              <a:t>Ribbon</a:t>
            </a:r>
            <a:r>
              <a:rPr sz="1600" spc="-1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600" spc="-20" dirty="0">
                <a:solidFill>
                  <a:srgbClr val="262626"/>
                </a:solidFill>
                <a:latin typeface="Times New Roman"/>
                <a:cs typeface="Times New Roman"/>
              </a:rPr>
              <a:t>Sports",</a:t>
            </a:r>
            <a:r>
              <a:rPr sz="1600" spc="-1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600" spc="-75" dirty="0">
                <a:solidFill>
                  <a:srgbClr val="262626"/>
                </a:solidFill>
                <a:latin typeface="Times New Roman"/>
                <a:cs typeface="Times New Roman"/>
              </a:rPr>
              <a:t>by </a:t>
            </a:r>
            <a:r>
              <a:rPr sz="1600" spc="-7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600" spc="-85" dirty="0">
                <a:solidFill>
                  <a:srgbClr val="262626"/>
                </a:solidFill>
                <a:latin typeface="Times New Roman"/>
                <a:cs typeface="Times New Roman"/>
              </a:rPr>
              <a:t>Bill</a:t>
            </a:r>
            <a:r>
              <a:rPr sz="1600" spc="-1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600" spc="-35" dirty="0">
                <a:solidFill>
                  <a:srgbClr val="262626"/>
                </a:solidFill>
                <a:latin typeface="Times New Roman"/>
                <a:cs typeface="Times New Roman"/>
              </a:rPr>
              <a:t>Bowerman</a:t>
            </a:r>
            <a:r>
              <a:rPr sz="1600" spc="-1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600" spc="-20" dirty="0">
                <a:solidFill>
                  <a:srgbClr val="262626"/>
                </a:solidFill>
                <a:latin typeface="Times New Roman"/>
                <a:cs typeface="Times New Roman"/>
              </a:rPr>
              <a:t>and</a:t>
            </a:r>
            <a:r>
              <a:rPr sz="1600" spc="-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600" spc="-35" dirty="0">
                <a:solidFill>
                  <a:srgbClr val="262626"/>
                </a:solidFill>
                <a:latin typeface="Times New Roman"/>
                <a:cs typeface="Times New Roman"/>
              </a:rPr>
              <a:t>Phil </a:t>
            </a:r>
            <a:r>
              <a:rPr sz="1600" spc="-3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600" spc="-20" dirty="0">
                <a:solidFill>
                  <a:srgbClr val="262626"/>
                </a:solidFill>
                <a:latin typeface="Times New Roman"/>
                <a:cs typeface="Times New Roman"/>
              </a:rPr>
              <a:t>Knight</a:t>
            </a:r>
            <a:endParaRPr sz="1600">
              <a:latin typeface="Times New Roman"/>
              <a:cs typeface="Times New Roman"/>
            </a:endParaRPr>
          </a:p>
          <a:p>
            <a:pPr marL="520700" marR="5080" indent="-508000">
              <a:lnSpc>
                <a:spcPct val="85700"/>
              </a:lnSpc>
              <a:spcBef>
                <a:spcPts val="900"/>
              </a:spcBef>
              <a:buClr>
                <a:srgbClr val="83992A"/>
              </a:buClr>
              <a:buSzPct val="112500"/>
              <a:buAutoNum type="romanLcPeriod"/>
              <a:tabLst>
                <a:tab pos="520065" algn="l"/>
                <a:tab pos="520700" algn="l"/>
              </a:tabLst>
            </a:pPr>
            <a:r>
              <a:rPr sz="1600" spc="-65" dirty="0">
                <a:solidFill>
                  <a:srgbClr val="262626"/>
                </a:solidFill>
                <a:latin typeface="Times New Roman"/>
                <a:cs typeface="Times New Roman"/>
              </a:rPr>
              <a:t>officially</a:t>
            </a:r>
            <a:r>
              <a:rPr sz="1600" spc="-1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600" spc="-35" dirty="0">
                <a:solidFill>
                  <a:srgbClr val="262626"/>
                </a:solidFill>
                <a:latin typeface="Times New Roman"/>
                <a:cs typeface="Times New Roman"/>
              </a:rPr>
              <a:t>became</a:t>
            </a:r>
            <a:r>
              <a:rPr sz="1600" spc="-1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600" spc="-45" dirty="0">
                <a:solidFill>
                  <a:srgbClr val="262626"/>
                </a:solidFill>
                <a:latin typeface="Times New Roman"/>
                <a:cs typeface="Times New Roman"/>
              </a:rPr>
              <a:t>Nike.</a:t>
            </a:r>
            <a:r>
              <a:rPr sz="1600" spc="-1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600" spc="10" dirty="0">
                <a:solidFill>
                  <a:srgbClr val="262626"/>
                </a:solidFill>
                <a:latin typeface="Times New Roman"/>
                <a:cs typeface="Times New Roman"/>
              </a:rPr>
              <a:t>on</a:t>
            </a:r>
            <a:r>
              <a:rPr sz="1600" spc="-1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600" spc="-105" dirty="0">
                <a:solidFill>
                  <a:srgbClr val="262626"/>
                </a:solidFill>
                <a:latin typeface="Times New Roman"/>
                <a:cs typeface="Times New Roman"/>
              </a:rPr>
              <a:t>May </a:t>
            </a:r>
            <a:r>
              <a:rPr sz="1600" spc="-38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600" spc="-55" dirty="0">
                <a:solidFill>
                  <a:srgbClr val="262626"/>
                </a:solidFill>
                <a:latin typeface="Times New Roman"/>
                <a:cs typeface="Times New Roman"/>
              </a:rPr>
              <a:t>30,</a:t>
            </a:r>
            <a:r>
              <a:rPr sz="1600" spc="-1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600" spc="-55" dirty="0">
                <a:solidFill>
                  <a:srgbClr val="262626"/>
                </a:solidFill>
                <a:latin typeface="Times New Roman"/>
                <a:cs typeface="Times New Roman"/>
              </a:rPr>
              <a:t>1971.</a:t>
            </a:r>
            <a:endParaRPr sz="1600">
              <a:latin typeface="Times New Roman"/>
              <a:cs typeface="Times New Roman"/>
            </a:endParaRPr>
          </a:p>
          <a:p>
            <a:pPr marL="520700" marR="113030">
              <a:lnSpc>
                <a:spcPts val="1700"/>
              </a:lnSpc>
              <a:spcBef>
                <a:spcPts val="1130"/>
              </a:spcBef>
            </a:pPr>
            <a:r>
              <a:rPr sz="1600" spc="-40" dirty="0">
                <a:solidFill>
                  <a:srgbClr val="262626"/>
                </a:solidFill>
                <a:latin typeface="Times New Roman"/>
                <a:cs typeface="Times New Roman"/>
              </a:rPr>
              <a:t>world's</a:t>
            </a:r>
            <a:r>
              <a:rPr sz="1600" spc="-5" dirty="0">
                <a:solidFill>
                  <a:srgbClr val="262626"/>
                </a:solidFill>
                <a:latin typeface="Times New Roman"/>
                <a:cs typeface="Times New Roman"/>
              </a:rPr>
              <a:t> most</a:t>
            </a:r>
            <a:r>
              <a:rPr sz="1600" spc="-1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600" spc="-55" dirty="0">
                <a:solidFill>
                  <a:srgbClr val="262626"/>
                </a:solidFill>
                <a:latin typeface="Times New Roman"/>
                <a:cs typeface="Times New Roman"/>
              </a:rPr>
              <a:t>valuable</a:t>
            </a:r>
            <a:r>
              <a:rPr sz="1600" spc="-1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Times New Roman"/>
                <a:cs typeface="Times New Roman"/>
              </a:rPr>
              <a:t>sports </a:t>
            </a:r>
            <a:r>
              <a:rPr sz="160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600" spc="-10" dirty="0">
                <a:solidFill>
                  <a:srgbClr val="262626"/>
                </a:solidFill>
                <a:latin typeface="Times New Roman"/>
                <a:cs typeface="Times New Roman"/>
              </a:rPr>
              <a:t>brand</a:t>
            </a:r>
            <a:r>
              <a:rPr sz="1600" spc="-2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600" spc="-35" dirty="0">
                <a:solidFill>
                  <a:srgbClr val="262626"/>
                </a:solidFill>
                <a:latin typeface="Times New Roman"/>
                <a:cs typeface="Times New Roman"/>
              </a:rPr>
              <a:t>(Brand</a:t>
            </a:r>
            <a:r>
              <a:rPr sz="1600" spc="-2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600" spc="-30" dirty="0">
                <a:solidFill>
                  <a:srgbClr val="262626"/>
                </a:solidFill>
                <a:latin typeface="Times New Roman"/>
                <a:cs typeface="Times New Roman"/>
              </a:rPr>
              <a:t>Finance</a:t>
            </a:r>
            <a:r>
              <a:rPr sz="1600" spc="-2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600" spc="-5" dirty="0">
                <a:solidFill>
                  <a:srgbClr val="262626"/>
                </a:solidFill>
                <a:latin typeface="Times New Roman"/>
                <a:cs typeface="Times New Roman"/>
              </a:rPr>
              <a:t>report)</a:t>
            </a:r>
            <a:endParaRPr sz="1600">
              <a:latin typeface="Times New Roman"/>
              <a:cs typeface="Times New Roman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1896746" y="5281676"/>
            <a:ext cx="120015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520065" algn="l"/>
              </a:tabLst>
            </a:pPr>
            <a:r>
              <a:rPr sz="1800" spc="-60" dirty="0">
                <a:solidFill>
                  <a:srgbClr val="83992A"/>
                </a:solidFill>
                <a:latin typeface="Times New Roman"/>
                <a:cs typeface="Times New Roman"/>
              </a:rPr>
              <a:t>iv.	</a:t>
            </a:r>
            <a:r>
              <a:rPr sz="1600" spc="-55" dirty="0">
                <a:solidFill>
                  <a:srgbClr val="262626"/>
                </a:solidFill>
                <a:latin typeface="Times New Roman"/>
                <a:cs typeface="Times New Roman"/>
              </a:rPr>
              <a:t>Revenue</a:t>
            </a:r>
            <a:endParaRPr sz="1600">
              <a:latin typeface="Times New Roman"/>
              <a:cs typeface="Times New Roman"/>
            </a:endParaRPr>
          </a:p>
        </p:txBody>
      </p:sp>
      <p:grpSp>
        <p:nvGrpSpPr>
          <p:cNvPr id="13" name="object 13"/>
          <p:cNvGrpSpPr/>
          <p:nvPr/>
        </p:nvGrpSpPr>
        <p:grpSpPr>
          <a:xfrm>
            <a:off x="5361518" y="1840229"/>
            <a:ext cx="5584190" cy="3177540"/>
            <a:chOff x="5361518" y="1840229"/>
            <a:chExt cx="5584190" cy="3177540"/>
          </a:xfrm>
        </p:grpSpPr>
        <p:pic>
          <p:nvPicPr>
            <p:cNvPr id="14" name="object 14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5418668" y="1897547"/>
              <a:ext cx="5469465" cy="3062899"/>
            </a:xfrm>
            <a:prstGeom prst="rect">
              <a:avLst/>
            </a:prstGeom>
          </p:spPr>
        </p:pic>
        <p:sp>
          <p:nvSpPr>
            <p:cNvPr id="15" name="object 15"/>
            <p:cNvSpPr/>
            <p:nvPr/>
          </p:nvSpPr>
          <p:spPr>
            <a:xfrm>
              <a:off x="5361508" y="1840229"/>
              <a:ext cx="5584190" cy="3177540"/>
            </a:xfrm>
            <a:custGeom>
              <a:avLst/>
              <a:gdLst/>
              <a:ahLst/>
              <a:cxnLst/>
              <a:rect l="l" t="t" r="r" b="b"/>
              <a:pathLst>
                <a:path w="5584190" h="3177540">
                  <a:moveTo>
                    <a:pt x="5538051" y="57327"/>
                  </a:moveTo>
                  <a:lnTo>
                    <a:pt x="5526621" y="57327"/>
                  </a:lnTo>
                  <a:lnTo>
                    <a:pt x="5526621" y="3120225"/>
                  </a:lnTo>
                  <a:lnTo>
                    <a:pt x="5538051" y="3120225"/>
                  </a:lnTo>
                  <a:lnTo>
                    <a:pt x="5538051" y="57327"/>
                  </a:lnTo>
                  <a:close/>
                </a:path>
                <a:path w="5584190" h="3177540">
                  <a:moveTo>
                    <a:pt x="5538051" y="45720"/>
                  </a:moveTo>
                  <a:lnTo>
                    <a:pt x="45720" y="45720"/>
                  </a:lnTo>
                  <a:lnTo>
                    <a:pt x="45720" y="57150"/>
                  </a:lnTo>
                  <a:lnTo>
                    <a:pt x="45720" y="3120390"/>
                  </a:lnTo>
                  <a:lnTo>
                    <a:pt x="45720" y="3131820"/>
                  </a:lnTo>
                  <a:lnTo>
                    <a:pt x="5538051" y="3131820"/>
                  </a:lnTo>
                  <a:lnTo>
                    <a:pt x="5538051" y="3120390"/>
                  </a:lnTo>
                  <a:lnTo>
                    <a:pt x="57150" y="3120390"/>
                  </a:lnTo>
                  <a:lnTo>
                    <a:pt x="57150" y="57150"/>
                  </a:lnTo>
                  <a:lnTo>
                    <a:pt x="5538051" y="57150"/>
                  </a:lnTo>
                  <a:lnTo>
                    <a:pt x="5538051" y="45720"/>
                  </a:lnTo>
                  <a:close/>
                </a:path>
                <a:path w="5584190" h="3177540">
                  <a:moveTo>
                    <a:pt x="5583771" y="34467"/>
                  </a:moveTo>
                  <a:lnTo>
                    <a:pt x="5549481" y="34467"/>
                  </a:lnTo>
                  <a:lnTo>
                    <a:pt x="5549481" y="3143085"/>
                  </a:lnTo>
                  <a:lnTo>
                    <a:pt x="5583771" y="3143085"/>
                  </a:lnTo>
                  <a:lnTo>
                    <a:pt x="5583771" y="34467"/>
                  </a:lnTo>
                  <a:close/>
                </a:path>
                <a:path w="5584190" h="3177540">
                  <a:moveTo>
                    <a:pt x="5583771" y="0"/>
                  </a:moveTo>
                  <a:lnTo>
                    <a:pt x="0" y="0"/>
                  </a:lnTo>
                  <a:lnTo>
                    <a:pt x="0" y="34290"/>
                  </a:lnTo>
                  <a:lnTo>
                    <a:pt x="0" y="3143250"/>
                  </a:lnTo>
                  <a:lnTo>
                    <a:pt x="0" y="3177540"/>
                  </a:lnTo>
                  <a:lnTo>
                    <a:pt x="5583771" y="3177540"/>
                  </a:lnTo>
                  <a:lnTo>
                    <a:pt x="5583771" y="3143250"/>
                  </a:lnTo>
                  <a:lnTo>
                    <a:pt x="34290" y="3143250"/>
                  </a:lnTo>
                  <a:lnTo>
                    <a:pt x="34290" y="34290"/>
                  </a:lnTo>
                  <a:lnTo>
                    <a:pt x="5583771" y="34290"/>
                  </a:lnTo>
                  <a:lnTo>
                    <a:pt x="5583771" y="0"/>
                  </a:lnTo>
                  <a:close/>
                </a:path>
              </a:pathLst>
            </a:custGeom>
            <a:solidFill>
              <a:srgbClr val="7F7F7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608012" y="609600"/>
              <a:ext cx="10972800" cy="5638800"/>
            </a:xfrm>
            <a:custGeom>
              <a:avLst/>
              <a:gdLst/>
              <a:ahLst/>
              <a:cxnLst/>
              <a:rect l="l" t="t" r="r" b="b"/>
              <a:pathLst>
                <a:path w="10972800" h="5638800">
                  <a:moveTo>
                    <a:pt x="0" y="0"/>
                  </a:moveTo>
                  <a:lnTo>
                    <a:pt x="10972800" y="0"/>
                  </a:lnTo>
                  <a:lnTo>
                    <a:pt x="10972800" y="5638800"/>
                  </a:lnTo>
                  <a:lnTo>
                    <a:pt x="0" y="5638800"/>
                  </a:lnTo>
                  <a:lnTo>
                    <a:pt x="0" y="0"/>
                  </a:lnTo>
                  <a:close/>
                </a:path>
              </a:pathLst>
            </a:custGeom>
            <a:ln w="15875">
              <a:solidFill>
                <a:srgbClr val="83992A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0" y="3153831"/>
            <a:ext cx="761503" cy="606424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1436986" y="3153831"/>
            <a:ext cx="755013" cy="606424"/>
          </a:xfrm>
          <a:prstGeom prst="rect">
            <a:avLst/>
          </a:prstGeom>
        </p:spPr>
      </p:pic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2159984" y="954024"/>
            <a:ext cx="7871459" cy="650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136900" algn="l"/>
              </a:tabLst>
            </a:pPr>
            <a:r>
              <a:rPr sz="4100" spc="-155" dirty="0">
                <a:latin typeface="Georgia"/>
                <a:cs typeface="Georgia"/>
              </a:rPr>
              <a:t>I</a:t>
            </a:r>
            <a:r>
              <a:rPr sz="4100" spc="-455" dirty="0">
                <a:latin typeface="Georgia"/>
                <a:cs typeface="Georgia"/>
              </a:rPr>
              <a:t>m</a:t>
            </a:r>
            <a:r>
              <a:rPr sz="4100" spc="-260" dirty="0">
                <a:latin typeface="Georgia"/>
                <a:cs typeface="Georgia"/>
              </a:rPr>
              <a:t>p</a:t>
            </a:r>
            <a:r>
              <a:rPr sz="4100" spc="-125" dirty="0">
                <a:latin typeface="Georgia"/>
                <a:cs typeface="Georgia"/>
              </a:rPr>
              <a:t>o</a:t>
            </a:r>
            <a:r>
              <a:rPr sz="4100" spc="-240" dirty="0">
                <a:latin typeface="Georgia"/>
                <a:cs typeface="Georgia"/>
              </a:rPr>
              <a:t>r</a:t>
            </a:r>
            <a:r>
              <a:rPr sz="4100" spc="-225" dirty="0">
                <a:latin typeface="Georgia"/>
                <a:cs typeface="Georgia"/>
              </a:rPr>
              <a:t>t</a:t>
            </a:r>
            <a:r>
              <a:rPr sz="4100" spc="-409" dirty="0">
                <a:latin typeface="Georgia"/>
                <a:cs typeface="Georgia"/>
              </a:rPr>
              <a:t>a</a:t>
            </a:r>
            <a:r>
              <a:rPr sz="4100" spc="-340" dirty="0">
                <a:latin typeface="Georgia"/>
                <a:cs typeface="Georgia"/>
              </a:rPr>
              <a:t>n</a:t>
            </a:r>
            <a:r>
              <a:rPr sz="4100" spc="-155" dirty="0">
                <a:latin typeface="Georgia"/>
                <a:cs typeface="Georgia"/>
              </a:rPr>
              <a:t>c</a:t>
            </a:r>
            <a:r>
              <a:rPr sz="4100" spc="-275" dirty="0">
                <a:latin typeface="Georgia"/>
                <a:cs typeface="Georgia"/>
              </a:rPr>
              <a:t>e</a:t>
            </a:r>
            <a:r>
              <a:rPr sz="4100" spc="40" dirty="0">
                <a:latin typeface="Georgia"/>
                <a:cs typeface="Georgia"/>
              </a:rPr>
              <a:t> </a:t>
            </a:r>
            <a:r>
              <a:rPr sz="4100" spc="-125" dirty="0">
                <a:latin typeface="Georgia"/>
                <a:cs typeface="Georgia"/>
              </a:rPr>
              <a:t>o</a:t>
            </a:r>
            <a:r>
              <a:rPr sz="4100" spc="-10" dirty="0">
                <a:latin typeface="Georgia"/>
                <a:cs typeface="Georgia"/>
              </a:rPr>
              <a:t>f</a:t>
            </a:r>
            <a:r>
              <a:rPr sz="4100" dirty="0">
                <a:latin typeface="Georgia"/>
                <a:cs typeface="Georgia"/>
              </a:rPr>
              <a:t>	</a:t>
            </a:r>
            <a:r>
              <a:rPr sz="4100" spc="5" dirty="0">
                <a:latin typeface="Georgia"/>
                <a:cs typeface="Georgia"/>
              </a:rPr>
              <a:t>E</a:t>
            </a:r>
            <a:r>
              <a:rPr sz="4100" spc="-455" dirty="0">
                <a:latin typeface="Georgia"/>
                <a:cs typeface="Georgia"/>
              </a:rPr>
              <a:t>m</a:t>
            </a:r>
            <a:r>
              <a:rPr sz="4100" spc="-260" dirty="0">
                <a:latin typeface="Georgia"/>
                <a:cs typeface="Georgia"/>
              </a:rPr>
              <a:t>p</a:t>
            </a:r>
            <a:r>
              <a:rPr sz="4100" spc="-240" dirty="0">
                <a:latin typeface="Georgia"/>
                <a:cs typeface="Georgia"/>
              </a:rPr>
              <a:t>l</a:t>
            </a:r>
            <a:r>
              <a:rPr sz="4100" spc="-204" dirty="0">
                <a:latin typeface="Georgia"/>
                <a:cs typeface="Georgia"/>
              </a:rPr>
              <a:t>o</a:t>
            </a:r>
            <a:r>
              <a:rPr sz="4100" spc="-315" dirty="0">
                <a:latin typeface="Georgia"/>
                <a:cs typeface="Georgia"/>
              </a:rPr>
              <a:t>y</a:t>
            </a:r>
            <a:r>
              <a:rPr sz="4100" spc="-275" dirty="0">
                <a:latin typeface="Georgia"/>
                <a:cs typeface="Georgia"/>
              </a:rPr>
              <a:t>ee</a:t>
            </a:r>
            <a:r>
              <a:rPr sz="4100" spc="40" dirty="0">
                <a:latin typeface="Georgia"/>
                <a:cs typeface="Georgia"/>
              </a:rPr>
              <a:t> </a:t>
            </a:r>
            <a:r>
              <a:rPr sz="4100" spc="5" dirty="0">
                <a:latin typeface="Georgia"/>
                <a:cs typeface="Georgia"/>
              </a:rPr>
              <a:t>E</a:t>
            </a:r>
            <a:r>
              <a:rPr sz="4100" spc="-340" dirty="0">
                <a:latin typeface="Georgia"/>
                <a:cs typeface="Georgia"/>
              </a:rPr>
              <a:t>n</a:t>
            </a:r>
            <a:r>
              <a:rPr sz="4100" spc="-175" dirty="0">
                <a:latin typeface="Georgia"/>
                <a:cs typeface="Georgia"/>
              </a:rPr>
              <a:t>g</a:t>
            </a:r>
            <a:r>
              <a:rPr sz="4100" spc="-409" dirty="0">
                <a:latin typeface="Georgia"/>
                <a:cs typeface="Georgia"/>
              </a:rPr>
              <a:t>a</a:t>
            </a:r>
            <a:r>
              <a:rPr sz="4100" spc="-195" dirty="0">
                <a:latin typeface="Georgia"/>
                <a:cs typeface="Georgia"/>
              </a:rPr>
              <a:t>g</a:t>
            </a:r>
            <a:r>
              <a:rPr sz="4100" spc="-275" dirty="0">
                <a:latin typeface="Georgia"/>
                <a:cs typeface="Georgia"/>
              </a:rPr>
              <a:t>e</a:t>
            </a:r>
            <a:r>
              <a:rPr sz="4100" spc="-455" dirty="0">
                <a:latin typeface="Georgia"/>
                <a:cs typeface="Georgia"/>
              </a:rPr>
              <a:t>m</a:t>
            </a:r>
            <a:r>
              <a:rPr sz="4100" spc="-275" dirty="0">
                <a:latin typeface="Georgia"/>
                <a:cs typeface="Georgia"/>
              </a:rPr>
              <a:t>e</a:t>
            </a:r>
            <a:r>
              <a:rPr sz="4100" spc="-340" dirty="0">
                <a:latin typeface="Georgia"/>
                <a:cs typeface="Georgia"/>
              </a:rPr>
              <a:t>n</a:t>
            </a:r>
            <a:r>
              <a:rPr sz="4100" spc="-225" dirty="0">
                <a:latin typeface="Georgia"/>
                <a:cs typeface="Georgia"/>
              </a:rPr>
              <a:t>t</a:t>
            </a:r>
            <a:endParaRPr sz="4100">
              <a:latin typeface="Georgia"/>
              <a:cs typeface="Georgia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3198984" y="2938652"/>
            <a:ext cx="1641475" cy="1641475"/>
            <a:chOff x="3198984" y="2938652"/>
            <a:chExt cx="1641475" cy="1641475"/>
          </a:xfrm>
        </p:grpSpPr>
        <p:pic>
          <p:nvPicPr>
            <p:cNvPr id="9" name="object 9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3206921" y="2946591"/>
              <a:ext cx="1625061" cy="1625061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3206921" y="2946590"/>
              <a:ext cx="1625600" cy="1625600"/>
            </a:xfrm>
            <a:custGeom>
              <a:avLst/>
              <a:gdLst/>
              <a:ahLst/>
              <a:cxnLst/>
              <a:rect l="l" t="t" r="r" b="b"/>
              <a:pathLst>
                <a:path w="1625600" h="1625600">
                  <a:moveTo>
                    <a:pt x="0" y="0"/>
                  </a:moveTo>
                  <a:lnTo>
                    <a:pt x="1625062" y="0"/>
                  </a:lnTo>
                  <a:lnTo>
                    <a:pt x="1625062" y="1625062"/>
                  </a:lnTo>
                  <a:lnTo>
                    <a:pt x="0" y="1625062"/>
                  </a:lnTo>
                  <a:lnTo>
                    <a:pt x="0" y="0"/>
                  </a:lnTo>
                  <a:close/>
                </a:path>
              </a:pathLst>
            </a:custGeom>
            <a:ln w="158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1" name="object 11"/>
          <p:cNvSpPr txBox="1"/>
          <p:nvPr/>
        </p:nvSpPr>
        <p:spPr>
          <a:xfrm>
            <a:off x="2824022" y="4740655"/>
            <a:ext cx="2301240" cy="778510"/>
          </a:xfrm>
          <a:prstGeom prst="rect">
            <a:avLst/>
          </a:prstGeom>
        </p:spPr>
        <p:txBody>
          <a:bodyPr vert="horz" wrap="square" lIns="0" tIns="81915" rIns="0" bIns="0" rtlCol="0">
            <a:spAutoFit/>
          </a:bodyPr>
          <a:lstStyle/>
          <a:p>
            <a:pPr marL="287020" marR="5080" indent="-274955">
              <a:lnSpc>
                <a:spcPts val="2690"/>
              </a:lnSpc>
              <a:spcBef>
                <a:spcPts val="645"/>
              </a:spcBef>
            </a:pPr>
            <a:r>
              <a:rPr sz="2700" spc="-195" dirty="0">
                <a:latin typeface="Georgia"/>
                <a:cs typeface="Georgia"/>
              </a:rPr>
              <a:t>w</a:t>
            </a:r>
            <a:r>
              <a:rPr sz="2700" spc="-200" dirty="0">
                <a:latin typeface="Georgia"/>
                <a:cs typeface="Georgia"/>
              </a:rPr>
              <a:t>h</a:t>
            </a:r>
            <a:r>
              <a:rPr sz="2700" spc="-265" dirty="0">
                <a:latin typeface="Georgia"/>
                <a:cs typeface="Georgia"/>
              </a:rPr>
              <a:t>a</a:t>
            </a:r>
            <a:r>
              <a:rPr sz="2700" spc="-145" dirty="0">
                <a:latin typeface="Georgia"/>
                <a:cs typeface="Georgia"/>
              </a:rPr>
              <a:t>t</a:t>
            </a:r>
            <a:r>
              <a:rPr sz="2700" spc="20" dirty="0">
                <a:latin typeface="Georgia"/>
                <a:cs typeface="Georgia"/>
              </a:rPr>
              <a:t> </a:t>
            </a:r>
            <a:r>
              <a:rPr sz="2700" spc="-175" dirty="0">
                <a:latin typeface="Georgia"/>
                <a:cs typeface="Georgia"/>
              </a:rPr>
              <a:t>i</a:t>
            </a:r>
            <a:r>
              <a:rPr sz="2700" spc="-185" dirty="0">
                <a:latin typeface="Georgia"/>
                <a:cs typeface="Georgia"/>
              </a:rPr>
              <a:t>s</a:t>
            </a:r>
            <a:r>
              <a:rPr sz="2700" spc="20" dirty="0">
                <a:latin typeface="Georgia"/>
                <a:cs typeface="Georgia"/>
              </a:rPr>
              <a:t> </a:t>
            </a:r>
            <a:r>
              <a:rPr sz="2700" spc="-185" dirty="0">
                <a:latin typeface="Georgia"/>
                <a:cs typeface="Georgia"/>
              </a:rPr>
              <a:t>e</a:t>
            </a:r>
            <a:r>
              <a:rPr sz="2700" spc="-305" dirty="0">
                <a:latin typeface="Georgia"/>
                <a:cs typeface="Georgia"/>
              </a:rPr>
              <a:t>m</a:t>
            </a:r>
            <a:r>
              <a:rPr sz="2700" spc="-170" dirty="0">
                <a:latin typeface="Georgia"/>
                <a:cs typeface="Georgia"/>
              </a:rPr>
              <a:t>p</a:t>
            </a:r>
            <a:r>
              <a:rPr sz="2700" spc="-155" dirty="0">
                <a:latin typeface="Georgia"/>
                <a:cs typeface="Georgia"/>
              </a:rPr>
              <a:t>l</a:t>
            </a:r>
            <a:r>
              <a:rPr sz="2700" spc="-135" dirty="0">
                <a:latin typeface="Georgia"/>
                <a:cs typeface="Georgia"/>
              </a:rPr>
              <a:t>o</a:t>
            </a:r>
            <a:r>
              <a:rPr sz="2700" spc="-204" dirty="0">
                <a:latin typeface="Georgia"/>
                <a:cs typeface="Georgia"/>
              </a:rPr>
              <a:t>y</a:t>
            </a:r>
            <a:r>
              <a:rPr sz="2700" spc="-140" dirty="0">
                <a:latin typeface="Georgia"/>
                <a:cs typeface="Georgia"/>
              </a:rPr>
              <a:t>ee  </a:t>
            </a:r>
            <a:r>
              <a:rPr sz="2700" spc="-204" dirty="0">
                <a:latin typeface="Georgia"/>
                <a:cs typeface="Georgia"/>
              </a:rPr>
              <a:t>engagement?</a:t>
            </a:r>
            <a:endParaRPr sz="2700">
              <a:latin typeface="Georgia"/>
              <a:cs typeface="Georgia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7556752" y="2887659"/>
            <a:ext cx="1640839" cy="1957705"/>
            <a:chOff x="7556752" y="2887659"/>
            <a:chExt cx="1640839" cy="1957705"/>
          </a:xfrm>
        </p:grpSpPr>
        <p:pic>
          <p:nvPicPr>
            <p:cNvPr id="13" name="object 13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7562087" y="2895597"/>
              <a:ext cx="1627631" cy="1941622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>
            <a:xfrm>
              <a:off x="7564690" y="2895597"/>
              <a:ext cx="1624965" cy="1941830"/>
            </a:xfrm>
            <a:custGeom>
              <a:avLst/>
              <a:gdLst/>
              <a:ahLst/>
              <a:cxnLst/>
              <a:rect l="l" t="t" r="r" b="b"/>
              <a:pathLst>
                <a:path w="1624965" h="1941829">
                  <a:moveTo>
                    <a:pt x="0" y="0"/>
                  </a:moveTo>
                  <a:lnTo>
                    <a:pt x="1624477" y="0"/>
                  </a:lnTo>
                  <a:lnTo>
                    <a:pt x="1624477" y="1941624"/>
                  </a:lnTo>
                  <a:lnTo>
                    <a:pt x="0" y="1941624"/>
                  </a:lnTo>
                  <a:lnTo>
                    <a:pt x="0" y="0"/>
                  </a:lnTo>
                  <a:close/>
                </a:path>
              </a:pathLst>
            </a:custGeom>
            <a:ln w="158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5" name="object 15"/>
          <p:cNvSpPr txBox="1"/>
          <p:nvPr/>
        </p:nvSpPr>
        <p:spPr>
          <a:xfrm>
            <a:off x="6522030" y="4819904"/>
            <a:ext cx="3391535" cy="778510"/>
          </a:xfrm>
          <a:prstGeom prst="rect">
            <a:avLst/>
          </a:prstGeom>
        </p:spPr>
        <p:txBody>
          <a:bodyPr vert="horz" wrap="square" lIns="0" tIns="81915" rIns="0" bIns="0" rtlCol="0">
            <a:spAutoFit/>
          </a:bodyPr>
          <a:lstStyle/>
          <a:p>
            <a:pPr marL="1311910" marR="5080" indent="-1299845">
              <a:lnSpc>
                <a:spcPts val="2690"/>
              </a:lnSpc>
              <a:spcBef>
                <a:spcPts val="645"/>
              </a:spcBef>
            </a:pPr>
            <a:r>
              <a:rPr sz="2700" spc="5" dirty="0">
                <a:latin typeface="Georgia"/>
                <a:cs typeface="Georgia"/>
              </a:rPr>
              <a:t>E</a:t>
            </a:r>
            <a:r>
              <a:rPr sz="2700" spc="-305" dirty="0">
                <a:latin typeface="Georgia"/>
                <a:cs typeface="Georgia"/>
              </a:rPr>
              <a:t>m</a:t>
            </a:r>
            <a:r>
              <a:rPr sz="2700" spc="-170" dirty="0">
                <a:latin typeface="Georgia"/>
                <a:cs typeface="Georgia"/>
              </a:rPr>
              <a:t>p</a:t>
            </a:r>
            <a:r>
              <a:rPr sz="2700" spc="-155" dirty="0">
                <a:latin typeface="Georgia"/>
                <a:cs typeface="Georgia"/>
              </a:rPr>
              <a:t>l</a:t>
            </a:r>
            <a:r>
              <a:rPr sz="2700" spc="-135" dirty="0">
                <a:latin typeface="Georgia"/>
                <a:cs typeface="Georgia"/>
              </a:rPr>
              <a:t>o</a:t>
            </a:r>
            <a:r>
              <a:rPr sz="2700" spc="-204" dirty="0">
                <a:latin typeface="Georgia"/>
                <a:cs typeface="Georgia"/>
              </a:rPr>
              <a:t>y</a:t>
            </a:r>
            <a:r>
              <a:rPr sz="2700" spc="-185" dirty="0">
                <a:latin typeface="Georgia"/>
                <a:cs typeface="Georgia"/>
              </a:rPr>
              <a:t>ee</a:t>
            </a:r>
            <a:r>
              <a:rPr sz="2700" spc="20" dirty="0">
                <a:latin typeface="Georgia"/>
                <a:cs typeface="Georgia"/>
              </a:rPr>
              <a:t> </a:t>
            </a:r>
            <a:r>
              <a:rPr sz="2700" spc="-185" dirty="0">
                <a:latin typeface="Georgia"/>
                <a:cs typeface="Georgia"/>
              </a:rPr>
              <a:t>e</a:t>
            </a:r>
            <a:r>
              <a:rPr sz="2700" spc="-225" dirty="0">
                <a:latin typeface="Georgia"/>
                <a:cs typeface="Georgia"/>
              </a:rPr>
              <a:t>n</a:t>
            </a:r>
            <a:r>
              <a:rPr sz="2700" spc="-120" dirty="0">
                <a:latin typeface="Georgia"/>
                <a:cs typeface="Georgia"/>
              </a:rPr>
              <a:t>g</a:t>
            </a:r>
            <a:r>
              <a:rPr sz="2700" spc="-265" dirty="0">
                <a:latin typeface="Georgia"/>
                <a:cs typeface="Georgia"/>
              </a:rPr>
              <a:t>a</a:t>
            </a:r>
            <a:r>
              <a:rPr sz="2700" spc="-130" dirty="0">
                <a:latin typeface="Georgia"/>
                <a:cs typeface="Georgia"/>
              </a:rPr>
              <a:t>g</a:t>
            </a:r>
            <a:r>
              <a:rPr sz="2700" spc="-185" dirty="0">
                <a:latin typeface="Georgia"/>
                <a:cs typeface="Georgia"/>
              </a:rPr>
              <a:t>e</a:t>
            </a:r>
            <a:r>
              <a:rPr sz="2700" spc="-305" dirty="0">
                <a:latin typeface="Georgia"/>
                <a:cs typeface="Georgia"/>
              </a:rPr>
              <a:t>m</a:t>
            </a:r>
            <a:r>
              <a:rPr sz="2700" spc="-185" dirty="0">
                <a:latin typeface="Georgia"/>
                <a:cs typeface="Georgia"/>
              </a:rPr>
              <a:t>e</a:t>
            </a:r>
            <a:r>
              <a:rPr sz="2700" spc="-225" dirty="0">
                <a:latin typeface="Georgia"/>
                <a:cs typeface="Georgia"/>
              </a:rPr>
              <a:t>n</a:t>
            </a:r>
            <a:r>
              <a:rPr sz="2700" spc="-145" dirty="0">
                <a:latin typeface="Georgia"/>
                <a:cs typeface="Georgia"/>
              </a:rPr>
              <a:t>t</a:t>
            </a:r>
            <a:r>
              <a:rPr sz="2700" spc="20" dirty="0">
                <a:latin typeface="Georgia"/>
                <a:cs typeface="Georgia"/>
              </a:rPr>
              <a:t> </a:t>
            </a:r>
            <a:r>
              <a:rPr sz="2700" spc="-175" dirty="0">
                <a:latin typeface="Georgia"/>
                <a:cs typeface="Georgia"/>
              </a:rPr>
              <a:t>i</a:t>
            </a:r>
            <a:r>
              <a:rPr sz="2700" spc="-135" dirty="0">
                <a:latin typeface="Georgia"/>
                <a:cs typeface="Georgia"/>
              </a:rPr>
              <a:t>n  </a:t>
            </a:r>
            <a:r>
              <a:rPr sz="2700" spc="-180" dirty="0">
                <a:latin typeface="Georgia"/>
                <a:cs typeface="Georgia"/>
              </a:rPr>
              <a:t>Nike?</a:t>
            </a:r>
            <a:endParaRPr sz="2700">
              <a:latin typeface="Georgia"/>
              <a:cs typeface="Georgia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907791" y="1235964"/>
            <a:ext cx="691007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85" dirty="0"/>
              <a:t>Employee</a:t>
            </a:r>
            <a:r>
              <a:rPr spc="-5" dirty="0"/>
              <a:t> </a:t>
            </a:r>
            <a:r>
              <a:rPr spc="-75" dirty="0"/>
              <a:t>engagement</a:t>
            </a:r>
            <a:r>
              <a:rPr spc="-5" dirty="0"/>
              <a:t> </a:t>
            </a:r>
            <a:r>
              <a:rPr spc="-85" dirty="0"/>
              <a:t>in</a:t>
            </a:r>
            <a:r>
              <a:rPr dirty="0"/>
              <a:t> </a:t>
            </a:r>
            <a:r>
              <a:rPr spc="-135" dirty="0"/>
              <a:t>Nike?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374141" y="2565908"/>
            <a:ext cx="9241790" cy="185166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 indent="457200">
              <a:lnSpc>
                <a:spcPct val="99800"/>
              </a:lnSpc>
              <a:spcBef>
                <a:spcPts val="105"/>
              </a:spcBef>
            </a:pPr>
            <a:r>
              <a:rPr sz="2400" spc="-45" dirty="0">
                <a:solidFill>
                  <a:srgbClr val="111111"/>
                </a:solidFill>
                <a:latin typeface="Times New Roman"/>
                <a:cs typeface="Times New Roman"/>
              </a:rPr>
              <a:t>Nike</a:t>
            </a:r>
            <a:r>
              <a:rPr sz="2400" spc="10" dirty="0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sz="2400" spc="-75" dirty="0">
                <a:solidFill>
                  <a:srgbClr val="111111"/>
                </a:solidFill>
                <a:latin typeface="Times New Roman"/>
                <a:cs typeface="Times New Roman"/>
              </a:rPr>
              <a:t>believe</a:t>
            </a:r>
            <a:r>
              <a:rPr sz="2400" spc="15" dirty="0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111111"/>
                </a:solidFill>
                <a:latin typeface="Times New Roman"/>
                <a:cs typeface="Times New Roman"/>
              </a:rPr>
              <a:t>that</a:t>
            </a:r>
            <a:r>
              <a:rPr sz="2400" spc="10" dirty="0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sz="2400" spc="-95" dirty="0">
                <a:solidFill>
                  <a:srgbClr val="111111"/>
                </a:solidFill>
                <a:latin typeface="Times New Roman"/>
                <a:cs typeface="Times New Roman"/>
              </a:rPr>
              <a:t>a</a:t>
            </a:r>
            <a:r>
              <a:rPr sz="2400" spc="10" dirty="0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sz="2400" b="1" dirty="0">
                <a:solidFill>
                  <a:srgbClr val="111111"/>
                </a:solidFill>
                <a:latin typeface="Times New Roman"/>
                <a:cs typeface="Times New Roman"/>
              </a:rPr>
              <a:t>skilled,</a:t>
            </a:r>
            <a:r>
              <a:rPr sz="2400" b="1" spc="15" dirty="0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sz="2400" b="1" spc="-35" dirty="0">
                <a:solidFill>
                  <a:srgbClr val="111111"/>
                </a:solidFill>
                <a:latin typeface="Times New Roman"/>
                <a:cs typeface="Times New Roman"/>
              </a:rPr>
              <a:t>valued</a:t>
            </a:r>
            <a:r>
              <a:rPr sz="2400" b="1" spc="10" dirty="0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sz="2400" b="1" spc="-25" dirty="0">
                <a:solidFill>
                  <a:srgbClr val="111111"/>
                </a:solidFill>
                <a:latin typeface="Times New Roman"/>
                <a:cs typeface="Times New Roman"/>
              </a:rPr>
              <a:t>and</a:t>
            </a:r>
            <a:r>
              <a:rPr sz="2400" b="1" spc="10" dirty="0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sz="2400" b="1" spc="40" dirty="0">
                <a:solidFill>
                  <a:srgbClr val="111111"/>
                </a:solidFill>
                <a:latin typeface="Times New Roman"/>
                <a:cs typeface="Times New Roman"/>
              </a:rPr>
              <a:t>engaged</a:t>
            </a:r>
            <a:r>
              <a:rPr sz="2400" b="1" spc="15" dirty="0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sz="2400" b="1" spc="-50" dirty="0">
                <a:solidFill>
                  <a:srgbClr val="111111"/>
                </a:solidFill>
                <a:latin typeface="Times New Roman"/>
                <a:cs typeface="Times New Roman"/>
              </a:rPr>
              <a:t>workforce</a:t>
            </a:r>
            <a:r>
              <a:rPr sz="2400" b="1" spc="5" dirty="0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sz="2400" spc="-90" dirty="0">
                <a:solidFill>
                  <a:srgbClr val="111111"/>
                </a:solidFill>
                <a:latin typeface="Times New Roman"/>
                <a:cs typeface="Times New Roman"/>
              </a:rPr>
              <a:t>is</a:t>
            </a:r>
            <a:r>
              <a:rPr sz="2400" spc="10" dirty="0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sz="2400" spc="-125" dirty="0">
                <a:solidFill>
                  <a:srgbClr val="111111"/>
                </a:solidFill>
                <a:latin typeface="Times New Roman"/>
                <a:cs typeface="Times New Roman"/>
              </a:rPr>
              <a:t>key</a:t>
            </a:r>
            <a:r>
              <a:rPr sz="2400" spc="15" dirty="0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sz="2400" spc="5" dirty="0">
                <a:solidFill>
                  <a:srgbClr val="111111"/>
                </a:solidFill>
                <a:latin typeface="Times New Roman"/>
                <a:cs typeface="Times New Roman"/>
              </a:rPr>
              <a:t>for </a:t>
            </a:r>
            <a:r>
              <a:rPr sz="2400" spc="10" dirty="0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sz="2400" spc="-25" dirty="0">
                <a:solidFill>
                  <a:srgbClr val="111111"/>
                </a:solidFill>
                <a:latin typeface="Times New Roman"/>
                <a:cs typeface="Times New Roman"/>
              </a:rPr>
              <a:t>growth</a:t>
            </a:r>
            <a:r>
              <a:rPr sz="2400" spc="10" dirty="0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sz="2400" spc="-25" dirty="0">
                <a:solidFill>
                  <a:srgbClr val="111111"/>
                </a:solidFill>
                <a:latin typeface="Times New Roman"/>
                <a:cs typeface="Times New Roman"/>
              </a:rPr>
              <a:t>and</a:t>
            </a:r>
            <a:r>
              <a:rPr sz="2400" spc="15" dirty="0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sz="2400" spc="-65" dirty="0">
                <a:solidFill>
                  <a:srgbClr val="111111"/>
                </a:solidFill>
                <a:latin typeface="Times New Roman"/>
                <a:cs typeface="Times New Roman"/>
              </a:rPr>
              <a:t>sustainability</a:t>
            </a:r>
            <a:r>
              <a:rPr sz="2400" spc="20" dirty="0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sz="2400" spc="-25" dirty="0">
                <a:solidFill>
                  <a:srgbClr val="111111"/>
                </a:solidFill>
                <a:latin typeface="Times New Roman"/>
                <a:cs typeface="Times New Roman"/>
              </a:rPr>
              <a:t>and</a:t>
            </a:r>
            <a:r>
              <a:rPr sz="2400" spc="15" dirty="0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sz="2400" spc="-45" dirty="0">
                <a:solidFill>
                  <a:srgbClr val="111111"/>
                </a:solidFill>
                <a:latin typeface="Times New Roman"/>
                <a:cs typeface="Times New Roman"/>
              </a:rPr>
              <a:t>Nike</a:t>
            </a:r>
            <a:r>
              <a:rPr sz="2400" spc="20" dirty="0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sz="2400" spc="-50" dirty="0">
                <a:solidFill>
                  <a:srgbClr val="111111"/>
                </a:solidFill>
                <a:latin typeface="Times New Roman"/>
                <a:cs typeface="Times New Roman"/>
              </a:rPr>
              <a:t>want</a:t>
            </a:r>
            <a:r>
              <a:rPr sz="2400" spc="20" dirty="0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sz="2400" spc="30" dirty="0">
                <a:solidFill>
                  <a:srgbClr val="111111"/>
                </a:solidFill>
                <a:latin typeface="Times New Roman"/>
                <a:cs typeface="Times New Roman"/>
              </a:rPr>
              <a:t>to</a:t>
            </a:r>
            <a:r>
              <a:rPr sz="2400" spc="15" dirty="0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sz="2400" spc="-45" dirty="0">
                <a:solidFill>
                  <a:srgbClr val="111111"/>
                </a:solidFill>
                <a:latin typeface="Times New Roman"/>
                <a:cs typeface="Times New Roman"/>
              </a:rPr>
              <a:t>empower</a:t>
            </a:r>
            <a:r>
              <a:rPr sz="2400" spc="10" dirty="0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sz="2400" spc="-45" dirty="0">
                <a:solidFill>
                  <a:srgbClr val="111111"/>
                </a:solidFill>
                <a:latin typeface="Times New Roman"/>
                <a:cs typeface="Times New Roman"/>
              </a:rPr>
              <a:t>suppliers</a:t>
            </a:r>
            <a:r>
              <a:rPr sz="2400" spc="20" dirty="0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sz="2400" spc="30" dirty="0">
                <a:solidFill>
                  <a:srgbClr val="111111"/>
                </a:solidFill>
                <a:latin typeface="Times New Roman"/>
                <a:cs typeface="Times New Roman"/>
              </a:rPr>
              <a:t>to</a:t>
            </a:r>
            <a:r>
              <a:rPr sz="2400" spc="15" dirty="0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sz="2400" spc="-60" dirty="0">
                <a:solidFill>
                  <a:srgbClr val="111111"/>
                </a:solidFill>
                <a:latin typeface="Times New Roman"/>
                <a:cs typeface="Times New Roman"/>
              </a:rPr>
              <a:t>engage</a:t>
            </a:r>
            <a:r>
              <a:rPr sz="2400" spc="20" dirty="0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sz="2400" spc="-50" dirty="0">
                <a:solidFill>
                  <a:srgbClr val="111111"/>
                </a:solidFill>
                <a:latin typeface="Times New Roman"/>
                <a:cs typeface="Times New Roman"/>
              </a:rPr>
              <a:t>with </a:t>
            </a:r>
            <a:r>
              <a:rPr sz="2400" spc="-585" dirty="0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sz="2400" spc="-25" dirty="0">
                <a:solidFill>
                  <a:srgbClr val="111111"/>
                </a:solidFill>
                <a:latin typeface="Times New Roman"/>
                <a:cs typeface="Times New Roman"/>
              </a:rPr>
              <a:t>and</a:t>
            </a:r>
            <a:r>
              <a:rPr sz="2400" spc="5" dirty="0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sz="2400" spc="-85" dirty="0">
                <a:solidFill>
                  <a:srgbClr val="111111"/>
                </a:solidFill>
                <a:latin typeface="Times New Roman"/>
                <a:cs typeface="Times New Roman"/>
              </a:rPr>
              <a:t>value</a:t>
            </a:r>
            <a:r>
              <a:rPr sz="2400" spc="10" dirty="0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sz="2400" spc="-25" dirty="0">
                <a:solidFill>
                  <a:srgbClr val="111111"/>
                </a:solidFill>
                <a:latin typeface="Times New Roman"/>
                <a:cs typeface="Times New Roman"/>
              </a:rPr>
              <a:t>their</a:t>
            </a:r>
            <a:r>
              <a:rPr sz="2400" spc="15" dirty="0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sz="2400" spc="-30" dirty="0">
                <a:solidFill>
                  <a:srgbClr val="111111"/>
                </a:solidFill>
                <a:latin typeface="Times New Roman"/>
                <a:cs typeface="Times New Roman"/>
              </a:rPr>
              <a:t>people</a:t>
            </a:r>
            <a:r>
              <a:rPr sz="2400" spc="5" dirty="0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sz="2400" spc="-50" dirty="0">
                <a:solidFill>
                  <a:srgbClr val="111111"/>
                </a:solidFill>
                <a:latin typeface="Times New Roman"/>
                <a:cs typeface="Times New Roman"/>
              </a:rPr>
              <a:t>because</a:t>
            </a:r>
            <a:r>
              <a:rPr sz="2400" spc="10" dirty="0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sz="2400" spc="-45" dirty="0">
                <a:solidFill>
                  <a:srgbClr val="111111"/>
                </a:solidFill>
                <a:latin typeface="Times New Roman"/>
                <a:cs typeface="Times New Roman"/>
              </a:rPr>
              <a:t>Nike</a:t>
            </a:r>
            <a:r>
              <a:rPr sz="2400" spc="10" dirty="0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sz="2400" spc="-45" dirty="0">
                <a:solidFill>
                  <a:srgbClr val="111111"/>
                </a:solidFill>
                <a:latin typeface="Times New Roman"/>
                <a:cs typeface="Times New Roman"/>
              </a:rPr>
              <a:t>know</a:t>
            </a:r>
            <a:r>
              <a:rPr sz="2400" spc="10" dirty="0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111111"/>
                </a:solidFill>
                <a:latin typeface="Times New Roman"/>
                <a:cs typeface="Times New Roman"/>
              </a:rPr>
              <a:t>that</a:t>
            </a:r>
            <a:r>
              <a:rPr sz="2400" spc="10" dirty="0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sz="2400" spc="-50" dirty="0">
                <a:solidFill>
                  <a:srgbClr val="111111"/>
                </a:solidFill>
                <a:latin typeface="Times New Roman"/>
                <a:cs typeface="Times New Roman"/>
              </a:rPr>
              <a:t>high</a:t>
            </a:r>
            <a:r>
              <a:rPr sz="2400" spc="5" dirty="0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sz="2400" spc="-65" dirty="0">
                <a:solidFill>
                  <a:srgbClr val="111111"/>
                </a:solidFill>
                <a:latin typeface="Times New Roman"/>
                <a:cs typeface="Times New Roman"/>
              </a:rPr>
              <a:t>employee</a:t>
            </a:r>
            <a:r>
              <a:rPr sz="2400" spc="15" dirty="0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sz="2400" spc="-35" dirty="0">
                <a:solidFill>
                  <a:srgbClr val="111111"/>
                </a:solidFill>
                <a:latin typeface="Times New Roman"/>
                <a:cs typeface="Times New Roman"/>
              </a:rPr>
              <a:t>engagement </a:t>
            </a:r>
            <a:r>
              <a:rPr sz="2400" spc="-30" dirty="0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sz="2400" spc="-65" dirty="0">
                <a:solidFill>
                  <a:srgbClr val="111111"/>
                </a:solidFill>
                <a:latin typeface="Times New Roman"/>
                <a:cs typeface="Times New Roman"/>
              </a:rPr>
              <a:t>leads</a:t>
            </a:r>
            <a:r>
              <a:rPr sz="2400" spc="10" dirty="0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sz="2400" spc="30" dirty="0">
                <a:solidFill>
                  <a:srgbClr val="111111"/>
                </a:solidFill>
                <a:latin typeface="Times New Roman"/>
                <a:cs typeface="Times New Roman"/>
              </a:rPr>
              <a:t>to</a:t>
            </a:r>
            <a:r>
              <a:rPr sz="2400" spc="15" dirty="0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sz="2400" spc="-95" dirty="0">
                <a:solidFill>
                  <a:srgbClr val="111111"/>
                </a:solidFill>
                <a:latin typeface="Times New Roman"/>
                <a:cs typeface="Times New Roman"/>
              </a:rPr>
              <a:t>a</a:t>
            </a:r>
            <a:r>
              <a:rPr sz="2400" spc="10" dirty="0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sz="2400" spc="-15" dirty="0">
                <a:solidFill>
                  <a:srgbClr val="111111"/>
                </a:solidFill>
                <a:latin typeface="Times New Roman"/>
                <a:cs typeface="Times New Roman"/>
              </a:rPr>
              <a:t>more</a:t>
            </a:r>
            <a:r>
              <a:rPr sz="2400" spc="20" dirty="0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sz="2400" spc="-50" dirty="0">
                <a:solidFill>
                  <a:srgbClr val="111111"/>
                </a:solidFill>
                <a:latin typeface="Times New Roman"/>
                <a:cs typeface="Times New Roman"/>
              </a:rPr>
              <a:t>efficient,</a:t>
            </a:r>
            <a:r>
              <a:rPr sz="2400" spc="15" dirty="0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sz="2400" spc="-105" dirty="0">
                <a:solidFill>
                  <a:srgbClr val="111111"/>
                </a:solidFill>
                <a:latin typeface="Times New Roman"/>
                <a:cs typeface="Times New Roman"/>
              </a:rPr>
              <a:t>agile,</a:t>
            </a:r>
            <a:r>
              <a:rPr sz="2400" spc="15" dirty="0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sz="2400" spc="-25" dirty="0">
                <a:solidFill>
                  <a:srgbClr val="111111"/>
                </a:solidFill>
                <a:latin typeface="Times New Roman"/>
                <a:cs typeface="Times New Roman"/>
              </a:rPr>
              <a:t>and</a:t>
            </a:r>
            <a:r>
              <a:rPr sz="2400" spc="10" dirty="0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sz="2400" spc="-20" dirty="0">
                <a:solidFill>
                  <a:srgbClr val="111111"/>
                </a:solidFill>
                <a:latin typeface="Times New Roman"/>
                <a:cs typeface="Times New Roman"/>
              </a:rPr>
              <a:t>committed</a:t>
            </a:r>
            <a:r>
              <a:rPr sz="2400" spc="20" dirty="0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sz="2400" spc="-45" dirty="0">
                <a:solidFill>
                  <a:srgbClr val="111111"/>
                </a:solidFill>
                <a:latin typeface="Times New Roman"/>
                <a:cs typeface="Times New Roman"/>
              </a:rPr>
              <a:t>workforce</a:t>
            </a:r>
            <a:r>
              <a:rPr sz="2400" spc="10" dirty="0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sz="2400" spc="-60" dirty="0">
                <a:solidFill>
                  <a:srgbClr val="111111"/>
                </a:solidFill>
                <a:latin typeface="Times New Roman"/>
                <a:cs typeface="Times New Roman"/>
              </a:rPr>
              <a:t>which</a:t>
            </a:r>
            <a:r>
              <a:rPr sz="2400" spc="10" dirty="0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sz="2400" spc="-45" dirty="0">
                <a:solidFill>
                  <a:srgbClr val="111111"/>
                </a:solidFill>
                <a:latin typeface="Times New Roman"/>
                <a:cs typeface="Times New Roman"/>
              </a:rPr>
              <a:t>results</a:t>
            </a:r>
            <a:r>
              <a:rPr sz="2400" spc="15" dirty="0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sz="2400" spc="-45" dirty="0">
                <a:solidFill>
                  <a:srgbClr val="111111"/>
                </a:solidFill>
                <a:latin typeface="Times New Roman"/>
                <a:cs typeface="Times New Roman"/>
              </a:rPr>
              <a:t>in </a:t>
            </a:r>
            <a:r>
              <a:rPr sz="2400" spc="-40" dirty="0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sz="2400" spc="-60" dirty="0">
                <a:solidFill>
                  <a:srgbClr val="111111"/>
                </a:solidFill>
                <a:latin typeface="Times New Roman"/>
                <a:cs typeface="Times New Roman"/>
              </a:rPr>
              <a:t>beneficial</a:t>
            </a:r>
            <a:r>
              <a:rPr sz="2400" spc="10" dirty="0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sz="2400" spc="-20" dirty="0">
                <a:solidFill>
                  <a:srgbClr val="111111"/>
                </a:solidFill>
                <a:latin typeface="Times New Roman"/>
                <a:cs typeface="Times New Roman"/>
              </a:rPr>
              <a:t>outcomes</a:t>
            </a:r>
            <a:r>
              <a:rPr sz="2400" spc="10" dirty="0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111111"/>
                </a:solidFill>
                <a:latin typeface="Times New Roman"/>
                <a:cs typeface="Times New Roman"/>
              </a:rPr>
              <a:t>for</a:t>
            </a:r>
            <a:r>
              <a:rPr sz="2400" spc="10" dirty="0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sz="2400" spc="25" dirty="0">
                <a:solidFill>
                  <a:srgbClr val="111111"/>
                </a:solidFill>
                <a:latin typeface="Times New Roman"/>
                <a:cs typeface="Times New Roman"/>
              </a:rPr>
              <a:t>both</a:t>
            </a:r>
            <a:r>
              <a:rPr sz="2400" spc="10" dirty="0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sz="2400" spc="-5" dirty="0">
                <a:solidFill>
                  <a:srgbClr val="111111"/>
                </a:solidFill>
                <a:latin typeface="Times New Roman"/>
                <a:cs typeface="Times New Roman"/>
              </a:rPr>
              <a:t>the</a:t>
            </a:r>
            <a:r>
              <a:rPr sz="2400" spc="10" dirty="0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sz="2400" spc="-65" dirty="0">
                <a:solidFill>
                  <a:srgbClr val="111111"/>
                </a:solidFill>
                <a:latin typeface="Times New Roman"/>
                <a:cs typeface="Times New Roman"/>
              </a:rPr>
              <a:t>individual</a:t>
            </a:r>
            <a:r>
              <a:rPr sz="2400" spc="10" dirty="0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sz="2400" spc="-25" dirty="0">
                <a:solidFill>
                  <a:srgbClr val="111111"/>
                </a:solidFill>
                <a:latin typeface="Times New Roman"/>
                <a:cs typeface="Times New Roman"/>
              </a:rPr>
              <a:t>and</a:t>
            </a:r>
            <a:r>
              <a:rPr sz="2400" spc="10" dirty="0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sz="2400" spc="-5" dirty="0">
                <a:solidFill>
                  <a:srgbClr val="111111"/>
                </a:solidFill>
                <a:latin typeface="Times New Roman"/>
                <a:cs typeface="Times New Roman"/>
              </a:rPr>
              <a:t>the</a:t>
            </a:r>
            <a:r>
              <a:rPr sz="2400" spc="5" dirty="0">
                <a:solidFill>
                  <a:srgbClr val="111111"/>
                </a:solidFill>
                <a:latin typeface="Times New Roman"/>
                <a:cs typeface="Times New Roman"/>
              </a:rPr>
              <a:t> </a:t>
            </a:r>
            <a:r>
              <a:rPr sz="2400" spc="-35" dirty="0">
                <a:solidFill>
                  <a:srgbClr val="111111"/>
                </a:solidFill>
                <a:latin typeface="Times New Roman"/>
                <a:cs typeface="Times New Roman"/>
              </a:rPr>
              <a:t>organization.</a:t>
            </a:r>
            <a:endParaRPr sz="2400">
              <a:latin typeface="Times New Roman"/>
              <a:cs typeface="Times New Roman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2042768" y="742836"/>
            <a:ext cx="1557655" cy="1551305"/>
            <a:chOff x="2042768" y="742836"/>
            <a:chExt cx="1557655" cy="1551305"/>
          </a:xfrm>
        </p:grpSpPr>
        <p:pic>
          <p:nvPicPr>
            <p:cNvPr id="5" name="object 5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2048256" y="750774"/>
              <a:ext cx="1548383" cy="1535224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2050705" y="750774"/>
              <a:ext cx="1541780" cy="1535430"/>
            </a:xfrm>
            <a:custGeom>
              <a:avLst/>
              <a:gdLst/>
              <a:ahLst/>
              <a:cxnLst/>
              <a:rect l="l" t="t" r="r" b="b"/>
              <a:pathLst>
                <a:path w="1541779" h="1535430">
                  <a:moveTo>
                    <a:pt x="0" y="0"/>
                  </a:moveTo>
                  <a:lnTo>
                    <a:pt x="1541580" y="0"/>
                  </a:lnTo>
                  <a:lnTo>
                    <a:pt x="1541580" y="1535225"/>
                  </a:lnTo>
                  <a:lnTo>
                    <a:pt x="0" y="1535225"/>
                  </a:lnTo>
                  <a:lnTo>
                    <a:pt x="0" y="0"/>
                  </a:lnTo>
                  <a:close/>
                </a:path>
              </a:pathLst>
            </a:custGeom>
            <a:ln w="158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341242" y="972819"/>
            <a:ext cx="550926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spc="130" dirty="0">
                <a:latin typeface="Georgia"/>
                <a:cs typeface="Georgia"/>
              </a:rPr>
              <a:t>K</a:t>
            </a:r>
            <a:r>
              <a:rPr sz="4000" spc="-275" dirty="0">
                <a:latin typeface="Georgia"/>
                <a:cs typeface="Georgia"/>
              </a:rPr>
              <a:t>e</a:t>
            </a:r>
            <a:r>
              <a:rPr sz="4000" spc="-305" dirty="0">
                <a:latin typeface="Georgia"/>
                <a:cs typeface="Georgia"/>
              </a:rPr>
              <a:t>y</a:t>
            </a:r>
            <a:r>
              <a:rPr sz="4000" spc="30" dirty="0">
                <a:latin typeface="Georgia"/>
                <a:cs typeface="Georgia"/>
              </a:rPr>
              <a:t> </a:t>
            </a:r>
            <a:r>
              <a:rPr sz="4000" spc="-35" dirty="0">
                <a:latin typeface="Georgia"/>
                <a:cs typeface="Georgia"/>
              </a:rPr>
              <a:t>C</a:t>
            </a:r>
            <a:r>
              <a:rPr sz="4000" spc="-125" dirty="0">
                <a:latin typeface="Georgia"/>
                <a:cs typeface="Georgia"/>
              </a:rPr>
              <a:t>o</a:t>
            </a:r>
            <a:r>
              <a:rPr sz="4000" spc="-330" dirty="0">
                <a:latin typeface="Georgia"/>
                <a:cs typeface="Georgia"/>
              </a:rPr>
              <a:t>n</a:t>
            </a:r>
            <a:r>
              <a:rPr sz="4000" spc="-160" dirty="0">
                <a:latin typeface="Georgia"/>
                <a:cs typeface="Georgia"/>
              </a:rPr>
              <a:t>c</a:t>
            </a:r>
            <a:r>
              <a:rPr sz="4000" spc="-225" dirty="0">
                <a:latin typeface="Georgia"/>
                <a:cs typeface="Georgia"/>
              </a:rPr>
              <a:t>e</a:t>
            </a:r>
            <a:r>
              <a:rPr sz="4000" spc="-250" dirty="0">
                <a:latin typeface="Georgia"/>
                <a:cs typeface="Georgia"/>
              </a:rPr>
              <a:t>p</a:t>
            </a:r>
            <a:r>
              <a:rPr sz="4000" spc="-220" dirty="0">
                <a:latin typeface="Georgia"/>
                <a:cs typeface="Georgia"/>
              </a:rPr>
              <a:t>t</a:t>
            </a:r>
            <a:r>
              <a:rPr sz="4000" spc="-270" dirty="0">
                <a:latin typeface="Georgia"/>
                <a:cs typeface="Georgia"/>
              </a:rPr>
              <a:t>s</a:t>
            </a:r>
            <a:r>
              <a:rPr sz="4000" spc="35" dirty="0">
                <a:latin typeface="Georgia"/>
                <a:cs typeface="Georgia"/>
              </a:rPr>
              <a:t> </a:t>
            </a:r>
            <a:r>
              <a:rPr sz="4000" spc="-400" dirty="0">
                <a:latin typeface="Georgia"/>
                <a:cs typeface="Georgia"/>
              </a:rPr>
              <a:t>a</a:t>
            </a:r>
            <a:r>
              <a:rPr sz="4000" spc="-330" dirty="0">
                <a:latin typeface="Georgia"/>
                <a:cs typeface="Georgia"/>
              </a:rPr>
              <a:t>n</a:t>
            </a:r>
            <a:r>
              <a:rPr sz="4000" spc="-300" dirty="0">
                <a:latin typeface="Georgia"/>
                <a:cs typeface="Georgia"/>
              </a:rPr>
              <a:t>d</a:t>
            </a:r>
            <a:r>
              <a:rPr sz="4000" spc="35" dirty="0">
                <a:latin typeface="Georgia"/>
                <a:cs typeface="Georgia"/>
              </a:rPr>
              <a:t> </a:t>
            </a:r>
            <a:r>
              <a:rPr sz="4000" spc="40" dirty="0">
                <a:latin typeface="Georgia"/>
                <a:cs typeface="Georgia"/>
              </a:rPr>
              <a:t>T</a:t>
            </a:r>
            <a:r>
              <a:rPr sz="4000" spc="-295" dirty="0">
                <a:latin typeface="Georgia"/>
                <a:cs typeface="Georgia"/>
              </a:rPr>
              <a:t>h</a:t>
            </a:r>
            <a:r>
              <a:rPr sz="4000" spc="-275" dirty="0">
                <a:latin typeface="Georgia"/>
                <a:cs typeface="Georgia"/>
              </a:rPr>
              <a:t>e</a:t>
            </a:r>
            <a:r>
              <a:rPr sz="4000" spc="-125" dirty="0">
                <a:latin typeface="Georgia"/>
                <a:cs typeface="Georgia"/>
              </a:rPr>
              <a:t>o</a:t>
            </a:r>
            <a:r>
              <a:rPr sz="4000" spc="-305" dirty="0">
                <a:latin typeface="Georgia"/>
                <a:cs typeface="Georgia"/>
              </a:rPr>
              <a:t>r</a:t>
            </a:r>
            <a:r>
              <a:rPr sz="4000" spc="-265" dirty="0">
                <a:latin typeface="Georgia"/>
                <a:cs typeface="Georgia"/>
              </a:rPr>
              <a:t>i</a:t>
            </a:r>
            <a:r>
              <a:rPr sz="4000" spc="-275" dirty="0">
                <a:latin typeface="Georgia"/>
                <a:cs typeface="Georgia"/>
              </a:rPr>
              <a:t>e</a:t>
            </a:r>
            <a:r>
              <a:rPr sz="4000" spc="-270" dirty="0">
                <a:latin typeface="Georgia"/>
                <a:cs typeface="Georgia"/>
              </a:rPr>
              <a:t>s</a:t>
            </a:r>
            <a:endParaRPr sz="4000">
              <a:latin typeface="Georgia"/>
              <a:cs typeface="Georgia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374141" y="2478822"/>
            <a:ext cx="7174865" cy="1515745"/>
          </a:xfrm>
          <a:prstGeom prst="rect">
            <a:avLst/>
          </a:prstGeom>
        </p:spPr>
        <p:txBody>
          <a:bodyPr vert="horz" wrap="square" lIns="0" tIns="99695" rIns="0" bIns="0" rtlCol="0">
            <a:spAutoFit/>
          </a:bodyPr>
          <a:lstStyle/>
          <a:p>
            <a:pPr marL="298450" indent="-285750">
              <a:lnSpc>
                <a:spcPct val="100000"/>
              </a:lnSpc>
              <a:spcBef>
                <a:spcPts val="785"/>
              </a:spcBef>
              <a:buClr>
                <a:srgbClr val="83992A"/>
              </a:buClr>
              <a:buSzPct val="116666"/>
              <a:buFont typeface="Arial MT"/>
              <a:buChar char="•"/>
              <a:tabLst>
                <a:tab pos="297815" algn="l"/>
                <a:tab pos="298450" algn="l"/>
              </a:tabLst>
            </a:pPr>
            <a:r>
              <a:rPr sz="2400" spc="-45" dirty="0">
                <a:solidFill>
                  <a:srgbClr val="262626"/>
                </a:solidFill>
                <a:latin typeface="Times New Roman"/>
                <a:cs typeface="Times New Roman"/>
              </a:rPr>
              <a:t>Nike's</a:t>
            </a:r>
            <a:r>
              <a:rPr sz="2400" spc="-1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25" dirty="0">
                <a:solidFill>
                  <a:srgbClr val="262626"/>
                </a:solidFill>
                <a:latin typeface="Times New Roman"/>
                <a:cs typeface="Times New Roman"/>
              </a:rPr>
              <a:t>performance,</a:t>
            </a:r>
            <a:r>
              <a:rPr sz="2400" spc="-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40" dirty="0">
                <a:solidFill>
                  <a:srgbClr val="262626"/>
                </a:solidFill>
                <a:latin typeface="Times New Roman"/>
                <a:cs typeface="Times New Roman"/>
              </a:rPr>
              <a:t>innovation,</a:t>
            </a:r>
            <a:r>
              <a:rPr sz="2400" spc="-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25" dirty="0">
                <a:solidFill>
                  <a:srgbClr val="262626"/>
                </a:solidFill>
                <a:latin typeface="Times New Roman"/>
                <a:cs typeface="Times New Roman"/>
              </a:rPr>
              <a:t>and</a:t>
            </a:r>
            <a:r>
              <a:rPr sz="240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10" dirty="0">
                <a:solidFill>
                  <a:srgbClr val="262626"/>
                </a:solidFill>
                <a:latin typeface="Times New Roman"/>
                <a:cs typeface="Times New Roman"/>
              </a:rPr>
              <a:t>brand</a:t>
            </a:r>
            <a:r>
              <a:rPr sz="240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125" dirty="0">
                <a:solidFill>
                  <a:srgbClr val="262626"/>
                </a:solidFill>
                <a:latin typeface="Times New Roman"/>
                <a:cs typeface="Times New Roman"/>
              </a:rPr>
              <a:t>loyalty.</a:t>
            </a:r>
            <a:endParaRPr sz="2400">
              <a:latin typeface="Times New Roman"/>
              <a:cs typeface="Times New Roman"/>
            </a:endParaRPr>
          </a:p>
          <a:p>
            <a:pPr marL="998855" lvl="1" indent="-180340">
              <a:lnSpc>
                <a:spcPct val="100000"/>
              </a:lnSpc>
              <a:spcBef>
                <a:spcPts val="800"/>
              </a:spcBef>
              <a:buClr>
                <a:srgbClr val="83992A"/>
              </a:buClr>
              <a:buSzPct val="116666"/>
              <a:buAutoNum type="romanLcPeriod"/>
              <a:tabLst>
                <a:tab pos="998855" algn="l"/>
              </a:tabLst>
            </a:pPr>
            <a:r>
              <a:rPr sz="2400" spc="-125" dirty="0">
                <a:solidFill>
                  <a:srgbClr val="262626"/>
                </a:solidFill>
                <a:latin typeface="Times New Roman"/>
                <a:cs typeface="Times New Roman"/>
              </a:rPr>
              <a:t>Year</a:t>
            </a:r>
            <a:r>
              <a:rPr sz="2400" spc="-1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80" dirty="0">
                <a:solidFill>
                  <a:srgbClr val="262626"/>
                </a:solidFill>
                <a:latin typeface="Times New Roman"/>
                <a:cs typeface="Times New Roman"/>
              </a:rPr>
              <a:t>2025</a:t>
            </a:r>
            <a:r>
              <a:rPr sz="2400" spc="-1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70" dirty="0">
                <a:solidFill>
                  <a:srgbClr val="262626"/>
                </a:solidFill>
                <a:latin typeface="Times New Roman"/>
                <a:cs typeface="Times New Roman"/>
              </a:rPr>
              <a:t>100%</a:t>
            </a:r>
            <a:r>
              <a:rPr sz="2400" spc="-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70" dirty="0">
                <a:solidFill>
                  <a:srgbClr val="262626"/>
                </a:solidFill>
                <a:latin typeface="Times New Roman"/>
                <a:cs typeface="Times New Roman"/>
              </a:rPr>
              <a:t>employee</a:t>
            </a:r>
            <a:r>
              <a:rPr sz="2400" spc="-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45" dirty="0">
                <a:solidFill>
                  <a:srgbClr val="262626"/>
                </a:solidFill>
                <a:latin typeface="Times New Roman"/>
                <a:cs typeface="Times New Roman"/>
              </a:rPr>
              <a:t>engagement.</a:t>
            </a:r>
            <a:endParaRPr sz="2400">
              <a:latin typeface="Times New Roman"/>
              <a:cs typeface="Times New Roman"/>
            </a:endParaRPr>
          </a:p>
          <a:p>
            <a:pPr marL="298450" indent="-285750">
              <a:lnSpc>
                <a:spcPct val="100000"/>
              </a:lnSpc>
              <a:spcBef>
                <a:spcPts val="1045"/>
              </a:spcBef>
              <a:buClr>
                <a:srgbClr val="83992A"/>
              </a:buClr>
              <a:buSzPct val="116666"/>
              <a:buFont typeface="Arial MT"/>
              <a:buChar char="•"/>
              <a:tabLst>
                <a:tab pos="297815" algn="l"/>
                <a:tab pos="298450" algn="l"/>
              </a:tabLst>
            </a:pPr>
            <a:r>
              <a:rPr sz="2400" spc="-30" dirty="0">
                <a:solidFill>
                  <a:srgbClr val="262626"/>
                </a:solidFill>
                <a:latin typeface="Times New Roman"/>
                <a:cs typeface="Times New Roman"/>
              </a:rPr>
              <a:t>Explanation</a:t>
            </a:r>
            <a:r>
              <a:rPr sz="2400" spc="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262626"/>
                </a:solidFill>
                <a:latin typeface="Times New Roman"/>
                <a:cs typeface="Times New Roman"/>
              </a:rPr>
              <a:t>of</a:t>
            </a:r>
            <a:r>
              <a:rPr sz="2400" spc="32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40" dirty="0">
                <a:solidFill>
                  <a:srgbClr val="262626"/>
                </a:solidFill>
                <a:latin typeface="Times New Roman"/>
                <a:cs typeface="Times New Roman"/>
              </a:rPr>
              <a:t>how</a:t>
            </a:r>
            <a:r>
              <a:rPr sz="2400" spc="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25" dirty="0">
                <a:solidFill>
                  <a:srgbClr val="262626"/>
                </a:solidFill>
                <a:latin typeface="Times New Roman"/>
                <a:cs typeface="Times New Roman"/>
              </a:rPr>
              <a:t>job</a:t>
            </a:r>
            <a:r>
              <a:rPr sz="2400" spc="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45" dirty="0">
                <a:solidFill>
                  <a:srgbClr val="262626"/>
                </a:solidFill>
                <a:latin typeface="Times New Roman"/>
                <a:cs typeface="Times New Roman"/>
              </a:rPr>
              <a:t>satisfaction</a:t>
            </a:r>
            <a:r>
              <a:rPr sz="2400" spc="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25" dirty="0">
                <a:solidFill>
                  <a:srgbClr val="262626"/>
                </a:solidFill>
                <a:latin typeface="Times New Roman"/>
                <a:cs typeface="Times New Roman"/>
              </a:rPr>
              <a:t>and</a:t>
            </a:r>
            <a:r>
              <a:rPr sz="2400" spc="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40" dirty="0">
                <a:solidFill>
                  <a:srgbClr val="262626"/>
                </a:solidFill>
                <a:latin typeface="Times New Roman"/>
                <a:cs typeface="Times New Roman"/>
              </a:rPr>
              <a:t>motivation</a:t>
            </a:r>
            <a:r>
              <a:rPr sz="2400" spc="1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65" dirty="0">
                <a:solidFill>
                  <a:srgbClr val="262626"/>
                </a:solidFill>
                <a:latin typeface="Times New Roman"/>
                <a:cs typeface="Times New Roman"/>
              </a:rPr>
              <a:t>helps.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374141" y="5141467"/>
            <a:ext cx="7366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u="sng" spc="-114" dirty="0">
                <a:solidFill>
                  <a:srgbClr val="A8BF4D"/>
                </a:solidFill>
                <a:uFill>
                  <a:solidFill>
                    <a:srgbClr val="A8BF4D"/>
                  </a:solidFill>
                </a:uFill>
                <a:latin typeface="Times New Roman"/>
                <a:cs typeface="Times New Roman"/>
              </a:rPr>
              <a:t>V</a:t>
            </a:r>
            <a:r>
              <a:rPr sz="2400" u="sng" spc="-120" dirty="0">
                <a:solidFill>
                  <a:srgbClr val="A8BF4D"/>
                </a:solidFill>
                <a:uFill>
                  <a:solidFill>
                    <a:srgbClr val="A8BF4D"/>
                  </a:solidFill>
                </a:uFill>
                <a:latin typeface="Times New Roman"/>
                <a:cs typeface="Times New Roman"/>
              </a:rPr>
              <a:t>i</a:t>
            </a:r>
            <a:r>
              <a:rPr sz="2400" u="sng" spc="-35" dirty="0">
                <a:solidFill>
                  <a:srgbClr val="A8BF4D"/>
                </a:solidFill>
                <a:uFill>
                  <a:solidFill>
                    <a:srgbClr val="A8BF4D"/>
                  </a:solidFill>
                </a:uFill>
                <a:latin typeface="Times New Roman"/>
                <a:cs typeface="Times New Roman"/>
              </a:rPr>
              <a:t>d</a:t>
            </a:r>
            <a:r>
              <a:rPr sz="2400" u="sng" spc="-40" dirty="0">
                <a:solidFill>
                  <a:srgbClr val="A8BF4D"/>
                </a:solidFill>
                <a:uFill>
                  <a:solidFill>
                    <a:srgbClr val="A8BF4D"/>
                  </a:solidFill>
                </a:uFill>
                <a:latin typeface="Times New Roman"/>
                <a:cs typeface="Times New Roman"/>
              </a:rPr>
              <a:t>e</a:t>
            </a:r>
            <a:r>
              <a:rPr sz="2400" u="sng" spc="20" dirty="0">
                <a:solidFill>
                  <a:srgbClr val="A8BF4D"/>
                </a:solidFill>
                <a:uFill>
                  <a:solidFill>
                    <a:srgbClr val="A8BF4D"/>
                  </a:solidFill>
                </a:uFill>
                <a:latin typeface="Times New Roman"/>
                <a:cs typeface="Times New Roman"/>
              </a:rPr>
              <a:t>o</a:t>
            </a:r>
            <a:endParaRPr sz="24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590294" y="1023111"/>
            <a:ext cx="9011920" cy="5892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700" spc="-229" dirty="0">
                <a:latin typeface="Georgia"/>
                <a:cs typeface="Georgia"/>
              </a:rPr>
              <a:t>Factors</a:t>
            </a:r>
            <a:r>
              <a:rPr sz="3700" spc="35" dirty="0">
                <a:latin typeface="Georgia"/>
                <a:cs typeface="Georgia"/>
              </a:rPr>
              <a:t> </a:t>
            </a:r>
            <a:r>
              <a:rPr sz="3700" spc="-155" dirty="0">
                <a:latin typeface="Georgia"/>
                <a:cs typeface="Georgia"/>
              </a:rPr>
              <a:t>Affecting</a:t>
            </a:r>
            <a:r>
              <a:rPr sz="3700" spc="45" dirty="0">
                <a:latin typeface="Georgia"/>
                <a:cs typeface="Georgia"/>
              </a:rPr>
              <a:t> </a:t>
            </a:r>
            <a:r>
              <a:rPr sz="3700" spc="-229" dirty="0">
                <a:latin typeface="Georgia"/>
                <a:cs typeface="Georgia"/>
              </a:rPr>
              <a:t>Employee</a:t>
            </a:r>
            <a:r>
              <a:rPr sz="3700" spc="35" dirty="0">
                <a:latin typeface="Georgia"/>
                <a:cs typeface="Georgia"/>
              </a:rPr>
              <a:t> </a:t>
            </a:r>
            <a:r>
              <a:rPr sz="3700" spc="-245" dirty="0">
                <a:latin typeface="Georgia"/>
                <a:cs typeface="Georgia"/>
              </a:rPr>
              <a:t>Engagement</a:t>
            </a:r>
            <a:r>
              <a:rPr sz="3700" spc="35" dirty="0">
                <a:latin typeface="Georgia"/>
                <a:cs typeface="Georgia"/>
              </a:rPr>
              <a:t> </a:t>
            </a:r>
            <a:r>
              <a:rPr sz="3700" spc="-285" dirty="0">
                <a:latin typeface="Georgia"/>
                <a:cs typeface="Georgia"/>
              </a:rPr>
              <a:t>at</a:t>
            </a:r>
            <a:r>
              <a:rPr sz="3700" spc="30" dirty="0">
                <a:latin typeface="Georgia"/>
                <a:cs typeface="Georgia"/>
              </a:rPr>
              <a:t> </a:t>
            </a:r>
            <a:r>
              <a:rPr sz="3700" spc="-195" dirty="0">
                <a:latin typeface="Georgia"/>
                <a:cs typeface="Georgia"/>
              </a:rPr>
              <a:t>Nike</a:t>
            </a:r>
            <a:endParaRPr sz="3700">
              <a:latin typeface="Georgia"/>
              <a:cs typeface="Georgia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374142" y="2526284"/>
            <a:ext cx="5654040" cy="3080972"/>
          </a:xfrm>
          <a:prstGeom prst="rect">
            <a:avLst/>
          </a:prstGeom>
        </p:spPr>
        <p:txBody>
          <a:bodyPr vert="horz" wrap="square" lIns="0" tIns="53975" rIns="0" bIns="0" rtlCol="0">
            <a:spAutoFit/>
          </a:bodyPr>
          <a:lstStyle/>
          <a:p>
            <a:pPr marL="298450" marR="681355" indent="-285750">
              <a:lnSpc>
                <a:spcPts val="2590"/>
              </a:lnSpc>
              <a:spcBef>
                <a:spcPts val="425"/>
              </a:spcBef>
              <a:buClr>
                <a:srgbClr val="83992A"/>
              </a:buClr>
              <a:buSzPct val="116666"/>
              <a:buFont typeface="Arial MT"/>
              <a:buChar char="•"/>
              <a:tabLst>
                <a:tab pos="297815" algn="l"/>
                <a:tab pos="298450" algn="l"/>
              </a:tabLst>
            </a:pPr>
            <a:r>
              <a:rPr sz="2400" spc="-15" dirty="0">
                <a:solidFill>
                  <a:srgbClr val="262626"/>
                </a:solidFill>
                <a:latin typeface="Times New Roman"/>
                <a:cs typeface="Times New Roman"/>
              </a:rPr>
              <a:t>Impact</a:t>
            </a:r>
            <a:r>
              <a:rPr sz="2400" spc="-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262626"/>
                </a:solidFill>
                <a:latin typeface="Times New Roman"/>
                <a:cs typeface="Times New Roman"/>
              </a:rPr>
              <a:t>of</a:t>
            </a:r>
            <a:r>
              <a:rPr sz="2400" spc="30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45" dirty="0">
                <a:solidFill>
                  <a:srgbClr val="262626"/>
                </a:solidFill>
                <a:latin typeface="Times New Roman"/>
                <a:cs typeface="Times New Roman"/>
              </a:rPr>
              <a:t>Nike's</a:t>
            </a:r>
            <a:r>
              <a:rPr sz="2400" spc="-1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65" dirty="0">
                <a:solidFill>
                  <a:srgbClr val="262626"/>
                </a:solidFill>
                <a:latin typeface="Times New Roman"/>
                <a:cs typeface="Times New Roman"/>
              </a:rPr>
              <a:t>work</a:t>
            </a:r>
            <a:r>
              <a:rPr sz="2400" spc="-1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25" dirty="0">
                <a:solidFill>
                  <a:srgbClr val="262626"/>
                </a:solidFill>
                <a:latin typeface="Times New Roman"/>
                <a:cs typeface="Times New Roman"/>
              </a:rPr>
              <a:t>environment</a:t>
            </a:r>
            <a:r>
              <a:rPr sz="2400" spc="-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20" dirty="0">
                <a:solidFill>
                  <a:srgbClr val="262626"/>
                </a:solidFill>
                <a:latin typeface="Times New Roman"/>
                <a:cs typeface="Times New Roman"/>
              </a:rPr>
              <a:t>on </a:t>
            </a:r>
            <a:r>
              <a:rPr sz="2400" spc="-58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40" dirty="0">
                <a:solidFill>
                  <a:srgbClr val="262626"/>
                </a:solidFill>
                <a:latin typeface="Times New Roman"/>
                <a:cs typeface="Times New Roman"/>
              </a:rPr>
              <a:t>engagement</a:t>
            </a:r>
            <a:r>
              <a:rPr lang="en-GB" sz="2400" spc="-40" dirty="0">
                <a:solidFill>
                  <a:srgbClr val="262626"/>
                </a:solidFill>
                <a:latin typeface="Times New Roman"/>
                <a:cs typeface="Times New Roman"/>
              </a:rPr>
              <a:t>.</a:t>
            </a:r>
          </a:p>
          <a:p>
            <a:pPr marL="298450" marR="681355" indent="-285750">
              <a:lnSpc>
                <a:spcPts val="2590"/>
              </a:lnSpc>
              <a:spcBef>
                <a:spcPts val="425"/>
              </a:spcBef>
              <a:buClr>
                <a:srgbClr val="83992A"/>
              </a:buClr>
              <a:buSzPct val="116666"/>
              <a:buFont typeface="Arial MT"/>
              <a:buChar char="•"/>
              <a:tabLst>
                <a:tab pos="297815" algn="l"/>
                <a:tab pos="298450" algn="l"/>
              </a:tabLst>
            </a:pPr>
            <a:r>
              <a:rPr lang="en-GB" sz="2400" spc="-40" dirty="0">
                <a:solidFill>
                  <a:srgbClr val="262626"/>
                </a:solidFill>
                <a:latin typeface="Times New Roman"/>
                <a:cs typeface="Times New Roman"/>
              </a:rPr>
              <a:t>Role of |Nike’s leadership in fostering engagement.</a:t>
            </a:r>
            <a:endParaRPr sz="2400" dirty="0">
              <a:latin typeface="Times New Roman"/>
              <a:cs typeface="Times New Roman"/>
            </a:endParaRPr>
          </a:p>
          <a:p>
            <a:pPr marL="298450" marR="5080" indent="-285750">
              <a:lnSpc>
                <a:spcPts val="2590"/>
              </a:lnSpc>
              <a:spcBef>
                <a:spcPts val="1230"/>
              </a:spcBef>
              <a:buClr>
                <a:srgbClr val="83992A"/>
              </a:buClr>
              <a:buSzPct val="116666"/>
              <a:buFont typeface="Arial MT"/>
              <a:buChar char="•"/>
              <a:tabLst>
                <a:tab pos="297815" algn="l"/>
                <a:tab pos="298450" algn="l"/>
              </a:tabLst>
            </a:pPr>
            <a:r>
              <a:rPr sz="2400" spc="-35" dirty="0">
                <a:solidFill>
                  <a:srgbClr val="262626"/>
                </a:solidFill>
                <a:latin typeface="Times New Roman"/>
                <a:cs typeface="Times New Roman"/>
              </a:rPr>
              <a:t>Communication </a:t>
            </a:r>
            <a:r>
              <a:rPr sz="2400" spc="-75" dirty="0">
                <a:solidFill>
                  <a:srgbClr val="262626"/>
                </a:solidFill>
                <a:latin typeface="Times New Roman"/>
                <a:cs typeface="Times New Roman"/>
              </a:rPr>
              <a:t>as </a:t>
            </a:r>
            <a:r>
              <a:rPr sz="2400" spc="-95" dirty="0">
                <a:solidFill>
                  <a:srgbClr val="262626"/>
                </a:solidFill>
                <a:latin typeface="Times New Roman"/>
                <a:cs typeface="Times New Roman"/>
              </a:rPr>
              <a:t>a </a:t>
            </a:r>
            <a:r>
              <a:rPr sz="2400" spc="-60" dirty="0">
                <a:solidFill>
                  <a:srgbClr val="262626"/>
                </a:solidFill>
                <a:latin typeface="Times New Roman"/>
                <a:cs typeface="Times New Roman"/>
              </a:rPr>
              <a:t>driver </a:t>
            </a:r>
            <a:r>
              <a:rPr sz="2400" dirty="0">
                <a:solidFill>
                  <a:srgbClr val="262626"/>
                </a:solidFill>
                <a:latin typeface="Times New Roman"/>
                <a:cs typeface="Times New Roman"/>
              </a:rPr>
              <a:t>of</a:t>
            </a:r>
            <a:r>
              <a:rPr sz="2400" spc="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40" dirty="0">
                <a:solidFill>
                  <a:srgbClr val="262626"/>
                </a:solidFill>
                <a:latin typeface="Times New Roman"/>
                <a:cs typeface="Times New Roman"/>
              </a:rPr>
              <a:t>engagement </a:t>
            </a:r>
            <a:r>
              <a:rPr sz="2400" spc="-30" dirty="0">
                <a:solidFill>
                  <a:srgbClr val="262626"/>
                </a:solidFill>
                <a:latin typeface="Times New Roman"/>
                <a:cs typeface="Times New Roman"/>
              </a:rPr>
              <a:t>at </a:t>
            </a:r>
            <a:r>
              <a:rPr sz="2400" spc="-58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50" dirty="0">
                <a:solidFill>
                  <a:srgbClr val="262626"/>
                </a:solidFill>
                <a:latin typeface="Times New Roman"/>
                <a:cs typeface="Times New Roman"/>
              </a:rPr>
              <a:t>Nike</a:t>
            </a:r>
            <a:r>
              <a:rPr lang="en-GB" sz="2400" spc="-50" dirty="0">
                <a:solidFill>
                  <a:srgbClr val="262626"/>
                </a:solidFill>
                <a:latin typeface="Times New Roman"/>
                <a:cs typeface="Times New Roman"/>
              </a:rPr>
              <a:t>.</a:t>
            </a:r>
            <a:endParaRPr sz="2400" dirty="0">
              <a:latin typeface="Times New Roman"/>
              <a:cs typeface="Times New Roman"/>
            </a:endParaRPr>
          </a:p>
          <a:p>
            <a:pPr marL="298450" marR="721995" indent="-285750">
              <a:lnSpc>
                <a:spcPts val="2620"/>
              </a:lnSpc>
              <a:spcBef>
                <a:spcPts val="1180"/>
              </a:spcBef>
              <a:buClr>
                <a:srgbClr val="83992A"/>
              </a:buClr>
              <a:buSzPct val="116666"/>
              <a:buFont typeface="Arial MT"/>
              <a:buChar char="•"/>
              <a:tabLst>
                <a:tab pos="297815" algn="l"/>
                <a:tab pos="298450" algn="l"/>
              </a:tabLst>
            </a:pPr>
            <a:r>
              <a:rPr sz="2400" spc="-80" dirty="0">
                <a:solidFill>
                  <a:srgbClr val="262626"/>
                </a:solidFill>
                <a:latin typeface="Times New Roman"/>
                <a:cs typeface="Times New Roman"/>
              </a:rPr>
              <a:t>Significance</a:t>
            </a:r>
            <a:r>
              <a:rPr sz="2400" spc="-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262626"/>
                </a:solidFill>
                <a:latin typeface="Times New Roman"/>
                <a:cs typeface="Times New Roman"/>
              </a:rPr>
              <a:t>of</a:t>
            </a:r>
            <a:r>
              <a:rPr sz="2400" spc="30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35" dirty="0">
                <a:solidFill>
                  <a:srgbClr val="262626"/>
                </a:solidFill>
                <a:latin typeface="Times New Roman"/>
                <a:cs typeface="Times New Roman"/>
              </a:rPr>
              <a:t>recognition</a:t>
            </a:r>
            <a:r>
              <a:rPr sz="240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25" dirty="0">
                <a:solidFill>
                  <a:srgbClr val="262626"/>
                </a:solidFill>
                <a:latin typeface="Times New Roman"/>
                <a:cs typeface="Times New Roman"/>
              </a:rPr>
              <a:t>and</a:t>
            </a:r>
            <a:r>
              <a:rPr sz="240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30" dirty="0">
                <a:solidFill>
                  <a:srgbClr val="262626"/>
                </a:solidFill>
                <a:latin typeface="Times New Roman"/>
                <a:cs typeface="Times New Roman"/>
              </a:rPr>
              <a:t>growth </a:t>
            </a:r>
            <a:r>
              <a:rPr sz="2400" spc="-58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15" dirty="0">
                <a:solidFill>
                  <a:srgbClr val="262626"/>
                </a:solidFill>
                <a:latin typeface="Times New Roman"/>
                <a:cs typeface="Times New Roman"/>
              </a:rPr>
              <a:t>opportunities</a:t>
            </a:r>
            <a:r>
              <a:rPr sz="2400" spc="-1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30" dirty="0">
                <a:solidFill>
                  <a:srgbClr val="262626"/>
                </a:solidFill>
                <a:latin typeface="Times New Roman"/>
                <a:cs typeface="Times New Roman"/>
              </a:rPr>
              <a:t>at</a:t>
            </a:r>
            <a:r>
              <a:rPr sz="240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65" dirty="0">
                <a:solidFill>
                  <a:srgbClr val="262626"/>
                </a:solidFill>
                <a:latin typeface="Times New Roman"/>
                <a:cs typeface="Times New Roman"/>
              </a:rPr>
              <a:t>Nike.</a:t>
            </a:r>
            <a:endParaRPr sz="2400" dirty="0">
              <a:latin typeface="Times New Roman"/>
              <a:cs typeface="Times New Roman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8282863" y="2701179"/>
            <a:ext cx="2344420" cy="2910205"/>
            <a:chOff x="8282863" y="2701179"/>
            <a:chExt cx="2344420" cy="2910205"/>
          </a:xfrm>
        </p:grpSpPr>
        <p:pic>
          <p:nvPicPr>
            <p:cNvPr id="5" name="object 5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8340013" y="2701179"/>
              <a:ext cx="2229751" cy="2852639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8282863" y="5576570"/>
              <a:ext cx="2344420" cy="34290"/>
            </a:xfrm>
            <a:custGeom>
              <a:avLst/>
              <a:gdLst/>
              <a:ahLst/>
              <a:cxnLst/>
              <a:rect l="l" t="t" r="r" b="b"/>
              <a:pathLst>
                <a:path w="2344420" h="34289">
                  <a:moveTo>
                    <a:pt x="0" y="34289"/>
                  </a:moveTo>
                  <a:lnTo>
                    <a:pt x="2344051" y="34289"/>
                  </a:lnTo>
                  <a:lnTo>
                    <a:pt x="2344051" y="0"/>
                  </a:lnTo>
                  <a:lnTo>
                    <a:pt x="0" y="0"/>
                  </a:lnTo>
                  <a:lnTo>
                    <a:pt x="0" y="34289"/>
                  </a:lnTo>
                  <a:close/>
                </a:path>
              </a:pathLst>
            </a:custGeom>
            <a:solidFill>
              <a:srgbClr val="7F7F7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/>
          <p:nvPr/>
        </p:nvSpPr>
        <p:spPr>
          <a:xfrm>
            <a:off x="8282864" y="2644139"/>
            <a:ext cx="2344420" cy="2933065"/>
          </a:xfrm>
          <a:custGeom>
            <a:avLst/>
            <a:gdLst/>
            <a:ahLst/>
            <a:cxnLst/>
            <a:rect l="l" t="t" r="r" b="b"/>
            <a:pathLst>
              <a:path w="2344420" h="2933065">
                <a:moveTo>
                  <a:pt x="2298331" y="45720"/>
                </a:moveTo>
                <a:lnTo>
                  <a:pt x="2286901" y="45720"/>
                </a:lnTo>
                <a:lnTo>
                  <a:pt x="2286901" y="57150"/>
                </a:lnTo>
                <a:lnTo>
                  <a:pt x="2286901" y="2909570"/>
                </a:lnTo>
                <a:lnTo>
                  <a:pt x="57150" y="2909570"/>
                </a:lnTo>
                <a:lnTo>
                  <a:pt x="57150" y="57150"/>
                </a:lnTo>
                <a:lnTo>
                  <a:pt x="2286901" y="57150"/>
                </a:lnTo>
                <a:lnTo>
                  <a:pt x="2286901" y="45720"/>
                </a:lnTo>
                <a:lnTo>
                  <a:pt x="45720" y="45720"/>
                </a:lnTo>
                <a:lnTo>
                  <a:pt x="45720" y="57150"/>
                </a:lnTo>
                <a:lnTo>
                  <a:pt x="45720" y="2909570"/>
                </a:lnTo>
                <a:lnTo>
                  <a:pt x="45720" y="2921000"/>
                </a:lnTo>
                <a:lnTo>
                  <a:pt x="2298331" y="2921000"/>
                </a:lnTo>
                <a:lnTo>
                  <a:pt x="2298331" y="2909684"/>
                </a:lnTo>
                <a:lnTo>
                  <a:pt x="2298331" y="57150"/>
                </a:lnTo>
                <a:lnTo>
                  <a:pt x="2298331" y="45720"/>
                </a:lnTo>
                <a:close/>
              </a:path>
              <a:path w="2344420" h="2933065">
                <a:moveTo>
                  <a:pt x="2344051" y="0"/>
                </a:moveTo>
                <a:lnTo>
                  <a:pt x="0" y="0"/>
                </a:lnTo>
                <a:lnTo>
                  <a:pt x="0" y="34290"/>
                </a:lnTo>
                <a:lnTo>
                  <a:pt x="0" y="2932430"/>
                </a:lnTo>
                <a:lnTo>
                  <a:pt x="34290" y="2932430"/>
                </a:lnTo>
                <a:lnTo>
                  <a:pt x="34290" y="34290"/>
                </a:lnTo>
                <a:lnTo>
                  <a:pt x="2309761" y="34290"/>
                </a:lnTo>
                <a:lnTo>
                  <a:pt x="2309761" y="2932544"/>
                </a:lnTo>
                <a:lnTo>
                  <a:pt x="2344051" y="2932544"/>
                </a:lnTo>
                <a:lnTo>
                  <a:pt x="2344051" y="34290"/>
                </a:lnTo>
                <a:lnTo>
                  <a:pt x="2344051" y="0"/>
                </a:lnTo>
                <a:close/>
              </a:path>
            </a:pathLst>
          </a:custGeom>
          <a:solidFill>
            <a:srgbClr val="7F7F7F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406429" y="1271015"/>
            <a:ext cx="9378950" cy="650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100" spc="20" dirty="0">
                <a:latin typeface="Georgia"/>
                <a:cs typeface="Georgia"/>
              </a:rPr>
              <a:t>A</a:t>
            </a:r>
            <a:r>
              <a:rPr sz="4100" spc="-280" dirty="0">
                <a:latin typeface="Georgia"/>
                <a:cs typeface="Georgia"/>
              </a:rPr>
              <a:t>ss</a:t>
            </a:r>
            <a:r>
              <a:rPr sz="4100" spc="-275" dirty="0">
                <a:latin typeface="Georgia"/>
                <a:cs typeface="Georgia"/>
              </a:rPr>
              <a:t>e</a:t>
            </a:r>
            <a:r>
              <a:rPr sz="4100" spc="-280" dirty="0">
                <a:latin typeface="Georgia"/>
                <a:cs typeface="Georgia"/>
              </a:rPr>
              <a:t>ss</a:t>
            </a:r>
            <a:r>
              <a:rPr sz="4100" spc="-270" dirty="0">
                <a:latin typeface="Georgia"/>
                <a:cs typeface="Georgia"/>
              </a:rPr>
              <a:t>i</a:t>
            </a:r>
            <a:r>
              <a:rPr sz="4100" spc="-340" dirty="0">
                <a:latin typeface="Georgia"/>
                <a:cs typeface="Georgia"/>
              </a:rPr>
              <a:t>n</a:t>
            </a:r>
            <a:r>
              <a:rPr sz="4100" spc="-254" dirty="0">
                <a:latin typeface="Georgia"/>
                <a:cs typeface="Georgia"/>
              </a:rPr>
              <a:t>g</a:t>
            </a:r>
            <a:r>
              <a:rPr sz="4100" spc="35" dirty="0">
                <a:latin typeface="Georgia"/>
                <a:cs typeface="Georgia"/>
              </a:rPr>
              <a:t> </a:t>
            </a:r>
            <a:r>
              <a:rPr sz="4100" spc="-35" dirty="0">
                <a:latin typeface="Georgia"/>
                <a:cs typeface="Georgia"/>
              </a:rPr>
              <a:t>C</a:t>
            </a:r>
            <a:r>
              <a:rPr sz="4100" spc="-355" dirty="0">
                <a:latin typeface="Georgia"/>
                <a:cs typeface="Georgia"/>
              </a:rPr>
              <a:t>u</a:t>
            </a:r>
            <a:r>
              <a:rPr sz="4100" spc="-220" dirty="0">
                <a:latin typeface="Georgia"/>
                <a:cs typeface="Georgia"/>
              </a:rPr>
              <a:t>r</a:t>
            </a:r>
            <a:r>
              <a:rPr sz="4100" spc="-320" dirty="0">
                <a:latin typeface="Georgia"/>
                <a:cs typeface="Georgia"/>
              </a:rPr>
              <a:t>r</a:t>
            </a:r>
            <a:r>
              <a:rPr sz="4100" spc="-275" dirty="0">
                <a:latin typeface="Georgia"/>
                <a:cs typeface="Georgia"/>
              </a:rPr>
              <a:t>e</a:t>
            </a:r>
            <a:r>
              <a:rPr sz="4100" spc="-340" dirty="0">
                <a:latin typeface="Georgia"/>
                <a:cs typeface="Georgia"/>
              </a:rPr>
              <a:t>n</a:t>
            </a:r>
            <a:r>
              <a:rPr sz="4100" spc="-225" dirty="0">
                <a:latin typeface="Georgia"/>
                <a:cs typeface="Georgia"/>
              </a:rPr>
              <a:t>t</a:t>
            </a:r>
            <a:r>
              <a:rPr sz="4100" spc="40" dirty="0">
                <a:latin typeface="Georgia"/>
                <a:cs typeface="Georgia"/>
              </a:rPr>
              <a:t> </a:t>
            </a:r>
            <a:r>
              <a:rPr sz="4100" spc="5" dirty="0">
                <a:latin typeface="Georgia"/>
                <a:cs typeface="Georgia"/>
              </a:rPr>
              <a:t>E</a:t>
            </a:r>
            <a:r>
              <a:rPr sz="4100" spc="-340" dirty="0">
                <a:latin typeface="Georgia"/>
                <a:cs typeface="Georgia"/>
              </a:rPr>
              <a:t>n</a:t>
            </a:r>
            <a:r>
              <a:rPr sz="4100" spc="-175" dirty="0">
                <a:latin typeface="Georgia"/>
                <a:cs typeface="Georgia"/>
              </a:rPr>
              <a:t>g</a:t>
            </a:r>
            <a:r>
              <a:rPr sz="4100" spc="-409" dirty="0">
                <a:latin typeface="Georgia"/>
                <a:cs typeface="Georgia"/>
              </a:rPr>
              <a:t>a</a:t>
            </a:r>
            <a:r>
              <a:rPr sz="4100" spc="-195" dirty="0">
                <a:latin typeface="Georgia"/>
                <a:cs typeface="Georgia"/>
              </a:rPr>
              <a:t>g</a:t>
            </a:r>
            <a:r>
              <a:rPr sz="4100" spc="-275" dirty="0">
                <a:latin typeface="Georgia"/>
                <a:cs typeface="Georgia"/>
              </a:rPr>
              <a:t>e</a:t>
            </a:r>
            <a:r>
              <a:rPr sz="4100" spc="-455" dirty="0">
                <a:latin typeface="Georgia"/>
                <a:cs typeface="Georgia"/>
              </a:rPr>
              <a:t>m</a:t>
            </a:r>
            <a:r>
              <a:rPr sz="4100" spc="-275" dirty="0">
                <a:latin typeface="Georgia"/>
                <a:cs typeface="Georgia"/>
              </a:rPr>
              <a:t>e</a:t>
            </a:r>
            <a:r>
              <a:rPr sz="4100" spc="-340" dirty="0">
                <a:latin typeface="Georgia"/>
                <a:cs typeface="Georgia"/>
              </a:rPr>
              <a:t>n</a:t>
            </a:r>
            <a:r>
              <a:rPr sz="4100" spc="-225" dirty="0">
                <a:latin typeface="Georgia"/>
                <a:cs typeface="Georgia"/>
              </a:rPr>
              <a:t>t</a:t>
            </a:r>
            <a:r>
              <a:rPr sz="4100" spc="40" dirty="0">
                <a:latin typeface="Georgia"/>
                <a:cs typeface="Georgia"/>
              </a:rPr>
              <a:t> </a:t>
            </a:r>
            <a:r>
              <a:rPr sz="4100" spc="-130" dirty="0">
                <a:latin typeface="Georgia"/>
                <a:cs typeface="Georgia"/>
              </a:rPr>
              <a:t>L</a:t>
            </a:r>
            <a:r>
              <a:rPr sz="4100" spc="-275" dirty="0">
                <a:latin typeface="Georgia"/>
                <a:cs typeface="Georgia"/>
              </a:rPr>
              <a:t>e</a:t>
            </a:r>
            <a:r>
              <a:rPr sz="4100" spc="-190" dirty="0">
                <a:latin typeface="Georgia"/>
                <a:cs typeface="Georgia"/>
              </a:rPr>
              <a:t>v</a:t>
            </a:r>
            <a:r>
              <a:rPr sz="4100" spc="-275" dirty="0">
                <a:latin typeface="Georgia"/>
                <a:cs typeface="Georgia"/>
              </a:rPr>
              <a:t>e</a:t>
            </a:r>
            <a:r>
              <a:rPr sz="4100" spc="-240" dirty="0">
                <a:latin typeface="Georgia"/>
                <a:cs typeface="Georgia"/>
              </a:rPr>
              <a:t>l</a:t>
            </a:r>
            <a:r>
              <a:rPr sz="4100" spc="-280" dirty="0">
                <a:latin typeface="Georgia"/>
                <a:cs typeface="Georgia"/>
              </a:rPr>
              <a:t>s</a:t>
            </a:r>
            <a:r>
              <a:rPr sz="4100" spc="40" dirty="0">
                <a:latin typeface="Georgia"/>
                <a:cs typeface="Georgia"/>
              </a:rPr>
              <a:t> </a:t>
            </a:r>
            <a:r>
              <a:rPr sz="4100" spc="-409" dirty="0">
                <a:latin typeface="Georgia"/>
                <a:cs typeface="Georgia"/>
              </a:rPr>
              <a:t>a</a:t>
            </a:r>
            <a:r>
              <a:rPr sz="4100" spc="-225" dirty="0">
                <a:latin typeface="Georgia"/>
                <a:cs typeface="Georgia"/>
              </a:rPr>
              <a:t>t</a:t>
            </a:r>
            <a:r>
              <a:rPr sz="4100" spc="40" dirty="0">
                <a:latin typeface="Georgia"/>
                <a:cs typeface="Georgia"/>
              </a:rPr>
              <a:t> </a:t>
            </a:r>
            <a:r>
              <a:rPr sz="4100" spc="15" dirty="0">
                <a:latin typeface="Georgia"/>
                <a:cs typeface="Georgia"/>
              </a:rPr>
              <a:t>N</a:t>
            </a:r>
            <a:r>
              <a:rPr sz="4100" spc="-270" dirty="0">
                <a:latin typeface="Georgia"/>
                <a:cs typeface="Georgia"/>
              </a:rPr>
              <a:t>i</a:t>
            </a:r>
            <a:r>
              <a:rPr sz="4100" spc="-330" dirty="0">
                <a:latin typeface="Georgia"/>
                <a:cs typeface="Georgia"/>
              </a:rPr>
              <a:t>k</a:t>
            </a:r>
            <a:r>
              <a:rPr sz="4100" spc="-275" dirty="0">
                <a:latin typeface="Georgia"/>
                <a:cs typeface="Georgia"/>
              </a:rPr>
              <a:t>e</a:t>
            </a:r>
            <a:endParaRPr sz="4100">
              <a:latin typeface="Georgia"/>
              <a:cs typeface="Georgia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2150071" y="2766154"/>
            <a:ext cx="2585720" cy="1557655"/>
            <a:chOff x="2150071" y="2766154"/>
            <a:chExt cx="2585720" cy="1557655"/>
          </a:xfrm>
        </p:grpSpPr>
        <p:sp>
          <p:nvSpPr>
            <p:cNvPr id="4" name="object 4"/>
            <p:cNvSpPr/>
            <p:nvPr/>
          </p:nvSpPr>
          <p:spPr>
            <a:xfrm>
              <a:off x="2158009" y="2774091"/>
              <a:ext cx="2569845" cy="1541780"/>
            </a:xfrm>
            <a:custGeom>
              <a:avLst/>
              <a:gdLst/>
              <a:ahLst/>
              <a:cxnLst/>
              <a:rect l="l" t="t" r="r" b="b"/>
              <a:pathLst>
                <a:path w="2569845" h="1541779">
                  <a:moveTo>
                    <a:pt x="2569375" y="0"/>
                  </a:moveTo>
                  <a:lnTo>
                    <a:pt x="0" y="0"/>
                  </a:lnTo>
                  <a:lnTo>
                    <a:pt x="0" y="1541623"/>
                  </a:lnTo>
                  <a:lnTo>
                    <a:pt x="2569375" y="1541623"/>
                  </a:lnTo>
                  <a:lnTo>
                    <a:pt x="2569375" y="0"/>
                  </a:lnTo>
                  <a:close/>
                </a:path>
              </a:pathLst>
            </a:custGeom>
            <a:solidFill>
              <a:srgbClr val="3C977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2158009" y="2774091"/>
              <a:ext cx="2569845" cy="1541780"/>
            </a:xfrm>
            <a:custGeom>
              <a:avLst/>
              <a:gdLst/>
              <a:ahLst/>
              <a:cxnLst/>
              <a:rect l="l" t="t" r="r" b="b"/>
              <a:pathLst>
                <a:path w="2569845" h="1541779">
                  <a:moveTo>
                    <a:pt x="0" y="0"/>
                  </a:moveTo>
                  <a:lnTo>
                    <a:pt x="2569375" y="0"/>
                  </a:lnTo>
                  <a:lnTo>
                    <a:pt x="2569375" y="1541625"/>
                  </a:lnTo>
                  <a:lnTo>
                    <a:pt x="0" y="1541625"/>
                  </a:lnTo>
                  <a:lnTo>
                    <a:pt x="0" y="0"/>
                  </a:lnTo>
                  <a:close/>
                </a:path>
              </a:pathLst>
            </a:custGeom>
            <a:ln w="1587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/>
          <p:nvPr/>
        </p:nvSpPr>
        <p:spPr>
          <a:xfrm>
            <a:off x="2265565" y="2862071"/>
            <a:ext cx="2354580" cy="1266190"/>
          </a:xfrm>
          <a:prstGeom prst="rect">
            <a:avLst/>
          </a:prstGeom>
        </p:spPr>
        <p:txBody>
          <a:bodyPr vert="horz" wrap="square" lIns="0" tIns="66675" rIns="0" bIns="0" rtlCol="0">
            <a:spAutoFit/>
          </a:bodyPr>
          <a:lstStyle/>
          <a:p>
            <a:pPr marL="12065" marR="5080" indent="34290" algn="ctr">
              <a:lnSpc>
                <a:spcPct val="84600"/>
              </a:lnSpc>
              <a:spcBef>
                <a:spcPts val="525"/>
              </a:spcBef>
            </a:pPr>
            <a:r>
              <a:rPr sz="2300" spc="-10" dirty="0">
                <a:solidFill>
                  <a:srgbClr val="FFFFFF"/>
                </a:solidFill>
                <a:latin typeface="Times New Roman"/>
                <a:cs typeface="Times New Roman"/>
              </a:rPr>
              <a:t>Importance</a:t>
            </a:r>
            <a:r>
              <a:rPr sz="2300" spc="-5" dirty="0">
                <a:solidFill>
                  <a:srgbClr val="FFFFFF"/>
                </a:solidFill>
                <a:latin typeface="Times New Roman"/>
                <a:cs typeface="Times New Roman"/>
              </a:rPr>
              <a:t> of </a:t>
            </a:r>
            <a:r>
              <a:rPr sz="230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300" spc="-55" dirty="0">
                <a:solidFill>
                  <a:srgbClr val="FFFFFF"/>
                </a:solidFill>
                <a:latin typeface="Times New Roman"/>
                <a:cs typeface="Times New Roman"/>
              </a:rPr>
              <a:t>measuring</a:t>
            </a:r>
            <a:r>
              <a:rPr sz="2300" spc="-10" dirty="0">
                <a:solidFill>
                  <a:srgbClr val="FFFFFF"/>
                </a:solidFill>
                <a:latin typeface="Times New Roman"/>
                <a:cs typeface="Times New Roman"/>
              </a:rPr>
              <a:t> current </a:t>
            </a:r>
            <a:r>
              <a:rPr sz="2300" spc="-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300" spc="-40" dirty="0">
                <a:solidFill>
                  <a:srgbClr val="FFFFFF"/>
                </a:solidFill>
                <a:latin typeface="Times New Roman"/>
                <a:cs typeface="Times New Roman"/>
              </a:rPr>
              <a:t>engagement</a:t>
            </a:r>
            <a:r>
              <a:rPr sz="2300" spc="-3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300" spc="-90" dirty="0">
                <a:solidFill>
                  <a:srgbClr val="FFFFFF"/>
                </a:solidFill>
                <a:latin typeface="Times New Roman"/>
                <a:cs typeface="Times New Roman"/>
              </a:rPr>
              <a:t>levels</a:t>
            </a:r>
            <a:r>
              <a:rPr sz="2300" spc="-3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300" spc="-30" dirty="0">
                <a:solidFill>
                  <a:srgbClr val="FFFFFF"/>
                </a:solidFill>
                <a:latin typeface="Times New Roman"/>
                <a:cs typeface="Times New Roman"/>
              </a:rPr>
              <a:t>at </a:t>
            </a:r>
            <a:r>
              <a:rPr sz="2300" spc="-56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300" spc="-45" dirty="0">
                <a:solidFill>
                  <a:srgbClr val="FFFFFF"/>
                </a:solidFill>
                <a:latin typeface="Times New Roman"/>
                <a:cs typeface="Times New Roman"/>
              </a:rPr>
              <a:t>Nike</a:t>
            </a:r>
            <a:endParaRPr sz="2300">
              <a:latin typeface="Times New Roman"/>
              <a:cs typeface="Times New Roman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4984323" y="2774091"/>
            <a:ext cx="2569845" cy="1541780"/>
          </a:xfrm>
          <a:prstGeom prst="rect">
            <a:avLst/>
          </a:prstGeom>
          <a:solidFill>
            <a:srgbClr val="3E9882"/>
          </a:solidFill>
          <a:ln w="15875">
            <a:solidFill>
              <a:srgbClr val="FFFFFF"/>
            </a:solidFill>
          </a:ln>
        </p:spPr>
        <p:txBody>
          <a:bodyPr vert="horz" wrap="square" lIns="0" tIns="190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5"/>
              </a:spcBef>
            </a:pPr>
            <a:endParaRPr sz="2050">
              <a:latin typeface="Times New Roman"/>
              <a:cs typeface="Times New Roman"/>
            </a:endParaRPr>
          </a:p>
          <a:p>
            <a:pPr marL="121920" marR="114300" algn="ctr">
              <a:lnSpc>
                <a:spcPct val="85200"/>
              </a:lnSpc>
              <a:spcBef>
                <a:spcPts val="5"/>
              </a:spcBef>
            </a:pPr>
            <a:r>
              <a:rPr sz="2300" spc="-30" dirty="0">
                <a:solidFill>
                  <a:srgbClr val="FFFFFF"/>
                </a:solidFill>
                <a:latin typeface="Times New Roman"/>
                <a:cs typeface="Times New Roman"/>
              </a:rPr>
              <a:t>Methods</a:t>
            </a:r>
            <a:r>
              <a:rPr sz="2300" spc="-1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300" spc="-5" dirty="0">
                <a:solidFill>
                  <a:srgbClr val="FFFFFF"/>
                </a:solidFill>
                <a:latin typeface="Times New Roman"/>
                <a:cs typeface="Times New Roman"/>
              </a:rPr>
              <a:t>for </a:t>
            </a:r>
            <a:r>
              <a:rPr sz="230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300" spc="-70" dirty="0">
                <a:solidFill>
                  <a:srgbClr val="FFFFFF"/>
                </a:solidFill>
                <a:latin typeface="Times New Roman"/>
                <a:cs typeface="Times New Roman"/>
              </a:rPr>
              <a:t>assessing </a:t>
            </a:r>
            <a:r>
              <a:rPr sz="2300" spc="-6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300" spc="-40" dirty="0">
                <a:solidFill>
                  <a:srgbClr val="FFFFFF"/>
                </a:solidFill>
                <a:latin typeface="Times New Roman"/>
                <a:cs typeface="Times New Roman"/>
              </a:rPr>
              <a:t>engagement</a:t>
            </a:r>
            <a:r>
              <a:rPr sz="2300" spc="-3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300" spc="-30" dirty="0">
                <a:solidFill>
                  <a:srgbClr val="FFFFFF"/>
                </a:solidFill>
                <a:latin typeface="Times New Roman"/>
                <a:cs typeface="Times New Roman"/>
              </a:rPr>
              <a:t>at </a:t>
            </a:r>
            <a:r>
              <a:rPr sz="2300" spc="-65" dirty="0">
                <a:solidFill>
                  <a:srgbClr val="FFFFFF"/>
                </a:solidFill>
                <a:latin typeface="Times New Roman"/>
                <a:cs typeface="Times New Roman"/>
              </a:rPr>
              <a:t>Nike:</a:t>
            </a:r>
            <a:endParaRPr sz="2300">
              <a:latin typeface="Times New Roman"/>
              <a:cs typeface="Times New Roman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7810635" y="2774091"/>
            <a:ext cx="2569845" cy="1541780"/>
          </a:xfrm>
          <a:prstGeom prst="rect">
            <a:avLst/>
          </a:prstGeom>
          <a:solidFill>
            <a:srgbClr val="3F9995"/>
          </a:solidFill>
          <a:ln w="15875">
            <a:solidFill>
              <a:srgbClr val="FFFFFF"/>
            </a:solidFill>
          </a:ln>
        </p:spPr>
        <p:txBody>
          <a:bodyPr vert="horz" wrap="square" lIns="0" tIns="190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5"/>
              </a:spcBef>
            </a:pPr>
            <a:endParaRPr sz="2050">
              <a:latin typeface="Times New Roman"/>
              <a:cs typeface="Times New Roman"/>
            </a:endParaRPr>
          </a:p>
          <a:p>
            <a:pPr marL="257175" marR="249554" algn="ctr">
              <a:lnSpc>
                <a:spcPct val="85200"/>
              </a:lnSpc>
              <a:spcBef>
                <a:spcPts val="5"/>
              </a:spcBef>
            </a:pPr>
            <a:r>
              <a:rPr sz="2300" spc="-45" dirty="0">
                <a:solidFill>
                  <a:srgbClr val="FFFFFF"/>
                </a:solidFill>
                <a:latin typeface="Times New Roman"/>
                <a:cs typeface="Times New Roman"/>
              </a:rPr>
              <a:t>Employee </a:t>
            </a:r>
            <a:r>
              <a:rPr sz="2300" spc="-65" dirty="0">
                <a:solidFill>
                  <a:srgbClr val="FFFFFF"/>
                </a:solidFill>
                <a:latin typeface="Times New Roman"/>
                <a:cs typeface="Times New Roman"/>
              </a:rPr>
              <a:t>surveys </a:t>
            </a:r>
            <a:r>
              <a:rPr sz="2300" spc="-56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300" spc="-25" dirty="0">
                <a:solidFill>
                  <a:srgbClr val="FFFFFF"/>
                </a:solidFill>
                <a:latin typeface="Times New Roman"/>
                <a:cs typeface="Times New Roman"/>
              </a:rPr>
              <a:t>and</a:t>
            </a:r>
            <a:r>
              <a:rPr sz="2300" spc="-1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300" spc="-50" dirty="0">
                <a:solidFill>
                  <a:srgbClr val="FFFFFF"/>
                </a:solidFill>
                <a:latin typeface="Times New Roman"/>
                <a:cs typeface="Times New Roman"/>
              </a:rPr>
              <a:t>feedback </a:t>
            </a:r>
            <a:r>
              <a:rPr sz="2300" spc="-4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300" spc="-60" dirty="0">
                <a:solidFill>
                  <a:srgbClr val="FFFFFF"/>
                </a:solidFill>
                <a:latin typeface="Times New Roman"/>
                <a:cs typeface="Times New Roman"/>
              </a:rPr>
              <a:t>channels.</a:t>
            </a:r>
            <a:endParaRPr sz="2300">
              <a:latin typeface="Times New Roman"/>
              <a:cs typeface="Times New Roman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2158009" y="4572654"/>
            <a:ext cx="2569845" cy="1541780"/>
          </a:xfrm>
          <a:prstGeom prst="rect">
            <a:avLst/>
          </a:prstGeom>
          <a:solidFill>
            <a:srgbClr val="418F9B"/>
          </a:solidFill>
          <a:ln w="15875">
            <a:solidFill>
              <a:srgbClr val="FFFFFF"/>
            </a:solidFill>
          </a:ln>
        </p:spPr>
        <p:txBody>
          <a:bodyPr vert="horz" wrap="square" lIns="0" tIns="154305" rIns="0" bIns="0" rtlCol="0">
            <a:spAutoFit/>
          </a:bodyPr>
          <a:lstStyle/>
          <a:p>
            <a:pPr marL="87630" marR="80010" indent="-38735" algn="ctr">
              <a:lnSpc>
                <a:spcPct val="84600"/>
              </a:lnSpc>
              <a:spcBef>
                <a:spcPts val="1215"/>
              </a:spcBef>
            </a:pPr>
            <a:r>
              <a:rPr sz="2300" spc="-90" dirty="0">
                <a:solidFill>
                  <a:srgbClr val="FFFFFF"/>
                </a:solidFill>
                <a:latin typeface="Times New Roman"/>
                <a:cs typeface="Times New Roman"/>
              </a:rPr>
              <a:t>Analysis</a:t>
            </a:r>
            <a:r>
              <a:rPr sz="2300" spc="-1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300" spc="-5" dirty="0">
                <a:solidFill>
                  <a:srgbClr val="FFFFFF"/>
                </a:solidFill>
                <a:latin typeface="Times New Roman"/>
                <a:cs typeface="Times New Roman"/>
              </a:rPr>
              <a:t>of </a:t>
            </a:r>
            <a:r>
              <a:rPr sz="230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300" spc="-20" dirty="0">
                <a:solidFill>
                  <a:srgbClr val="FFFFFF"/>
                </a:solidFill>
                <a:latin typeface="Times New Roman"/>
                <a:cs typeface="Times New Roman"/>
              </a:rPr>
              <a:t>performance</a:t>
            </a:r>
            <a:r>
              <a:rPr sz="2300" spc="-1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300" spc="-45" dirty="0">
                <a:solidFill>
                  <a:srgbClr val="FFFFFF"/>
                </a:solidFill>
                <a:latin typeface="Times New Roman"/>
                <a:cs typeface="Times New Roman"/>
              </a:rPr>
              <a:t>metrics </a:t>
            </a:r>
            <a:r>
              <a:rPr sz="2300" spc="-56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300" spc="-25" dirty="0">
                <a:solidFill>
                  <a:srgbClr val="FFFFFF"/>
                </a:solidFill>
                <a:latin typeface="Times New Roman"/>
                <a:cs typeface="Times New Roman"/>
              </a:rPr>
              <a:t>and</a:t>
            </a:r>
            <a:r>
              <a:rPr sz="2300" spc="-3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300" spc="-45" dirty="0">
                <a:solidFill>
                  <a:srgbClr val="FFFFFF"/>
                </a:solidFill>
                <a:latin typeface="Times New Roman"/>
                <a:cs typeface="Times New Roman"/>
              </a:rPr>
              <a:t>productivity</a:t>
            </a:r>
            <a:r>
              <a:rPr sz="2300" spc="-3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300" spc="-40" dirty="0">
                <a:solidFill>
                  <a:srgbClr val="FFFFFF"/>
                </a:solidFill>
                <a:latin typeface="Times New Roman"/>
                <a:cs typeface="Times New Roman"/>
              </a:rPr>
              <a:t>data </a:t>
            </a:r>
            <a:r>
              <a:rPr sz="2300" spc="-56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300" spc="-30" dirty="0">
                <a:solidFill>
                  <a:srgbClr val="FFFFFF"/>
                </a:solidFill>
                <a:latin typeface="Times New Roman"/>
                <a:cs typeface="Times New Roman"/>
              </a:rPr>
              <a:t>at</a:t>
            </a:r>
            <a:r>
              <a:rPr sz="2300" spc="-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300" spc="-45" dirty="0">
                <a:solidFill>
                  <a:srgbClr val="FFFFFF"/>
                </a:solidFill>
                <a:latin typeface="Times New Roman"/>
                <a:cs typeface="Times New Roman"/>
              </a:rPr>
              <a:t>Nike</a:t>
            </a:r>
            <a:endParaRPr sz="2300">
              <a:latin typeface="Times New Roman"/>
              <a:cs typeface="Times New Roman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4984323" y="4572654"/>
            <a:ext cx="2569845" cy="1541780"/>
          </a:xfrm>
          <a:prstGeom prst="rect">
            <a:avLst/>
          </a:prstGeom>
          <a:solidFill>
            <a:srgbClr val="427F9C"/>
          </a:solidFill>
          <a:ln w="15875">
            <a:solidFill>
              <a:srgbClr val="FFFFFF"/>
            </a:solidFill>
          </a:ln>
        </p:spPr>
        <p:txBody>
          <a:bodyPr vert="horz" wrap="square" lIns="0" tIns="190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5"/>
              </a:spcBef>
            </a:pPr>
            <a:endParaRPr sz="2050">
              <a:latin typeface="Times New Roman"/>
              <a:cs typeface="Times New Roman"/>
            </a:endParaRPr>
          </a:p>
          <a:p>
            <a:pPr marL="186690" marR="179070" algn="ctr">
              <a:lnSpc>
                <a:spcPct val="85200"/>
              </a:lnSpc>
            </a:pPr>
            <a:r>
              <a:rPr sz="2300" spc="-20" dirty="0">
                <a:solidFill>
                  <a:srgbClr val="FFFFFF"/>
                </a:solidFill>
                <a:latin typeface="Times New Roman"/>
                <a:cs typeface="Times New Roman"/>
              </a:rPr>
              <a:t>Exit </a:t>
            </a:r>
            <a:r>
              <a:rPr sz="2300" spc="-50" dirty="0">
                <a:solidFill>
                  <a:srgbClr val="FFFFFF"/>
                </a:solidFill>
                <a:latin typeface="Times New Roman"/>
                <a:cs typeface="Times New Roman"/>
              </a:rPr>
              <a:t>interviews </a:t>
            </a:r>
            <a:r>
              <a:rPr sz="2300" spc="-25" dirty="0">
                <a:solidFill>
                  <a:srgbClr val="FFFFFF"/>
                </a:solidFill>
                <a:latin typeface="Times New Roman"/>
                <a:cs typeface="Times New Roman"/>
              </a:rPr>
              <a:t>and </a:t>
            </a:r>
            <a:r>
              <a:rPr sz="2300" spc="-56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300" spc="-15" dirty="0">
                <a:solidFill>
                  <a:srgbClr val="FFFFFF"/>
                </a:solidFill>
                <a:latin typeface="Times New Roman"/>
                <a:cs typeface="Times New Roman"/>
              </a:rPr>
              <a:t>turnover</a:t>
            </a:r>
            <a:r>
              <a:rPr sz="2300" spc="-3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300" spc="-90" dirty="0">
                <a:solidFill>
                  <a:srgbClr val="FFFFFF"/>
                </a:solidFill>
                <a:latin typeface="Times New Roman"/>
                <a:cs typeface="Times New Roman"/>
              </a:rPr>
              <a:t>analysis</a:t>
            </a:r>
            <a:r>
              <a:rPr sz="2300" spc="-30" dirty="0">
                <a:solidFill>
                  <a:srgbClr val="FFFFFF"/>
                </a:solidFill>
                <a:latin typeface="Times New Roman"/>
                <a:cs typeface="Times New Roman"/>
              </a:rPr>
              <a:t> at </a:t>
            </a:r>
            <a:r>
              <a:rPr sz="2300" spc="-56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300" spc="-45" dirty="0">
                <a:solidFill>
                  <a:srgbClr val="FFFFFF"/>
                </a:solidFill>
                <a:latin typeface="Times New Roman"/>
                <a:cs typeface="Times New Roman"/>
              </a:rPr>
              <a:t>Nike</a:t>
            </a:r>
            <a:endParaRPr sz="2300">
              <a:latin typeface="Times New Roman"/>
              <a:cs typeface="Times New Roman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7810635" y="4572654"/>
            <a:ext cx="2569845" cy="1541780"/>
          </a:xfrm>
          <a:prstGeom prst="rect">
            <a:avLst/>
          </a:prstGeom>
          <a:solidFill>
            <a:srgbClr val="44709D"/>
          </a:solidFill>
          <a:ln w="15875">
            <a:solidFill>
              <a:srgbClr val="FFFFFF"/>
            </a:solidFill>
          </a:ln>
        </p:spPr>
        <p:txBody>
          <a:bodyPr vert="horz" wrap="square" lIns="0" tIns="190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5"/>
              </a:spcBef>
            </a:pPr>
            <a:endParaRPr sz="2050">
              <a:latin typeface="Times New Roman"/>
              <a:cs typeface="Times New Roman"/>
            </a:endParaRPr>
          </a:p>
          <a:p>
            <a:pPr marL="90170" marR="83185" indent="-635" algn="ctr">
              <a:lnSpc>
                <a:spcPct val="85200"/>
              </a:lnSpc>
            </a:pPr>
            <a:r>
              <a:rPr sz="2300" spc="-50" dirty="0">
                <a:solidFill>
                  <a:srgbClr val="FFFFFF"/>
                </a:solidFill>
                <a:latin typeface="Times New Roman"/>
                <a:cs typeface="Times New Roman"/>
              </a:rPr>
              <a:t>Benefits </a:t>
            </a:r>
            <a:r>
              <a:rPr sz="2300" spc="-5" dirty="0">
                <a:solidFill>
                  <a:srgbClr val="FFFFFF"/>
                </a:solidFill>
                <a:latin typeface="Times New Roman"/>
                <a:cs typeface="Times New Roman"/>
              </a:rPr>
              <a:t>of</a:t>
            </a:r>
            <a:r>
              <a:rPr sz="230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300" spc="-60" dirty="0">
                <a:solidFill>
                  <a:srgbClr val="FFFFFF"/>
                </a:solidFill>
                <a:latin typeface="Times New Roman"/>
                <a:cs typeface="Times New Roman"/>
              </a:rPr>
              <a:t>regular </a:t>
            </a:r>
            <a:r>
              <a:rPr sz="2300" spc="-5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300" spc="-40" dirty="0">
                <a:solidFill>
                  <a:srgbClr val="FFFFFF"/>
                </a:solidFill>
                <a:latin typeface="Times New Roman"/>
                <a:cs typeface="Times New Roman"/>
              </a:rPr>
              <a:t>engagement </a:t>
            </a:r>
            <a:r>
              <a:rPr sz="2300" spc="-3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300" spc="-45" dirty="0">
                <a:solidFill>
                  <a:srgbClr val="FFFFFF"/>
                </a:solidFill>
                <a:latin typeface="Times New Roman"/>
                <a:cs typeface="Times New Roman"/>
              </a:rPr>
              <a:t>assessments</a:t>
            </a:r>
            <a:r>
              <a:rPr sz="2300" spc="-2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300" spc="-5" dirty="0">
                <a:solidFill>
                  <a:srgbClr val="FFFFFF"/>
                </a:solidFill>
                <a:latin typeface="Times New Roman"/>
                <a:cs typeface="Times New Roman"/>
              </a:rPr>
              <a:t>for</a:t>
            </a:r>
            <a:r>
              <a:rPr sz="2300" spc="-2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300" spc="-45" dirty="0">
                <a:solidFill>
                  <a:srgbClr val="FFFFFF"/>
                </a:solidFill>
                <a:latin typeface="Times New Roman"/>
                <a:cs typeface="Times New Roman"/>
              </a:rPr>
              <a:t>Nike</a:t>
            </a:r>
            <a:endParaRPr sz="23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967069" y="978915"/>
            <a:ext cx="6258560" cy="833119"/>
          </a:xfrm>
          <a:prstGeom prst="rect">
            <a:avLst/>
          </a:prstGeom>
        </p:spPr>
        <p:txBody>
          <a:bodyPr vert="horz" wrap="square" lIns="0" tIns="63500" rIns="0" bIns="0" rtlCol="0">
            <a:spAutoFit/>
          </a:bodyPr>
          <a:lstStyle/>
          <a:p>
            <a:pPr marL="890269" marR="5080" indent="-878205">
              <a:lnSpc>
                <a:spcPts val="3000"/>
              </a:lnSpc>
              <a:spcBef>
                <a:spcPts val="500"/>
              </a:spcBef>
            </a:pPr>
            <a:r>
              <a:rPr sz="2800" spc="-55" dirty="0"/>
              <a:t>Developing</a:t>
            </a:r>
            <a:r>
              <a:rPr sz="2800" spc="-10" dirty="0"/>
              <a:t> the </a:t>
            </a:r>
            <a:r>
              <a:rPr sz="2800" spc="-30" dirty="0"/>
              <a:t>Engagement</a:t>
            </a:r>
            <a:r>
              <a:rPr sz="2800" spc="-10" dirty="0"/>
              <a:t> </a:t>
            </a:r>
            <a:r>
              <a:rPr sz="2800" spc="-80" dirty="0"/>
              <a:t>Strategy</a:t>
            </a:r>
            <a:r>
              <a:rPr sz="2800" spc="-10" dirty="0"/>
              <a:t> </a:t>
            </a:r>
            <a:r>
              <a:rPr sz="2800" spc="-35" dirty="0"/>
              <a:t>at</a:t>
            </a:r>
            <a:r>
              <a:rPr sz="2800" spc="-5" dirty="0"/>
              <a:t> </a:t>
            </a:r>
            <a:r>
              <a:rPr sz="2800" spc="-55" dirty="0"/>
              <a:t>Nike </a:t>
            </a:r>
            <a:r>
              <a:rPr sz="2800" spc="-685" dirty="0"/>
              <a:t> </a:t>
            </a:r>
            <a:r>
              <a:rPr sz="2800" spc="-55" dirty="0"/>
              <a:t>Step</a:t>
            </a:r>
            <a:r>
              <a:rPr sz="2800" spc="-10" dirty="0"/>
              <a:t> </a:t>
            </a:r>
            <a:r>
              <a:rPr sz="2800" spc="-130" dirty="0"/>
              <a:t>1:</a:t>
            </a:r>
            <a:r>
              <a:rPr sz="2800" dirty="0"/>
              <a:t> </a:t>
            </a:r>
            <a:r>
              <a:rPr sz="2800" spc="-55" dirty="0"/>
              <a:t>Leadership</a:t>
            </a:r>
            <a:r>
              <a:rPr sz="2800" spc="-10" dirty="0"/>
              <a:t> </a:t>
            </a:r>
            <a:r>
              <a:rPr sz="2800" spc="-30" dirty="0"/>
              <a:t>Commitment</a:t>
            </a:r>
            <a:endParaRPr sz="2800"/>
          </a:p>
        </p:txBody>
      </p:sp>
      <p:grpSp>
        <p:nvGrpSpPr>
          <p:cNvPr id="3" name="object 3"/>
          <p:cNvGrpSpPr/>
          <p:nvPr/>
        </p:nvGrpSpPr>
        <p:grpSpPr>
          <a:xfrm>
            <a:off x="1870467" y="3032310"/>
            <a:ext cx="1247140" cy="1247140"/>
            <a:chOff x="1870467" y="3032310"/>
            <a:chExt cx="1247140" cy="1247140"/>
          </a:xfrm>
        </p:grpSpPr>
        <p:sp>
          <p:nvSpPr>
            <p:cNvPr id="4" name="object 4"/>
            <p:cNvSpPr/>
            <p:nvPr/>
          </p:nvSpPr>
          <p:spPr>
            <a:xfrm>
              <a:off x="1870467" y="3032310"/>
              <a:ext cx="1247140" cy="1247140"/>
            </a:xfrm>
            <a:custGeom>
              <a:avLst/>
              <a:gdLst/>
              <a:ahLst/>
              <a:cxnLst/>
              <a:rect l="l" t="t" r="r" b="b"/>
              <a:pathLst>
                <a:path w="1247139" h="1247139">
                  <a:moveTo>
                    <a:pt x="1246710" y="0"/>
                  </a:moveTo>
                  <a:lnTo>
                    <a:pt x="370610" y="0"/>
                  </a:lnTo>
                  <a:lnTo>
                    <a:pt x="324121" y="2887"/>
                  </a:lnTo>
                  <a:lnTo>
                    <a:pt x="279356" y="11318"/>
                  </a:lnTo>
                  <a:lnTo>
                    <a:pt x="236661" y="24946"/>
                  </a:lnTo>
                  <a:lnTo>
                    <a:pt x="196384" y="43422"/>
                  </a:lnTo>
                  <a:lnTo>
                    <a:pt x="158872" y="66400"/>
                  </a:lnTo>
                  <a:lnTo>
                    <a:pt x="124473" y="93533"/>
                  </a:lnTo>
                  <a:lnTo>
                    <a:pt x="93533" y="124472"/>
                  </a:lnTo>
                  <a:lnTo>
                    <a:pt x="66401" y="158871"/>
                  </a:lnTo>
                  <a:lnTo>
                    <a:pt x="43422" y="196383"/>
                  </a:lnTo>
                  <a:lnTo>
                    <a:pt x="24946" y="236660"/>
                  </a:lnTo>
                  <a:lnTo>
                    <a:pt x="11318" y="279355"/>
                  </a:lnTo>
                  <a:lnTo>
                    <a:pt x="2887" y="324120"/>
                  </a:lnTo>
                  <a:lnTo>
                    <a:pt x="0" y="370608"/>
                  </a:lnTo>
                  <a:lnTo>
                    <a:pt x="0" y="1246709"/>
                  </a:lnTo>
                  <a:lnTo>
                    <a:pt x="876100" y="1246709"/>
                  </a:lnTo>
                  <a:lnTo>
                    <a:pt x="922589" y="1243821"/>
                  </a:lnTo>
                  <a:lnTo>
                    <a:pt x="967354" y="1235390"/>
                  </a:lnTo>
                  <a:lnTo>
                    <a:pt x="1010049" y="1221763"/>
                  </a:lnTo>
                  <a:lnTo>
                    <a:pt x="1050326" y="1203286"/>
                  </a:lnTo>
                  <a:lnTo>
                    <a:pt x="1087838" y="1180308"/>
                  </a:lnTo>
                  <a:lnTo>
                    <a:pt x="1122237" y="1153175"/>
                  </a:lnTo>
                  <a:lnTo>
                    <a:pt x="1153177" y="1122236"/>
                  </a:lnTo>
                  <a:lnTo>
                    <a:pt x="1180309" y="1087836"/>
                  </a:lnTo>
                  <a:lnTo>
                    <a:pt x="1203287" y="1050324"/>
                  </a:lnTo>
                  <a:lnTo>
                    <a:pt x="1221764" y="1010047"/>
                  </a:lnTo>
                  <a:lnTo>
                    <a:pt x="1235391" y="967353"/>
                  </a:lnTo>
                  <a:lnTo>
                    <a:pt x="1243823" y="922587"/>
                  </a:lnTo>
                  <a:lnTo>
                    <a:pt x="1246710" y="876099"/>
                  </a:lnTo>
                  <a:lnTo>
                    <a:pt x="1246710" y="0"/>
                  </a:lnTo>
                  <a:close/>
                </a:path>
              </a:pathLst>
            </a:custGeom>
            <a:solidFill>
              <a:srgbClr val="3C977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" name="object 5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2133600" y="3297936"/>
              <a:ext cx="719327" cy="716280"/>
            </a:xfrm>
            <a:prstGeom prst="rect">
              <a:avLst/>
            </a:prstGeom>
          </p:spPr>
        </p:pic>
      </p:grpSp>
      <p:sp>
        <p:nvSpPr>
          <p:cNvPr id="6" name="object 6"/>
          <p:cNvSpPr txBox="1"/>
          <p:nvPr/>
        </p:nvSpPr>
        <p:spPr>
          <a:xfrm>
            <a:off x="1468296" y="4617211"/>
            <a:ext cx="2051685" cy="678180"/>
          </a:xfrm>
          <a:prstGeom prst="rect">
            <a:avLst/>
          </a:prstGeom>
        </p:spPr>
        <p:txBody>
          <a:bodyPr vert="horz" wrap="square" lIns="0" tIns="38735" rIns="0" bIns="0" rtlCol="0">
            <a:spAutoFit/>
          </a:bodyPr>
          <a:lstStyle/>
          <a:p>
            <a:pPr marL="12700" marR="5080" indent="-635" algn="ctr">
              <a:lnSpc>
                <a:spcPct val="85600"/>
              </a:lnSpc>
              <a:spcBef>
                <a:spcPts val="305"/>
              </a:spcBef>
            </a:pPr>
            <a:r>
              <a:rPr sz="1200" spc="-25" dirty="0">
                <a:solidFill>
                  <a:srgbClr val="3C9770"/>
                </a:solidFill>
                <a:latin typeface="Georgia"/>
                <a:cs typeface="Georgia"/>
              </a:rPr>
              <a:t>THE</a:t>
            </a:r>
            <a:r>
              <a:rPr sz="1200" dirty="0">
                <a:solidFill>
                  <a:srgbClr val="3C9770"/>
                </a:solidFill>
                <a:latin typeface="Georgia"/>
                <a:cs typeface="Georgia"/>
              </a:rPr>
              <a:t> </a:t>
            </a:r>
            <a:r>
              <a:rPr sz="1200" spc="-20" dirty="0">
                <a:solidFill>
                  <a:srgbClr val="3C9770"/>
                </a:solidFill>
                <a:latin typeface="Georgia"/>
                <a:cs typeface="Georgia"/>
              </a:rPr>
              <a:t>SIGNIFICANCE</a:t>
            </a:r>
            <a:r>
              <a:rPr sz="1200" spc="5" dirty="0">
                <a:solidFill>
                  <a:srgbClr val="3C9770"/>
                </a:solidFill>
                <a:latin typeface="Georgia"/>
                <a:cs typeface="Georgia"/>
              </a:rPr>
              <a:t> </a:t>
            </a:r>
            <a:r>
              <a:rPr sz="1200" dirty="0">
                <a:solidFill>
                  <a:srgbClr val="3C9770"/>
                </a:solidFill>
                <a:latin typeface="Georgia"/>
                <a:cs typeface="Georgia"/>
              </a:rPr>
              <a:t>OF </a:t>
            </a:r>
            <a:r>
              <a:rPr sz="1200" spc="5" dirty="0">
                <a:solidFill>
                  <a:srgbClr val="3C9770"/>
                </a:solidFill>
                <a:latin typeface="Georgia"/>
                <a:cs typeface="Georgia"/>
              </a:rPr>
              <a:t> </a:t>
            </a:r>
            <a:r>
              <a:rPr sz="1200" spc="-40" dirty="0">
                <a:solidFill>
                  <a:srgbClr val="3C9770"/>
                </a:solidFill>
                <a:latin typeface="Georgia"/>
                <a:cs typeface="Georgia"/>
              </a:rPr>
              <a:t>LEADERSHIP</a:t>
            </a:r>
            <a:r>
              <a:rPr sz="1200" spc="-20" dirty="0">
                <a:solidFill>
                  <a:srgbClr val="3C9770"/>
                </a:solidFill>
                <a:latin typeface="Georgia"/>
                <a:cs typeface="Georgia"/>
              </a:rPr>
              <a:t> </a:t>
            </a:r>
            <a:r>
              <a:rPr sz="1200" spc="-40" dirty="0">
                <a:solidFill>
                  <a:srgbClr val="3C9770"/>
                </a:solidFill>
                <a:latin typeface="Georgia"/>
                <a:cs typeface="Georgia"/>
              </a:rPr>
              <a:t>COMMITMENT </a:t>
            </a:r>
            <a:r>
              <a:rPr sz="1200" spc="-275" dirty="0">
                <a:solidFill>
                  <a:srgbClr val="3C9770"/>
                </a:solidFill>
                <a:latin typeface="Georgia"/>
                <a:cs typeface="Georgia"/>
              </a:rPr>
              <a:t> </a:t>
            </a:r>
            <a:r>
              <a:rPr sz="1200" spc="-20" dirty="0">
                <a:solidFill>
                  <a:srgbClr val="3C9770"/>
                </a:solidFill>
                <a:latin typeface="Georgia"/>
                <a:cs typeface="Georgia"/>
              </a:rPr>
              <a:t>IN</a:t>
            </a:r>
            <a:r>
              <a:rPr sz="1200" dirty="0">
                <a:solidFill>
                  <a:srgbClr val="3C9770"/>
                </a:solidFill>
                <a:latin typeface="Georgia"/>
                <a:cs typeface="Georgia"/>
              </a:rPr>
              <a:t> </a:t>
            </a:r>
            <a:r>
              <a:rPr sz="1200" spc="-25" dirty="0">
                <a:solidFill>
                  <a:srgbClr val="3C9770"/>
                </a:solidFill>
                <a:latin typeface="Georgia"/>
                <a:cs typeface="Georgia"/>
              </a:rPr>
              <a:t>NIKE'S</a:t>
            </a:r>
            <a:r>
              <a:rPr sz="1200" spc="5" dirty="0">
                <a:solidFill>
                  <a:srgbClr val="3C9770"/>
                </a:solidFill>
                <a:latin typeface="Georgia"/>
                <a:cs typeface="Georgia"/>
              </a:rPr>
              <a:t> </a:t>
            </a:r>
            <a:r>
              <a:rPr sz="1200" spc="-10" dirty="0">
                <a:solidFill>
                  <a:srgbClr val="3C9770"/>
                </a:solidFill>
                <a:latin typeface="Georgia"/>
                <a:cs typeface="Georgia"/>
              </a:rPr>
              <a:t>ENGAGEMENT </a:t>
            </a:r>
            <a:r>
              <a:rPr sz="1200" spc="-5" dirty="0">
                <a:solidFill>
                  <a:srgbClr val="3C9770"/>
                </a:solidFill>
                <a:latin typeface="Georgia"/>
                <a:cs typeface="Georgia"/>
              </a:rPr>
              <a:t> </a:t>
            </a:r>
            <a:r>
              <a:rPr sz="1200" spc="-40" dirty="0">
                <a:solidFill>
                  <a:srgbClr val="3C9770"/>
                </a:solidFill>
                <a:latin typeface="Georgia"/>
                <a:cs typeface="Georgia"/>
              </a:rPr>
              <a:t>EFFORTS</a:t>
            </a:r>
            <a:endParaRPr sz="1200">
              <a:latin typeface="Georgia"/>
              <a:cs typeface="Georgia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4271917" y="3032310"/>
            <a:ext cx="1247140" cy="1247140"/>
            <a:chOff x="4271917" y="3032310"/>
            <a:chExt cx="1247140" cy="1247140"/>
          </a:xfrm>
        </p:grpSpPr>
        <p:sp>
          <p:nvSpPr>
            <p:cNvPr id="8" name="object 8"/>
            <p:cNvSpPr/>
            <p:nvPr/>
          </p:nvSpPr>
          <p:spPr>
            <a:xfrm>
              <a:off x="4271917" y="3032310"/>
              <a:ext cx="1247140" cy="1247140"/>
            </a:xfrm>
            <a:custGeom>
              <a:avLst/>
              <a:gdLst/>
              <a:ahLst/>
              <a:cxnLst/>
              <a:rect l="l" t="t" r="r" b="b"/>
              <a:pathLst>
                <a:path w="1247139" h="1247139">
                  <a:moveTo>
                    <a:pt x="1246709" y="0"/>
                  </a:moveTo>
                  <a:lnTo>
                    <a:pt x="370610" y="0"/>
                  </a:lnTo>
                  <a:lnTo>
                    <a:pt x="324121" y="2887"/>
                  </a:lnTo>
                  <a:lnTo>
                    <a:pt x="279355" y="11318"/>
                  </a:lnTo>
                  <a:lnTo>
                    <a:pt x="236661" y="24946"/>
                  </a:lnTo>
                  <a:lnTo>
                    <a:pt x="196383" y="43422"/>
                  </a:lnTo>
                  <a:lnTo>
                    <a:pt x="158872" y="66400"/>
                  </a:lnTo>
                  <a:lnTo>
                    <a:pt x="124472" y="93533"/>
                  </a:lnTo>
                  <a:lnTo>
                    <a:pt x="93533" y="124472"/>
                  </a:lnTo>
                  <a:lnTo>
                    <a:pt x="66400" y="158871"/>
                  </a:lnTo>
                  <a:lnTo>
                    <a:pt x="43422" y="196383"/>
                  </a:lnTo>
                  <a:lnTo>
                    <a:pt x="24946" y="236660"/>
                  </a:lnTo>
                  <a:lnTo>
                    <a:pt x="11318" y="279355"/>
                  </a:lnTo>
                  <a:lnTo>
                    <a:pt x="2887" y="324120"/>
                  </a:lnTo>
                  <a:lnTo>
                    <a:pt x="0" y="370608"/>
                  </a:lnTo>
                  <a:lnTo>
                    <a:pt x="0" y="1246709"/>
                  </a:lnTo>
                  <a:lnTo>
                    <a:pt x="876099" y="1246709"/>
                  </a:lnTo>
                  <a:lnTo>
                    <a:pt x="922587" y="1243821"/>
                  </a:lnTo>
                  <a:lnTo>
                    <a:pt x="967353" y="1235390"/>
                  </a:lnTo>
                  <a:lnTo>
                    <a:pt x="1010047" y="1221763"/>
                  </a:lnTo>
                  <a:lnTo>
                    <a:pt x="1050324" y="1203286"/>
                  </a:lnTo>
                  <a:lnTo>
                    <a:pt x="1087836" y="1180308"/>
                  </a:lnTo>
                  <a:lnTo>
                    <a:pt x="1122236" y="1153175"/>
                  </a:lnTo>
                  <a:lnTo>
                    <a:pt x="1153175" y="1122236"/>
                  </a:lnTo>
                  <a:lnTo>
                    <a:pt x="1180308" y="1087836"/>
                  </a:lnTo>
                  <a:lnTo>
                    <a:pt x="1203286" y="1050324"/>
                  </a:lnTo>
                  <a:lnTo>
                    <a:pt x="1221763" y="1010047"/>
                  </a:lnTo>
                  <a:lnTo>
                    <a:pt x="1235390" y="967353"/>
                  </a:lnTo>
                  <a:lnTo>
                    <a:pt x="1243821" y="922587"/>
                  </a:lnTo>
                  <a:lnTo>
                    <a:pt x="1246709" y="876099"/>
                  </a:lnTo>
                  <a:lnTo>
                    <a:pt x="1246709" y="0"/>
                  </a:lnTo>
                  <a:close/>
                </a:path>
              </a:pathLst>
            </a:custGeom>
            <a:solidFill>
              <a:srgbClr val="44709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" name="object 9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535423" y="3297936"/>
              <a:ext cx="719327" cy="716280"/>
            </a:xfrm>
            <a:prstGeom prst="rect">
              <a:avLst/>
            </a:prstGeom>
          </p:spPr>
        </p:pic>
      </p:grpSp>
      <p:sp>
        <p:nvSpPr>
          <p:cNvPr id="10" name="object 10"/>
          <p:cNvSpPr txBox="1"/>
          <p:nvPr/>
        </p:nvSpPr>
        <p:spPr>
          <a:xfrm>
            <a:off x="3918959" y="4617211"/>
            <a:ext cx="1953260" cy="513080"/>
          </a:xfrm>
          <a:prstGeom prst="rect">
            <a:avLst/>
          </a:prstGeom>
        </p:spPr>
        <p:txBody>
          <a:bodyPr vert="horz" wrap="square" lIns="0" tIns="43180" rIns="0" bIns="0" rtlCol="0">
            <a:spAutoFit/>
          </a:bodyPr>
          <a:lstStyle/>
          <a:p>
            <a:pPr marL="12700" marR="5080" algn="ctr">
              <a:lnSpc>
                <a:spcPts val="1200"/>
              </a:lnSpc>
              <a:spcBef>
                <a:spcPts val="340"/>
              </a:spcBef>
            </a:pPr>
            <a:r>
              <a:rPr sz="1200" dirty="0">
                <a:solidFill>
                  <a:srgbClr val="44709D"/>
                </a:solidFill>
                <a:latin typeface="Georgia"/>
                <a:cs typeface="Georgia"/>
              </a:rPr>
              <a:t>LEADING</a:t>
            </a:r>
            <a:r>
              <a:rPr sz="1200" spc="-10" dirty="0">
                <a:solidFill>
                  <a:srgbClr val="44709D"/>
                </a:solidFill>
                <a:latin typeface="Georgia"/>
                <a:cs typeface="Georgia"/>
              </a:rPr>
              <a:t> </a:t>
            </a:r>
            <a:r>
              <a:rPr sz="1200" spc="-5" dirty="0">
                <a:solidFill>
                  <a:srgbClr val="44709D"/>
                </a:solidFill>
                <a:latin typeface="Georgia"/>
                <a:cs typeface="Georgia"/>
              </a:rPr>
              <a:t>BY</a:t>
            </a:r>
            <a:r>
              <a:rPr sz="1200" spc="-10" dirty="0">
                <a:solidFill>
                  <a:srgbClr val="44709D"/>
                </a:solidFill>
                <a:latin typeface="Georgia"/>
                <a:cs typeface="Georgia"/>
              </a:rPr>
              <a:t> </a:t>
            </a:r>
            <a:r>
              <a:rPr sz="1200" spc="-35" dirty="0">
                <a:solidFill>
                  <a:srgbClr val="44709D"/>
                </a:solidFill>
                <a:latin typeface="Georgia"/>
                <a:cs typeface="Georgia"/>
              </a:rPr>
              <a:t>EXAMPLE</a:t>
            </a:r>
            <a:r>
              <a:rPr sz="1200" spc="-5" dirty="0">
                <a:solidFill>
                  <a:srgbClr val="44709D"/>
                </a:solidFill>
                <a:latin typeface="Georgia"/>
                <a:cs typeface="Georgia"/>
              </a:rPr>
              <a:t> </a:t>
            </a:r>
            <a:r>
              <a:rPr sz="1200" spc="15" dirty="0">
                <a:solidFill>
                  <a:srgbClr val="44709D"/>
                </a:solidFill>
                <a:latin typeface="Georgia"/>
                <a:cs typeface="Georgia"/>
              </a:rPr>
              <a:t>TO </a:t>
            </a:r>
            <a:r>
              <a:rPr sz="1200" spc="-275" dirty="0">
                <a:solidFill>
                  <a:srgbClr val="44709D"/>
                </a:solidFill>
                <a:latin typeface="Georgia"/>
                <a:cs typeface="Georgia"/>
              </a:rPr>
              <a:t> </a:t>
            </a:r>
            <a:r>
              <a:rPr sz="1200" spc="-35" dirty="0">
                <a:solidFill>
                  <a:srgbClr val="44709D"/>
                </a:solidFill>
                <a:latin typeface="Georgia"/>
                <a:cs typeface="Georgia"/>
              </a:rPr>
              <a:t>SET</a:t>
            </a:r>
            <a:r>
              <a:rPr sz="1200" dirty="0">
                <a:solidFill>
                  <a:srgbClr val="44709D"/>
                </a:solidFill>
                <a:latin typeface="Georgia"/>
                <a:cs typeface="Georgia"/>
              </a:rPr>
              <a:t> </a:t>
            </a:r>
            <a:r>
              <a:rPr sz="1200" spc="-25" dirty="0">
                <a:solidFill>
                  <a:srgbClr val="44709D"/>
                </a:solidFill>
                <a:latin typeface="Georgia"/>
                <a:cs typeface="Georgia"/>
              </a:rPr>
              <a:t>THE</a:t>
            </a:r>
            <a:r>
              <a:rPr sz="1200" spc="5" dirty="0">
                <a:solidFill>
                  <a:srgbClr val="44709D"/>
                </a:solidFill>
                <a:latin typeface="Georgia"/>
                <a:cs typeface="Georgia"/>
              </a:rPr>
              <a:t> </a:t>
            </a:r>
            <a:r>
              <a:rPr sz="1200" spc="-10" dirty="0">
                <a:solidFill>
                  <a:srgbClr val="44709D"/>
                </a:solidFill>
                <a:latin typeface="Georgia"/>
                <a:cs typeface="Georgia"/>
              </a:rPr>
              <a:t>ENGAGEMENT </a:t>
            </a:r>
            <a:r>
              <a:rPr sz="1200" spc="-5" dirty="0">
                <a:solidFill>
                  <a:srgbClr val="44709D"/>
                </a:solidFill>
                <a:latin typeface="Georgia"/>
                <a:cs typeface="Georgia"/>
              </a:rPr>
              <a:t> </a:t>
            </a:r>
            <a:r>
              <a:rPr sz="1200" spc="5" dirty="0">
                <a:solidFill>
                  <a:srgbClr val="44709D"/>
                </a:solidFill>
                <a:latin typeface="Georgia"/>
                <a:cs typeface="Georgia"/>
              </a:rPr>
              <a:t>TONE </a:t>
            </a:r>
            <a:r>
              <a:rPr sz="1200" spc="-20" dirty="0">
                <a:solidFill>
                  <a:srgbClr val="44709D"/>
                </a:solidFill>
                <a:latin typeface="Georgia"/>
                <a:cs typeface="Georgia"/>
              </a:rPr>
              <a:t>AT</a:t>
            </a:r>
            <a:r>
              <a:rPr sz="1200" spc="5" dirty="0">
                <a:solidFill>
                  <a:srgbClr val="44709D"/>
                </a:solidFill>
                <a:latin typeface="Georgia"/>
                <a:cs typeface="Georgia"/>
              </a:rPr>
              <a:t> </a:t>
            </a:r>
            <a:r>
              <a:rPr sz="1200" dirty="0">
                <a:solidFill>
                  <a:srgbClr val="44709D"/>
                </a:solidFill>
                <a:latin typeface="Georgia"/>
                <a:cs typeface="Georgia"/>
              </a:rPr>
              <a:t>NIKE</a:t>
            </a:r>
            <a:endParaRPr sz="1200">
              <a:latin typeface="Georgia"/>
              <a:cs typeface="Georgia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6673368" y="3032310"/>
            <a:ext cx="1247140" cy="1247140"/>
            <a:chOff x="6673368" y="3032310"/>
            <a:chExt cx="1247140" cy="1247140"/>
          </a:xfrm>
        </p:grpSpPr>
        <p:sp>
          <p:nvSpPr>
            <p:cNvPr id="12" name="object 12"/>
            <p:cNvSpPr/>
            <p:nvPr/>
          </p:nvSpPr>
          <p:spPr>
            <a:xfrm>
              <a:off x="6673368" y="3032310"/>
              <a:ext cx="1247140" cy="1247140"/>
            </a:xfrm>
            <a:custGeom>
              <a:avLst/>
              <a:gdLst/>
              <a:ahLst/>
              <a:cxnLst/>
              <a:rect l="l" t="t" r="r" b="b"/>
              <a:pathLst>
                <a:path w="1247140" h="1247139">
                  <a:moveTo>
                    <a:pt x="1246709" y="0"/>
                  </a:moveTo>
                  <a:lnTo>
                    <a:pt x="370608" y="0"/>
                  </a:lnTo>
                  <a:lnTo>
                    <a:pt x="324120" y="2887"/>
                  </a:lnTo>
                  <a:lnTo>
                    <a:pt x="279355" y="11318"/>
                  </a:lnTo>
                  <a:lnTo>
                    <a:pt x="236660" y="24946"/>
                  </a:lnTo>
                  <a:lnTo>
                    <a:pt x="196383" y="43422"/>
                  </a:lnTo>
                  <a:lnTo>
                    <a:pt x="158871" y="66400"/>
                  </a:lnTo>
                  <a:lnTo>
                    <a:pt x="124472" y="93533"/>
                  </a:lnTo>
                  <a:lnTo>
                    <a:pt x="93533" y="124472"/>
                  </a:lnTo>
                  <a:lnTo>
                    <a:pt x="66400" y="158871"/>
                  </a:lnTo>
                  <a:lnTo>
                    <a:pt x="43422" y="196383"/>
                  </a:lnTo>
                  <a:lnTo>
                    <a:pt x="24946" y="236660"/>
                  </a:lnTo>
                  <a:lnTo>
                    <a:pt x="11318" y="279355"/>
                  </a:lnTo>
                  <a:lnTo>
                    <a:pt x="2887" y="324120"/>
                  </a:lnTo>
                  <a:lnTo>
                    <a:pt x="0" y="370608"/>
                  </a:lnTo>
                  <a:lnTo>
                    <a:pt x="0" y="1246709"/>
                  </a:lnTo>
                  <a:lnTo>
                    <a:pt x="876099" y="1246709"/>
                  </a:lnTo>
                  <a:lnTo>
                    <a:pt x="922587" y="1243821"/>
                  </a:lnTo>
                  <a:lnTo>
                    <a:pt x="967353" y="1235390"/>
                  </a:lnTo>
                  <a:lnTo>
                    <a:pt x="1010047" y="1221763"/>
                  </a:lnTo>
                  <a:lnTo>
                    <a:pt x="1050324" y="1203286"/>
                  </a:lnTo>
                  <a:lnTo>
                    <a:pt x="1087836" y="1180308"/>
                  </a:lnTo>
                  <a:lnTo>
                    <a:pt x="1122236" y="1153175"/>
                  </a:lnTo>
                  <a:lnTo>
                    <a:pt x="1153175" y="1122236"/>
                  </a:lnTo>
                  <a:lnTo>
                    <a:pt x="1180308" y="1087836"/>
                  </a:lnTo>
                  <a:lnTo>
                    <a:pt x="1203286" y="1050324"/>
                  </a:lnTo>
                  <a:lnTo>
                    <a:pt x="1221763" y="1010047"/>
                  </a:lnTo>
                  <a:lnTo>
                    <a:pt x="1235390" y="967353"/>
                  </a:lnTo>
                  <a:lnTo>
                    <a:pt x="1243821" y="922587"/>
                  </a:lnTo>
                  <a:lnTo>
                    <a:pt x="1246709" y="876099"/>
                  </a:lnTo>
                  <a:lnTo>
                    <a:pt x="1246709" y="0"/>
                  </a:lnTo>
                  <a:close/>
                </a:path>
              </a:pathLst>
            </a:custGeom>
            <a:solidFill>
              <a:srgbClr val="A23C3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3" name="object 13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937247" y="3297936"/>
              <a:ext cx="719327" cy="716280"/>
            </a:xfrm>
            <a:prstGeom prst="rect">
              <a:avLst/>
            </a:prstGeom>
          </p:spPr>
        </p:pic>
      </p:grpSp>
      <p:sp>
        <p:nvSpPr>
          <p:cNvPr id="14" name="object 14"/>
          <p:cNvSpPr txBox="1"/>
          <p:nvPr/>
        </p:nvSpPr>
        <p:spPr>
          <a:xfrm>
            <a:off x="6293359" y="4617211"/>
            <a:ext cx="2007235" cy="678180"/>
          </a:xfrm>
          <a:prstGeom prst="rect">
            <a:avLst/>
          </a:prstGeom>
        </p:spPr>
        <p:txBody>
          <a:bodyPr vert="horz" wrap="square" lIns="0" tIns="38735" rIns="0" bIns="0" rtlCol="0">
            <a:spAutoFit/>
          </a:bodyPr>
          <a:lstStyle/>
          <a:p>
            <a:pPr marL="12700" marR="5080" algn="ctr">
              <a:lnSpc>
                <a:spcPct val="85600"/>
              </a:lnSpc>
              <a:spcBef>
                <a:spcPts val="305"/>
              </a:spcBef>
            </a:pPr>
            <a:r>
              <a:rPr sz="1200" spc="-25" dirty="0">
                <a:solidFill>
                  <a:srgbClr val="A23C33"/>
                </a:solidFill>
                <a:latin typeface="Georgia"/>
                <a:cs typeface="Georgia"/>
              </a:rPr>
              <a:t>DEMONSTRATING </a:t>
            </a:r>
            <a:r>
              <a:rPr sz="1200" spc="-20" dirty="0">
                <a:solidFill>
                  <a:srgbClr val="A23C33"/>
                </a:solidFill>
                <a:latin typeface="Georgia"/>
                <a:cs typeface="Georgia"/>
              </a:rPr>
              <a:t> </a:t>
            </a:r>
            <a:r>
              <a:rPr sz="1200" spc="-50" dirty="0">
                <a:solidFill>
                  <a:srgbClr val="A23C33"/>
                </a:solidFill>
                <a:latin typeface="Georgia"/>
                <a:cs typeface="Georgia"/>
              </a:rPr>
              <a:t>UNWAVERING</a:t>
            </a:r>
            <a:r>
              <a:rPr sz="1200" dirty="0">
                <a:solidFill>
                  <a:srgbClr val="A23C33"/>
                </a:solidFill>
                <a:latin typeface="Georgia"/>
                <a:cs typeface="Georgia"/>
              </a:rPr>
              <a:t> </a:t>
            </a:r>
            <a:r>
              <a:rPr sz="1200" spc="-50" dirty="0">
                <a:solidFill>
                  <a:srgbClr val="A23C33"/>
                </a:solidFill>
                <a:latin typeface="Georgia"/>
                <a:cs typeface="Georgia"/>
              </a:rPr>
              <a:t>SUPPORT </a:t>
            </a:r>
            <a:r>
              <a:rPr sz="1200" spc="-45" dirty="0">
                <a:solidFill>
                  <a:srgbClr val="A23C33"/>
                </a:solidFill>
                <a:latin typeface="Georgia"/>
                <a:cs typeface="Georgia"/>
              </a:rPr>
              <a:t> </a:t>
            </a:r>
            <a:r>
              <a:rPr sz="1200" spc="5" dirty="0">
                <a:solidFill>
                  <a:srgbClr val="A23C33"/>
                </a:solidFill>
                <a:latin typeface="Georgia"/>
                <a:cs typeface="Georgia"/>
              </a:rPr>
              <a:t>AND </a:t>
            </a:r>
            <a:r>
              <a:rPr sz="1200" spc="-25" dirty="0">
                <a:solidFill>
                  <a:srgbClr val="A23C33"/>
                </a:solidFill>
                <a:latin typeface="Georgia"/>
                <a:cs typeface="Georgia"/>
              </a:rPr>
              <a:t>CONSISTENT </a:t>
            </a:r>
            <a:r>
              <a:rPr sz="1200" spc="-20" dirty="0">
                <a:solidFill>
                  <a:srgbClr val="A23C33"/>
                </a:solidFill>
                <a:latin typeface="Georgia"/>
                <a:cs typeface="Georgia"/>
              </a:rPr>
              <a:t> </a:t>
            </a:r>
            <a:r>
              <a:rPr sz="1200" spc="-30" dirty="0">
                <a:solidFill>
                  <a:srgbClr val="A23C33"/>
                </a:solidFill>
                <a:latin typeface="Georgia"/>
                <a:cs typeface="Georgia"/>
              </a:rPr>
              <a:t>COMMUNICATION</a:t>
            </a:r>
            <a:r>
              <a:rPr sz="1200" spc="-15" dirty="0">
                <a:solidFill>
                  <a:srgbClr val="A23C33"/>
                </a:solidFill>
                <a:latin typeface="Georgia"/>
                <a:cs typeface="Georgia"/>
              </a:rPr>
              <a:t> </a:t>
            </a:r>
            <a:r>
              <a:rPr sz="1200" spc="-20" dirty="0">
                <a:solidFill>
                  <a:srgbClr val="A23C33"/>
                </a:solidFill>
                <a:latin typeface="Georgia"/>
                <a:cs typeface="Georgia"/>
              </a:rPr>
              <a:t>AT</a:t>
            </a:r>
            <a:r>
              <a:rPr sz="1200" spc="-15" dirty="0">
                <a:solidFill>
                  <a:srgbClr val="A23C33"/>
                </a:solidFill>
                <a:latin typeface="Georgia"/>
                <a:cs typeface="Georgia"/>
              </a:rPr>
              <a:t> </a:t>
            </a:r>
            <a:r>
              <a:rPr sz="1200" dirty="0">
                <a:solidFill>
                  <a:srgbClr val="A23C33"/>
                </a:solidFill>
                <a:latin typeface="Georgia"/>
                <a:cs typeface="Georgia"/>
              </a:rPr>
              <a:t>NIKE</a:t>
            </a:r>
            <a:endParaRPr sz="1200">
              <a:latin typeface="Georgia"/>
              <a:cs typeface="Georgia"/>
            </a:endParaRPr>
          </a:p>
        </p:txBody>
      </p:sp>
      <p:grpSp>
        <p:nvGrpSpPr>
          <p:cNvPr id="15" name="object 15"/>
          <p:cNvGrpSpPr/>
          <p:nvPr/>
        </p:nvGrpSpPr>
        <p:grpSpPr>
          <a:xfrm>
            <a:off x="9074818" y="3032310"/>
            <a:ext cx="1247140" cy="1247140"/>
            <a:chOff x="9074818" y="3032310"/>
            <a:chExt cx="1247140" cy="1247140"/>
          </a:xfrm>
        </p:grpSpPr>
        <p:sp>
          <p:nvSpPr>
            <p:cNvPr id="16" name="object 16"/>
            <p:cNvSpPr/>
            <p:nvPr/>
          </p:nvSpPr>
          <p:spPr>
            <a:xfrm>
              <a:off x="9074818" y="3032310"/>
              <a:ext cx="1247140" cy="1247140"/>
            </a:xfrm>
            <a:custGeom>
              <a:avLst/>
              <a:gdLst/>
              <a:ahLst/>
              <a:cxnLst/>
              <a:rect l="l" t="t" r="r" b="b"/>
              <a:pathLst>
                <a:path w="1247140" h="1247139">
                  <a:moveTo>
                    <a:pt x="1246709" y="0"/>
                  </a:moveTo>
                  <a:lnTo>
                    <a:pt x="370610" y="0"/>
                  </a:lnTo>
                  <a:lnTo>
                    <a:pt x="324121" y="2887"/>
                  </a:lnTo>
                  <a:lnTo>
                    <a:pt x="279356" y="11318"/>
                  </a:lnTo>
                  <a:lnTo>
                    <a:pt x="236661" y="24946"/>
                  </a:lnTo>
                  <a:lnTo>
                    <a:pt x="196384" y="43422"/>
                  </a:lnTo>
                  <a:lnTo>
                    <a:pt x="158872" y="66400"/>
                  </a:lnTo>
                  <a:lnTo>
                    <a:pt x="124473" y="93533"/>
                  </a:lnTo>
                  <a:lnTo>
                    <a:pt x="93533" y="124472"/>
                  </a:lnTo>
                  <a:lnTo>
                    <a:pt x="66401" y="158871"/>
                  </a:lnTo>
                  <a:lnTo>
                    <a:pt x="43422" y="196383"/>
                  </a:lnTo>
                  <a:lnTo>
                    <a:pt x="24946" y="236660"/>
                  </a:lnTo>
                  <a:lnTo>
                    <a:pt x="11318" y="279355"/>
                  </a:lnTo>
                  <a:lnTo>
                    <a:pt x="2887" y="324120"/>
                  </a:lnTo>
                  <a:lnTo>
                    <a:pt x="0" y="370608"/>
                  </a:lnTo>
                  <a:lnTo>
                    <a:pt x="0" y="1246709"/>
                  </a:lnTo>
                  <a:lnTo>
                    <a:pt x="876099" y="1246709"/>
                  </a:lnTo>
                  <a:lnTo>
                    <a:pt x="922587" y="1243821"/>
                  </a:lnTo>
                  <a:lnTo>
                    <a:pt x="967353" y="1235390"/>
                  </a:lnTo>
                  <a:lnTo>
                    <a:pt x="1010047" y="1221763"/>
                  </a:lnTo>
                  <a:lnTo>
                    <a:pt x="1050324" y="1203286"/>
                  </a:lnTo>
                  <a:lnTo>
                    <a:pt x="1087836" y="1180308"/>
                  </a:lnTo>
                  <a:lnTo>
                    <a:pt x="1122236" y="1153175"/>
                  </a:lnTo>
                  <a:lnTo>
                    <a:pt x="1153175" y="1122236"/>
                  </a:lnTo>
                  <a:lnTo>
                    <a:pt x="1180308" y="1087836"/>
                  </a:lnTo>
                  <a:lnTo>
                    <a:pt x="1203286" y="1050324"/>
                  </a:lnTo>
                  <a:lnTo>
                    <a:pt x="1221763" y="1010047"/>
                  </a:lnTo>
                  <a:lnTo>
                    <a:pt x="1235390" y="967353"/>
                  </a:lnTo>
                  <a:lnTo>
                    <a:pt x="1243821" y="922587"/>
                  </a:lnTo>
                  <a:lnTo>
                    <a:pt x="1246709" y="876099"/>
                  </a:lnTo>
                  <a:lnTo>
                    <a:pt x="1246709" y="0"/>
                  </a:lnTo>
                  <a:close/>
                </a:path>
              </a:pathLst>
            </a:custGeom>
            <a:solidFill>
              <a:srgbClr val="D9782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7" name="object 17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9339072" y="3297936"/>
              <a:ext cx="719327" cy="716280"/>
            </a:xfrm>
            <a:prstGeom prst="rect">
              <a:avLst/>
            </a:prstGeom>
          </p:spPr>
        </p:pic>
      </p:grpSp>
      <p:sp>
        <p:nvSpPr>
          <p:cNvPr id="18" name="object 18"/>
          <p:cNvSpPr txBox="1"/>
          <p:nvPr/>
        </p:nvSpPr>
        <p:spPr>
          <a:xfrm>
            <a:off x="8680300" y="4617211"/>
            <a:ext cx="2035810" cy="513080"/>
          </a:xfrm>
          <a:prstGeom prst="rect">
            <a:avLst/>
          </a:prstGeom>
        </p:spPr>
        <p:txBody>
          <a:bodyPr vert="horz" wrap="square" lIns="0" tIns="43180" rIns="0" bIns="0" rtlCol="0">
            <a:spAutoFit/>
          </a:bodyPr>
          <a:lstStyle/>
          <a:p>
            <a:pPr marL="12700" marR="5080" algn="ctr">
              <a:lnSpc>
                <a:spcPts val="1200"/>
              </a:lnSpc>
              <a:spcBef>
                <a:spcPts val="340"/>
              </a:spcBef>
            </a:pPr>
            <a:r>
              <a:rPr sz="1200" spc="-5" dirty="0">
                <a:solidFill>
                  <a:srgbClr val="D97828"/>
                </a:solidFill>
                <a:latin typeface="Georgia"/>
                <a:cs typeface="Georgia"/>
              </a:rPr>
              <a:t>ALIGNING</a:t>
            </a:r>
            <a:r>
              <a:rPr sz="1200" spc="5" dirty="0">
                <a:solidFill>
                  <a:srgbClr val="D97828"/>
                </a:solidFill>
                <a:latin typeface="Georgia"/>
                <a:cs typeface="Georgia"/>
              </a:rPr>
              <a:t> </a:t>
            </a:r>
            <a:r>
              <a:rPr sz="1200" spc="-40" dirty="0">
                <a:solidFill>
                  <a:srgbClr val="D97828"/>
                </a:solidFill>
                <a:latin typeface="Georgia"/>
                <a:cs typeface="Georgia"/>
              </a:rPr>
              <a:t>LEADERSHIP </a:t>
            </a:r>
            <a:r>
              <a:rPr sz="1200" spc="-35" dirty="0">
                <a:solidFill>
                  <a:srgbClr val="D97828"/>
                </a:solidFill>
                <a:latin typeface="Georgia"/>
                <a:cs typeface="Georgia"/>
              </a:rPr>
              <a:t> </a:t>
            </a:r>
            <a:r>
              <a:rPr sz="1200" spc="-25" dirty="0">
                <a:solidFill>
                  <a:srgbClr val="D97828"/>
                </a:solidFill>
                <a:latin typeface="Georgia"/>
                <a:cs typeface="Georgia"/>
              </a:rPr>
              <a:t>ACTIONS</a:t>
            </a:r>
            <a:r>
              <a:rPr sz="1200" spc="5" dirty="0">
                <a:solidFill>
                  <a:srgbClr val="D97828"/>
                </a:solidFill>
                <a:latin typeface="Georgia"/>
                <a:cs typeface="Georgia"/>
              </a:rPr>
              <a:t> </a:t>
            </a:r>
            <a:r>
              <a:rPr sz="1200" spc="-60" dirty="0">
                <a:solidFill>
                  <a:srgbClr val="D97828"/>
                </a:solidFill>
                <a:latin typeface="Georgia"/>
                <a:cs typeface="Georgia"/>
              </a:rPr>
              <a:t>WITH</a:t>
            </a:r>
            <a:r>
              <a:rPr sz="1200" spc="5" dirty="0">
                <a:solidFill>
                  <a:srgbClr val="D97828"/>
                </a:solidFill>
                <a:latin typeface="Georgia"/>
                <a:cs typeface="Georgia"/>
              </a:rPr>
              <a:t> </a:t>
            </a:r>
            <a:r>
              <a:rPr sz="1200" spc="-25" dirty="0">
                <a:solidFill>
                  <a:srgbClr val="D97828"/>
                </a:solidFill>
                <a:latin typeface="Georgia"/>
                <a:cs typeface="Georgia"/>
              </a:rPr>
              <a:t>NIKE'S </a:t>
            </a:r>
            <a:r>
              <a:rPr sz="1200" spc="-20" dirty="0">
                <a:solidFill>
                  <a:srgbClr val="D97828"/>
                </a:solidFill>
                <a:latin typeface="Georgia"/>
                <a:cs typeface="Georgia"/>
              </a:rPr>
              <a:t> </a:t>
            </a:r>
            <a:r>
              <a:rPr sz="1200" spc="-10" dirty="0">
                <a:solidFill>
                  <a:srgbClr val="D97828"/>
                </a:solidFill>
                <a:latin typeface="Georgia"/>
                <a:cs typeface="Georgia"/>
              </a:rPr>
              <a:t>ENGAGEMENT</a:t>
            </a:r>
            <a:r>
              <a:rPr sz="1200" spc="-20" dirty="0">
                <a:solidFill>
                  <a:srgbClr val="D97828"/>
                </a:solidFill>
                <a:latin typeface="Georgia"/>
                <a:cs typeface="Georgia"/>
              </a:rPr>
              <a:t> </a:t>
            </a:r>
            <a:r>
              <a:rPr sz="1200" spc="-40" dirty="0">
                <a:solidFill>
                  <a:srgbClr val="D97828"/>
                </a:solidFill>
                <a:latin typeface="Georgia"/>
                <a:cs typeface="Georgia"/>
              </a:rPr>
              <a:t>OBJECTIVES</a:t>
            </a:r>
            <a:endParaRPr sz="1200">
              <a:latin typeface="Georgia"/>
              <a:cs typeface="Georgia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608012" y="609600"/>
              <a:ext cx="10972800" cy="5638800"/>
            </a:xfrm>
            <a:custGeom>
              <a:avLst/>
              <a:gdLst/>
              <a:ahLst/>
              <a:cxnLst/>
              <a:rect l="l" t="t" r="r" b="b"/>
              <a:pathLst>
                <a:path w="10972800" h="5638800">
                  <a:moveTo>
                    <a:pt x="0" y="0"/>
                  </a:moveTo>
                  <a:lnTo>
                    <a:pt x="10972800" y="0"/>
                  </a:lnTo>
                  <a:lnTo>
                    <a:pt x="10972800" y="5638800"/>
                  </a:lnTo>
                  <a:lnTo>
                    <a:pt x="0" y="5638800"/>
                  </a:lnTo>
                  <a:lnTo>
                    <a:pt x="0" y="0"/>
                  </a:lnTo>
                  <a:close/>
                </a:path>
              </a:pathLst>
            </a:custGeom>
            <a:ln w="15875">
              <a:solidFill>
                <a:srgbClr val="83992A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0" y="3153831"/>
              <a:ext cx="761503" cy="606424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1436986" y="3153831"/>
              <a:ext cx="755013" cy="606424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1396169" y="2421466"/>
              <a:ext cx="3256279" cy="0"/>
            </a:xfrm>
            <a:custGeom>
              <a:avLst/>
              <a:gdLst/>
              <a:ahLst/>
              <a:cxnLst/>
              <a:rect l="l" t="t" r="r" b="b"/>
              <a:pathLst>
                <a:path w="3256279">
                  <a:moveTo>
                    <a:pt x="0" y="0"/>
                  </a:moveTo>
                  <a:lnTo>
                    <a:pt x="3255883" y="0"/>
                  </a:lnTo>
                </a:path>
              </a:pathLst>
            </a:custGeom>
            <a:ln w="15876">
              <a:solidFill>
                <a:srgbClr val="83992A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8" name="object 8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0" y="0"/>
              <a:ext cx="12188952" cy="6857999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384047" y="484631"/>
              <a:ext cx="4029455" cy="6083808"/>
            </a:xfrm>
            <a:prstGeom prst="rect">
              <a:avLst/>
            </a:prstGeom>
          </p:spPr>
        </p:pic>
      </p:grpSp>
      <p:sp>
        <p:nvSpPr>
          <p:cNvPr id="10" name="object 10"/>
          <p:cNvSpPr txBox="1"/>
          <p:nvPr/>
        </p:nvSpPr>
        <p:spPr>
          <a:xfrm>
            <a:off x="608012" y="609600"/>
            <a:ext cx="3552190" cy="5638800"/>
          </a:xfrm>
          <a:prstGeom prst="rect">
            <a:avLst/>
          </a:prstGeom>
          <a:ln w="15875">
            <a:solidFill>
              <a:srgbClr val="83992A"/>
            </a:solidFill>
          </a:ln>
        </p:spPr>
        <p:txBody>
          <a:bodyPr vert="horz" wrap="square" lIns="0" tIns="635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50"/>
              </a:spcBef>
            </a:pPr>
            <a:endParaRPr sz="3300">
              <a:latin typeface="Times New Roman"/>
              <a:cs typeface="Times New Roman"/>
            </a:endParaRPr>
          </a:p>
          <a:p>
            <a:pPr marL="652780" marR="768985" indent="-635" algn="ctr">
              <a:lnSpc>
                <a:spcPct val="89400"/>
              </a:lnSpc>
            </a:pPr>
            <a:r>
              <a:rPr sz="3400" spc="-180" dirty="0">
                <a:solidFill>
                  <a:srgbClr val="262626"/>
                </a:solidFill>
                <a:latin typeface="Georgia"/>
                <a:cs typeface="Georgia"/>
              </a:rPr>
              <a:t>Developing </a:t>
            </a:r>
            <a:r>
              <a:rPr sz="3400" spc="-175" dirty="0">
                <a:solidFill>
                  <a:srgbClr val="262626"/>
                </a:solidFill>
                <a:latin typeface="Georgia"/>
                <a:cs typeface="Georgia"/>
              </a:rPr>
              <a:t> </a:t>
            </a:r>
            <a:r>
              <a:rPr sz="3400" spc="-220" dirty="0">
                <a:solidFill>
                  <a:srgbClr val="262626"/>
                </a:solidFill>
                <a:latin typeface="Georgia"/>
                <a:cs typeface="Georgia"/>
              </a:rPr>
              <a:t>the </a:t>
            </a:r>
            <a:r>
              <a:rPr sz="3400" spc="-215" dirty="0">
                <a:solidFill>
                  <a:srgbClr val="262626"/>
                </a:solidFill>
                <a:latin typeface="Georgia"/>
                <a:cs typeface="Georgia"/>
              </a:rPr>
              <a:t> </a:t>
            </a:r>
            <a:r>
              <a:rPr sz="3400" spc="-135" dirty="0">
                <a:solidFill>
                  <a:srgbClr val="262626"/>
                </a:solidFill>
                <a:latin typeface="Georgia"/>
                <a:cs typeface="Georgia"/>
              </a:rPr>
              <a:t>E</a:t>
            </a:r>
            <a:r>
              <a:rPr sz="3400" spc="-130" dirty="0">
                <a:solidFill>
                  <a:srgbClr val="262626"/>
                </a:solidFill>
                <a:latin typeface="Georgia"/>
                <a:cs typeface="Georgia"/>
              </a:rPr>
              <a:t>n</a:t>
            </a:r>
            <a:r>
              <a:rPr sz="3400" spc="-145" dirty="0">
                <a:solidFill>
                  <a:srgbClr val="262626"/>
                </a:solidFill>
                <a:latin typeface="Georgia"/>
                <a:cs typeface="Georgia"/>
              </a:rPr>
              <a:t>g</a:t>
            </a:r>
            <a:r>
              <a:rPr sz="3400" spc="-265" dirty="0">
                <a:solidFill>
                  <a:srgbClr val="262626"/>
                </a:solidFill>
                <a:latin typeface="Georgia"/>
                <a:cs typeface="Georgia"/>
              </a:rPr>
              <a:t>a</a:t>
            </a:r>
            <a:r>
              <a:rPr sz="3400" spc="-225" dirty="0">
                <a:solidFill>
                  <a:srgbClr val="262626"/>
                </a:solidFill>
                <a:latin typeface="Georgia"/>
                <a:cs typeface="Georgia"/>
              </a:rPr>
              <a:t>g</a:t>
            </a:r>
            <a:r>
              <a:rPr sz="3400" spc="-235" dirty="0">
                <a:solidFill>
                  <a:srgbClr val="262626"/>
                </a:solidFill>
                <a:latin typeface="Georgia"/>
                <a:cs typeface="Georgia"/>
              </a:rPr>
              <a:t>e</a:t>
            </a:r>
            <a:r>
              <a:rPr sz="3400" spc="-375" dirty="0">
                <a:solidFill>
                  <a:srgbClr val="262626"/>
                </a:solidFill>
                <a:latin typeface="Georgia"/>
                <a:cs typeface="Georgia"/>
              </a:rPr>
              <a:t>m</a:t>
            </a:r>
            <a:r>
              <a:rPr sz="3400" spc="-235" dirty="0">
                <a:solidFill>
                  <a:srgbClr val="262626"/>
                </a:solidFill>
                <a:latin typeface="Georgia"/>
                <a:cs typeface="Georgia"/>
              </a:rPr>
              <a:t>e</a:t>
            </a:r>
            <a:r>
              <a:rPr sz="3400" spc="-275" dirty="0">
                <a:solidFill>
                  <a:srgbClr val="262626"/>
                </a:solidFill>
                <a:latin typeface="Georgia"/>
                <a:cs typeface="Georgia"/>
              </a:rPr>
              <a:t>n</a:t>
            </a:r>
            <a:r>
              <a:rPr sz="3400" spc="-150" dirty="0">
                <a:solidFill>
                  <a:srgbClr val="262626"/>
                </a:solidFill>
                <a:latin typeface="Georgia"/>
                <a:cs typeface="Georgia"/>
              </a:rPr>
              <a:t>t  </a:t>
            </a:r>
            <a:r>
              <a:rPr sz="3400" spc="-285" dirty="0">
                <a:solidFill>
                  <a:srgbClr val="262626"/>
                </a:solidFill>
                <a:latin typeface="Georgia"/>
                <a:cs typeface="Georgia"/>
              </a:rPr>
              <a:t>S</a:t>
            </a:r>
            <a:r>
              <a:rPr sz="3400" spc="-190" dirty="0">
                <a:solidFill>
                  <a:srgbClr val="262626"/>
                </a:solidFill>
                <a:latin typeface="Georgia"/>
                <a:cs typeface="Georgia"/>
              </a:rPr>
              <a:t>t</a:t>
            </a:r>
            <a:r>
              <a:rPr sz="3400" spc="-260" dirty="0">
                <a:solidFill>
                  <a:srgbClr val="262626"/>
                </a:solidFill>
                <a:latin typeface="Georgia"/>
                <a:cs typeface="Georgia"/>
              </a:rPr>
              <a:t>r</a:t>
            </a:r>
            <a:r>
              <a:rPr sz="3400" spc="-330" dirty="0">
                <a:solidFill>
                  <a:srgbClr val="262626"/>
                </a:solidFill>
                <a:latin typeface="Georgia"/>
                <a:cs typeface="Georgia"/>
              </a:rPr>
              <a:t>a</a:t>
            </a:r>
            <a:r>
              <a:rPr sz="3400" spc="-190" dirty="0">
                <a:solidFill>
                  <a:srgbClr val="262626"/>
                </a:solidFill>
                <a:latin typeface="Georgia"/>
                <a:cs typeface="Georgia"/>
              </a:rPr>
              <a:t>t</a:t>
            </a:r>
            <a:r>
              <a:rPr sz="3400" spc="-235" dirty="0">
                <a:solidFill>
                  <a:srgbClr val="262626"/>
                </a:solidFill>
                <a:latin typeface="Georgia"/>
                <a:cs typeface="Georgia"/>
              </a:rPr>
              <a:t>e</a:t>
            </a:r>
            <a:r>
              <a:rPr sz="3400" spc="-85" dirty="0">
                <a:solidFill>
                  <a:srgbClr val="262626"/>
                </a:solidFill>
                <a:latin typeface="Georgia"/>
                <a:cs typeface="Georgia"/>
              </a:rPr>
              <a:t>g</a:t>
            </a:r>
            <a:r>
              <a:rPr sz="3400" spc="-260" dirty="0">
                <a:solidFill>
                  <a:srgbClr val="262626"/>
                </a:solidFill>
                <a:latin typeface="Georgia"/>
                <a:cs typeface="Georgia"/>
              </a:rPr>
              <a:t>y</a:t>
            </a:r>
            <a:r>
              <a:rPr sz="3400" spc="25" dirty="0">
                <a:solidFill>
                  <a:srgbClr val="262626"/>
                </a:solidFill>
                <a:latin typeface="Georgia"/>
                <a:cs typeface="Georgia"/>
              </a:rPr>
              <a:t> </a:t>
            </a:r>
            <a:r>
              <a:rPr sz="3400" spc="-330" dirty="0">
                <a:solidFill>
                  <a:srgbClr val="262626"/>
                </a:solidFill>
                <a:latin typeface="Georgia"/>
                <a:cs typeface="Georgia"/>
              </a:rPr>
              <a:t>a</a:t>
            </a:r>
            <a:r>
              <a:rPr sz="3400" spc="-150" dirty="0">
                <a:solidFill>
                  <a:srgbClr val="262626"/>
                </a:solidFill>
                <a:latin typeface="Georgia"/>
                <a:cs typeface="Georgia"/>
              </a:rPr>
              <a:t>t  </a:t>
            </a:r>
            <a:r>
              <a:rPr sz="3400" spc="-180" dirty="0">
                <a:solidFill>
                  <a:srgbClr val="262626"/>
                </a:solidFill>
                <a:latin typeface="Georgia"/>
                <a:cs typeface="Georgia"/>
              </a:rPr>
              <a:t>Nike</a:t>
            </a:r>
            <a:endParaRPr sz="3400">
              <a:latin typeface="Georgia"/>
              <a:cs typeface="Georgia"/>
            </a:endParaRPr>
          </a:p>
          <a:p>
            <a:pPr marL="554355" marR="671830" indent="-635" algn="ctr">
              <a:lnSpc>
                <a:spcPct val="89800"/>
              </a:lnSpc>
              <a:spcBef>
                <a:spcPts val="35"/>
              </a:spcBef>
            </a:pPr>
            <a:r>
              <a:rPr sz="3400" spc="-210" dirty="0">
                <a:solidFill>
                  <a:srgbClr val="262626"/>
                </a:solidFill>
                <a:latin typeface="Georgia"/>
                <a:cs typeface="Georgia"/>
              </a:rPr>
              <a:t>-</a:t>
            </a:r>
            <a:r>
              <a:rPr sz="3400" spc="-204" dirty="0">
                <a:solidFill>
                  <a:srgbClr val="262626"/>
                </a:solidFill>
                <a:latin typeface="Georgia"/>
                <a:cs typeface="Georgia"/>
              </a:rPr>
              <a:t> </a:t>
            </a:r>
            <a:r>
              <a:rPr sz="3400" spc="-220" dirty="0">
                <a:solidFill>
                  <a:srgbClr val="262626"/>
                </a:solidFill>
                <a:latin typeface="Georgia"/>
                <a:cs typeface="Georgia"/>
              </a:rPr>
              <a:t>Step</a:t>
            </a:r>
            <a:r>
              <a:rPr sz="3400" spc="-215" dirty="0">
                <a:solidFill>
                  <a:srgbClr val="262626"/>
                </a:solidFill>
                <a:latin typeface="Georgia"/>
                <a:cs typeface="Georgia"/>
              </a:rPr>
              <a:t> </a:t>
            </a:r>
            <a:r>
              <a:rPr sz="3400" spc="-310" dirty="0">
                <a:solidFill>
                  <a:srgbClr val="262626"/>
                </a:solidFill>
                <a:latin typeface="Georgia"/>
                <a:cs typeface="Georgia"/>
              </a:rPr>
              <a:t>2: </a:t>
            </a:r>
            <a:r>
              <a:rPr sz="3400" spc="-305" dirty="0">
                <a:solidFill>
                  <a:srgbClr val="262626"/>
                </a:solidFill>
                <a:latin typeface="Georgia"/>
                <a:cs typeface="Georgia"/>
              </a:rPr>
              <a:t> </a:t>
            </a:r>
            <a:r>
              <a:rPr sz="3400" spc="-220" dirty="0">
                <a:solidFill>
                  <a:srgbClr val="262626"/>
                </a:solidFill>
                <a:latin typeface="Georgia"/>
                <a:cs typeface="Georgia"/>
              </a:rPr>
              <a:t>Creating</a:t>
            </a:r>
            <a:r>
              <a:rPr sz="3400" spc="-215" dirty="0">
                <a:solidFill>
                  <a:srgbClr val="262626"/>
                </a:solidFill>
                <a:latin typeface="Georgia"/>
                <a:cs typeface="Georgia"/>
              </a:rPr>
              <a:t> </a:t>
            </a:r>
            <a:r>
              <a:rPr sz="3400" spc="-335" dirty="0">
                <a:solidFill>
                  <a:srgbClr val="262626"/>
                </a:solidFill>
                <a:latin typeface="Georgia"/>
                <a:cs typeface="Georgia"/>
              </a:rPr>
              <a:t>a </a:t>
            </a:r>
            <a:r>
              <a:rPr sz="3400" spc="-330" dirty="0">
                <a:solidFill>
                  <a:srgbClr val="262626"/>
                </a:solidFill>
                <a:latin typeface="Georgia"/>
                <a:cs typeface="Georgia"/>
              </a:rPr>
              <a:t> </a:t>
            </a:r>
            <a:r>
              <a:rPr sz="3400" spc="-295" dirty="0">
                <a:solidFill>
                  <a:srgbClr val="262626"/>
                </a:solidFill>
                <a:latin typeface="Georgia"/>
                <a:cs typeface="Georgia"/>
              </a:rPr>
              <a:t>P</a:t>
            </a:r>
            <a:r>
              <a:rPr sz="3400" spc="-100" dirty="0">
                <a:solidFill>
                  <a:srgbClr val="262626"/>
                </a:solidFill>
                <a:latin typeface="Georgia"/>
                <a:cs typeface="Georgia"/>
              </a:rPr>
              <a:t>o</a:t>
            </a:r>
            <a:r>
              <a:rPr sz="3400" spc="-235" dirty="0">
                <a:solidFill>
                  <a:srgbClr val="262626"/>
                </a:solidFill>
                <a:latin typeface="Georgia"/>
                <a:cs typeface="Georgia"/>
              </a:rPr>
              <a:t>s</a:t>
            </a:r>
            <a:r>
              <a:rPr sz="3400" spc="-225" dirty="0">
                <a:solidFill>
                  <a:srgbClr val="262626"/>
                </a:solidFill>
                <a:latin typeface="Georgia"/>
                <a:cs typeface="Georgia"/>
              </a:rPr>
              <a:t>i</a:t>
            </a:r>
            <a:r>
              <a:rPr sz="3400" spc="-190" dirty="0">
                <a:solidFill>
                  <a:srgbClr val="262626"/>
                </a:solidFill>
                <a:latin typeface="Georgia"/>
                <a:cs typeface="Georgia"/>
              </a:rPr>
              <a:t>t</a:t>
            </a:r>
            <a:r>
              <a:rPr sz="3400" spc="-270" dirty="0">
                <a:solidFill>
                  <a:srgbClr val="262626"/>
                </a:solidFill>
                <a:latin typeface="Georgia"/>
                <a:cs typeface="Georgia"/>
              </a:rPr>
              <a:t>i</a:t>
            </a:r>
            <a:r>
              <a:rPr sz="3400" spc="-155" dirty="0">
                <a:solidFill>
                  <a:srgbClr val="262626"/>
                </a:solidFill>
                <a:latin typeface="Georgia"/>
                <a:cs typeface="Georgia"/>
              </a:rPr>
              <a:t>v</a:t>
            </a:r>
            <a:r>
              <a:rPr sz="3400" spc="-229" dirty="0">
                <a:solidFill>
                  <a:srgbClr val="262626"/>
                </a:solidFill>
                <a:latin typeface="Georgia"/>
                <a:cs typeface="Georgia"/>
              </a:rPr>
              <a:t>e</a:t>
            </a:r>
            <a:r>
              <a:rPr sz="3400" spc="25" dirty="0">
                <a:solidFill>
                  <a:srgbClr val="262626"/>
                </a:solidFill>
                <a:latin typeface="Georgia"/>
                <a:cs typeface="Georgia"/>
              </a:rPr>
              <a:t> </a:t>
            </a:r>
            <a:r>
              <a:rPr sz="3400" spc="-590" dirty="0">
                <a:solidFill>
                  <a:srgbClr val="262626"/>
                </a:solidFill>
                <a:latin typeface="Georgia"/>
                <a:cs typeface="Georgia"/>
              </a:rPr>
              <a:t>W</a:t>
            </a:r>
            <a:r>
              <a:rPr sz="3400" spc="-100" dirty="0">
                <a:solidFill>
                  <a:srgbClr val="262626"/>
                </a:solidFill>
                <a:latin typeface="Georgia"/>
                <a:cs typeface="Georgia"/>
              </a:rPr>
              <a:t>o</a:t>
            </a:r>
            <a:r>
              <a:rPr sz="3400" spc="-260" dirty="0">
                <a:solidFill>
                  <a:srgbClr val="262626"/>
                </a:solidFill>
                <a:latin typeface="Georgia"/>
                <a:cs typeface="Georgia"/>
              </a:rPr>
              <a:t>r</a:t>
            </a:r>
            <a:r>
              <a:rPr sz="3400" spc="-145" dirty="0">
                <a:solidFill>
                  <a:srgbClr val="262626"/>
                </a:solidFill>
                <a:latin typeface="Georgia"/>
                <a:cs typeface="Georgia"/>
              </a:rPr>
              <a:t>k  </a:t>
            </a:r>
            <a:r>
              <a:rPr sz="3400" spc="-215" dirty="0">
                <a:solidFill>
                  <a:srgbClr val="262626"/>
                </a:solidFill>
                <a:latin typeface="Georgia"/>
                <a:cs typeface="Georgia"/>
              </a:rPr>
              <a:t>Environment</a:t>
            </a:r>
            <a:endParaRPr sz="3400">
              <a:latin typeface="Georgia"/>
              <a:cs typeface="Georgia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4652053" y="0"/>
            <a:ext cx="7539990" cy="6858000"/>
            <a:chOff x="4652053" y="0"/>
            <a:chExt cx="7539990" cy="6858000"/>
          </a:xfrm>
        </p:grpSpPr>
        <p:sp>
          <p:nvSpPr>
            <p:cNvPr id="12" name="object 12"/>
            <p:cNvSpPr/>
            <p:nvPr/>
          </p:nvSpPr>
          <p:spPr>
            <a:xfrm>
              <a:off x="4652053" y="0"/>
              <a:ext cx="7539990" cy="6858000"/>
            </a:xfrm>
            <a:custGeom>
              <a:avLst/>
              <a:gdLst/>
              <a:ahLst/>
              <a:cxnLst/>
              <a:rect l="l" t="t" r="r" b="b"/>
              <a:pathLst>
                <a:path w="7539990" h="6858000">
                  <a:moveTo>
                    <a:pt x="7539946" y="0"/>
                  </a:moveTo>
                  <a:lnTo>
                    <a:pt x="0" y="0"/>
                  </a:lnTo>
                  <a:lnTo>
                    <a:pt x="0" y="6858002"/>
                  </a:lnTo>
                  <a:lnTo>
                    <a:pt x="7539946" y="6858002"/>
                  </a:lnTo>
                  <a:lnTo>
                    <a:pt x="7539946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5470071" y="806367"/>
              <a:ext cx="5914390" cy="723900"/>
            </a:xfrm>
            <a:custGeom>
              <a:avLst/>
              <a:gdLst/>
              <a:ahLst/>
              <a:cxnLst/>
              <a:rect l="l" t="t" r="r" b="b"/>
              <a:pathLst>
                <a:path w="5914390" h="723900">
                  <a:moveTo>
                    <a:pt x="5841860" y="0"/>
                  </a:moveTo>
                  <a:lnTo>
                    <a:pt x="72349" y="0"/>
                  </a:lnTo>
                  <a:lnTo>
                    <a:pt x="44188" y="5685"/>
                  </a:lnTo>
                  <a:lnTo>
                    <a:pt x="21190" y="21190"/>
                  </a:lnTo>
                  <a:lnTo>
                    <a:pt x="5685" y="44187"/>
                  </a:lnTo>
                  <a:lnTo>
                    <a:pt x="0" y="72349"/>
                  </a:lnTo>
                  <a:lnTo>
                    <a:pt x="0" y="651134"/>
                  </a:lnTo>
                  <a:lnTo>
                    <a:pt x="5685" y="679295"/>
                  </a:lnTo>
                  <a:lnTo>
                    <a:pt x="21190" y="702292"/>
                  </a:lnTo>
                  <a:lnTo>
                    <a:pt x="44188" y="717797"/>
                  </a:lnTo>
                  <a:lnTo>
                    <a:pt x="72349" y="723483"/>
                  </a:lnTo>
                  <a:lnTo>
                    <a:pt x="5841860" y="723483"/>
                  </a:lnTo>
                  <a:lnTo>
                    <a:pt x="5870021" y="717797"/>
                  </a:lnTo>
                  <a:lnTo>
                    <a:pt x="5893018" y="702292"/>
                  </a:lnTo>
                  <a:lnTo>
                    <a:pt x="5908523" y="679295"/>
                  </a:lnTo>
                  <a:lnTo>
                    <a:pt x="5914209" y="651134"/>
                  </a:lnTo>
                  <a:lnTo>
                    <a:pt x="5914209" y="72349"/>
                  </a:lnTo>
                  <a:lnTo>
                    <a:pt x="5908523" y="44187"/>
                  </a:lnTo>
                  <a:lnTo>
                    <a:pt x="5893018" y="21190"/>
                  </a:lnTo>
                  <a:lnTo>
                    <a:pt x="5870021" y="5685"/>
                  </a:lnTo>
                  <a:lnTo>
                    <a:pt x="5841860" y="0"/>
                  </a:lnTo>
                  <a:close/>
                </a:path>
              </a:pathLst>
            </a:custGeom>
            <a:solidFill>
              <a:srgbClr val="F2F2F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4" name="object 14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5687568" y="966216"/>
              <a:ext cx="399288" cy="402336"/>
            </a:xfrm>
            <a:prstGeom prst="rect">
              <a:avLst/>
            </a:prstGeom>
          </p:spPr>
        </p:pic>
      </p:grpSp>
      <p:sp>
        <p:nvSpPr>
          <p:cNvPr id="15" name="object 15"/>
          <p:cNvSpPr txBox="1">
            <a:spLocks noGrp="1"/>
          </p:cNvSpPr>
          <p:nvPr>
            <p:ph type="title"/>
          </p:nvPr>
        </p:nvSpPr>
        <p:spPr>
          <a:xfrm>
            <a:off x="6369564" y="846327"/>
            <a:ext cx="4647565" cy="568325"/>
          </a:xfrm>
          <a:prstGeom prst="rect">
            <a:avLst/>
          </a:prstGeom>
        </p:spPr>
        <p:txBody>
          <a:bodyPr vert="horz" wrap="square" lIns="0" tIns="51435" rIns="0" bIns="0" rtlCol="0">
            <a:spAutoFit/>
          </a:bodyPr>
          <a:lstStyle/>
          <a:p>
            <a:pPr marL="12700" marR="5080">
              <a:lnSpc>
                <a:spcPts val="1989"/>
              </a:lnSpc>
              <a:spcBef>
                <a:spcPts val="405"/>
              </a:spcBef>
            </a:pPr>
            <a:r>
              <a:rPr sz="1900" dirty="0">
                <a:solidFill>
                  <a:srgbClr val="000000"/>
                </a:solidFill>
              </a:rPr>
              <a:t>The </a:t>
            </a:r>
            <a:r>
              <a:rPr sz="1900" spc="-40" dirty="0">
                <a:solidFill>
                  <a:srgbClr val="000000"/>
                </a:solidFill>
              </a:rPr>
              <a:t>influence </a:t>
            </a:r>
            <a:r>
              <a:rPr sz="1900" dirty="0">
                <a:solidFill>
                  <a:srgbClr val="000000"/>
                </a:solidFill>
              </a:rPr>
              <a:t>of</a:t>
            </a:r>
            <a:r>
              <a:rPr sz="1900" spc="5" dirty="0">
                <a:solidFill>
                  <a:srgbClr val="000000"/>
                </a:solidFill>
              </a:rPr>
              <a:t> </a:t>
            </a:r>
            <a:r>
              <a:rPr sz="1900" spc="-75" dirty="0">
                <a:solidFill>
                  <a:srgbClr val="000000"/>
                </a:solidFill>
              </a:rPr>
              <a:t>a </a:t>
            </a:r>
            <a:r>
              <a:rPr sz="1900" spc="-45" dirty="0">
                <a:solidFill>
                  <a:srgbClr val="000000"/>
                </a:solidFill>
              </a:rPr>
              <a:t>positive </a:t>
            </a:r>
            <a:r>
              <a:rPr sz="1900" spc="-50" dirty="0">
                <a:solidFill>
                  <a:srgbClr val="000000"/>
                </a:solidFill>
              </a:rPr>
              <a:t>work </a:t>
            </a:r>
            <a:r>
              <a:rPr sz="1900" spc="-20" dirty="0">
                <a:solidFill>
                  <a:srgbClr val="000000"/>
                </a:solidFill>
              </a:rPr>
              <a:t>environment </a:t>
            </a:r>
            <a:r>
              <a:rPr sz="1900" spc="15" dirty="0">
                <a:solidFill>
                  <a:srgbClr val="000000"/>
                </a:solidFill>
              </a:rPr>
              <a:t>on </a:t>
            </a:r>
            <a:r>
              <a:rPr sz="1900" spc="-459" dirty="0">
                <a:solidFill>
                  <a:srgbClr val="000000"/>
                </a:solidFill>
              </a:rPr>
              <a:t> </a:t>
            </a:r>
            <a:r>
              <a:rPr sz="1900" spc="-35" dirty="0">
                <a:solidFill>
                  <a:srgbClr val="000000"/>
                </a:solidFill>
              </a:rPr>
              <a:t>engagement</a:t>
            </a:r>
            <a:r>
              <a:rPr sz="1900" spc="-5" dirty="0">
                <a:solidFill>
                  <a:srgbClr val="000000"/>
                </a:solidFill>
              </a:rPr>
              <a:t> </a:t>
            </a:r>
            <a:r>
              <a:rPr sz="1900" spc="-25" dirty="0">
                <a:solidFill>
                  <a:srgbClr val="000000"/>
                </a:solidFill>
              </a:rPr>
              <a:t>at</a:t>
            </a:r>
            <a:r>
              <a:rPr sz="1900" dirty="0">
                <a:solidFill>
                  <a:srgbClr val="000000"/>
                </a:solidFill>
              </a:rPr>
              <a:t> </a:t>
            </a:r>
            <a:r>
              <a:rPr sz="1900" spc="-40" dirty="0">
                <a:solidFill>
                  <a:srgbClr val="000000"/>
                </a:solidFill>
              </a:rPr>
              <a:t>Nike</a:t>
            </a:r>
            <a:endParaRPr sz="1900"/>
          </a:p>
        </p:txBody>
      </p:sp>
      <p:grpSp>
        <p:nvGrpSpPr>
          <p:cNvPr id="16" name="object 16"/>
          <p:cNvGrpSpPr/>
          <p:nvPr/>
        </p:nvGrpSpPr>
        <p:grpSpPr>
          <a:xfrm>
            <a:off x="5470071" y="1710723"/>
            <a:ext cx="5914390" cy="723900"/>
            <a:chOff x="5470071" y="1710723"/>
            <a:chExt cx="5914390" cy="723900"/>
          </a:xfrm>
        </p:grpSpPr>
        <p:sp>
          <p:nvSpPr>
            <p:cNvPr id="17" name="object 17"/>
            <p:cNvSpPr/>
            <p:nvPr/>
          </p:nvSpPr>
          <p:spPr>
            <a:xfrm>
              <a:off x="5470071" y="1710723"/>
              <a:ext cx="5914390" cy="723900"/>
            </a:xfrm>
            <a:custGeom>
              <a:avLst/>
              <a:gdLst/>
              <a:ahLst/>
              <a:cxnLst/>
              <a:rect l="l" t="t" r="r" b="b"/>
              <a:pathLst>
                <a:path w="5914390" h="723900">
                  <a:moveTo>
                    <a:pt x="5841860" y="0"/>
                  </a:moveTo>
                  <a:lnTo>
                    <a:pt x="72349" y="0"/>
                  </a:lnTo>
                  <a:lnTo>
                    <a:pt x="44188" y="5685"/>
                  </a:lnTo>
                  <a:lnTo>
                    <a:pt x="21190" y="21190"/>
                  </a:lnTo>
                  <a:lnTo>
                    <a:pt x="5685" y="44187"/>
                  </a:lnTo>
                  <a:lnTo>
                    <a:pt x="0" y="72349"/>
                  </a:lnTo>
                  <a:lnTo>
                    <a:pt x="0" y="651134"/>
                  </a:lnTo>
                  <a:lnTo>
                    <a:pt x="5685" y="679295"/>
                  </a:lnTo>
                  <a:lnTo>
                    <a:pt x="21190" y="702293"/>
                  </a:lnTo>
                  <a:lnTo>
                    <a:pt x="44188" y="717797"/>
                  </a:lnTo>
                  <a:lnTo>
                    <a:pt x="72349" y="723483"/>
                  </a:lnTo>
                  <a:lnTo>
                    <a:pt x="5841860" y="723483"/>
                  </a:lnTo>
                  <a:lnTo>
                    <a:pt x="5870021" y="717797"/>
                  </a:lnTo>
                  <a:lnTo>
                    <a:pt x="5893018" y="702293"/>
                  </a:lnTo>
                  <a:lnTo>
                    <a:pt x="5908523" y="679295"/>
                  </a:lnTo>
                  <a:lnTo>
                    <a:pt x="5914209" y="651134"/>
                  </a:lnTo>
                  <a:lnTo>
                    <a:pt x="5914209" y="72349"/>
                  </a:lnTo>
                  <a:lnTo>
                    <a:pt x="5908523" y="44187"/>
                  </a:lnTo>
                  <a:lnTo>
                    <a:pt x="5893018" y="21190"/>
                  </a:lnTo>
                  <a:lnTo>
                    <a:pt x="5870021" y="5685"/>
                  </a:lnTo>
                  <a:lnTo>
                    <a:pt x="5841860" y="0"/>
                  </a:lnTo>
                  <a:close/>
                </a:path>
              </a:pathLst>
            </a:custGeom>
            <a:solidFill>
              <a:srgbClr val="F2F2F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8" name="object 18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5687567" y="1871472"/>
              <a:ext cx="399288" cy="402336"/>
            </a:xfrm>
            <a:prstGeom prst="rect">
              <a:avLst/>
            </a:prstGeom>
          </p:spPr>
        </p:pic>
      </p:grpSp>
      <p:sp>
        <p:nvSpPr>
          <p:cNvPr id="19" name="object 19"/>
          <p:cNvSpPr txBox="1"/>
          <p:nvPr/>
        </p:nvSpPr>
        <p:spPr>
          <a:xfrm>
            <a:off x="6369564" y="1873503"/>
            <a:ext cx="4721860" cy="314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900" spc="-20" dirty="0">
                <a:latin typeface="Times New Roman"/>
                <a:cs typeface="Times New Roman"/>
              </a:rPr>
              <a:t>Elements</a:t>
            </a:r>
            <a:r>
              <a:rPr sz="1900" spc="-10" dirty="0">
                <a:latin typeface="Times New Roman"/>
                <a:cs typeface="Times New Roman"/>
              </a:rPr>
              <a:t> </a:t>
            </a:r>
            <a:r>
              <a:rPr sz="1900" dirty="0">
                <a:latin typeface="Times New Roman"/>
                <a:cs typeface="Times New Roman"/>
              </a:rPr>
              <a:t>of</a:t>
            </a:r>
            <a:r>
              <a:rPr sz="1900" spc="240" dirty="0">
                <a:latin typeface="Times New Roman"/>
                <a:cs typeface="Times New Roman"/>
              </a:rPr>
              <a:t> </a:t>
            </a:r>
            <a:r>
              <a:rPr sz="1900" spc="-75" dirty="0">
                <a:latin typeface="Times New Roman"/>
                <a:cs typeface="Times New Roman"/>
              </a:rPr>
              <a:t>a</a:t>
            </a:r>
            <a:r>
              <a:rPr sz="1900" spc="-5" dirty="0">
                <a:latin typeface="Times New Roman"/>
                <a:cs typeface="Times New Roman"/>
              </a:rPr>
              <a:t> </a:t>
            </a:r>
            <a:r>
              <a:rPr sz="1900" spc="-45" dirty="0">
                <a:latin typeface="Times New Roman"/>
                <a:cs typeface="Times New Roman"/>
              </a:rPr>
              <a:t>positive</a:t>
            </a:r>
            <a:r>
              <a:rPr sz="1900" spc="-5" dirty="0">
                <a:latin typeface="Times New Roman"/>
                <a:cs typeface="Times New Roman"/>
              </a:rPr>
              <a:t> </a:t>
            </a:r>
            <a:r>
              <a:rPr sz="1900" spc="-50" dirty="0">
                <a:latin typeface="Times New Roman"/>
                <a:cs typeface="Times New Roman"/>
              </a:rPr>
              <a:t>work</a:t>
            </a:r>
            <a:r>
              <a:rPr sz="1900" spc="-5" dirty="0">
                <a:latin typeface="Times New Roman"/>
                <a:cs typeface="Times New Roman"/>
              </a:rPr>
              <a:t> </a:t>
            </a:r>
            <a:r>
              <a:rPr sz="1900" spc="-20" dirty="0">
                <a:latin typeface="Times New Roman"/>
                <a:cs typeface="Times New Roman"/>
              </a:rPr>
              <a:t>environment</a:t>
            </a:r>
            <a:r>
              <a:rPr sz="1900" spc="-5" dirty="0">
                <a:latin typeface="Times New Roman"/>
                <a:cs typeface="Times New Roman"/>
              </a:rPr>
              <a:t> </a:t>
            </a:r>
            <a:r>
              <a:rPr sz="1900" spc="-25" dirty="0">
                <a:latin typeface="Times New Roman"/>
                <a:cs typeface="Times New Roman"/>
              </a:rPr>
              <a:t>at</a:t>
            </a:r>
            <a:r>
              <a:rPr sz="1900" spc="-5" dirty="0">
                <a:latin typeface="Times New Roman"/>
                <a:cs typeface="Times New Roman"/>
              </a:rPr>
              <a:t> </a:t>
            </a:r>
            <a:r>
              <a:rPr sz="1900" spc="-55" dirty="0">
                <a:latin typeface="Times New Roman"/>
                <a:cs typeface="Times New Roman"/>
              </a:rPr>
              <a:t>Nike:</a:t>
            </a:r>
            <a:endParaRPr sz="1900">
              <a:latin typeface="Times New Roman"/>
              <a:cs typeface="Times New Roman"/>
            </a:endParaRPr>
          </a:p>
        </p:txBody>
      </p:sp>
      <p:grpSp>
        <p:nvGrpSpPr>
          <p:cNvPr id="20" name="object 20"/>
          <p:cNvGrpSpPr/>
          <p:nvPr/>
        </p:nvGrpSpPr>
        <p:grpSpPr>
          <a:xfrm>
            <a:off x="5470071" y="2615077"/>
            <a:ext cx="5914390" cy="723900"/>
            <a:chOff x="5470071" y="2615077"/>
            <a:chExt cx="5914390" cy="723900"/>
          </a:xfrm>
        </p:grpSpPr>
        <p:sp>
          <p:nvSpPr>
            <p:cNvPr id="21" name="object 21"/>
            <p:cNvSpPr/>
            <p:nvPr/>
          </p:nvSpPr>
          <p:spPr>
            <a:xfrm>
              <a:off x="5470071" y="2615077"/>
              <a:ext cx="5914390" cy="723900"/>
            </a:xfrm>
            <a:custGeom>
              <a:avLst/>
              <a:gdLst/>
              <a:ahLst/>
              <a:cxnLst/>
              <a:rect l="l" t="t" r="r" b="b"/>
              <a:pathLst>
                <a:path w="5914390" h="723900">
                  <a:moveTo>
                    <a:pt x="5841860" y="0"/>
                  </a:moveTo>
                  <a:lnTo>
                    <a:pt x="72349" y="0"/>
                  </a:lnTo>
                  <a:lnTo>
                    <a:pt x="44188" y="5685"/>
                  </a:lnTo>
                  <a:lnTo>
                    <a:pt x="21190" y="21191"/>
                  </a:lnTo>
                  <a:lnTo>
                    <a:pt x="5685" y="44188"/>
                  </a:lnTo>
                  <a:lnTo>
                    <a:pt x="0" y="72350"/>
                  </a:lnTo>
                  <a:lnTo>
                    <a:pt x="0" y="651135"/>
                  </a:lnTo>
                  <a:lnTo>
                    <a:pt x="5685" y="679296"/>
                  </a:lnTo>
                  <a:lnTo>
                    <a:pt x="21190" y="702293"/>
                  </a:lnTo>
                  <a:lnTo>
                    <a:pt x="44188" y="717799"/>
                  </a:lnTo>
                  <a:lnTo>
                    <a:pt x="72349" y="723484"/>
                  </a:lnTo>
                  <a:lnTo>
                    <a:pt x="5841860" y="723484"/>
                  </a:lnTo>
                  <a:lnTo>
                    <a:pt x="5870021" y="717799"/>
                  </a:lnTo>
                  <a:lnTo>
                    <a:pt x="5893018" y="702293"/>
                  </a:lnTo>
                  <a:lnTo>
                    <a:pt x="5908523" y="679296"/>
                  </a:lnTo>
                  <a:lnTo>
                    <a:pt x="5914209" y="651135"/>
                  </a:lnTo>
                  <a:lnTo>
                    <a:pt x="5914209" y="72350"/>
                  </a:lnTo>
                  <a:lnTo>
                    <a:pt x="5908523" y="44188"/>
                  </a:lnTo>
                  <a:lnTo>
                    <a:pt x="5893018" y="21191"/>
                  </a:lnTo>
                  <a:lnTo>
                    <a:pt x="5870021" y="5685"/>
                  </a:lnTo>
                  <a:lnTo>
                    <a:pt x="5841860" y="0"/>
                  </a:lnTo>
                  <a:close/>
                </a:path>
              </a:pathLst>
            </a:custGeom>
            <a:solidFill>
              <a:srgbClr val="F2F2F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2" name="object 22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5687567" y="2776728"/>
              <a:ext cx="399288" cy="399288"/>
            </a:xfrm>
            <a:prstGeom prst="rect">
              <a:avLst/>
            </a:prstGeom>
          </p:spPr>
        </p:pic>
      </p:grpSp>
      <p:sp>
        <p:nvSpPr>
          <p:cNvPr id="23" name="object 23"/>
          <p:cNvSpPr txBox="1"/>
          <p:nvPr/>
        </p:nvSpPr>
        <p:spPr>
          <a:xfrm>
            <a:off x="6369564" y="2778759"/>
            <a:ext cx="3729354" cy="314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900" spc="-50" dirty="0">
                <a:latin typeface="Times New Roman"/>
                <a:cs typeface="Times New Roman"/>
              </a:rPr>
              <a:t>Inclusive</a:t>
            </a:r>
            <a:r>
              <a:rPr sz="1900" spc="-5" dirty="0">
                <a:latin typeface="Times New Roman"/>
                <a:cs typeface="Times New Roman"/>
              </a:rPr>
              <a:t> </a:t>
            </a:r>
            <a:r>
              <a:rPr sz="1900" spc="-40" dirty="0">
                <a:latin typeface="Times New Roman"/>
                <a:cs typeface="Times New Roman"/>
              </a:rPr>
              <a:t>organizational</a:t>
            </a:r>
            <a:r>
              <a:rPr sz="1900" spc="-5" dirty="0">
                <a:latin typeface="Times New Roman"/>
                <a:cs typeface="Times New Roman"/>
              </a:rPr>
              <a:t> </a:t>
            </a:r>
            <a:r>
              <a:rPr sz="1900" spc="-35" dirty="0">
                <a:latin typeface="Times New Roman"/>
                <a:cs typeface="Times New Roman"/>
              </a:rPr>
              <a:t>culture</a:t>
            </a:r>
            <a:r>
              <a:rPr sz="1900" spc="-5" dirty="0">
                <a:latin typeface="Times New Roman"/>
                <a:cs typeface="Times New Roman"/>
              </a:rPr>
              <a:t> </a:t>
            </a:r>
            <a:r>
              <a:rPr sz="1900" spc="-25" dirty="0">
                <a:latin typeface="Times New Roman"/>
                <a:cs typeface="Times New Roman"/>
              </a:rPr>
              <a:t>at</a:t>
            </a:r>
            <a:r>
              <a:rPr sz="1900" dirty="0">
                <a:latin typeface="Times New Roman"/>
                <a:cs typeface="Times New Roman"/>
              </a:rPr>
              <a:t> </a:t>
            </a:r>
            <a:r>
              <a:rPr sz="1900" spc="-50" dirty="0">
                <a:latin typeface="Times New Roman"/>
                <a:cs typeface="Times New Roman"/>
              </a:rPr>
              <a:t>Nike.</a:t>
            </a:r>
            <a:endParaRPr sz="1900">
              <a:latin typeface="Times New Roman"/>
              <a:cs typeface="Times New Roman"/>
            </a:endParaRPr>
          </a:p>
        </p:txBody>
      </p:sp>
      <p:grpSp>
        <p:nvGrpSpPr>
          <p:cNvPr id="24" name="object 24"/>
          <p:cNvGrpSpPr/>
          <p:nvPr/>
        </p:nvGrpSpPr>
        <p:grpSpPr>
          <a:xfrm>
            <a:off x="5470071" y="3519434"/>
            <a:ext cx="5914390" cy="723900"/>
            <a:chOff x="5470071" y="3519434"/>
            <a:chExt cx="5914390" cy="723900"/>
          </a:xfrm>
        </p:grpSpPr>
        <p:sp>
          <p:nvSpPr>
            <p:cNvPr id="25" name="object 25"/>
            <p:cNvSpPr/>
            <p:nvPr/>
          </p:nvSpPr>
          <p:spPr>
            <a:xfrm>
              <a:off x="5470071" y="3519434"/>
              <a:ext cx="5914390" cy="723900"/>
            </a:xfrm>
            <a:custGeom>
              <a:avLst/>
              <a:gdLst/>
              <a:ahLst/>
              <a:cxnLst/>
              <a:rect l="l" t="t" r="r" b="b"/>
              <a:pathLst>
                <a:path w="5914390" h="723900">
                  <a:moveTo>
                    <a:pt x="5841860" y="0"/>
                  </a:moveTo>
                  <a:lnTo>
                    <a:pt x="72349" y="0"/>
                  </a:lnTo>
                  <a:lnTo>
                    <a:pt x="44188" y="5685"/>
                  </a:lnTo>
                  <a:lnTo>
                    <a:pt x="21190" y="21190"/>
                  </a:lnTo>
                  <a:lnTo>
                    <a:pt x="5685" y="44187"/>
                  </a:lnTo>
                  <a:lnTo>
                    <a:pt x="0" y="72349"/>
                  </a:lnTo>
                  <a:lnTo>
                    <a:pt x="0" y="651134"/>
                  </a:lnTo>
                  <a:lnTo>
                    <a:pt x="5685" y="679295"/>
                  </a:lnTo>
                  <a:lnTo>
                    <a:pt x="21190" y="702293"/>
                  </a:lnTo>
                  <a:lnTo>
                    <a:pt x="44188" y="717797"/>
                  </a:lnTo>
                  <a:lnTo>
                    <a:pt x="72349" y="723483"/>
                  </a:lnTo>
                  <a:lnTo>
                    <a:pt x="5841860" y="723483"/>
                  </a:lnTo>
                  <a:lnTo>
                    <a:pt x="5870021" y="717797"/>
                  </a:lnTo>
                  <a:lnTo>
                    <a:pt x="5893018" y="702293"/>
                  </a:lnTo>
                  <a:lnTo>
                    <a:pt x="5908523" y="679295"/>
                  </a:lnTo>
                  <a:lnTo>
                    <a:pt x="5914209" y="651134"/>
                  </a:lnTo>
                  <a:lnTo>
                    <a:pt x="5914209" y="72349"/>
                  </a:lnTo>
                  <a:lnTo>
                    <a:pt x="5908523" y="44187"/>
                  </a:lnTo>
                  <a:lnTo>
                    <a:pt x="5893018" y="21190"/>
                  </a:lnTo>
                  <a:lnTo>
                    <a:pt x="5870021" y="5685"/>
                  </a:lnTo>
                  <a:lnTo>
                    <a:pt x="5841860" y="0"/>
                  </a:lnTo>
                  <a:close/>
                </a:path>
              </a:pathLst>
            </a:custGeom>
            <a:solidFill>
              <a:srgbClr val="F2F2F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6" name="object 26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5687567" y="3681983"/>
              <a:ext cx="399288" cy="399288"/>
            </a:xfrm>
            <a:prstGeom prst="rect">
              <a:avLst/>
            </a:prstGeom>
          </p:spPr>
        </p:pic>
      </p:grpSp>
      <p:sp>
        <p:nvSpPr>
          <p:cNvPr id="27" name="object 27"/>
          <p:cNvSpPr txBox="1"/>
          <p:nvPr/>
        </p:nvSpPr>
        <p:spPr>
          <a:xfrm>
            <a:off x="6369564" y="3680967"/>
            <a:ext cx="4575175" cy="314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900" spc="-50" dirty="0">
                <a:latin typeface="Times New Roman"/>
                <a:cs typeface="Times New Roman"/>
              </a:rPr>
              <a:t>Collaborative</a:t>
            </a:r>
            <a:r>
              <a:rPr sz="1900" spc="-5" dirty="0">
                <a:latin typeface="Times New Roman"/>
                <a:cs typeface="Times New Roman"/>
              </a:rPr>
              <a:t> </a:t>
            </a:r>
            <a:r>
              <a:rPr sz="1900" spc="-40" dirty="0">
                <a:latin typeface="Times New Roman"/>
                <a:cs typeface="Times New Roman"/>
              </a:rPr>
              <a:t>teamwork</a:t>
            </a:r>
            <a:r>
              <a:rPr sz="1900" spc="-5" dirty="0">
                <a:latin typeface="Times New Roman"/>
                <a:cs typeface="Times New Roman"/>
              </a:rPr>
              <a:t> </a:t>
            </a:r>
            <a:r>
              <a:rPr sz="1900" spc="-20" dirty="0">
                <a:latin typeface="Times New Roman"/>
                <a:cs typeface="Times New Roman"/>
              </a:rPr>
              <a:t>and</a:t>
            </a:r>
            <a:r>
              <a:rPr sz="1900" dirty="0">
                <a:latin typeface="Times New Roman"/>
                <a:cs typeface="Times New Roman"/>
              </a:rPr>
              <a:t> </a:t>
            </a:r>
            <a:r>
              <a:rPr sz="1900" spc="-45" dirty="0">
                <a:latin typeface="Times New Roman"/>
                <a:cs typeface="Times New Roman"/>
              </a:rPr>
              <a:t>camaraderie</a:t>
            </a:r>
            <a:r>
              <a:rPr sz="1900" dirty="0">
                <a:latin typeface="Times New Roman"/>
                <a:cs typeface="Times New Roman"/>
              </a:rPr>
              <a:t> </a:t>
            </a:r>
            <a:r>
              <a:rPr sz="1900" spc="-25" dirty="0">
                <a:latin typeface="Times New Roman"/>
                <a:cs typeface="Times New Roman"/>
              </a:rPr>
              <a:t>at</a:t>
            </a:r>
            <a:r>
              <a:rPr sz="1900" spc="-5" dirty="0">
                <a:latin typeface="Times New Roman"/>
                <a:cs typeface="Times New Roman"/>
              </a:rPr>
              <a:t> </a:t>
            </a:r>
            <a:r>
              <a:rPr sz="1900" spc="-40" dirty="0">
                <a:latin typeface="Times New Roman"/>
                <a:cs typeface="Times New Roman"/>
              </a:rPr>
              <a:t>Nike</a:t>
            </a:r>
            <a:endParaRPr sz="1900">
              <a:latin typeface="Times New Roman"/>
              <a:cs typeface="Times New Roman"/>
            </a:endParaRPr>
          </a:p>
        </p:txBody>
      </p:sp>
      <p:grpSp>
        <p:nvGrpSpPr>
          <p:cNvPr id="28" name="object 28"/>
          <p:cNvGrpSpPr/>
          <p:nvPr/>
        </p:nvGrpSpPr>
        <p:grpSpPr>
          <a:xfrm>
            <a:off x="5470071" y="4423788"/>
            <a:ext cx="5914390" cy="723900"/>
            <a:chOff x="5470071" y="4423788"/>
            <a:chExt cx="5914390" cy="723900"/>
          </a:xfrm>
        </p:grpSpPr>
        <p:sp>
          <p:nvSpPr>
            <p:cNvPr id="29" name="object 29"/>
            <p:cNvSpPr/>
            <p:nvPr/>
          </p:nvSpPr>
          <p:spPr>
            <a:xfrm>
              <a:off x="5470071" y="4423788"/>
              <a:ext cx="5914390" cy="723900"/>
            </a:xfrm>
            <a:custGeom>
              <a:avLst/>
              <a:gdLst/>
              <a:ahLst/>
              <a:cxnLst/>
              <a:rect l="l" t="t" r="r" b="b"/>
              <a:pathLst>
                <a:path w="5914390" h="723900">
                  <a:moveTo>
                    <a:pt x="5841860" y="0"/>
                  </a:moveTo>
                  <a:lnTo>
                    <a:pt x="72349" y="0"/>
                  </a:lnTo>
                  <a:lnTo>
                    <a:pt x="44188" y="5685"/>
                  </a:lnTo>
                  <a:lnTo>
                    <a:pt x="21190" y="21191"/>
                  </a:lnTo>
                  <a:lnTo>
                    <a:pt x="5685" y="44188"/>
                  </a:lnTo>
                  <a:lnTo>
                    <a:pt x="0" y="72350"/>
                  </a:lnTo>
                  <a:lnTo>
                    <a:pt x="0" y="651135"/>
                  </a:lnTo>
                  <a:lnTo>
                    <a:pt x="5685" y="679296"/>
                  </a:lnTo>
                  <a:lnTo>
                    <a:pt x="21190" y="702293"/>
                  </a:lnTo>
                  <a:lnTo>
                    <a:pt x="44188" y="717799"/>
                  </a:lnTo>
                  <a:lnTo>
                    <a:pt x="72349" y="723484"/>
                  </a:lnTo>
                  <a:lnTo>
                    <a:pt x="5841860" y="723484"/>
                  </a:lnTo>
                  <a:lnTo>
                    <a:pt x="5870021" y="717799"/>
                  </a:lnTo>
                  <a:lnTo>
                    <a:pt x="5893018" y="702293"/>
                  </a:lnTo>
                  <a:lnTo>
                    <a:pt x="5908523" y="679296"/>
                  </a:lnTo>
                  <a:lnTo>
                    <a:pt x="5914209" y="651135"/>
                  </a:lnTo>
                  <a:lnTo>
                    <a:pt x="5914209" y="72350"/>
                  </a:lnTo>
                  <a:lnTo>
                    <a:pt x="5908523" y="44188"/>
                  </a:lnTo>
                  <a:lnTo>
                    <a:pt x="5893018" y="21191"/>
                  </a:lnTo>
                  <a:lnTo>
                    <a:pt x="5870021" y="5685"/>
                  </a:lnTo>
                  <a:lnTo>
                    <a:pt x="5841860" y="0"/>
                  </a:lnTo>
                  <a:close/>
                </a:path>
              </a:pathLst>
            </a:custGeom>
            <a:solidFill>
              <a:srgbClr val="F2F2F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30" name="object 30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5687567" y="4584192"/>
              <a:ext cx="399288" cy="402336"/>
            </a:xfrm>
            <a:prstGeom prst="rect">
              <a:avLst/>
            </a:prstGeom>
          </p:spPr>
        </p:pic>
      </p:grpSp>
      <p:sp>
        <p:nvSpPr>
          <p:cNvPr id="31" name="object 31"/>
          <p:cNvSpPr txBox="1"/>
          <p:nvPr/>
        </p:nvSpPr>
        <p:spPr>
          <a:xfrm>
            <a:off x="6369564" y="4586223"/>
            <a:ext cx="3618229" cy="314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900" spc="-30" dirty="0">
                <a:latin typeface="Times New Roman"/>
                <a:cs typeface="Times New Roman"/>
              </a:rPr>
              <a:t>Productive</a:t>
            </a:r>
            <a:r>
              <a:rPr sz="1900" spc="-5" dirty="0">
                <a:latin typeface="Times New Roman"/>
                <a:cs typeface="Times New Roman"/>
              </a:rPr>
              <a:t> </a:t>
            </a:r>
            <a:r>
              <a:rPr sz="1900" spc="-70" dirty="0">
                <a:latin typeface="Times New Roman"/>
                <a:cs typeface="Times New Roman"/>
              </a:rPr>
              <a:t>physical</a:t>
            </a:r>
            <a:r>
              <a:rPr sz="1900" spc="-5" dirty="0">
                <a:latin typeface="Times New Roman"/>
                <a:cs typeface="Times New Roman"/>
              </a:rPr>
              <a:t> </a:t>
            </a:r>
            <a:r>
              <a:rPr sz="1900" spc="-50" dirty="0">
                <a:latin typeface="Times New Roman"/>
                <a:cs typeface="Times New Roman"/>
              </a:rPr>
              <a:t>workspace</a:t>
            </a:r>
            <a:r>
              <a:rPr sz="1900" dirty="0">
                <a:latin typeface="Times New Roman"/>
                <a:cs typeface="Times New Roman"/>
              </a:rPr>
              <a:t> </a:t>
            </a:r>
            <a:r>
              <a:rPr sz="1900" spc="-25" dirty="0">
                <a:latin typeface="Times New Roman"/>
                <a:cs typeface="Times New Roman"/>
              </a:rPr>
              <a:t>at</a:t>
            </a:r>
            <a:r>
              <a:rPr sz="1900" spc="-5" dirty="0">
                <a:latin typeface="Times New Roman"/>
                <a:cs typeface="Times New Roman"/>
              </a:rPr>
              <a:t> </a:t>
            </a:r>
            <a:r>
              <a:rPr sz="1900" spc="-40" dirty="0">
                <a:latin typeface="Times New Roman"/>
                <a:cs typeface="Times New Roman"/>
              </a:rPr>
              <a:t>Nike</a:t>
            </a:r>
            <a:endParaRPr sz="1900">
              <a:latin typeface="Times New Roman"/>
              <a:cs typeface="Times New Roman"/>
            </a:endParaRPr>
          </a:p>
        </p:txBody>
      </p:sp>
      <p:grpSp>
        <p:nvGrpSpPr>
          <p:cNvPr id="32" name="object 32"/>
          <p:cNvGrpSpPr/>
          <p:nvPr/>
        </p:nvGrpSpPr>
        <p:grpSpPr>
          <a:xfrm>
            <a:off x="5470071" y="5328144"/>
            <a:ext cx="5914390" cy="723900"/>
            <a:chOff x="5470071" y="5328144"/>
            <a:chExt cx="5914390" cy="723900"/>
          </a:xfrm>
        </p:grpSpPr>
        <p:sp>
          <p:nvSpPr>
            <p:cNvPr id="33" name="object 33"/>
            <p:cNvSpPr/>
            <p:nvPr/>
          </p:nvSpPr>
          <p:spPr>
            <a:xfrm>
              <a:off x="5470071" y="5328144"/>
              <a:ext cx="5914390" cy="723900"/>
            </a:xfrm>
            <a:custGeom>
              <a:avLst/>
              <a:gdLst/>
              <a:ahLst/>
              <a:cxnLst/>
              <a:rect l="l" t="t" r="r" b="b"/>
              <a:pathLst>
                <a:path w="5914390" h="723900">
                  <a:moveTo>
                    <a:pt x="5841860" y="0"/>
                  </a:moveTo>
                  <a:lnTo>
                    <a:pt x="72349" y="0"/>
                  </a:lnTo>
                  <a:lnTo>
                    <a:pt x="44188" y="5685"/>
                  </a:lnTo>
                  <a:lnTo>
                    <a:pt x="21190" y="21190"/>
                  </a:lnTo>
                  <a:lnTo>
                    <a:pt x="5685" y="44187"/>
                  </a:lnTo>
                  <a:lnTo>
                    <a:pt x="0" y="72349"/>
                  </a:lnTo>
                  <a:lnTo>
                    <a:pt x="0" y="651134"/>
                  </a:lnTo>
                  <a:lnTo>
                    <a:pt x="5685" y="679295"/>
                  </a:lnTo>
                  <a:lnTo>
                    <a:pt x="21190" y="702293"/>
                  </a:lnTo>
                  <a:lnTo>
                    <a:pt x="44188" y="717798"/>
                  </a:lnTo>
                  <a:lnTo>
                    <a:pt x="72349" y="723483"/>
                  </a:lnTo>
                  <a:lnTo>
                    <a:pt x="5841860" y="723483"/>
                  </a:lnTo>
                  <a:lnTo>
                    <a:pt x="5870021" y="717798"/>
                  </a:lnTo>
                  <a:lnTo>
                    <a:pt x="5893018" y="702293"/>
                  </a:lnTo>
                  <a:lnTo>
                    <a:pt x="5908523" y="679295"/>
                  </a:lnTo>
                  <a:lnTo>
                    <a:pt x="5914209" y="651134"/>
                  </a:lnTo>
                  <a:lnTo>
                    <a:pt x="5914209" y="72349"/>
                  </a:lnTo>
                  <a:lnTo>
                    <a:pt x="5908523" y="44187"/>
                  </a:lnTo>
                  <a:lnTo>
                    <a:pt x="5893018" y="21190"/>
                  </a:lnTo>
                  <a:lnTo>
                    <a:pt x="5870021" y="5685"/>
                  </a:lnTo>
                  <a:lnTo>
                    <a:pt x="5841860" y="0"/>
                  </a:lnTo>
                  <a:close/>
                </a:path>
              </a:pathLst>
            </a:custGeom>
            <a:solidFill>
              <a:srgbClr val="F2F2F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34" name="object 34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5687567" y="5489447"/>
              <a:ext cx="399288" cy="402335"/>
            </a:xfrm>
            <a:prstGeom prst="rect">
              <a:avLst/>
            </a:prstGeom>
          </p:spPr>
        </p:pic>
      </p:grpSp>
      <p:sp>
        <p:nvSpPr>
          <p:cNvPr id="35" name="object 35"/>
          <p:cNvSpPr txBox="1"/>
          <p:nvPr/>
        </p:nvSpPr>
        <p:spPr>
          <a:xfrm>
            <a:off x="6369564" y="5369560"/>
            <a:ext cx="4616450" cy="568325"/>
          </a:xfrm>
          <a:prstGeom prst="rect">
            <a:avLst/>
          </a:prstGeom>
        </p:spPr>
        <p:txBody>
          <a:bodyPr vert="horz" wrap="square" lIns="0" tIns="51435" rIns="0" bIns="0" rtlCol="0">
            <a:spAutoFit/>
          </a:bodyPr>
          <a:lstStyle/>
          <a:p>
            <a:pPr marL="12700" marR="5080">
              <a:lnSpc>
                <a:spcPts val="1989"/>
              </a:lnSpc>
              <a:spcBef>
                <a:spcPts val="405"/>
              </a:spcBef>
            </a:pPr>
            <a:r>
              <a:rPr sz="1900" spc="-70" dirty="0">
                <a:latin typeface="Times New Roman"/>
                <a:cs typeface="Times New Roman"/>
              </a:rPr>
              <a:t>Aligning</a:t>
            </a:r>
            <a:r>
              <a:rPr sz="1900" spc="-10" dirty="0">
                <a:latin typeface="Times New Roman"/>
                <a:cs typeface="Times New Roman"/>
              </a:rPr>
              <a:t> </a:t>
            </a:r>
            <a:r>
              <a:rPr sz="1900" spc="-5" dirty="0">
                <a:latin typeface="Times New Roman"/>
                <a:cs typeface="Times New Roman"/>
              </a:rPr>
              <a:t>the </a:t>
            </a:r>
            <a:r>
              <a:rPr sz="1900" spc="-50" dirty="0">
                <a:latin typeface="Times New Roman"/>
                <a:cs typeface="Times New Roman"/>
              </a:rPr>
              <a:t>work</a:t>
            </a:r>
            <a:r>
              <a:rPr sz="1900" spc="-10" dirty="0">
                <a:latin typeface="Times New Roman"/>
                <a:cs typeface="Times New Roman"/>
              </a:rPr>
              <a:t> </a:t>
            </a:r>
            <a:r>
              <a:rPr sz="1900" spc="-20" dirty="0">
                <a:latin typeface="Times New Roman"/>
                <a:cs typeface="Times New Roman"/>
              </a:rPr>
              <a:t>environment</a:t>
            </a:r>
            <a:r>
              <a:rPr sz="1900" spc="-5" dirty="0">
                <a:latin typeface="Times New Roman"/>
                <a:cs typeface="Times New Roman"/>
              </a:rPr>
              <a:t> </a:t>
            </a:r>
            <a:r>
              <a:rPr sz="1900" spc="-40" dirty="0">
                <a:latin typeface="Times New Roman"/>
                <a:cs typeface="Times New Roman"/>
              </a:rPr>
              <a:t>with</a:t>
            </a:r>
            <a:r>
              <a:rPr sz="1900" dirty="0">
                <a:latin typeface="Times New Roman"/>
                <a:cs typeface="Times New Roman"/>
              </a:rPr>
              <a:t> </a:t>
            </a:r>
            <a:r>
              <a:rPr sz="1900" spc="-35" dirty="0">
                <a:latin typeface="Times New Roman"/>
                <a:cs typeface="Times New Roman"/>
              </a:rPr>
              <a:t>engagement </a:t>
            </a:r>
            <a:r>
              <a:rPr sz="1900" spc="-459" dirty="0">
                <a:latin typeface="Times New Roman"/>
                <a:cs typeface="Times New Roman"/>
              </a:rPr>
              <a:t> </a:t>
            </a:r>
            <a:r>
              <a:rPr sz="1900" spc="-55" dirty="0">
                <a:latin typeface="Times New Roman"/>
                <a:cs typeface="Times New Roman"/>
              </a:rPr>
              <a:t>goals</a:t>
            </a:r>
            <a:r>
              <a:rPr sz="1900" spc="-10" dirty="0">
                <a:latin typeface="Times New Roman"/>
                <a:cs typeface="Times New Roman"/>
              </a:rPr>
              <a:t> </a:t>
            </a:r>
            <a:r>
              <a:rPr sz="1900" spc="-25" dirty="0">
                <a:latin typeface="Times New Roman"/>
                <a:cs typeface="Times New Roman"/>
              </a:rPr>
              <a:t>at</a:t>
            </a:r>
            <a:r>
              <a:rPr sz="1900" dirty="0">
                <a:latin typeface="Times New Roman"/>
                <a:cs typeface="Times New Roman"/>
              </a:rPr>
              <a:t> </a:t>
            </a:r>
            <a:r>
              <a:rPr sz="1900" spc="-40" dirty="0">
                <a:latin typeface="Times New Roman"/>
                <a:cs typeface="Times New Roman"/>
              </a:rPr>
              <a:t>Nike</a:t>
            </a:r>
            <a:endParaRPr sz="19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608012" y="609600"/>
              <a:ext cx="10972800" cy="5638800"/>
            </a:xfrm>
            <a:custGeom>
              <a:avLst/>
              <a:gdLst/>
              <a:ahLst/>
              <a:cxnLst/>
              <a:rect l="l" t="t" r="r" b="b"/>
              <a:pathLst>
                <a:path w="10972800" h="5638800">
                  <a:moveTo>
                    <a:pt x="0" y="0"/>
                  </a:moveTo>
                  <a:lnTo>
                    <a:pt x="10972800" y="0"/>
                  </a:lnTo>
                  <a:lnTo>
                    <a:pt x="10972800" y="5638800"/>
                  </a:lnTo>
                  <a:lnTo>
                    <a:pt x="0" y="5638800"/>
                  </a:lnTo>
                  <a:lnTo>
                    <a:pt x="0" y="0"/>
                  </a:lnTo>
                  <a:close/>
                </a:path>
              </a:pathLst>
            </a:custGeom>
            <a:ln w="15875">
              <a:solidFill>
                <a:srgbClr val="83992A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0" y="3153831"/>
              <a:ext cx="761503" cy="606424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1436986" y="3153831"/>
              <a:ext cx="755013" cy="606424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1396169" y="2421466"/>
              <a:ext cx="3256279" cy="0"/>
            </a:xfrm>
            <a:custGeom>
              <a:avLst/>
              <a:gdLst/>
              <a:ahLst/>
              <a:cxnLst/>
              <a:rect l="l" t="t" r="r" b="b"/>
              <a:pathLst>
                <a:path w="3256279">
                  <a:moveTo>
                    <a:pt x="0" y="0"/>
                  </a:moveTo>
                  <a:lnTo>
                    <a:pt x="3255883" y="0"/>
                  </a:lnTo>
                </a:path>
              </a:pathLst>
            </a:custGeom>
            <a:ln w="15876">
              <a:solidFill>
                <a:srgbClr val="83992A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8" name="object 8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0" y="0"/>
              <a:ext cx="12188952" cy="6857999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384047" y="484631"/>
              <a:ext cx="4029455" cy="6083808"/>
            </a:xfrm>
            <a:prstGeom prst="rect">
              <a:avLst/>
            </a:prstGeom>
          </p:spPr>
        </p:pic>
      </p:grpSp>
      <p:sp>
        <p:nvSpPr>
          <p:cNvPr id="10" name="object 10"/>
          <p:cNvSpPr txBox="1"/>
          <p:nvPr/>
        </p:nvSpPr>
        <p:spPr>
          <a:xfrm>
            <a:off x="608012" y="609600"/>
            <a:ext cx="3552190" cy="5638800"/>
          </a:xfrm>
          <a:prstGeom prst="rect">
            <a:avLst/>
          </a:prstGeom>
          <a:ln w="15875">
            <a:solidFill>
              <a:srgbClr val="83992A"/>
            </a:solidFill>
          </a:ln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31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31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3950">
              <a:latin typeface="Times New Roman"/>
              <a:cs typeface="Times New Roman"/>
            </a:endParaRPr>
          </a:p>
          <a:p>
            <a:pPr marL="614680" marR="730885" indent="-635" algn="ctr">
              <a:lnSpc>
                <a:spcPts val="3000"/>
              </a:lnSpc>
            </a:pPr>
            <a:r>
              <a:rPr sz="2800" spc="-55" dirty="0">
                <a:solidFill>
                  <a:srgbClr val="262626"/>
                </a:solidFill>
                <a:latin typeface="Times New Roman"/>
                <a:cs typeface="Times New Roman"/>
              </a:rPr>
              <a:t>Developing</a:t>
            </a:r>
            <a:r>
              <a:rPr sz="2800" spc="-4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800" spc="-10" dirty="0">
                <a:solidFill>
                  <a:srgbClr val="262626"/>
                </a:solidFill>
                <a:latin typeface="Times New Roman"/>
                <a:cs typeface="Times New Roman"/>
              </a:rPr>
              <a:t>the </a:t>
            </a:r>
            <a:r>
              <a:rPr sz="2800" spc="-68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800" spc="-30" dirty="0">
                <a:solidFill>
                  <a:srgbClr val="262626"/>
                </a:solidFill>
                <a:latin typeface="Times New Roman"/>
                <a:cs typeface="Times New Roman"/>
              </a:rPr>
              <a:t>Engagement </a:t>
            </a:r>
            <a:r>
              <a:rPr sz="2800" spc="-2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800" spc="-80" dirty="0">
                <a:solidFill>
                  <a:srgbClr val="262626"/>
                </a:solidFill>
                <a:latin typeface="Times New Roman"/>
                <a:cs typeface="Times New Roman"/>
              </a:rPr>
              <a:t>Strategy</a:t>
            </a:r>
            <a:r>
              <a:rPr sz="2800" spc="-4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800" spc="-35" dirty="0">
                <a:solidFill>
                  <a:srgbClr val="262626"/>
                </a:solidFill>
                <a:latin typeface="Times New Roman"/>
                <a:cs typeface="Times New Roman"/>
              </a:rPr>
              <a:t>at</a:t>
            </a:r>
            <a:r>
              <a:rPr sz="2800" spc="-4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800" spc="-55" dirty="0">
                <a:solidFill>
                  <a:srgbClr val="262626"/>
                </a:solidFill>
                <a:latin typeface="Times New Roman"/>
                <a:cs typeface="Times New Roman"/>
              </a:rPr>
              <a:t>Nike</a:t>
            </a:r>
            <a:endParaRPr sz="2800">
              <a:latin typeface="Times New Roman"/>
              <a:cs typeface="Times New Roman"/>
            </a:endParaRPr>
          </a:p>
          <a:p>
            <a:pPr marR="116205" algn="ctr">
              <a:lnSpc>
                <a:spcPts val="2830"/>
              </a:lnSpc>
            </a:pPr>
            <a:r>
              <a:rPr sz="2800" spc="-60" dirty="0">
                <a:solidFill>
                  <a:srgbClr val="262626"/>
                </a:solidFill>
                <a:latin typeface="Times New Roman"/>
                <a:cs typeface="Times New Roman"/>
              </a:rPr>
              <a:t>-</a:t>
            </a:r>
            <a:r>
              <a:rPr sz="2800" spc="-2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800" spc="-55" dirty="0">
                <a:solidFill>
                  <a:srgbClr val="262626"/>
                </a:solidFill>
                <a:latin typeface="Times New Roman"/>
                <a:cs typeface="Times New Roman"/>
              </a:rPr>
              <a:t>Step</a:t>
            </a:r>
            <a:r>
              <a:rPr sz="2800" spc="-3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800" spc="-130" dirty="0">
                <a:solidFill>
                  <a:srgbClr val="262626"/>
                </a:solidFill>
                <a:latin typeface="Times New Roman"/>
                <a:cs typeface="Times New Roman"/>
              </a:rPr>
              <a:t>3:</a:t>
            </a:r>
            <a:endParaRPr sz="2800">
              <a:latin typeface="Times New Roman"/>
              <a:cs typeface="Times New Roman"/>
            </a:endParaRPr>
          </a:p>
          <a:p>
            <a:pPr marL="600710" marR="718185" algn="ctr">
              <a:lnSpc>
                <a:spcPts val="3000"/>
              </a:lnSpc>
              <a:spcBef>
                <a:spcPts val="270"/>
              </a:spcBef>
            </a:pPr>
            <a:r>
              <a:rPr sz="2800" spc="-30" dirty="0">
                <a:solidFill>
                  <a:srgbClr val="262626"/>
                </a:solidFill>
                <a:latin typeface="Times New Roman"/>
                <a:cs typeface="Times New Roman"/>
              </a:rPr>
              <a:t>Co</a:t>
            </a:r>
            <a:r>
              <a:rPr sz="2800" spc="-35" dirty="0">
                <a:solidFill>
                  <a:srgbClr val="262626"/>
                </a:solidFill>
                <a:latin typeface="Times New Roman"/>
                <a:cs typeface="Times New Roman"/>
              </a:rPr>
              <a:t>m</a:t>
            </a:r>
            <a:r>
              <a:rPr sz="2800" spc="-55" dirty="0">
                <a:solidFill>
                  <a:srgbClr val="262626"/>
                </a:solidFill>
                <a:latin typeface="Times New Roman"/>
                <a:cs typeface="Times New Roman"/>
              </a:rPr>
              <a:t>m</a:t>
            </a:r>
            <a:r>
              <a:rPr sz="2800" spc="-30" dirty="0">
                <a:solidFill>
                  <a:srgbClr val="262626"/>
                </a:solidFill>
                <a:latin typeface="Times New Roman"/>
                <a:cs typeface="Times New Roman"/>
              </a:rPr>
              <a:t>u</a:t>
            </a:r>
            <a:r>
              <a:rPr sz="2800" spc="-65" dirty="0">
                <a:solidFill>
                  <a:srgbClr val="262626"/>
                </a:solidFill>
                <a:latin typeface="Times New Roman"/>
                <a:cs typeface="Times New Roman"/>
              </a:rPr>
              <a:t>ni</a:t>
            </a:r>
            <a:r>
              <a:rPr sz="2800" spc="-80" dirty="0">
                <a:solidFill>
                  <a:srgbClr val="262626"/>
                </a:solidFill>
                <a:latin typeface="Times New Roman"/>
                <a:cs typeface="Times New Roman"/>
              </a:rPr>
              <a:t>c</a:t>
            </a:r>
            <a:r>
              <a:rPr sz="2800" spc="-114" dirty="0">
                <a:solidFill>
                  <a:srgbClr val="262626"/>
                </a:solidFill>
                <a:latin typeface="Times New Roman"/>
                <a:cs typeface="Times New Roman"/>
              </a:rPr>
              <a:t>a</a:t>
            </a:r>
            <a:r>
              <a:rPr sz="2800" spc="30" dirty="0">
                <a:solidFill>
                  <a:srgbClr val="262626"/>
                </a:solidFill>
                <a:latin typeface="Times New Roman"/>
                <a:cs typeface="Times New Roman"/>
              </a:rPr>
              <a:t>t</a:t>
            </a:r>
            <a:r>
              <a:rPr sz="2800" spc="-30" dirty="0">
                <a:solidFill>
                  <a:srgbClr val="262626"/>
                </a:solidFill>
                <a:latin typeface="Times New Roman"/>
                <a:cs typeface="Times New Roman"/>
              </a:rPr>
              <a:t>ion  and</a:t>
            </a:r>
            <a:r>
              <a:rPr sz="2800" spc="-1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800" spc="-75" dirty="0">
                <a:solidFill>
                  <a:srgbClr val="262626"/>
                </a:solidFill>
                <a:latin typeface="Times New Roman"/>
                <a:cs typeface="Times New Roman"/>
              </a:rPr>
              <a:t>Feedback</a:t>
            </a:r>
            <a:endParaRPr sz="2800">
              <a:latin typeface="Times New Roman"/>
              <a:cs typeface="Times New Roman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4652053" y="0"/>
            <a:ext cx="7539990" cy="6858000"/>
            <a:chOff x="4652053" y="0"/>
            <a:chExt cx="7539990" cy="6858000"/>
          </a:xfrm>
        </p:grpSpPr>
        <p:sp>
          <p:nvSpPr>
            <p:cNvPr id="12" name="object 12"/>
            <p:cNvSpPr/>
            <p:nvPr/>
          </p:nvSpPr>
          <p:spPr>
            <a:xfrm>
              <a:off x="4652053" y="0"/>
              <a:ext cx="7539990" cy="6858000"/>
            </a:xfrm>
            <a:custGeom>
              <a:avLst/>
              <a:gdLst/>
              <a:ahLst/>
              <a:cxnLst/>
              <a:rect l="l" t="t" r="r" b="b"/>
              <a:pathLst>
                <a:path w="7539990" h="6858000">
                  <a:moveTo>
                    <a:pt x="7539946" y="0"/>
                  </a:moveTo>
                  <a:lnTo>
                    <a:pt x="0" y="0"/>
                  </a:lnTo>
                  <a:lnTo>
                    <a:pt x="0" y="6858002"/>
                  </a:lnTo>
                  <a:lnTo>
                    <a:pt x="7539946" y="6858002"/>
                  </a:lnTo>
                  <a:lnTo>
                    <a:pt x="7539946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5815206" y="1090579"/>
              <a:ext cx="1076960" cy="1076960"/>
            </a:xfrm>
            <a:custGeom>
              <a:avLst/>
              <a:gdLst/>
              <a:ahLst/>
              <a:cxnLst/>
              <a:rect l="l" t="t" r="r" b="b"/>
              <a:pathLst>
                <a:path w="1076959" h="1076960">
                  <a:moveTo>
                    <a:pt x="538276" y="0"/>
                  </a:moveTo>
                  <a:lnTo>
                    <a:pt x="489282" y="2199"/>
                  </a:lnTo>
                  <a:lnTo>
                    <a:pt x="441520" y="8672"/>
                  </a:lnTo>
                  <a:lnTo>
                    <a:pt x="395181" y="19227"/>
                  </a:lnTo>
                  <a:lnTo>
                    <a:pt x="350454" y="33676"/>
                  </a:lnTo>
                  <a:lnTo>
                    <a:pt x="307530" y="51827"/>
                  </a:lnTo>
                  <a:lnTo>
                    <a:pt x="266598" y="73490"/>
                  </a:lnTo>
                  <a:lnTo>
                    <a:pt x="227848" y="98477"/>
                  </a:lnTo>
                  <a:lnTo>
                    <a:pt x="191472" y="126596"/>
                  </a:lnTo>
                  <a:lnTo>
                    <a:pt x="157657" y="157657"/>
                  </a:lnTo>
                  <a:lnTo>
                    <a:pt x="126596" y="191472"/>
                  </a:lnTo>
                  <a:lnTo>
                    <a:pt x="98477" y="227849"/>
                  </a:lnTo>
                  <a:lnTo>
                    <a:pt x="73490" y="266598"/>
                  </a:lnTo>
                  <a:lnTo>
                    <a:pt x="51826" y="307530"/>
                  </a:lnTo>
                  <a:lnTo>
                    <a:pt x="33676" y="350455"/>
                  </a:lnTo>
                  <a:lnTo>
                    <a:pt x="19227" y="395182"/>
                  </a:lnTo>
                  <a:lnTo>
                    <a:pt x="8672" y="441521"/>
                  </a:lnTo>
                  <a:lnTo>
                    <a:pt x="2199" y="489283"/>
                  </a:lnTo>
                  <a:lnTo>
                    <a:pt x="0" y="538278"/>
                  </a:lnTo>
                  <a:lnTo>
                    <a:pt x="2199" y="587272"/>
                  </a:lnTo>
                  <a:lnTo>
                    <a:pt x="8672" y="635033"/>
                  </a:lnTo>
                  <a:lnTo>
                    <a:pt x="19227" y="681373"/>
                  </a:lnTo>
                  <a:lnTo>
                    <a:pt x="33676" y="726100"/>
                  </a:lnTo>
                  <a:lnTo>
                    <a:pt x="51826" y="769024"/>
                  </a:lnTo>
                  <a:lnTo>
                    <a:pt x="73490" y="809956"/>
                  </a:lnTo>
                  <a:lnTo>
                    <a:pt x="98477" y="848705"/>
                  </a:lnTo>
                  <a:lnTo>
                    <a:pt x="126596" y="885082"/>
                  </a:lnTo>
                  <a:lnTo>
                    <a:pt x="157657" y="918897"/>
                  </a:lnTo>
                  <a:lnTo>
                    <a:pt x="191472" y="949958"/>
                  </a:lnTo>
                  <a:lnTo>
                    <a:pt x="227848" y="978077"/>
                  </a:lnTo>
                  <a:lnTo>
                    <a:pt x="266598" y="1003064"/>
                  </a:lnTo>
                  <a:lnTo>
                    <a:pt x="307530" y="1024727"/>
                  </a:lnTo>
                  <a:lnTo>
                    <a:pt x="350454" y="1042878"/>
                  </a:lnTo>
                  <a:lnTo>
                    <a:pt x="395181" y="1057327"/>
                  </a:lnTo>
                  <a:lnTo>
                    <a:pt x="441520" y="1067882"/>
                  </a:lnTo>
                  <a:lnTo>
                    <a:pt x="489282" y="1074355"/>
                  </a:lnTo>
                  <a:lnTo>
                    <a:pt x="538276" y="1076554"/>
                  </a:lnTo>
                  <a:lnTo>
                    <a:pt x="587271" y="1074355"/>
                  </a:lnTo>
                  <a:lnTo>
                    <a:pt x="635032" y="1067882"/>
                  </a:lnTo>
                  <a:lnTo>
                    <a:pt x="681372" y="1057327"/>
                  </a:lnTo>
                  <a:lnTo>
                    <a:pt x="726099" y="1042878"/>
                  </a:lnTo>
                  <a:lnTo>
                    <a:pt x="769023" y="1024727"/>
                  </a:lnTo>
                  <a:lnTo>
                    <a:pt x="809955" y="1003064"/>
                  </a:lnTo>
                  <a:lnTo>
                    <a:pt x="848705" y="978077"/>
                  </a:lnTo>
                  <a:lnTo>
                    <a:pt x="885082" y="949958"/>
                  </a:lnTo>
                  <a:lnTo>
                    <a:pt x="918896" y="918897"/>
                  </a:lnTo>
                  <a:lnTo>
                    <a:pt x="949957" y="885082"/>
                  </a:lnTo>
                  <a:lnTo>
                    <a:pt x="978076" y="848705"/>
                  </a:lnTo>
                  <a:lnTo>
                    <a:pt x="1003063" y="809956"/>
                  </a:lnTo>
                  <a:lnTo>
                    <a:pt x="1024726" y="769024"/>
                  </a:lnTo>
                  <a:lnTo>
                    <a:pt x="1042877" y="726100"/>
                  </a:lnTo>
                  <a:lnTo>
                    <a:pt x="1057325" y="681373"/>
                  </a:lnTo>
                  <a:lnTo>
                    <a:pt x="1067881" y="635033"/>
                  </a:lnTo>
                  <a:lnTo>
                    <a:pt x="1074353" y="587272"/>
                  </a:lnTo>
                  <a:lnTo>
                    <a:pt x="1076553" y="538278"/>
                  </a:lnTo>
                  <a:lnTo>
                    <a:pt x="1074353" y="489283"/>
                  </a:lnTo>
                  <a:lnTo>
                    <a:pt x="1067881" y="441521"/>
                  </a:lnTo>
                  <a:lnTo>
                    <a:pt x="1057325" y="395182"/>
                  </a:lnTo>
                  <a:lnTo>
                    <a:pt x="1042877" y="350455"/>
                  </a:lnTo>
                  <a:lnTo>
                    <a:pt x="1024726" y="307530"/>
                  </a:lnTo>
                  <a:lnTo>
                    <a:pt x="1003063" y="266598"/>
                  </a:lnTo>
                  <a:lnTo>
                    <a:pt x="978076" y="227849"/>
                  </a:lnTo>
                  <a:lnTo>
                    <a:pt x="949957" y="191472"/>
                  </a:lnTo>
                  <a:lnTo>
                    <a:pt x="918896" y="157657"/>
                  </a:lnTo>
                  <a:lnTo>
                    <a:pt x="885082" y="126596"/>
                  </a:lnTo>
                  <a:lnTo>
                    <a:pt x="848705" y="98477"/>
                  </a:lnTo>
                  <a:lnTo>
                    <a:pt x="809955" y="73490"/>
                  </a:lnTo>
                  <a:lnTo>
                    <a:pt x="769023" y="51827"/>
                  </a:lnTo>
                  <a:lnTo>
                    <a:pt x="726099" y="33676"/>
                  </a:lnTo>
                  <a:lnTo>
                    <a:pt x="681372" y="19227"/>
                  </a:lnTo>
                  <a:lnTo>
                    <a:pt x="635032" y="8672"/>
                  </a:lnTo>
                  <a:lnTo>
                    <a:pt x="587271" y="2199"/>
                  </a:lnTo>
                  <a:lnTo>
                    <a:pt x="538276" y="0"/>
                  </a:lnTo>
                  <a:close/>
                </a:path>
              </a:pathLst>
            </a:custGeom>
            <a:solidFill>
              <a:srgbClr val="3C977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4" name="object 14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6044184" y="1319783"/>
              <a:ext cx="618743" cy="618744"/>
            </a:xfrm>
            <a:prstGeom prst="rect">
              <a:avLst/>
            </a:prstGeom>
          </p:spPr>
        </p:pic>
      </p:grpSp>
      <p:sp>
        <p:nvSpPr>
          <p:cNvPr id="15" name="object 15"/>
          <p:cNvSpPr txBox="1"/>
          <p:nvPr/>
        </p:nvSpPr>
        <p:spPr>
          <a:xfrm>
            <a:off x="5519951" y="2450591"/>
            <a:ext cx="1667510" cy="766445"/>
          </a:xfrm>
          <a:prstGeom prst="rect">
            <a:avLst/>
          </a:prstGeom>
        </p:spPr>
        <p:txBody>
          <a:bodyPr vert="horz" wrap="square" lIns="0" tIns="36830" rIns="0" bIns="0" rtlCol="0">
            <a:spAutoFit/>
          </a:bodyPr>
          <a:lstStyle/>
          <a:p>
            <a:pPr marL="12700" marR="5080" indent="-635" algn="ctr">
              <a:lnSpc>
                <a:spcPct val="85500"/>
              </a:lnSpc>
              <a:spcBef>
                <a:spcPts val="290"/>
              </a:spcBef>
            </a:pPr>
            <a:r>
              <a:rPr sz="1100" spc="-25" dirty="0">
                <a:latin typeface="Georgia"/>
                <a:cs typeface="Georgia"/>
              </a:rPr>
              <a:t>THE</a:t>
            </a:r>
            <a:r>
              <a:rPr sz="1100" dirty="0">
                <a:latin typeface="Georgia"/>
                <a:cs typeface="Georgia"/>
              </a:rPr>
              <a:t> </a:t>
            </a:r>
            <a:r>
              <a:rPr sz="1100" spc="-20" dirty="0">
                <a:latin typeface="Georgia"/>
                <a:cs typeface="Georgia"/>
              </a:rPr>
              <a:t>ROLE</a:t>
            </a:r>
            <a:r>
              <a:rPr sz="1100" dirty="0">
                <a:latin typeface="Georgia"/>
                <a:cs typeface="Georgia"/>
              </a:rPr>
              <a:t> OF </a:t>
            </a:r>
            <a:r>
              <a:rPr sz="1100" spc="5" dirty="0">
                <a:latin typeface="Georgia"/>
                <a:cs typeface="Georgia"/>
              </a:rPr>
              <a:t> </a:t>
            </a:r>
            <a:r>
              <a:rPr sz="1100" spc="-30" dirty="0">
                <a:latin typeface="Georgia"/>
                <a:cs typeface="Georgia"/>
              </a:rPr>
              <a:t>TRANSPARENT </a:t>
            </a:r>
            <a:r>
              <a:rPr sz="1100" spc="-25" dirty="0">
                <a:latin typeface="Georgia"/>
                <a:cs typeface="Georgia"/>
              </a:rPr>
              <a:t> COMMUNICATION</a:t>
            </a:r>
            <a:r>
              <a:rPr sz="1100" spc="-5" dirty="0">
                <a:latin typeface="Georgia"/>
                <a:cs typeface="Georgia"/>
              </a:rPr>
              <a:t> </a:t>
            </a:r>
            <a:r>
              <a:rPr sz="1100" spc="-20" dirty="0">
                <a:latin typeface="Georgia"/>
                <a:cs typeface="Georgia"/>
              </a:rPr>
              <a:t>IN </a:t>
            </a:r>
            <a:r>
              <a:rPr sz="1100" spc="-15" dirty="0">
                <a:latin typeface="Georgia"/>
                <a:cs typeface="Georgia"/>
              </a:rPr>
              <a:t> DRIVING </a:t>
            </a:r>
            <a:r>
              <a:rPr sz="1100" spc="-5" dirty="0">
                <a:latin typeface="Georgia"/>
                <a:cs typeface="Georgia"/>
              </a:rPr>
              <a:t>ENGAGEMENT </a:t>
            </a:r>
            <a:r>
              <a:rPr sz="1100" spc="-254" dirty="0">
                <a:latin typeface="Georgia"/>
                <a:cs typeface="Georgia"/>
              </a:rPr>
              <a:t> </a:t>
            </a:r>
            <a:r>
              <a:rPr sz="1100" dirty="0">
                <a:latin typeface="Georgia"/>
                <a:cs typeface="Georgia"/>
              </a:rPr>
              <a:t>AT NIKE</a:t>
            </a:r>
            <a:endParaRPr sz="1100">
              <a:latin typeface="Georgia"/>
              <a:cs typeface="Georgia"/>
            </a:endParaRPr>
          </a:p>
        </p:txBody>
      </p:sp>
      <p:grpSp>
        <p:nvGrpSpPr>
          <p:cNvPr id="16" name="object 16"/>
          <p:cNvGrpSpPr/>
          <p:nvPr/>
        </p:nvGrpSpPr>
        <p:grpSpPr>
          <a:xfrm>
            <a:off x="5815206" y="1090579"/>
            <a:ext cx="5224145" cy="3636010"/>
            <a:chOff x="5815206" y="1090579"/>
            <a:chExt cx="5224145" cy="3636010"/>
          </a:xfrm>
        </p:grpSpPr>
        <p:sp>
          <p:nvSpPr>
            <p:cNvPr id="17" name="object 17"/>
            <p:cNvSpPr/>
            <p:nvPr/>
          </p:nvSpPr>
          <p:spPr>
            <a:xfrm>
              <a:off x="7888898" y="1090579"/>
              <a:ext cx="1076960" cy="1076960"/>
            </a:xfrm>
            <a:custGeom>
              <a:avLst/>
              <a:gdLst/>
              <a:ahLst/>
              <a:cxnLst/>
              <a:rect l="l" t="t" r="r" b="b"/>
              <a:pathLst>
                <a:path w="1076959" h="1076960">
                  <a:moveTo>
                    <a:pt x="538276" y="0"/>
                  </a:moveTo>
                  <a:lnTo>
                    <a:pt x="489282" y="2199"/>
                  </a:lnTo>
                  <a:lnTo>
                    <a:pt x="441520" y="8672"/>
                  </a:lnTo>
                  <a:lnTo>
                    <a:pt x="395181" y="19227"/>
                  </a:lnTo>
                  <a:lnTo>
                    <a:pt x="350454" y="33676"/>
                  </a:lnTo>
                  <a:lnTo>
                    <a:pt x="307530" y="51827"/>
                  </a:lnTo>
                  <a:lnTo>
                    <a:pt x="266598" y="73490"/>
                  </a:lnTo>
                  <a:lnTo>
                    <a:pt x="227848" y="98477"/>
                  </a:lnTo>
                  <a:lnTo>
                    <a:pt x="191472" y="126596"/>
                  </a:lnTo>
                  <a:lnTo>
                    <a:pt x="157657" y="157657"/>
                  </a:lnTo>
                  <a:lnTo>
                    <a:pt x="126596" y="191472"/>
                  </a:lnTo>
                  <a:lnTo>
                    <a:pt x="98477" y="227849"/>
                  </a:lnTo>
                  <a:lnTo>
                    <a:pt x="73490" y="266598"/>
                  </a:lnTo>
                  <a:lnTo>
                    <a:pt x="51826" y="307530"/>
                  </a:lnTo>
                  <a:lnTo>
                    <a:pt x="33676" y="350455"/>
                  </a:lnTo>
                  <a:lnTo>
                    <a:pt x="19227" y="395182"/>
                  </a:lnTo>
                  <a:lnTo>
                    <a:pt x="8672" y="441521"/>
                  </a:lnTo>
                  <a:lnTo>
                    <a:pt x="2199" y="489283"/>
                  </a:lnTo>
                  <a:lnTo>
                    <a:pt x="0" y="538278"/>
                  </a:lnTo>
                  <a:lnTo>
                    <a:pt x="2199" y="587272"/>
                  </a:lnTo>
                  <a:lnTo>
                    <a:pt x="8672" y="635033"/>
                  </a:lnTo>
                  <a:lnTo>
                    <a:pt x="19227" y="681373"/>
                  </a:lnTo>
                  <a:lnTo>
                    <a:pt x="33676" y="726100"/>
                  </a:lnTo>
                  <a:lnTo>
                    <a:pt x="51826" y="769024"/>
                  </a:lnTo>
                  <a:lnTo>
                    <a:pt x="73490" y="809956"/>
                  </a:lnTo>
                  <a:lnTo>
                    <a:pt x="98477" y="848705"/>
                  </a:lnTo>
                  <a:lnTo>
                    <a:pt x="126596" y="885082"/>
                  </a:lnTo>
                  <a:lnTo>
                    <a:pt x="157657" y="918897"/>
                  </a:lnTo>
                  <a:lnTo>
                    <a:pt x="191472" y="949958"/>
                  </a:lnTo>
                  <a:lnTo>
                    <a:pt x="227848" y="978077"/>
                  </a:lnTo>
                  <a:lnTo>
                    <a:pt x="266598" y="1003064"/>
                  </a:lnTo>
                  <a:lnTo>
                    <a:pt x="307530" y="1024727"/>
                  </a:lnTo>
                  <a:lnTo>
                    <a:pt x="350454" y="1042878"/>
                  </a:lnTo>
                  <a:lnTo>
                    <a:pt x="395181" y="1057327"/>
                  </a:lnTo>
                  <a:lnTo>
                    <a:pt x="441520" y="1067882"/>
                  </a:lnTo>
                  <a:lnTo>
                    <a:pt x="489282" y="1074355"/>
                  </a:lnTo>
                  <a:lnTo>
                    <a:pt x="538276" y="1076554"/>
                  </a:lnTo>
                  <a:lnTo>
                    <a:pt x="587271" y="1074355"/>
                  </a:lnTo>
                  <a:lnTo>
                    <a:pt x="635032" y="1067882"/>
                  </a:lnTo>
                  <a:lnTo>
                    <a:pt x="681372" y="1057327"/>
                  </a:lnTo>
                  <a:lnTo>
                    <a:pt x="726099" y="1042878"/>
                  </a:lnTo>
                  <a:lnTo>
                    <a:pt x="769024" y="1024727"/>
                  </a:lnTo>
                  <a:lnTo>
                    <a:pt x="809956" y="1003064"/>
                  </a:lnTo>
                  <a:lnTo>
                    <a:pt x="848705" y="978077"/>
                  </a:lnTo>
                  <a:lnTo>
                    <a:pt x="885082" y="949958"/>
                  </a:lnTo>
                  <a:lnTo>
                    <a:pt x="918896" y="918897"/>
                  </a:lnTo>
                  <a:lnTo>
                    <a:pt x="949958" y="885082"/>
                  </a:lnTo>
                  <a:lnTo>
                    <a:pt x="978077" y="848705"/>
                  </a:lnTo>
                  <a:lnTo>
                    <a:pt x="1003064" y="809956"/>
                  </a:lnTo>
                  <a:lnTo>
                    <a:pt x="1024727" y="769024"/>
                  </a:lnTo>
                  <a:lnTo>
                    <a:pt x="1042878" y="726100"/>
                  </a:lnTo>
                  <a:lnTo>
                    <a:pt x="1057327" y="681373"/>
                  </a:lnTo>
                  <a:lnTo>
                    <a:pt x="1067882" y="635033"/>
                  </a:lnTo>
                  <a:lnTo>
                    <a:pt x="1074355" y="587272"/>
                  </a:lnTo>
                  <a:lnTo>
                    <a:pt x="1076554" y="538278"/>
                  </a:lnTo>
                  <a:lnTo>
                    <a:pt x="1074355" y="489283"/>
                  </a:lnTo>
                  <a:lnTo>
                    <a:pt x="1067882" y="441521"/>
                  </a:lnTo>
                  <a:lnTo>
                    <a:pt x="1057327" y="395182"/>
                  </a:lnTo>
                  <a:lnTo>
                    <a:pt x="1042878" y="350455"/>
                  </a:lnTo>
                  <a:lnTo>
                    <a:pt x="1024727" y="307530"/>
                  </a:lnTo>
                  <a:lnTo>
                    <a:pt x="1003064" y="266598"/>
                  </a:lnTo>
                  <a:lnTo>
                    <a:pt x="978077" y="227849"/>
                  </a:lnTo>
                  <a:lnTo>
                    <a:pt x="949958" y="191472"/>
                  </a:lnTo>
                  <a:lnTo>
                    <a:pt x="918896" y="157657"/>
                  </a:lnTo>
                  <a:lnTo>
                    <a:pt x="885082" y="126596"/>
                  </a:lnTo>
                  <a:lnTo>
                    <a:pt x="848705" y="98477"/>
                  </a:lnTo>
                  <a:lnTo>
                    <a:pt x="809956" y="73490"/>
                  </a:lnTo>
                  <a:lnTo>
                    <a:pt x="769024" y="51827"/>
                  </a:lnTo>
                  <a:lnTo>
                    <a:pt x="726099" y="33676"/>
                  </a:lnTo>
                  <a:lnTo>
                    <a:pt x="681372" y="19227"/>
                  </a:lnTo>
                  <a:lnTo>
                    <a:pt x="635032" y="8672"/>
                  </a:lnTo>
                  <a:lnTo>
                    <a:pt x="587271" y="2199"/>
                  </a:lnTo>
                  <a:lnTo>
                    <a:pt x="538276" y="0"/>
                  </a:lnTo>
                  <a:close/>
                </a:path>
              </a:pathLst>
            </a:custGeom>
            <a:solidFill>
              <a:srgbClr val="44709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8" name="object 18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8116823" y="1319783"/>
              <a:ext cx="621792" cy="618744"/>
            </a:xfrm>
            <a:prstGeom prst="rect">
              <a:avLst/>
            </a:prstGeom>
          </p:spPr>
        </p:pic>
        <p:sp>
          <p:nvSpPr>
            <p:cNvPr id="19" name="object 19"/>
            <p:cNvSpPr/>
            <p:nvPr/>
          </p:nvSpPr>
          <p:spPr>
            <a:xfrm>
              <a:off x="9962589" y="1090579"/>
              <a:ext cx="1076960" cy="1076960"/>
            </a:xfrm>
            <a:custGeom>
              <a:avLst/>
              <a:gdLst/>
              <a:ahLst/>
              <a:cxnLst/>
              <a:rect l="l" t="t" r="r" b="b"/>
              <a:pathLst>
                <a:path w="1076959" h="1076960">
                  <a:moveTo>
                    <a:pt x="538276" y="0"/>
                  </a:moveTo>
                  <a:lnTo>
                    <a:pt x="489282" y="2199"/>
                  </a:lnTo>
                  <a:lnTo>
                    <a:pt x="441520" y="8672"/>
                  </a:lnTo>
                  <a:lnTo>
                    <a:pt x="395181" y="19227"/>
                  </a:lnTo>
                  <a:lnTo>
                    <a:pt x="350454" y="33676"/>
                  </a:lnTo>
                  <a:lnTo>
                    <a:pt x="307529" y="51827"/>
                  </a:lnTo>
                  <a:lnTo>
                    <a:pt x="266597" y="73490"/>
                  </a:lnTo>
                  <a:lnTo>
                    <a:pt x="227848" y="98477"/>
                  </a:lnTo>
                  <a:lnTo>
                    <a:pt x="191471" y="126596"/>
                  </a:lnTo>
                  <a:lnTo>
                    <a:pt x="157657" y="157657"/>
                  </a:lnTo>
                  <a:lnTo>
                    <a:pt x="126595" y="191472"/>
                  </a:lnTo>
                  <a:lnTo>
                    <a:pt x="98476" y="227849"/>
                  </a:lnTo>
                  <a:lnTo>
                    <a:pt x="73490" y="266598"/>
                  </a:lnTo>
                  <a:lnTo>
                    <a:pt x="51826" y="307530"/>
                  </a:lnTo>
                  <a:lnTo>
                    <a:pt x="33675" y="350455"/>
                  </a:lnTo>
                  <a:lnTo>
                    <a:pt x="19227" y="395182"/>
                  </a:lnTo>
                  <a:lnTo>
                    <a:pt x="8672" y="441521"/>
                  </a:lnTo>
                  <a:lnTo>
                    <a:pt x="2199" y="489283"/>
                  </a:lnTo>
                  <a:lnTo>
                    <a:pt x="0" y="538278"/>
                  </a:lnTo>
                  <a:lnTo>
                    <a:pt x="2199" y="587272"/>
                  </a:lnTo>
                  <a:lnTo>
                    <a:pt x="8672" y="635033"/>
                  </a:lnTo>
                  <a:lnTo>
                    <a:pt x="19227" y="681373"/>
                  </a:lnTo>
                  <a:lnTo>
                    <a:pt x="33675" y="726100"/>
                  </a:lnTo>
                  <a:lnTo>
                    <a:pt x="51826" y="769024"/>
                  </a:lnTo>
                  <a:lnTo>
                    <a:pt x="73490" y="809956"/>
                  </a:lnTo>
                  <a:lnTo>
                    <a:pt x="98476" y="848705"/>
                  </a:lnTo>
                  <a:lnTo>
                    <a:pt x="126595" y="885082"/>
                  </a:lnTo>
                  <a:lnTo>
                    <a:pt x="157657" y="918897"/>
                  </a:lnTo>
                  <a:lnTo>
                    <a:pt x="191471" y="949958"/>
                  </a:lnTo>
                  <a:lnTo>
                    <a:pt x="227848" y="978077"/>
                  </a:lnTo>
                  <a:lnTo>
                    <a:pt x="266597" y="1003064"/>
                  </a:lnTo>
                  <a:lnTo>
                    <a:pt x="307529" y="1024727"/>
                  </a:lnTo>
                  <a:lnTo>
                    <a:pt x="350454" y="1042878"/>
                  </a:lnTo>
                  <a:lnTo>
                    <a:pt x="395181" y="1057327"/>
                  </a:lnTo>
                  <a:lnTo>
                    <a:pt x="441520" y="1067882"/>
                  </a:lnTo>
                  <a:lnTo>
                    <a:pt x="489282" y="1074355"/>
                  </a:lnTo>
                  <a:lnTo>
                    <a:pt x="538276" y="1076554"/>
                  </a:lnTo>
                  <a:lnTo>
                    <a:pt x="587270" y="1074355"/>
                  </a:lnTo>
                  <a:lnTo>
                    <a:pt x="635032" y="1067882"/>
                  </a:lnTo>
                  <a:lnTo>
                    <a:pt x="681371" y="1057327"/>
                  </a:lnTo>
                  <a:lnTo>
                    <a:pt x="726098" y="1042878"/>
                  </a:lnTo>
                  <a:lnTo>
                    <a:pt x="769023" y="1024727"/>
                  </a:lnTo>
                  <a:lnTo>
                    <a:pt x="809955" y="1003064"/>
                  </a:lnTo>
                  <a:lnTo>
                    <a:pt x="848704" y="978077"/>
                  </a:lnTo>
                  <a:lnTo>
                    <a:pt x="885081" y="949958"/>
                  </a:lnTo>
                  <a:lnTo>
                    <a:pt x="918895" y="918897"/>
                  </a:lnTo>
                  <a:lnTo>
                    <a:pt x="949957" y="885082"/>
                  </a:lnTo>
                  <a:lnTo>
                    <a:pt x="978076" y="848705"/>
                  </a:lnTo>
                  <a:lnTo>
                    <a:pt x="1003062" y="809956"/>
                  </a:lnTo>
                  <a:lnTo>
                    <a:pt x="1024726" y="769024"/>
                  </a:lnTo>
                  <a:lnTo>
                    <a:pt x="1042877" y="726100"/>
                  </a:lnTo>
                  <a:lnTo>
                    <a:pt x="1057325" y="681373"/>
                  </a:lnTo>
                  <a:lnTo>
                    <a:pt x="1067881" y="635033"/>
                  </a:lnTo>
                  <a:lnTo>
                    <a:pt x="1074353" y="587272"/>
                  </a:lnTo>
                  <a:lnTo>
                    <a:pt x="1076553" y="538278"/>
                  </a:lnTo>
                  <a:lnTo>
                    <a:pt x="1074353" y="489283"/>
                  </a:lnTo>
                  <a:lnTo>
                    <a:pt x="1067881" y="441521"/>
                  </a:lnTo>
                  <a:lnTo>
                    <a:pt x="1057325" y="395182"/>
                  </a:lnTo>
                  <a:lnTo>
                    <a:pt x="1042877" y="350455"/>
                  </a:lnTo>
                  <a:lnTo>
                    <a:pt x="1024726" y="307530"/>
                  </a:lnTo>
                  <a:lnTo>
                    <a:pt x="1003062" y="266598"/>
                  </a:lnTo>
                  <a:lnTo>
                    <a:pt x="978076" y="227849"/>
                  </a:lnTo>
                  <a:lnTo>
                    <a:pt x="949957" y="191472"/>
                  </a:lnTo>
                  <a:lnTo>
                    <a:pt x="918895" y="157657"/>
                  </a:lnTo>
                  <a:lnTo>
                    <a:pt x="885081" y="126596"/>
                  </a:lnTo>
                  <a:lnTo>
                    <a:pt x="848704" y="98477"/>
                  </a:lnTo>
                  <a:lnTo>
                    <a:pt x="809955" y="73490"/>
                  </a:lnTo>
                  <a:lnTo>
                    <a:pt x="769023" y="51827"/>
                  </a:lnTo>
                  <a:lnTo>
                    <a:pt x="726098" y="33676"/>
                  </a:lnTo>
                  <a:lnTo>
                    <a:pt x="681371" y="19227"/>
                  </a:lnTo>
                  <a:lnTo>
                    <a:pt x="635032" y="8672"/>
                  </a:lnTo>
                  <a:lnTo>
                    <a:pt x="587270" y="2199"/>
                  </a:lnTo>
                  <a:lnTo>
                    <a:pt x="538276" y="0"/>
                  </a:lnTo>
                  <a:close/>
                </a:path>
              </a:pathLst>
            </a:custGeom>
            <a:solidFill>
              <a:srgbClr val="A23C3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0" name="object 20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10189463" y="1319783"/>
              <a:ext cx="621792" cy="618744"/>
            </a:xfrm>
            <a:prstGeom prst="rect">
              <a:avLst/>
            </a:prstGeom>
          </p:spPr>
        </p:pic>
        <p:sp>
          <p:nvSpPr>
            <p:cNvPr id="21" name="object 21"/>
            <p:cNvSpPr/>
            <p:nvPr/>
          </p:nvSpPr>
          <p:spPr>
            <a:xfrm>
              <a:off x="5815206" y="3649602"/>
              <a:ext cx="1076960" cy="1076960"/>
            </a:xfrm>
            <a:custGeom>
              <a:avLst/>
              <a:gdLst/>
              <a:ahLst/>
              <a:cxnLst/>
              <a:rect l="l" t="t" r="r" b="b"/>
              <a:pathLst>
                <a:path w="1076959" h="1076960">
                  <a:moveTo>
                    <a:pt x="538276" y="0"/>
                  </a:moveTo>
                  <a:lnTo>
                    <a:pt x="489282" y="2199"/>
                  </a:lnTo>
                  <a:lnTo>
                    <a:pt x="441520" y="8672"/>
                  </a:lnTo>
                  <a:lnTo>
                    <a:pt x="395181" y="19227"/>
                  </a:lnTo>
                  <a:lnTo>
                    <a:pt x="350454" y="33676"/>
                  </a:lnTo>
                  <a:lnTo>
                    <a:pt x="307530" y="51826"/>
                  </a:lnTo>
                  <a:lnTo>
                    <a:pt x="266598" y="73490"/>
                  </a:lnTo>
                  <a:lnTo>
                    <a:pt x="227848" y="98477"/>
                  </a:lnTo>
                  <a:lnTo>
                    <a:pt x="191472" y="126596"/>
                  </a:lnTo>
                  <a:lnTo>
                    <a:pt x="157657" y="157657"/>
                  </a:lnTo>
                  <a:lnTo>
                    <a:pt x="126596" y="191472"/>
                  </a:lnTo>
                  <a:lnTo>
                    <a:pt x="98477" y="227848"/>
                  </a:lnTo>
                  <a:lnTo>
                    <a:pt x="73490" y="266598"/>
                  </a:lnTo>
                  <a:lnTo>
                    <a:pt x="51826" y="307530"/>
                  </a:lnTo>
                  <a:lnTo>
                    <a:pt x="33676" y="350454"/>
                  </a:lnTo>
                  <a:lnTo>
                    <a:pt x="19227" y="395181"/>
                  </a:lnTo>
                  <a:lnTo>
                    <a:pt x="8672" y="441520"/>
                  </a:lnTo>
                  <a:lnTo>
                    <a:pt x="2199" y="489282"/>
                  </a:lnTo>
                  <a:lnTo>
                    <a:pt x="0" y="538276"/>
                  </a:lnTo>
                  <a:lnTo>
                    <a:pt x="2199" y="587271"/>
                  </a:lnTo>
                  <a:lnTo>
                    <a:pt x="8672" y="635032"/>
                  </a:lnTo>
                  <a:lnTo>
                    <a:pt x="19227" y="681372"/>
                  </a:lnTo>
                  <a:lnTo>
                    <a:pt x="33676" y="726099"/>
                  </a:lnTo>
                  <a:lnTo>
                    <a:pt x="51826" y="769023"/>
                  </a:lnTo>
                  <a:lnTo>
                    <a:pt x="73490" y="809955"/>
                  </a:lnTo>
                  <a:lnTo>
                    <a:pt x="98477" y="848705"/>
                  </a:lnTo>
                  <a:lnTo>
                    <a:pt x="126596" y="885082"/>
                  </a:lnTo>
                  <a:lnTo>
                    <a:pt x="157657" y="918896"/>
                  </a:lnTo>
                  <a:lnTo>
                    <a:pt x="191472" y="949957"/>
                  </a:lnTo>
                  <a:lnTo>
                    <a:pt x="227848" y="978076"/>
                  </a:lnTo>
                  <a:lnTo>
                    <a:pt x="266598" y="1003063"/>
                  </a:lnTo>
                  <a:lnTo>
                    <a:pt x="307530" y="1024726"/>
                  </a:lnTo>
                  <a:lnTo>
                    <a:pt x="350454" y="1042877"/>
                  </a:lnTo>
                  <a:lnTo>
                    <a:pt x="395181" y="1057325"/>
                  </a:lnTo>
                  <a:lnTo>
                    <a:pt x="441520" y="1067881"/>
                  </a:lnTo>
                  <a:lnTo>
                    <a:pt x="489282" y="1074353"/>
                  </a:lnTo>
                  <a:lnTo>
                    <a:pt x="538276" y="1076553"/>
                  </a:lnTo>
                  <a:lnTo>
                    <a:pt x="587271" y="1074353"/>
                  </a:lnTo>
                  <a:lnTo>
                    <a:pt x="635032" y="1067881"/>
                  </a:lnTo>
                  <a:lnTo>
                    <a:pt x="681372" y="1057325"/>
                  </a:lnTo>
                  <a:lnTo>
                    <a:pt x="726099" y="1042877"/>
                  </a:lnTo>
                  <a:lnTo>
                    <a:pt x="769023" y="1024726"/>
                  </a:lnTo>
                  <a:lnTo>
                    <a:pt x="809955" y="1003063"/>
                  </a:lnTo>
                  <a:lnTo>
                    <a:pt x="848705" y="978076"/>
                  </a:lnTo>
                  <a:lnTo>
                    <a:pt x="885082" y="949957"/>
                  </a:lnTo>
                  <a:lnTo>
                    <a:pt x="918896" y="918896"/>
                  </a:lnTo>
                  <a:lnTo>
                    <a:pt x="949957" y="885082"/>
                  </a:lnTo>
                  <a:lnTo>
                    <a:pt x="978076" y="848705"/>
                  </a:lnTo>
                  <a:lnTo>
                    <a:pt x="1003063" y="809955"/>
                  </a:lnTo>
                  <a:lnTo>
                    <a:pt x="1024726" y="769023"/>
                  </a:lnTo>
                  <a:lnTo>
                    <a:pt x="1042877" y="726099"/>
                  </a:lnTo>
                  <a:lnTo>
                    <a:pt x="1057325" y="681372"/>
                  </a:lnTo>
                  <a:lnTo>
                    <a:pt x="1067881" y="635032"/>
                  </a:lnTo>
                  <a:lnTo>
                    <a:pt x="1074353" y="587271"/>
                  </a:lnTo>
                  <a:lnTo>
                    <a:pt x="1076553" y="538276"/>
                  </a:lnTo>
                  <a:lnTo>
                    <a:pt x="1074353" y="489282"/>
                  </a:lnTo>
                  <a:lnTo>
                    <a:pt x="1067881" y="441520"/>
                  </a:lnTo>
                  <a:lnTo>
                    <a:pt x="1057325" y="395181"/>
                  </a:lnTo>
                  <a:lnTo>
                    <a:pt x="1042877" y="350454"/>
                  </a:lnTo>
                  <a:lnTo>
                    <a:pt x="1024726" y="307530"/>
                  </a:lnTo>
                  <a:lnTo>
                    <a:pt x="1003063" y="266598"/>
                  </a:lnTo>
                  <a:lnTo>
                    <a:pt x="978076" y="227848"/>
                  </a:lnTo>
                  <a:lnTo>
                    <a:pt x="949957" y="191472"/>
                  </a:lnTo>
                  <a:lnTo>
                    <a:pt x="918896" y="157657"/>
                  </a:lnTo>
                  <a:lnTo>
                    <a:pt x="885082" y="126596"/>
                  </a:lnTo>
                  <a:lnTo>
                    <a:pt x="848705" y="98477"/>
                  </a:lnTo>
                  <a:lnTo>
                    <a:pt x="809955" y="73490"/>
                  </a:lnTo>
                  <a:lnTo>
                    <a:pt x="769023" y="51826"/>
                  </a:lnTo>
                  <a:lnTo>
                    <a:pt x="726099" y="33676"/>
                  </a:lnTo>
                  <a:lnTo>
                    <a:pt x="681372" y="19227"/>
                  </a:lnTo>
                  <a:lnTo>
                    <a:pt x="635032" y="8672"/>
                  </a:lnTo>
                  <a:lnTo>
                    <a:pt x="587271" y="2199"/>
                  </a:lnTo>
                  <a:lnTo>
                    <a:pt x="538276" y="0"/>
                  </a:lnTo>
                  <a:close/>
                </a:path>
              </a:pathLst>
            </a:custGeom>
            <a:solidFill>
              <a:srgbClr val="D9782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2" name="object 22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6044183" y="3877055"/>
              <a:ext cx="618743" cy="621792"/>
            </a:xfrm>
            <a:prstGeom prst="rect">
              <a:avLst/>
            </a:prstGeom>
          </p:spPr>
        </p:pic>
        <p:sp>
          <p:nvSpPr>
            <p:cNvPr id="23" name="object 23"/>
            <p:cNvSpPr/>
            <p:nvPr/>
          </p:nvSpPr>
          <p:spPr>
            <a:xfrm>
              <a:off x="7888898" y="3649602"/>
              <a:ext cx="1076960" cy="1076960"/>
            </a:xfrm>
            <a:custGeom>
              <a:avLst/>
              <a:gdLst/>
              <a:ahLst/>
              <a:cxnLst/>
              <a:rect l="l" t="t" r="r" b="b"/>
              <a:pathLst>
                <a:path w="1076959" h="1076960">
                  <a:moveTo>
                    <a:pt x="538276" y="0"/>
                  </a:moveTo>
                  <a:lnTo>
                    <a:pt x="489282" y="2199"/>
                  </a:lnTo>
                  <a:lnTo>
                    <a:pt x="441520" y="8672"/>
                  </a:lnTo>
                  <a:lnTo>
                    <a:pt x="395181" y="19227"/>
                  </a:lnTo>
                  <a:lnTo>
                    <a:pt x="350454" y="33676"/>
                  </a:lnTo>
                  <a:lnTo>
                    <a:pt x="307530" y="51826"/>
                  </a:lnTo>
                  <a:lnTo>
                    <a:pt x="266598" y="73490"/>
                  </a:lnTo>
                  <a:lnTo>
                    <a:pt x="227848" y="98477"/>
                  </a:lnTo>
                  <a:lnTo>
                    <a:pt x="191472" y="126596"/>
                  </a:lnTo>
                  <a:lnTo>
                    <a:pt x="157657" y="157657"/>
                  </a:lnTo>
                  <a:lnTo>
                    <a:pt x="126596" y="191472"/>
                  </a:lnTo>
                  <a:lnTo>
                    <a:pt x="98477" y="227848"/>
                  </a:lnTo>
                  <a:lnTo>
                    <a:pt x="73490" y="266598"/>
                  </a:lnTo>
                  <a:lnTo>
                    <a:pt x="51826" y="307530"/>
                  </a:lnTo>
                  <a:lnTo>
                    <a:pt x="33676" y="350454"/>
                  </a:lnTo>
                  <a:lnTo>
                    <a:pt x="19227" y="395181"/>
                  </a:lnTo>
                  <a:lnTo>
                    <a:pt x="8672" y="441520"/>
                  </a:lnTo>
                  <a:lnTo>
                    <a:pt x="2199" y="489282"/>
                  </a:lnTo>
                  <a:lnTo>
                    <a:pt x="0" y="538276"/>
                  </a:lnTo>
                  <a:lnTo>
                    <a:pt x="2199" y="587271"/>
                  </a:lnTo>
                  <a:lnTo>
                    <a:pt x="8672" y="635032"/>
                  </a:lnTo>
                  <a:lnTo>
                    <a:pt x="19227" y="681372"/>
                  </a:lnTo>
                  <a:lnTo>
                    <a:pt x="33676" y="726099"/>
                  </a:lnTo>
                  <a:lnTo>
                    <a:pt x="51826" y="769023"/>
                  </a:lnTo>
                  <a:lnTo>
                    <a:pt x="73490" y="809955"/>
                  </a:lnTo>
                  <a:lnTo>
                    <a:pt x="98477" y="848705"/>
                  </a:lnTo>
                  <a:lnTo>
                    <a:pt x="126596" y="885082"/>
                  </a:lnTo>
                  <a:lnTo>
                    <a:pt x="157657" y="918896"/>
                  </a:lnTo>
                  <a:lnTo>
                    <a:pt x="191472" y="949957"/>
                  </a:lnTo>
                  <a:lnTo>
                    <a:pt x="227848" y="978076"/>
                  </a:lnTo>
                  <a:lnTo>
                    <a:pt x="266598" y="1003063"/>
                  </a:lnTo>
                  <a:lnTo>
                    <a:pt x="307530" y="1024726"/>
                  </a:lnTo>
                  <a:lnTo>
                    <a:pt x="350454" y="1042877"/>
                  </a:lnTo>
                  <a:lnTo>
                    <a:pt x="395181" y="1057325"/>
                  </a:lnTo>
                  <a:lnTo>
                    <a:pt x="441520" y="1067881"/>
                  </a:lnTo>
                  <a:lnTo>
                    <a:pt x="489282" y="1074353"/>
                  </a:lnTo>
                  <a:lnTo>
                    <a:pt x="538276" y="1076553"/>
                  </a:lnTo>
                  <a:lnTo>
                    <a:pt x="587271" y="1074353"/>
                  </a:lnTo>
                  <a:lnTo>
                    <a:pt x="635032" y="1067881"/>
                  </a:lnTo>
                  <a:lnTo>
                    <a:pt x="681372" y="1057325"/>
                  </a:lnTo>
                  <a:lnTo>
                    <a:pt x="726099" y="1042877"/>
                  </a:lnTo>
                  <a:lnTo>
                    <a:pt x="769024" y="1024726"/>
                  </a:lnTo>
                  <a:lnTo>
                    <a:pt x="809956" y="1003063"/>
                  </a:lnTo>
                  <a:lnTo>
                    <a:pt x="848705" y="978076"/>
                  </a:lnTo>
                  <a:lnTo>
                    <a:pt x="885082" y="949957"/>
                  </a:lnTo>
                  <a:lnTo>
                    <a:pt x="918896" y="918896"/>
                  </a:lnTo>
                  <a:lnTo>
                    <a:pt x="949958" y="885082"/>
                  </a:lnTo>
                  <a:lnTo>
                    <a:pt x="978077" y="848705"/>
                  </a:lnTo>
                  <a:lnTo>
                    <a:pt x="1003064" y="809955"/>
                  </a:lnTo>
                  <a:lnTo>
                    <a:pt x="1024727" y="769023"/>
                  </a:lnTo>
                  <a:lnTo>
                    <a:pt x="1042878" y="726099"/>
                  </a:lnTo>
                  <a:lnTo>
                    <a:pt x="1057327" y="681372"/>
                  </a:lnTo>
                  <a:lnTo>
                    <a:pt x="1067882" y="635032"/>
                  </a:lnTo>
                  <a:lnTo>
                    <a:pt x="1074355" y="587271"/>
                  </a:lnTo>
                  <a:lnTo>
                    <a:pt x="1076554" y="538276"/>
                  </a:lnTo>
                  <a:lnTo>
                    <a:pt x="1074355" y="489282"/>
                  </a:lnTo>
                  <a:lnTo>
                    <a:pt x="1067882" y="441520"/>
                  </a:lnTo>
                  <a:lnTo>
                    <a:pt x="1057327" y="395181"/>
                  </a:lnTo>
                  <a:lnTo>
                    <a:pt x="1042878" y="350454"/>
                  </a:lnTo>
                  <a:lnTo>
                    <a:pt x="1024727" y="307530"/>
                  </a:lnTo>
                  <a:lnTo>
                    <a:pt x="1003064" y="266598"/>
                  </a:lnTo>
                  <a:lnTo>
                    <a:pt x="978077" y="227848"/>
                  </a:lnTo>
                  <a:lnTo>
                    <a:pt x="949958" y="191472"/>
                  </a:lnTo>
                  <a:lnTo>
                    <a:pt x="918896" y="157657"/>
                  </a:lnTo>
                  <a:lnTo>
                    <a:pt x="885082" y="126596"/>
                  </a:lnTo>
                  <a:lnTo>
                    <a:pt x="848705" y="98477"/>
                  </a:lnTo>
                  <a:lnTo>
                    <a:pt x="809956" y="73490"/>
                  </a:lnTo>
                  <a:lnTo>
                    <a:pt x="769024" y="51826"/>
                  </a:lnTo>
                  <a:lnTo>
                    <a:pt x="726099" y="33676"/>
                  </a:lnTo>
                  <a:lnTo>
                    <a:pt x="681372" y="19227"/>
                  </a:lnTo>
                  <a:lnTo>
                    <a:pt x="635032" y="8672"/>
                  </a:lnTo>
                  <a:lnTo>
                    <a:pt x="587271" y="2199"/>
                  </a:lnTo>
                  <a:lnTo>
                    <a:pt x="538276" y="0"/>
                  </a:lnTo>
                  <a:close/>
                </a:path>
              </a:pathLst>
            </a:custGeom>
            <a:solidFill>
              <a:srgbClr val="DEB34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4" name="object 24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8116823" y="3877055"/>
              <a:ext cx="621792" cy="621792"/>
            </a:xfrm>
            <a:prstGeom prst="rect">
              <a:avLst/>
            </a:prstGeom>
          </p:spPr>
        </p:pic>
        <p:sp>
          <p:nvSpPr>
            <p:cNvPr id="25" name="object 25"/>
            <p:cNvSpPr/>
            <p:nvPr/>
          </p:nvSpPr>
          <p:spPr>
            <a:xfrm>
              <a:off x="9962589" y="3649602"/>
              <a:ext cx="1076960" cy="1076960"/>
            </a:xfrm>
            <a:custGeom>
              <a:avLst/>
              <a:gdLst/>
              <a:ahLst/>
              <a:cxnLst/>
              <a:rect l="l" t="t" r="r" b="b"/>
              <a:pathLst>
                <a:path w="1076959" h="1076960">
                  <a:moveTo>
                    <a:pt x="538276" y="0"/>
                  </a:moveTo>
                  <a:lnTo>
                    <a:pt x="489282" y="2199"/>
                  </a:lnTo>
                  <a:lnTo>
                    <a:pt x="441520" y="8672"/>
                  </a:lnTo>
                  <a:lnTo>
                    <a:pt x="395181" y="19227"/>
                  </a:lnTo>
                  <a:lnTo>
                    <a:pt x="350454" y="33676"/>
                  </a:lnTo>
                  <a:lnTo>
                    <a:pt x="307529" y="51826"/>
                  </a:lnTo>
                  <a:lnTo>
                    <a:pt x="266597" y="73490"/>
                  </a:lnTo>
                  <a:lnTo>
                    <a:pt x="227848" y="98477"/>
                  </a:lnTo>
                  <a:lnTo>
                    <a:pt x="191471" y="126596"/>
                  </a:lnTo>
                  <a:lnTo>
                    <a:pt x="157657" y="157657"/>
                  </a:lnTo>
                  <a:lnTo>
                    <a:pt x="126595" y="191472"/>
                  </a:lnTo>
                  <a:lnTo>
                    <a:pt x="98476" y="227848"/>
                  </a:lnTo>
                  <a:lnTo>
                    <a:pt x="73490" y="266598"/>
                  </a:lnTo>
                  <a:lnTo>
                    <a:pt x="51826" y="307530"/>
                  </a:lnTo>
                  <a:lnTo>
                    <a:pt x="33675" y="350454"/>
                  </a:lnTo>
                  <a:lnTo>
                    <a:pt x="19227" y="395181"/>
                  </a:lnTo>
                  <a:lnTo>
                    <a:pt x="8672" y="441520"/>
                  </a:lnTo>
                  <a:lnTo>
                    <a:pt x="2199" y="489282"/>
                  </a:lnTo>
                  <a:lnTo>
                    <a:pt x="0" y="538276"/>
                  </a:lnTo>
                  <a:lnTo>
                    <a:pt x="2199" y="587271"/>
                  </a:lnTo>
                  <a:lnTo>
                    <a:pt x="8672" y="635032"/>
                  </a:lnTo>
                  <a:lnTo>
                    <a:pt x="19227" y="681372"/>
                  </a:lnTo>
                  <a:lnTo>
                    <a:pt x="33675" y="726099"/>
                  </a:lnTo>
                  <a:lnTo>
                    <a:pt x="51826" y="769023"/>
                  </a:lnTo>
                  <a:lnTo>
                    <a:pt x="73490" y="809955"/>
                  </a:lnTo>
                  <a:lnTo>
                    <a:pt x="98476" y="848705"/>
                  </a:lnTo>
                  <a:lnTo>
                    <a:pt x="126595" y="885082"/>
                  </a:lnTo>
                  <a:lnTo>
                    <a:pt x="157657" y="918896"/>
                  </a:lnTo>
                  <a:lnTo>
                    <a:pt x="191471" y="949957"/>
                  </a:lnTo>
                  <a:lnTo>
                    <a:pt x="227848" y="978076"/>
                  </a:lnTo>
                  <a:lnTo>
                    <a:pt x="266597" y="1003063"/>
                  </a:lnTo>
                  <a:lnTo>
                    <a:pt x="307529" y="1024726"/>
                  </a:lnTo>
                  <a:lnTo>
                    <a:pt x="350454" y="1042877"/>
                  </a:lnTo>
                  <a:lnTo>
                    <a:pt x="395181" y="1057325"/>
                  </a:lnTo>
                  <a:lnTo>
                    <a:pt x="441520" y="1067881"/>
                  </a:lnTo>
                  <a:lnTo>
                    <a:pt x="489282" y="1074353"/>
                  </a:lnTo>
                  <a:lnTo>
                    <a:pt x="538276" y="1076553"/>
                  </a:lnTo>
                  <a:lnTo>
                    <a:pt x="587270" y="1074353"/>
                  </a:lnTo>
                  <a:lnTo>
                    <a:pt x="635032" y="1067881"/>
                  </a:lnTo>
                  <a:lnTo>
                    <a:pt x="681371" y="1057325"/>
                  </a:lnTo>
                  <a:lnTo>
                    <a:pt x="726098" y="1042877"/>
                  </a:lnTo>
                  <a:lnTo>
                    <a:pt x="769023" y="1024726"/>
                  </a:lnTo>
                  <a:lnTo>
                    <a:pt x="809955" y="1003063"/>
                  </a:lnTo>
                  <a:lnTo>
                    <a:pt x="848704" y="978076"/>
                  </a:lnTo>
                  <a:lnTo>
                    <a:pt x="885081" y="949957"/>
                  </a:lnTo>
                  <a:lnTo>
                    <a:pt x="918895" y="918896"/>
                  </a:lnTo>
                  <a:lnTo>
                    <a:pt x="949957" y="885082"/>
                  </a:lnTo>
                  <a:lnTo>
                    <a:pt x="978076" y="848705"/>
                  </a:lnTo>
                  <a:lnTo>
                    <a:pt x="1003062" y="809955"/>
                  </a:lnTo>
                  <a:lnTo>
                    <a:pt x="1024726" y="769023"/>
                  </a:lnTo>
                  <a:lnTo>
                    <a:pt x="1042877" y="726099"/>
                  </a:lnTo>
                  <a:lnTo>
                    <a:pt x="1057325" y="681372"/>
                  </a:lnTo>
                  <a:lnTo>
                    <a:pt x="1067881" y="635032"/>
                  </a:lnTo>
                  <a:lnTo>
                    <a:pt x="1074353" y="587271"/>
                  </a:lnTo>
                  <a:lnTo>
                    <a:pt x="1076553" y="538276"/>
                  </a:lnTo>
                  <a:lnTo>
                    <a:pt x="1074353" y="489282"/>
                  </a:lnTo>
                  <a:lnTo>
                    <a:pt x="1067881" y="441520"/>
                  </a:lnTo>
                  <a:lnTo>
                    <a:pt x="1057325" y="395181"/>
                  </a:lnTo>
                  <a:lnTo>
                    <a:pt x="1042877" y="350454"/>
                  </a:lnTo>
                  <a:lnTo>
                    <a:pt x="1024726" y="307530"/>
                  </a:lnTo>
                  <a:lnTo>
                    <a:pt x="1003062" y="266598"/>
                  </a:lnTo>
                  <a:lnTo>
                    <a:pt x="978076" y="227848"/>
                  </a:lnTo>
                  <a:lnTo>
                    <a:pt x="949957" y="191472"/>
                  </a:lnTo>
                  <a:lnTo>
                    <a:pt x="918895" y="157657"/>
                  </a:lnTo>
                  <a:lnTo>
                    <a:pt x="885081" y="126596"/>
                  </a:lnTo>
                  <a:lnTo>
                    <a:pt x="848704" y="98477"/>
                  </a:lnTo>
                  <a:lnTo>
                    <a:pt x="809955" y="73490"/>
                  </a:lnTo>
                  <a:lnTo>
                    <a:pt x="769023" y="51826"/>
                  </a:lnTo>
                  <a:lnTo>
                    <a:pt x="726098" y="33676"/>
                  </a:lnTo>
                  <a:lnTo>
                    <a:pt x="681371" y="19227"/>
                  </a:lnTo>
                  <a:lnTo>
                    <a:pt x="635032" y="8672"/>
                  </a:lnTo>
                  <a:lnTo>
                    <a:pt x="587270" y="2199"/>
                  </a:lnTo>
                  <a:lnTo>
                    <a:pt x="538276" y="0"/>
                  </a:lnTo>
                  <a:close/>
                </a:path>
              </a:pathLst>
            </a:custGeom>
            <a:solidFill>
              <a:srgbClr val="3C977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6" name="object 26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10189463" y="3877055"/>
              <a:ext cx="621792" cy="621792"/>
            </a:xfrm>
            <a:prstGeom prst="rect">
              <a:avLst/>
            </a:prstGeom>
          </p:spPr>
        </p:pic>
      </p:grpSp>
      <p:sp>
        <p:nvSpPr>
          <p:cNvPr id="27" name="object 27"/>
          <p:cNvSpPr txBox="1"/>
          <p:nvPr/>
        </p:nvSpPr>
        <p:spPr>
          <a:xfrm>
            <a:off x="7661333" y="2450591"/>
            <a:ext cx="1532255" cy="766445"/>
          </a:xfrm>
          <a:prstGeom prst="rect">
            <a:avLst/>
          </a:prstGeom>
        </p:spPr>
        <p:txBody>
          <a:bodyPr vert="horz" wrap="square" lIns="0" tIns="36830" rIns="0" bIns="0" rtlCol="0">
            <a:spAutoFit/>
          </a:bodyPr>
          <a:lstStyle/>
          <a:p>
            <a:pPr marL="12700" marR="5080" indent="-635" algn="ctr">
              <a:lnSpc>
                <a:spcPct val="85500"/>
              </a:lnSpc>
              <a:spcBef>
                <a:spcPts val="290"/>
              </a:spcBef>
            </a:pPr>
            <a:r>
              <a:rPr sz="1100" spc="-30" dirty="0">
                <a:latin typeface="Georgia"/>
                <a:cs typeface="Georgia"/>
              </a:rPr>
              <a:t>ESTABLISHING </a:t>
            </a:r>
            <a:r>
              <a:rPr sz="1100" spc="-25" dirty="0">
                <a:latin typeface="Georgia"/>
                <a:cs typeface="Georgia"/>
              </a:rPr>
              <a:t> CHANNELS </a:t>
            </a:r>
            <a:r>
              <a:rPr sz="1100" spc="-30" dirty="0">
                <a:latin typeface="Georgia"/>
                <a:cs typeface="Georgia"/>
              </a:rPr>
              <a:t>FOR </a:t>
            </a:r>
            <a:r>
              <a:rPr sz="1100" spc="-15" dirty="0">
                <a:latin typeface="Georgia"/>
                <a:cs typeface="Georgia"/>
              </a:rPr>
              <a:t>OPEN, </a:t>
            </a:r>
            <a:r>
              <a:rPr sz="1100" spc="-254" dirty="0">
                <a:latin typeface="Georgia"/>
                <a:cs typeface="Georgia"/>
              </a:rPr>
              <a:t> </a:t>
            </a:r>
            <a:r>
              <a:rPr sz="1100" spc="-30" dirty="0">
                <a:latin typeface="Georgia"/>
                <a:cs typeface="Georgia"/>
              </a:rPr>
              <a:t>TWO-WAY </a:t>
            </a:r>
            <a:r>
              <a:rPr sz="1100" spc="-25" dirty="0">
                <a:latin typeface="Georgia"/>
                <a:cs typeface="Georgia"/>
              </a:rPr>
              <a:t> COMMUNICATION</a:t>
            </a:r>
            <a:r>
              <a:rPr sz="1100" spc="-10" dirty="0">
                <a:latin typeface="Georgia"/>
                <a:cs typeface="Georgia"/>
              </a:rPr>
              <a:t> </a:t>
            </a:r>
            <a:r>
              <a:rPr sz="1100" dirty="0">
                <a:latin typeface="Georgia"/>
                <a:cs typeface="Georgia"/>
              </a:rPr>
              <a:t>AT </a:t>
            </a:r>
            <a:r>
              <a:rPr sz="1100" spc="5" dirty="0">
                <a:latin typeface="Georgia"/>
                <a:cs typeface="Georgia"/>
              </a:rPr>
              <a:t> </a:t>
            </a:r>
            <a:r>
              <a:rPr sz="1100" spc="-5" dirty="0">
                <a:latin typeface="Georgia"/>
                <a:cs typeface="Georgia"/>
              </a:rPr>
              <a:t>NIKE</a:t>
            </a:r>
            <a:endParaRPr sz="1100">
              <a:latin typeface="Georgia"/>
              <a:cs typeface="Georgia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9719023" y="2450591"/>
            <a:ext cx="1564005" cy="333375"/>
          </a:xfrm>
          <a:prstGeom prst="rect">
            <a:avLst/>
          </a:prstGeom>
        </p:spPr>
        <p:txBody>
          <a:bodyPr vert="horz" wrap="square" lIns="0" tIns="40640" rIns="0" bIns="0" rtlCol="0">
            <a:spAutoFit/>
          </a:bodyPr>
          <a:lstStyle/>
          <a:p>
            <a:pPr marL="12700" marR="5080" indent="56515">
              <a:lnSpc>
                <a:spcPts val="1100"/>
              </a:lnSpc>
              <a:spcBef>
                <a:spcPts val="320"/>
              </a:spcBef>
            </a:pPr>
            <a:r>
              <a:rPr sz="1100" spc="-30" dirty="0">
                <a:latin typeface="Georgia"/>
                <a:cs typeface="Georgia"/>
              </a:rPr>
              <a:t>REGULAR</a:t>
            </a:r>
            <a:r>
              <a:rPr sz="1100" spc="-20" dirty="0">
                <a:latin typeface="Georgia"/>
                <a:cs typeface="Georgia"/>
              </a:rPr>
              <a:t> </a:t>
            </a:r>
            <a:r>
              <a:rPr sz="1100" spc="-5" dirty="0">
                <a:latin typeface="Georgia"/>
                <a:cs typeface="Georgia"/>
              </a:rPr>
              <a:t>FEEDBACK </a:t>
            </a:r>
            <a:r>
              <a:rPr sz="1100" dirty="0">
                <a:latin typeface="Georgia"/>
                <a:cs typeface="Georgia"/>
              </a:rPr>
              <a:t> </a:t>
            </a:r>
            <a:r>
              <a:rPr sz="1100" spc="-105" dirty="0">
                <a:latin typeface="Georgia"/>
                <a:cs typeface="Georgia"/>
              </a:rPr>
              <a:t>M</a:t>
            </a:r>
            <a:r>
              <a:rPr sz="1100" dirty="0">
                <a:latin typeface="Georgia"/>
                <a:cs typeface="Georgia"/>
              </a:rPr>
              <a:t>E</a:t>
            </a:r>
            <a:r>
              <a:rPr sz="1100" spc="-10" dirty="0">
                <a:latin typeface="Georgia"/>
                <a:cs typeface="Georgia"/>
              </a:rPr>
              <a:t>C</a:t>
            </a:r>
            <a:r>
              <a:rPr sz="1100" spc="-65" dirty="0">
                <a:latin typeface="Georgia"/>
                <a:cs typeface="Georgia"/>
              </a:rPr>
              <a:t>H</a:t>
            </a:r>
            <a:r>
              <a:rPr sz="1100" spc="5" dirty="0">
                <a:latin typeface="Georgia"/>
                <a:cs typeface="Georgia"/>
              </a:rPr>
              <a:t>A</a:t>
            </a:r>
            <a:r>
              <a:rPr sz="1100" spc="-5" dirty="0">
                <a:latin typeface="Georgia"/>
                <a:cs typeface="Georgia"/>
              </a:rPr>
              <a:t>N</a:t>
            </a:r>
            <a:r>
              <a:rPr sz="1100" spc="-40" dirty="0">
                <a:latin typeface="Georgia"/>
                <a:cs typeface="Georgia"/>
              </a:rPr>
              <a:t>I</a:t>
            </a:r>
            <a:r>
              <a:rPr sz="1100" spc="-95" dirty="0">
                <a:latin typeface="Georgia"/>
                <a:cs typeface="Georgia"/>
              </a:rPr>
              <a:t>S</a:t>
            </a:r>
            <a:r>
              <a:rPr sz="1100" spc="-105" dirty="0">
                <a:latin typeface="Georgia"/>
                <a:cs typeface="Georgia"/>
              </a:rPr>
              <a:t>M</a:t>
            </a:r>
            <a:r>
              <a:rPr sz="1100" spc="-95" dirty="0">
                <a:latin typeface="Georgia"/>
                <a:cs typeface="Georgia"/>
              </a:rPr>
              <a:t>S</a:t>
            </a:r>
            <a:r>
              <a:rPr sz="1100" spc="5" dirty="0">
                <a:latin typeface="Georgia"/>
                <a:cs typeface="Georgia"/>
              </a:rPr>
              <a:t> A</a:t>
            </a:r>
            <a:r>
              <a:rPr sz="1100" spc="-5" dirty="0">
                <a:latin typeface="Georgia"/>
                <a:cs typeface="Georgia"/>
              </a:rPr>
              <a:t>T</a:t>
            </a:r>
            <a:r>
              <a:rPr sz="1100" spc="5" dirty="0">
                <a:latin typeface="Georgia"/>
                <a:cs typeface="Georgia"/>
              </a:rPr>
              <a:t> </a:t>
            </a:r>
            <a:r>
              <a:rPr sz="1100" spc="-5" dirty="0">
                <a:latin typeface="Georgia"/>
                <a:cs typeface="Georgia"/>
              </a:rPr>
              <a:t>N</a:t>
            </a:r>
            <a:r>
              <a:rPr sz="1100" spc="-40" dirty="0">
                <a:latin typeface="Georgia"/>
                <a:cs typeface="Georgia"/>
              </a:rPr>
              <a:t>I</a:t>
            </a:r>
            <a:r>
              <a:rPr sz="1100" spc="45" dirty="0">
                <a:latin typeface="Georgia"/>
                <a:cs typeface="Georgia"/>
              </a:rPr>
              <a:t>K</a:t>
            </a:r>
            <a:r>
              <a:rPr sz="1100" dirty="0">
                <a:latin typeface="Georgia"/>
                <a:cs typeface="Georgia"/>
              </a:rPr>
              <a:t>E</a:t>
            </a:r>
            <a:r>
              <a:rPr sz="1100" spc="-105" dirty="0">
                <a:latin typeface="Georgia"/>
                <a:cs typeface="Georgia"/>
              </a:rPr>
              <a:t>:</a:t>
            </a:r>
            <a:endParaRPr sz="1100">
              <a:latin typeface="Georgia"/>
              <a:cs typeface="Georgia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5503917" y="5010911"/>
            <a:ext cx="1699260" cy="485775"/>
          </a:xfrm>
          <a:prstGeom prst="rect">
            <a:avLst/>
          </a:prstGeom>
        </p:spPr>
        <p:txBody>
          <a:bodyPr vert="horz" wrap="square" lIns="0" tIns="33655" rIns="0" bIns="0" rtlCol="0">
            <a:spAutoFit/>
          </a:bodyPr>
          <a:lstStyle/>
          <a:p>
            <a:pPr marL="12065" marR="5080" algn="ctr">
              <a:lnSpc>
                <a:spcPct val="87300"/>
              </a:lnSpc>
              <a:spcBef>
                <a:spcPts val="265"/>
              </a:spcBef>
            </a:pPr>
            <a:r>
              <a:rPr sz="1100" spc="-5" dirty="0">
                <a:latin typeface="Georgia"/>
                <a:cs typeface="Georgia"/>
              </a:rPr>
              <a:t>ONE-ON-ONE </a:t>
            </a:r>
            <a:r>
              <a:rPr sz="1100" spc="-25" dirty="0">
                <a:latin typeface="Georgia"/>
                <a:cs typeface="Georgia"/>
              </a:rPr>
              <a:t>MEETINGS </a:t>
            </a:r>
            <a:r>
              <a:rPr sz="1100" spc="-260" dirty="0">
                <a:latin typeface="Georgia"/>
                <a:cs typeface="Georgia"/>
              </a:rPr>
              <a:t> </a:t>
            </a:r>
            <a:r>
              <a:rPr sz="1100" spc="-30" dirty="0">
                <a:latin typeface="Georgia"/>
                <a:cs typeface="Georgia"/>
              </a:rPr>
              <a:t>FOR</a:t>
            </a:r>
            <a:r>
              <a:rPr sz="1100" spc="-5" dirty="0">
                <a:latin typeface="Georgia"/>
                <a:cs typeface="Georgia"/>
              </a:rPr>
              <a:t> </a:t>
            </a:r>
            <a:r>
              <a:rPr sz="1100" spc="-15" dirty="0">
                <a:latin typeface="Georgia"/>
                <a:cs typeface="Georgia"/>
              </a:rPr>
              <a:t>PERSONALIZED </a:t>
            </a:r>
            <a:r>
              <a:rPr sz="1100" spc="-10" dirty="0">
                <a:latin typeface="Georgia"/>
                <a:cs typeface="Georgia"/>
              </a:rPr>
              <a:t> </a:t>
            </a:r>
            <a:r>
              <a:rPr sz="1100" spc="-45" dirty="0">
                <a:latin typeface="Georgia"/>
                <a:cs typeface="Georgia"/>
              </a:rPr>
              <a:t>DISCUSSIONS.</a:t>
            </a:r>
            <a:endParaRPr sz="1100">
              <a:latin typeface="Georgia"/>
              <a:cs typeface="Georgia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7549954" y="5010911"/>
            <a:ext cx="1755139" cy="485775"/>
          </a:xfrm>
          <a:prstGeom prst="rect">
            <a:avLst/>
          </a:prstGeom>
        </p:spPr>
        <p:txBody>
          <a:bodyPr vert="horz" wrap="square" lIns="0" tIns="33655" rIns="0" bIns="0" rtlCol="0">
            <a:spAutoFit/>
          </a:bodyPr>
          <a:lstStyle/>
          <a:p>
            <a:pPr marL="12700" marR="5080" algn="ctr">
              <a:lnSpc>
                <a:spcPct val="87300"/>
              </a:lnSpc>
              <a:spcBef>
                <a:spcPts val="265"/>
              </a:spcBef>
            </a:pPr>
            <a:r>
              <a:rPr sz="1100" spc="-15" dirty="0">
                <a:latin typeface="Georgia"/>
                <a:cs typeface="Georgia"/>
              </a:rPr>
              <a:t>EMPLOYEE</a:t>
            </a:r>
            <a:r>
              <a:rPr sz="1100" spc="-25" dirty="0">
                <a:latin typeface="Georgia"/>
                <a:cs typeface="Georgia"/>
              </a:rPr>
              <a:t> </a:t>
            </a:r>
            <a:r>
              <a:rPr sz="1100" spc="-40" dirty="0">
                <a:latin typeface="Georgia"/>
                <a:cs typeface="Georgia"/>
              </a:rPr>
              <a:t>SURVEYS</a:t>
            </a:r>
            <a:r>
              <a:rPr sz="1100" spc="-20" dirty="0">
                <a:latin typeface="Georgia"/>
                <a:cs typeface="Georgia"/>
              </a:rPr>
              <a:t> </a:t>
            </a:r>
            <a:r>
              <a:rPr sz="1100" spc="10" dirty="0">
                <a:latin typeface="Georgia"/>
                <a:cs typeface="Georgia"/>
              </a:rPr>
              <a:t>AND </a:t>
            </a:r>
            <a:r>
              <a:rPr sz="1100" spc="-250" dirty="0">
                <a:latin typeface="Georgia"/>
                <a:cs typeface="Georgia"/>
              </a:rPr>
              <a:t> </a:t>
            </a:r>
            <a:r>
              <a:rPr sz="1100" spc="-15" dirty="0">
                <a:latin typeface="Georgia"/>
                <a:cs typeface="Georgia"/>
              </a:rPr>
              <a:t>SUGGESTION </a:t>
            </a:r>
            <a:r>
              <a:rPr sz="1100" spc="-45" dirty="0">
                <a:latin typeface="Georgia"/>
                <a:cs typeface="Georgia"/>
              </a:rPr>
              <a:t>PLATFORMS </a:t>
            </a:r>
            <a:r>
              <a:rPr sz="1100" spc="-254" dirty="0">
                <a:latin typeface="Georgia"/>
                <a:cs typeface="Georgia"/>
              </a:rPr>
              <a:t> </a:t>
            </a:r>
            <a:r>
              <a:rPr sz="1100" dirty="0">
                <a:latin typeface="Georgia"/>
                <a:cs typeface="Georgia"/>
              </a:rPr>
              <a:t>AT NIKE</a:t>
            </a:r>
            <a:endParaRPr sz="1100">
              <a:latin typeface="Georgia"/>
              <a:cs typeface="Georgia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9624439" y="5010911"/>
            <a:ext cx="1753235" cy="485775"/>
          </a:xfrm>
          <a:prstGeom prst="rect">
            <a:avLst/>
          </a:prstGeom>
        </p:spPr>
        <p:txBody>
          <a:bodyPr vert="horz" wrap="square" lIns="0" tIns="33655" rIns="0" bIns="0" rtlCol="0">
            <a:spAutoFit/>
          </a:bodyPr>
          <a:lstStyle/>
          <a:p>
            <a:pPr marL="14604" marR="5080" indent="-2540" algn="just">
              <a:lnSpc>
                <a:spcPct val="87300"/>
              </a:lnSpc>
              <a:spcBef>
                <a:spcPts val="265"/>
              </a:spcBef>
            </a:pPr>
            <a:r>
              <a:rPr sz="1100" spc="-15" dirty="0">
                <a:latin typeface="Georgia"/>
                <a:cs typeface="Georgia"/>
              </a:rPr>
              <a:t>UTILIZING </a:t>
            </a:r>
            <a:r>
              <a:rPr sz="1100" spc="-5" dirty="0">
                <a:latin typeface="Georgia"/>
                <a:cs typeface="Georgia"/>
              </a:rPr>
              <a:t>FEEDBACK </a:t>
            </a:r>
            <a:r>
              <a:rPr sz="1100" spc="15" dirty="0">
                <a:latin typeface="Georgia"/>
                <a:cs typeface="Georgia"/>
              </a:rPr>
              <a:t>TO </a:t>
            </a:r>
            <a:r>
              <a:rPr sz="1100" spc="-254" dirty="0">
                <a:latin typeface="Georgia"/>
                <a:cs typeface="Georgia"/>
              </a:rPr>
              <a:t> </a:t>
            </a:r>
            <a:r>
              <a:rPr sz="1100" spc="-20" dirty="0">
                <a:latin typeface="Georgia"/>
                <a:cs typeface="Georgia"/>
              </a:rPr>
              <a:t>DRIVE </a:t>
            </a:r>
            <a:r>
              <a:rPr sz="1100" spc="-25" dirty="0">
                <a:latin typeface="Georgia"/>
                <a:cs typeface="Georgia"/>
              </a:rPr>
              <a:t>POSITIVE </a:t>
            </a:r>
            <a:r>
              <a:rPr sz="1100" spc="-5" dirty="0">
                <a:latin typeface="Georgia"/>
                <a:cs typeface="Georgia"/>
              </a:rPr>
              <a:t>CHANGE </a:t>
            </a:r>
            <a:r>
              <a:rPr sz="1100" spc="-254" dirty="0">
                <a:latin typeface="Georgia"/>
                <a:cs typeface="Georgia"/>
              </a:rPr>
              <a:t> </a:t>
            </a:r>
            <a:r>
              <a:rPr sz="1100" spc="10" dirty="0">
                <a:latin typeface="Georgia"/>
                <a:cs typeface="Georgia"/>
              </a:rPr>
              <a:t>AND</a:t>
            </a:r>
            <a:r>
              <a:rPr sz="1100" spc="-5" dirty="0">
                <a:latin typeface="Georgia"/>
                <a:cs typeface="Georgia"/>
              </a:rPr>
              <a:t> </a:t>
            </a:r>
            <a:r>
              <a:rPr sz="1100" spc="-30" dirty="0">
                <a:latin typeface="Georgia"/>
                <a:cs typeface="Georgia"/>
              </a:rPr>
              <a:t>GROWTH</a:t>
            </a:r>
            <a:r>
              <a:rPr sz="1100" spc="-5" dirty="0">
                <a:latin typeface="Georgia"/>
                <a:cs typeface="Georgia"/>
              </a:rPr>
              <a:t> </a:t>
            </a:r>
            <a:r>
              <a:rPr sz="1100" dirty="0">
                <a:latin typeface="Georgia"/>
                <a:cs typeface="Georgia"/>
              </a:rPr>
              <a:t>AT</a:t>
            </a:r>
            <a:r>
              <a:rPr sz="1100" spc="-5" dirty="0">
                <a:latin typeface="Georgia"/>
                <a:cs typeface="Georgia"/>
              </a:rPr>
              <a:t> </a:t>
            </a:r>
            <a:r>
              <a:rPr sz="1100" dirty="0">
                <a:latin typeface="Georgia"/>
                <a:cs typeface="Georgia"/>
              </a:rPr>
              <a:t>NIKE</a:t>
            </a:r>
            <a:endParaRPr sz="1100">
              <a:latin typeface="Georgia"/>
              <a:cs typeface="Georgia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480248" y="978915"/>
            <a:ext cx="9232265" cy="833119"/>
          </a:xfrm>
          <a:prstGeom prst="rect">
            <a:avLst/>
          </a:prstGeom>
        </p:spPr>
        <p:txBody>
          <a:bodyPr vert="horz" wrap="square" lIns="0" tIns="63500" rIns="0" bIns="0" rtlCol="0">
            <a:spAutoFit/>
          </a:bodyPr>
          <a:lstStyle/>
          <a:p>
            <a:pPr marL="3736975" marR="5080" indent="-3724910">
              <a:lnSpc>
                <a:spcPts val="3000"/>
              </a:lnSpc>
              <a:spcBef>
                <a:spcPts val="500"/>
              </a:spcBef>
            </a:pPr>
            <a:r>
              <a:rPr sz="2800" spc="-55" dirty="0"/>
              <a:t>Developing</a:t>
            </a:r>
            <a:r>
              <a:rPr sz="2800" spc="-5" dirty="0"/>
              <a:t> </a:t>
            </a:r>
            <a:r>
              <a:rPr sz="2800" spc="-10" dirty="0"/>
              <a:t>the</a:t>
            </a:r>
            <a:r>
              <a:rPr sz="2800" spc="-5" dirty="0"/>
              <a:t> </a:t>
            </a:r>
            <a:r>
              <a:rPr sz="2800" spc="-30" dirty="0"/>
              <a:t>Engagement</a:t>
            </a:r>
            <a:r>
              <a:rPr sz="2800" spc="-5" dirty="0"/>
              <a:t> </a:t>
            </a:r>
            <a:r>
              <a:rPr sz="2800" spc="-80" dirty="0"/>
              <a:t>Strategy</a:t>
            </a:r>
            <a:r>
              <a:rPr sz="2800" spc="-5" dirty="0"/>
              <a:t> </a:t>
            </a:r>
            <a:r>
              <a:rPr sz="2800" spc="-35" dirty="0"/>
              <a:t>at</a:t>
            </a:r>
            <a:r>
              <a:rPr sz="2800" spc="-5" dirty="0"/>
              <a:t> </a:t>
            </a:r>
            <a:r>
              <a:rPr sz="2800" spc="-55" dirty="0"/>
              <a:t>Nike</a:t>
            </a:r>
            <a:r>
              <a:rPr sz="2800" spc="-5" dirty="0"/>
              <a:t> </a:t>
            </a:r>
            <a:r>
              <a:rPr sz="2800" spc="-60" dirty="0"/>
              <a:t>-</a:t>
            </a:r>
            <a:r>
              <a:rPr sz="2800" dirty="0"/>
              <a:t> </a:t>
            </a:r>
            <a:r>
              <a:rPr sz="2800" spc="-55" dirty="0"/>
              <a:t>Step</a:t>
            </a:r>
            <a:r>
              <a:rPr sz="2800" dirty="0"/>
              <a:t> </a:t>
            </a:r>
            <a:r>
              <a:rPr sz="2800" spc="-130" dirty="0"/>
              <a:t>4:</a:t>
            </a:r>
            <a:r>
              <a:rPr sz="2800" dirty="0"/>
              <a:t> </a:t>
            </a:r>
            <a:r>
              <a:rPr sz="2800" spc="-60" dirty="0"/>
              <a:t>Recognition </a:t>
            </a:r>
            <a:r>
              <a:rPr sz="2800" spc="-685" dirty="0"/>
              <a:t> </a:t>
            </a:r>
            <a:r>
              <a:rPr sz="2800" spc="-30" dirty="0"/>
              <a:t>and</a:t>
            </a:r>
            <a:r>
              <a:rPr sz="2800" spc="-5" dirty="0"/>
              <a:t> </a:t>
            </a:r>
            <a:r>
              <a:rPr sz="2800" spc="-95" dirty="0"/>
              <a:t>Rewards</a:t>
            </a:r>
            <a:endParaRPr sz="2800"/>
          </a:p>
        </p:txBody>
      </p:sp>
      <p:grpSp>
        <p:nvGrpSpPr>
          <p:cNvPr id="3" name="object 3"/>
          <p:cNvGrpSpPr/>
          <p:nvPr/>
        </p:nvGrpSpPr>
        <p:grpSpPr>
          <a:xfrm>
            <a:off x="1480953" y="3165328"/>
            <a:ext cx="800735" cy="800735"/>
            <a:chOff x="1480953" y="3165328"/>
            <a:chExt cx="800735" cy="800735"/>
          </a:xfrm>
        </p:grpSpPr>
        <p:sp>
          <p:nvSpPr>
            <p:cNvPr id="4" name="object 4"/>
            <p:cNvSpPr/>
            <p:nvPr/>
          </p:nvSpPr>
          <p:spPr>
            <a:xfrm>
              <a:off x="1480953" y="3165328"/>
              <a:ext cx="800735" cy="800735"/>
            </a:xfrm>
            <a:custGeom>
              <a:avLst/>
              <a:gdLst/>
              <a:ahLst/>
              <a:cxnLst/>
              <a:rect l="l" t="t" r="r" b="b"/>
              <a:pathLst>
                <a:path w="800735" h="800735">
                  <a:moveTo>
                    <a:pt x="400066" y="0"/>
                  </a:moveTo>
                  <a:lnTo>
                    <a:pt x="353410" y="2691"/>
                  </a:lnTo>
                  <a:lnTo>
                    <a:pt x="308334" y="10566"/>
                  </a:lnTo>
                  <a:lnTo>
                    <a:pt x="265140" y="23323"/>
                  </a:lnTo>
                  <a:lnTo>
                    <a:pt x="224127" y="40663"/>
                  </a:lnTo>
                  <a:lnTo>
                    <a:pt x="185595" y="62285"/>
                  </a:lnTo>
                  <a:lnTo>
                    <a:pt x="149845" y="87889"/>
                  </a:lnTo>
                  <a:lnTo>
                    <a:pt x="117176" y="117176"/>
                  </a:lnTo>
                  <a:lnTo>
                    <a:pt x="87890" y="149845"/>
                  </a:lnTo>
                  <a:lnTo>
                    <a:pt x="62285" y="185595"/>
                  </a:lnTo>
                  <a:lnTo>
                    <a:pt x="40663" y="224126"/>
                  </a:lnTo>
                  <a:lnTo>
                    <a:pt x="23323" y="265139"/>
                  </a:lnTo>
                  <a:lnTo>
                    <a:pt x="10566" y="308334"/>
                  </a:lnTo>
                  <a:lnTo>
                    <a:pt x="2691" y="353409"/>
                  </a:lnTo>
                  <a:lnTo>
                    <a:pt x="0" y="400065"/>
                  </a:lnTo>
                  <a:lnTo>
                    <a:pt x="2691" y="446721"/>
                  </a:lnTo>
                  <a:lnTo>
                    <a:pt x="10566" y="491796"/>
                  </a:lnTo>
                  <a:lnTo>
                    <a:pt x="23323" y="534991"/>
                  </a:lnTo>
                  <a:lnTo>
                    <a:pt x="40663" y="576004"/>
                  </a:lnTo>
                  <a:lnTo>
                    <a:pt x="62285" y="614535"/>
                  </a:lnTo>
                  <a:lnTo>
                    <a:pt x="87890" y="650286"/>
                  </a:lnTo>
                  <a:lnTo>
                    <a:pt x="117176" y="682954"/>
                  </a:lnTo>
                  <a:lnTo>
                    <a:pt x="149845" y="712240"/>
                  </a:lnTo>
                  <a:lnTo>
                    <a:pt x="185595" y="737845"/>
                  </a:lnTo>
                  <a:lnTo>
                    <a:pt x="224127" y="759467"/>
                  </a:lnTo>
                  <a:lnTo>
                    <a:pt x="265140" y="776807"/>
                  </a:lnTo>
                  <a:lnTo>
                    <a:pt x="308334" y="789564"/>
                  </a:lnTo>
                  <a:lnTo>
                    <a:pt x="353410" y="797438"/>
                  </a:lnTo>
                  <a:lnTo>
                    <a:pt x="400066" y="800130"/>
                  </a:lnTo>
                  <a:lnTo>
                    <a:pt x="446722" y="797438"/>
                  </a:lnTo>
                  <a:lnTo>
                    <a:pt x="491797" y="789564"/>
                  </a:lnTo>
                  <a:lnTo>
                    <a:pt x="534991" y="776807"/>
                  </a:lnTo>
                  <a:lnTo>
                    <a:pt x="576004" y="759467"/>
                  </a:lnTo>
                  <a:lnTo>
                    <a:pt x="614536" y="737845"/>
                  </a:lnTo>
                  <a:lnTo>
                    <a:pt x="650286" y="712240"/>
                  </a:lnTo>
                  <a:lnTo>
                    <a:pt x="682955" y="682954"/>
                  </a:lnTo>
                  <a:lnTo>
                    <a:pt x="712241" y="650286"/>
                  </a:lnTo>
                  <a:lnTo>
                    <a:pt x="737846" y="614535"/>
                  </a:lnTo>
                  <a:lnTo>
                    <a:pt x="759468" y="576004"/>
                  </a:lnTo>
                  <a:lnTo>
                    <a:pt x="776808" y="534991"/>
                  </a:lnTo>
                  <a:lnTo>
                    <a:pt x="789565" y="491796"/>
                  </a:lnTo>
                  <a:lnTo>
                    <a:pt x="797440" y="446721"/>
                  </a:lnTo>
                  <a:lnTo>
                    <a:pt x="800131" y="400065"/>
                  </a:lnTo>
                  <a:lnTo>
                    <a:pt x="797440" y="353409"/>
                  </a:lnTo>
                  <a:lnTo>
                    <a:pt x="789565" y="308334"/>
                  </a:lnTo>
                  <a:lnTo>
                    <a:pt x="776808" y="265139"/>
                  </a:lnTo>
                  <a:lnTo>
                    <a:pt x="759468" y="224126"/>
                  </a:lnTo>
                  <a:lnTo>
                    <a:pt x="737846" y="185595"/>
                  </a:lnTo>
                  <a:lnTo>
                    <a:pt x="712241" y="149845"/>
                  </a:lnTo>
                  <a:lnTo>
                    <a:pt x="682955" y="117176"/>
                  </a:lnTo>
                  <a:lnTo>
                    <a:pt x="650286" y="87889"/>
                  </a:lnTo>
                  <a:lnTo>
                    <a:pt x="614536" y="62285"/>
                  </a:lnTo>
                  <a:lnTo>
                    <a:pt x="576004" y="40663"/>
                  </a:lnTo>
                  <a:lnTo>
                    <a:pt x="534991" y="23323"/>
                  </a:lnTo>
                  <a:lnTo>
                    <a:pt x="491797" y="10566"/>
                  </a:lnTo>
                  <a:lnTo>
                    <a:pt x="446722" y="2691"/>
                  </a:lnTo>
                  <a:lnTo>
                    <a:pt x="400066" y="0"/>
                  </a:lnTo>
                  <a:close/>
                </a:path>
              </a:pathLst>
            </a:custGeom>
            <a:solidFill>
              <a:srgbClr val="3C977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" name="object 5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648967" y="3331463"/>
              <a:ext cx="466344" cy="466344"/>
            </a:xfrm>
            <a:prstGeom prst="rect">
              <a:avLst/>
            </a:prstGeom>
          </p:spPr>
        </p:pic>
      </p:grpSp>
      <p:sp>
        <p:nvSpPr>
          <p:cNvPr id="6" name="object 6"/>
          <p:cNvSpPr txBox="1"/>
          <p:nvPr/>
        </p:nvSpPr>
        <p:spPr>
          <a:xfrm>
            <a:off x="2439841" y="3116071"/>
            <a:ext cx="1793239" cy="836294"/>
          </a:xfrm>
          <a:prstGeom prst="rect">
            <a:avLst/>
          </a:prstGeom>
        </p:spPr>
        <p:txBody>
          <a:bodyPr vert="horz" wrap="square" lIns="0" tIns="46990" rIns="0" bIns="0" rtlCol="0">
            <a:spAutoFit/>
          </a:bodyPr>
          <a:lstStyle/>
          <a:p>
            <a:pPr marL="12700" marR="5080">
              <a:lnSpc>
                <a:spcPct val="84900"/>
              </a:lnSpc>
              <a:spcBef>
                <a:spcPts val="370"/>
              </a:spcBef>
            </a:pPr>
            <a:r>
              <a:rPr sz="1500" dirty="0">
                <a:latin typeface="Times New Roman"/>
                <a:cs typeface="Times New Roman"/>
              </a:rPr>
              <a:t>The</a:t>
            </a:r>
            <a:r>
              <a:rPr sz="1500" spc="-10" dirty="0">
                <a:latin typeface="Times New Roman"/>
                <a:cs typeface="Times New Roman"/>
              </a:rPr>
              <a:t> </a:t>
            </a:r>
            <a:r>
              <a:rPr sz="1500" spc="-25" dirty="0">
                <a:latin typeface="Times New Roman"/>
                <a:cs typeface="Times New Roman"/>
              </a:rPr>
              <a:t>impact</a:t>
            </a:r>
            <a:r>
              <a:rPr sz="1500" spc="-5" dirty="0">
                <a:latin typeface="Times New Roman"/>
                <a:cs typeface="Times New Roman"/>
              </a:rPr>
              <a:t> </a:t>
            </a:r>
            <a:r>
              <a:rPr sz="1500" dirty="0">
                <a:latin typeface="Times New Roman"/>
                <a:cs typeface="Times New Roman"/>
              </a:rPr>
              <a:t>of </a:t>
            </a:r>
            <a:r>
              <a:rPr sz="1500" spc="5" dirty="0">
                <a:latin typeface="Times New Roman"/>
                <a:cs typeface="Times New Roman"/>
              </a:rPr>
              <a:t> </a:t>
            </a:r>
            <a:r>
              <a:rPr sz="1500" spc="-35" dirty="0">
                <a:latin typeface="Times New Roman"/>
                <a:cs typeface="Times New Roman"/>
              </a:rPr>
              <a:t>recognizing</a:t>
            </a:r>
            <a:r>
              <a:rPr sz="1500" spc="-15" dirty="0">
                <a:latin typeface="Times New Roman"/>
                <a:cs typeface="Times New Roman"/>
              </a:rPr>
              <a:t> and </a:t>
            </a:r>
            <a:r>
              <a:rPr sz="1500" spc="-10" dirty="0">
                <a:latin typeface="Times New Roman"/>
                <a:cs typeface="Times New Roman"/>
              </a:rPr>
              <a:t> </a:t>
            </a:r>
            <a:r>
              <a:rPr sz="1500" spc="-40" dirty="0">
                <a:latin typeface="Times New Roman"/>
                <a:cs typeface="Times New Roman"/>
              </a:rPr>
              <a:t>rewarding</a:t>
            </a:r>
            <a:r>
              <a:rPr sz="1500" spc="-25" dirty="0">
                <a:latin typeface="Times New Roman"/>
                <a:cs typeface="Times New Roman"/>
              </a:rPr>
              <a:t> </a:t>
            </a:r>
            <a:r>
              <a:rPr sz="1500" spc="-15" dirty="0">
                <a:latin typeface="Times New Roman"/>
                <a:cs typeface="Times New Roman"/>
              </a:rPr>
              <a:t>contributions </a:t>
            </a:r>
            <a:r>
              <a:rPr sz="1500" spc="-360" dirty="0">
                <a:latin typeface="Times New Roman"/>
                <a:cs typeface="Times New Roman"/>
              </a:rPr>
              <a:t> </a:t>
            </a:r>
            <a:r>
              <a:rPr sz="1500" spc="15" dirty="0">
                <a:latin typeface="Times New Roman"/>
                <a:cs typeface="Times New Roman"/>
              </a:rPr>
              <a:t>on</a:t>
            </a:r>
            <a:r>
              <a:rPr sz="1500" spc="-15" dirty="0">
                <a:latin typeface="Times New Roman"/>
                <a:cs typeface="Times New Roman"/>
              </a:rPr>
              <a:t> </a:t>
            </a:r>
            <a:r>
              <a:rPr sz="1500" spc="-30" dirty="0">
                <a:latin typeface="Times New Roman"/>
                <a:cs typeface="Times New Roman"/>
              </a:rPr>
              <a:t>engagement</a:t>
            </a:r>
            <a:r>
              <a:rPr sz="1500" spc="-10" dirty="0">
                <a:latin typeface="Times New Roman"/>
                <a:cs typeface="Times New Roman"/>
              </a:rPr>
              <a:t> </a:t>
            </a:r>
            <a:r>
              <a:rPr sz="1500" spc="-20" dirty="0">
                <a:latin typeface="Times New Roman"/>
                <a:cs typeface="Times New Roman"/>
              </a:rPr>
              <a:t>at</a:t>
            </a:r>
            <a:r>
              <a:rPr sz="1500" spc="-10" dirty="0">
                <a:latin typeface="Times New Roman"/>
                <a:cs typeface="Times New Roman"/>
              </a:rPr>
              <a:t> </a:t>
            </a:r>
            <a:r>
              <a:rPr sz="1500" spc="-30" dirty="0">
                <a:latin typeface="Times New Roman"/>
                <a:cs typeface="Times New Roman"/>
              </a:rPr>
              <a:t>Nike</a:t>
            </a:r>
            <a:endParaRPr sz="1500">
              <a:latin typeface="Times New Roman"/>
              <a:cs typeface="Times New Roman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4667191" y="3165328"/>
            <a:ext cx="800735" cy="800735"/>
            <a:chOff x="4667191" y="3165328"/>
            <a:chExt cx="800735" cy="800735"/>
          </a:xfrm>
        </p:grpSpPr>
        <p:sp>
          <p:nvSpPr>
            <p:cNvPr id="8" name="object 8"/>
            <p:cNvSpPr/>
            <p:nvPr/>
          </p:nvSpPr>
          <p:spPr>
            <a:xfrm>
              <a:off x="4667191" y="3165328"/>
              <a:ext cx="800735" cy="800735"/>
            </a:xfrm>
            <a:custGeom>
              <a:avLst/>
              <a:gdLst/>
              <a:ahLst/>
              <a:cxnLst/>
              <a:rect l="l" t="t" r="r" b="b"/>
              <a:pathLst>
                <a:path w="800735" h="800735">
                  <a:moveTo>
                    <a:pt x="400065" y="0"/>
                  </a:moveTo>
                  <a:lnTo>
                    <a:pt x="353409" y="2691"/>
                  </a:lnTo>
                  <a:lnTo>
                    <a:pt x="308334" y="10566"/>
                  </a:lnTo>
                  <a:lnTo>
                    <a:pt x="265139" y="23323"/>
                  </a:lnTo>
                  <a:lnTo>
                    <a:pt x="224126" y="40663"/>
                  </a:lnTo>
                  <a:lnTo>
                    <a:pt x="185595" y="62285"/>
                  </a:lnTo>
                  <a:lnTo>
                    <a:pt x="149845" y="87889"/>
                  </a:lnTo>
                  <a:lnTo>
                    <a:pt x="117176" y="117176"/>
                  </a:lnTo>
                  <a:lnTo>
                    <a:pt x="87889" y="149845"/>
                  </a:lnTo>
                  <a:lnTo>
                    <a:pt x="62285" y="185595"/>
                  </a:lnTo>
                  <a:lnTo>
                    <a:pt x="40663" y="224126"/>
                  </a:lnTo>
                  <a:lnTo>
                    <a:pt x="23323" y="265139"/>
                  </a:lnTo>
                  <a:lnTo>
                    <a:pt x="10566" y="308334"/>
                  </a:lnTo>
                  <a:lnTo>
                    <a:pt x="2691" y="353409"/>
                  </a:lnTo>
                  <a:lnTo>
                    <a:pt x="0" y="400065"/>
                  </a:lnTo>
                  <a:lnTo>
                    <a:pt x="2691" y="446721"/>
                  </a:lnTo>
                  <a:lnTo>
                    <a:pt x="10566" y="491796"/>
                  </a:lnTo>
                  <a:lnTo>
                    <a:pt x="23323" y="534991"/>
                  </a:lnTo>
                  <a:lnTo>
                    <a:pt x="40663" y="576004"/>
                  </a:lnTo>
                  <a:lnTo>
                    <a:pt x="62285" y="614535"/>
                  </a:lnTo>
                  <a:lnTo>
                    <a:pt x="87889" y="650286"/>
                  </a:lnTo>
                  <a:lnTo>
                    <a:pt x="117176" y="682954"/>
                  </a:lnTo>
                  <a:lnTo>
                    <a:pt x="149845" y="712240"/>
                  </a:lnTo>
                  <a:lnTo>
                    <a:pt x="185595" y="737845"/>
                  </a:lnTo>
                  <a:lnTo>
                    <a:pt x="224126" y="759467"/>
                  </a:lnTo>
                  <a:lnTo>
                    <a:pt x="265139" y="776807"/>
                  </a:lnTo>
                  <a:lnTo>
                    <a:pt x="308334" y="789564"/>
                  </a:lnTo>
                  <a:lnTo>
                    <a:pt x="353409" y="797438"/>
                  </a:lnTo>
                  <a:lnTo>
                    <a:pt x="400065" y="800130"/>
                  </a:lnTo>
                  <a:lnTo>
                    <a:pt x="446721" y="797438"/>
                  </a:lnTo>
                  <a:lnTo>
                    <a:pt x="491796" y="789564"/>
                  </a:lnTo>
                  <a:lnTo>
                    <a:pt x="534991" y="776807"/>
                  </a:lnTo>
                  <a:lnTo>
                    <a:pt x="576004" y="759467"/>
                  </a:lnTo>
                  <a:lnTo>
                    <a:pt x="614536" y="737845"/>
                  </a:lnTo>
                  <a:lnTo>
                    <a:pt x="650286" y="712240"/>
                  </a:lnTo>
                  <a:lnTo>
                    <a:pt x="682955" y="682954"/>
                  </a:lnTo>
                  <a:lnTo>
                    <a:pt x="712241" y="650286"/>
                  </a:lnTo>
                  <a:lnTo>
                    <a:pt x="737846" y="614535"/>
                  </a:lnTo>
                  <a:lnTo>
                    <a:pt x="759468" y="576004"/>
                  </a:lnTo>
                  <a:lnTo>
                    <a:pt x="776808" y="534991"/>
                  </a:lnTo>
                  <a:lnTo>
                    <a:pt x="789565" y="491796"/>
                  </a:lnTo>
                  <a:lnTo>
                    <a:pt x="797440" y="446721"/>
                  </a:lnTo>
                  <a:lnTo>
                    <a:pt x="800131" y="400065"/>
                  </a:lnTo>
                  <a:lnTo>
                    <a:pt x="797440" y="353409"/>
                  </a:lnTo>
                  <a:lnTo>
                    <a:pt x="789565" y="308334"/>
                  </a:lnTo>
                  <a:lnTo>
                    <a:pt x="776808" y="265139"/>
                  </a:lnTo>
                  <a:lnTo>
                    <a:pt x="759468" y="224126"/>
                  </a:lnTo>
                  <a:lnTo>
                    <a:pt x="737846" y="185595"/>
                  </a:lnTo>
                  <a:lnTo>
                    <a:pt x="712241" y="149845"/>
                  </a:lnTo>
                  <a:lnTo>
                    <a:pt x="682955" y="117176"/>
                  </a:lnTo>
                  <a:lnTo>
                    <a:pt x="650286" y="87889"/>
                  </a:lnTo>
                  <a:lnTo>
                    <a:pt x="614536" y="62285"/>
                  </a:lnTo>
                  <a:lnTo>
                    <a:pt x="576004" y="40663"/>
                  </a:lnTo>
                  <a:lnTo>
                    <a:pt x="534991" y="23323"/>
                  </a:lnTo>
                  <a:lnTo>
                    <a:pt x="491796" y="10566"/>
                  </a:lnTo>
                  <a:lnTo>
                    <a:pt x="446721" y="2691"/>
                  </a:lnTo>
                  <a:lnTo>
                    <a:pt x="400065" y="0"/>
                  </a:lnTo>
                  <a:close/>
                </a:path>
              </a:pathLst>
            </a:custGeom>
            <a:solidFill>
              <a:srgbClr val="44709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" name="object 9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834127" y="3331463"/>
              <a:ext cx="466344" cy="466344"/>
            </a:xfrm>
            <a:prstGeom prst="rect">
              <a:avLst/>
            </a:prstGeom>
          </p:spPr>
        </p:pic>
      </p:grpSp>
      <p:sp>
        <p:nvSpPr>
          <p:cNvPr id="10" name="object 10"/>
          <p:cNvSpPr txBox="1"/>
          <p:nvPr/>
        </p:nvSpPr>
        <p:spPr>
          <a:xfrm>
            <a:off x="5626079" y="3308096"/>
            <a:ext cx="1491615" cy="458470"/>
          </a:xfrm>
          <a:prstGeom prst="rect">
            <a:avLst/>
          </a:prstGeom>
        </p:spPr>
        <p:txBody>
          <a:bodyPr vert="horz" wrap="square" lIns="0" tIns="39370" rIns="0" bIns="0" rtlCol="0">
            <a:spAutoFit/>
          </a:bodyPr>
          <a:lstStyle/>
          <a:p>
            <a:pPr marL="12700" marR="5080">
              <a:lnSpc>
                <a:spcPts val="1610"/>
              </a:lnSpc>
              <a:spcBef>
                <a:spcPts val="310"/>
              </a:spcBef>
            </a:pPr>
            <a:r>
              <a:rPr sz="1500" spc="-35" dirty="0">
                <a:latin typeface="Times New Roman"/>
                <a:cs typeface="Times New Roman"/>
              </a:rPr>
              <a:t>Diverse</a:t>
            </a:r>
            <a:r>
              <a:rPr sz="1500" spc="-15" dirty="0">
                <a:latin typeface="Times New Roman"/>
                <a:cs typeface="Times New Roman"/>
              </a:rPr>
              <a:t> </a:t>
            </a:r>
            <a:r>
              <a:rPr sz="1500" dirty="0">
                <a:latin typeface="Times New Roman"/>
                <a:cs typeface="Times New Roman"/>
              </a:rPr>
              <a:t>forms</a:t>
            </a:r>
            <a:r>
              <a:rPr sz="1500" spc="-15" dirty="0">
                <a:latin typeface="Times New Roman"/>
                <a:cs typeface="Times New Roman"/>
              </a:rPr>
              <a:t> </a:t>
            </a:r>
            <a:r>
              <a:rPr sz="1500" dirty="0">
                <a:latin typeface="Times New Roman"/>
                <a:cs typeface="Times New Roman"/>
              </a:rPr>
              <a:t>of </a:t>
            </a:r>
            <a:r>
              <a:rPr sz="1500" spc="5" dirty="0">
                <a:latin typeface="Times New Roman"/>
                <a:cs typeface="Times New Roman"/>
              </a:rPr>
              <a:t> </a:t>
            </a:r>
            <a:r>
              <a:rPr sz="1500" spc="-25" dirty="0">
                <a:latin typeface="Times New Roman"/>
                <a:cs typeface="Times New Roman"/>
              </a:rPr>
              <a:t>recognition</a:t>
            </a:r>
            <a:r>
              <a:rPr sz="1500" spc="-20" dirty="0">
                <a:latin typeface="Times New Roman"/>
                <a:cs typeface="Times New Roman"/>
              </a:rPr>
              <a:t> at</a:t>
            </a:r>
            <a:r>
              <a:rPr sz="1500" spc="-15" dirty="0">
                <a:latin typeface="Times New Roman"/>
                <a:cs typeface="Times New Roman"/>
              </a:rPr>
              <a:t> </a:t>
            </a:r>
            <a:r>
              <a:rPr sz="1500" spc="-45" dirty="0">
                <a:latin typeface="Times New Roman"/>
                <a:cs typeface="Times New Roman"/>
              </a:rPr>
              <a:t>Nike:</a:t>
            </a:r>
            <a:endParaRPr sz="1500">
              <a:latin typeface="Times New Roman"/>
              <a:cs typeface="Times New Roman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7853429" y="3165328"/>
            <a:ext cx="800735" cy="800735"/>
            <a:chOff x="7853429" y="3165328"/>
            <a:chExt cx="800735" cy="800735"/>
          </a:xfrm>
        </p:grpSpPr>
        <p:sp>
          <p:nvSpPr>
            <p:cNvPr id="12" name="object 12"/>
            <p:cNvSpPr/>
            <p:nvPr/>
          </p:nvSpPr>
          <p:spPr>
            <a:xfrm>
              <a:off x="7853429" y="3165328"/>
              <a:ext cx="800735" cy="800735"/>
            </a:xfrm>
            <a:custGeom>
              <a:avLst/>
              <a:gdLst/>
              <a:ahLst/>
              <a:cxnLst/>
              <a:rect l="l" t="t" r="r" b="b"/>
              <a:pathLst>
                <a:path w="800734" h="800735">
                  <a:moveTo>
                    <a:pt x="400065" y="0"/>
                  </a:moveTo>
                  <a:lnTo>
                    <a:pt x="353409" y="2691"/>
                  </a:lnTo>
                  <a:lnTo>
                    <a:pt x="308334" y="10566"/>
                  </a:lnTo>
                  <a:lnTo>
                    <a:pt x="265139" y="23323"/>
                  </a:lnTo>
                  <a:lnTo>
                    <a:pt x="224126" y="40663"/>
                  </a:lnTo>
                  <a:lnTo>
                    <a:pt x="185595" y="62285"/>
                  </a:lnTo>
                  <a:lnTo>
                    <a:pt x="149845" y="87889"/>
                  </a:lnTo>
                  <a:lnTo>
                    <a:pt x="117176" y="117176"/>
                  </a:lnTo>
                  <a:lnTo>
                    <a:pt x="87889" y="149845"/>
                  </a:lnTo>
                  <a:lnTo>
                    <a:pt x="62285" y="185595"/>
                  </a:lnTo>
                  <a:lnTo>
                    <a:pt x="40663" y="224126"/>
                  </a:lnTo>
                  <a:lnTo>
                    <a:pt x="23323" y="265139"/>
                  </a:lnTo>
                  <a:lnTo>
                    <a:pt x="10566" y="308334"/>
                  </a:lnTo>
                  <a:lnTo>
                    <a:pt x="2691" y="353409"/>
                  </a:lnTo>
                  <a:lnTo>
                    <a:pt x="0" y="400065"/>
                  </a:lnTo>
                  <a:lnTo>
                    <a:pt x="2691" y="446721"/>
                  </a:lnTo>
                  <a:lnTo>
                    <a:pt x="10566" y="491796"/>
                  </a:lnTo>
                  <a:lnTo>
                    <a:pt x="23323" y="534991"/>
                  </a:lnTo>
                  <a:lnTo>
                    <a:pt x="40663" y="576004"/>
                  </a:lnTo>
                  <a:lnTo>
                    <a:pt x="62285" y="614535"/>
                  </a:lnTo>
                  <a:lnTo>
                    <a:pt x="87889" y="650286"/>
                  </a:lnTo>
                  <a:lnTo>
                    <a:pt x="117176" y="682954"/>
                  </a:lnTo>
                  <a:lnTo>
                    <a:pt x="149845" y="712240"/>
                  </a:lnTo>
                  <a:lnTo>
                    <a:pt x="185595" y="737845"/>
                  </a:lnTo>
                  <a:lnTo>
                    <a:pt x="224126" y="759467"/>
                  </a:lnTo>
                  <a:lnTo>
                    <a:pt x="265139" y="776807"/>
                  </a:lnTo>
                  <a:lnTo>
                    <a:pt x="308334" y="789564"/>
                  </a:lnTo>
                  <a:lnTo>
                    <a:pt x="353409" y="797438"/>
                  </a:lnTo>
                  <a:lnTo>
                    <a:pt x="400065" y="800130"/>
                  </a:lnTo>
                  <a:lnTo>
                    <a:pt x="446721" y="797438"/>
                  </a:lnTo>
                  <a:lnTo>
                    <a:pt x="491796" y="789564"/>
                  </a:lnTo>
                  <a:lnTo>
                    <a:pt x="534991" y="776807"/>
                  </a:lnTo>
                  <a:lnTo>
                    <a:pt x="576004" y="759467"/>
                  </a:lnTo>
                  <a:lnTo>
                    <a:pt x="614536" y="737845"/>
                  </a:lnTo>
                  <a:lnTo>
                    <a:pt x="650286" y="712240"/>
                  </a:lnTo>
                  <a:lnTo>
                    <a:pt x="682955" y="682954"/>
                  </a:lnTo>
                  <a:lnTo>
                    <a:pt x="712241" y="650286"/>
                  </a:lnTo>
                  <a:lnTo>
                    <a:pt x="737846" y="614535"/>
                  </a:lnTo>
                  <a:lnTo>
                    <a:pt x="759468" y="576004"/>
                  </a:lnTo>
                  <a:lnTo>
                    <a:pt x="776808" y="534991"/>
                  </a:lnTo>
                  <a:lnTo>
                    <a:pt x="789565" y="491796"/>
                  </a:lnTo>
                  <a:lnTo>
                    <a:pt x="797440" y="446721"/>
                  </a:lnTo>
                  <a:lnTo>
                    <a:pt x="800131" y="400065"/>
                  </a:lnTo>
                  <a:lnTo>
                    <a:pt x="797440" y="353409"/>
                  </a:lnTo>
                  <a:lnTo>
                    <a:pt x="789565" y="308334"/>
                  </a:lnTo>
                  <a:lnTo>
                    <a:pt x="776808" y="265139"/>
                  </a:lnTo>
                  <a:lnTo>
                    <a:pt x="759468" y="224126"/>
                  </a:lnTo>
                  <a:lnTo>
                    <a:pt x="737846" y="185595"/>
                  </a:lnTo>
                  <a:lnTo>
                    <a:pt x="712241" y="149845"/>
                  </a:lnTo>
                  <a:lnTo>
                    <a:pt x="682955" y="117176"/>
                  </a:lnTo>
                  <a:lnTo>
                    <a:pt x="650286" y="87889"/>
                  </a:lnTo>
                  <a:lnTo>
                    <a:pt x="614536" y="62285"/>
                  </a:lnTo>
                  <a:lnTo>
                    <a:pt x="576004" y="40663"/>
                  </a:lnTo>
                  <a:lnTo>
                    <a:pt x="534991" y="23323"/>
                  </a:lnTo>
                  <a:lnTo>
                    <a:pt x="491796" y="10566"/>
                  </a:lnTo>
                  <a:lnTo>
                    <a:pt x="446721" y="2691"/>
                  </a:lnTo>
                  <a:lnTo>
                    <a:pt x="400065" y="0"/>
                  </a:lnTo>
                  <a:close/>
                </a:path>
              </a:pathLst>
            </a:custGeom>
            <a:solidFill>
              <a:srgbClr val="A23C3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3" name="object 13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8019288" y="3331463"/>
              <a:ext cx="466344" cy="466344"/>
            </a:xfrm>
            <a:prstGeom prst="rect">
              <a:avLst/>
            </a:prstGeom>
          </p:spPr>
        </p:pic>
      </p:grpSp>
      <p:sp>
        <p:nvSpPr>
          <p:cNvPr id="14" name="object 14"/>
          <p:cNvSpPr txBox="1"/>
          <p:nvPr/>
        </p:nvSpPr>
        <p:spPr>
          <a:xfrm>
            <a:off x="8812317" y="3308096"/>
            <a:ext cx="1814195" cy="458470"/>
          </a:xfrm>
          <a:prstGeom prst="rect">
            <a:avLst/>
          </a:prstGeom>
        </p:spPr>
        <p:txBody>
          <a:bodyPr vert="horz" wrap="square" lIns="0" tIns="39370" rIns="0" bIns="0" rtlCol="0">
            <a:spAutoFit/>
          </a:bodyPr>
          <a:lstStyle/>
          <a:p>
            <a:pPr marL="12700" marR="5080">
              <a:lnSpc>
                <a:spcPts val="1610"/>
              </a:lnSpc>
              <a:spcBef>
                <a:spcPts val="310"/>
              </a:spcBef>
            </a:pPr>
            <a:r>
              <a:rPr sz="1500" spc="-60" dirty="0">
                <a:latin typeface="Times New Roman"/>
                <a:cs typeface="Times New Roman"/>
              </a:rPr>
              <a:t>Verbal</a:t>
            </a:r>
            <a:r>
              <a:rPr sz="1500" spc="-15" dirty="0">
                <a:latin typeface="Times New Roman"/>
                <a:cs typeface="Times New Roman"/>
              </a:rPr>
              <a:t> </a:t>
            </a:r>
            <a:r>
              <a:rPr sz="1500" spc="-25" dirty="0">
                <a:latin typeface="Times New Roman"/>
                <a:cs typeface="Times New Roman"/>
              </a:rPr>
              <a:t>appreciation</a:t>
            </a:r>
            <a:r>
              <a:rPr sz="1500" spc="-15" dirty="0">
                <a:latin typeface="Times New Roman"/>
                <a:cs typeface="Times New Roman"/>
              </a:rPr>
              <a:t> and </a:t>
            </a:r>
            <a:r>
              <a:rPr sz="1500" spc="-360" dirty="0">
                <a:latin typeface="Times New Roman"/>
                <a:cs typeface="Times New Roman"/>
              </a:rPr>
              <a:t> </a:t>
            </a:r>
            <a:r>
              <a:rPr sz="1500" spc="15" dirty="0">
                <a:latin typeface="Times New Roman"/>
                <a:cs typeface="Times New Roman"/>
              </a:rPr>
              <a:t>p</a:t>
            </a:r>
            <a:r>
              <a:rPr sz="1500" spc="-25" dirty="0">
                <a:latin typeface="Times New Roman"/>
                <a:cs typeface="Times New Roman"/>
              </a:rPr>
              <a:t>u</a:t>
            </a:r>
            <a:r>
              <a:rPr sz="1500" spc="15" dirty="0">
                <a:latin typeface="Times New Roman"/>
                <a:cs typeface="Times New Roman"/>
              </a:rPr>
              <a:t>b</a:t>
            </a:r>
            <a:r>
              <a:rPr sz="1500" spc="-65" dirty="0">
                <a:latin typeface="Times New Roman"/>
                <a:cs typeface="Times New Roman"/>
              </a:rPr>
              <a:t>lic</a:t>
            </a:r>
            <a:r>
              <a:rPr sz="1500" spc="-5" dirty="0">
                <a:latin typeface="Times New Roman"/>
                <a:cs typeface="Times New Roman"/>
              </a:rPr>
              <a:t> </a:t>
            </a:r>
            <a:r>
              <a:rPr sz="1500" spc="-60" dirty="0">
                <a:latin typeface="Times New Roman"/>
                <a:cs typeface="Times New Roman"/>
              </a:rPr>
              <a:t>a</a:t>
            </a:r>
            <a:r>
              <a:rPr sz="1500" spc="-65" dirty="0">
                <a:latin typeface="Times New Roman"/>
                <a:cs typeface="Times New Roman"/>
              </a:rPr>
              <a:t>c</a:t>
            </a:r>
            <a:r>
              <a:rPr sz="1500" spc="-55" dirty="0">
                <a:latin typeface="Times New Roman"/>
                <a:cs typeface="Times New Roman"/>
              </a:rPr>
              <a:t>k</a:t>
            </a:r>
            <a:r>
              <a:rPr sz="1500" spc="15" dirty="0">
                <a:latin typeface="Times New Roman"/>
                <a:cs typeface="Times New Roman"/>
              </a:rPr>
              <a:t>n</a:t>
            </a:r>
            <a:r>
              <a:rPr sz="1500" spc="-5" dirty="0">
                <a:latin typeface="Times New Roman"/>
                <a:cs typeface="Times New Roman"/>
              </a:rPr>
              <a:t>o</a:t>
            </a:r>
            <a:r>
              <a:rPr sz="1500" spc="-85" dirty="0">
                <a:latin typeface="Times New Roman"/>
                <a:cs typeface="Times New Roman"/>
              </a:rPr>
              <a:t>w</a:t>
            </a:r>
            <a:r>
              <a:rPr sz="1500" spc="-45" dirty="0">
                <a:latin typeface="Times New Roman"/>
                <a:cs typeface="Times New Roman"/>
              </a:rPr>
              <a:t>l</a:t>
            </a:r>
            <a:r>
              <a:rPr sz="1500" spc="-80" dirty="0">
                <a:latin typeface="Times New Roman"/>
                <a:cs typeface="Times New Roman"/>
              </a:rPr>
              <a:t>e</a:t>
            </a:r>
            <a:r>
              <a:rPr sz="1500" spc="-40" dirty="0">
                <a:latin typeface="Times New Roman"/>
                <a:cs typeface="Times New Roman"/>
              </a:rPr>
              <a:t>d</a:t>
            </a:r>
            <a:r>
              <a:rPr sz="1500" spc="-45" dirty="0">
                <a:latin typeface="Times New Roman"/>
                <a:cs typeface="Times New Roman"/>
              </a:rPr>
              <a:t>g</a:t>
            </a:r>
            <a:r>
              <a:rPr sz="1500" spc="-35" dirty="0">
                <a:latin typeface="Times New Roman"/>
                <a:cs typeface="Times New Roman"/>
              </a:rPr>
              <a:t>m</a:t>
            </a:r>
            <a:r>
              <a:rPr sz="1500" spc="-25" dirty="0">
                <a:latin typeface="Times New Roman"/>
                <a:cs typeface="Times New Roman"/>
              </a:rPr>
              <a:t>e</a:t>
            </a:r>
            <a:r>
              <a:rPr sz="1500" spc="15" dirty="0">
                <a:latin typeface="Times New Roman"/>
                <a:cs typeface="Times New Roman"/>
              </a:rPr>
              <a:t>n</a:t>
            </a:r>
            <a:r>
              <a:rPr sz="1500" spc="20" dirty="0">
                <a:latin typeface="Times New Roman"/>
                <a:cs typeface="Times New Roman"/>
              </a:rPr>
              <a:t>t</a:t>
            </a:r>
            <a:r>
              <a:rPr sz="1500" spc="-50" dirty="0">
                <a:latin typeface="Times New Roman"/>
                <a:cs typeface="Times New Roman"/>
              </a:rPr>
              <a:t>.</a:t>
            </a:r>
            <a:endParaRPr sz="1500">
              <a:latin typeface="Times New Roman"/>
              <a:cs typeface="Times New Roman"/>
            </a:endParaRPr>
          </a:p>
        </p:txBody>
      </p:sp>
      <p:grpSp>
        <p:nvGrpSpPr>
          <p:cNvPr id="15" name="object 15"/>
          <p:cNvGrpSpPr/>
          <p:nvPr/>
        </p:nvGrpSpPr>
        <p:grpSpPr>
          <a:xfrm>
            <a:off x="1480953" y="4454189"/>
            <a:ext cx="800735" cy="800735"/>
            <a:chOff x="1480953" y="4454189"/>
            <a:chExt cx="800735" cy="800735"/>
          </a:xfrm>
        </p:grpSpPr>
        <p:sp>
          <p:nvSpPr>
            <p:cNvPr id="16" name="object 16"/>
            <p:cNvSpPr/>
            <p:nvPr/>
          </p:nvSpPr>
          <p:spPr>
            <a:xfrm>
              <a:off x="1480953" y="4454189"/>
              <a:ext cx="800735" cy="800735"/>
            </a:xfrm>
            <a:custGeom>
              <a:avLst/>
              <a:gdLst/>
              <a:ahLst/>
              <a:cxnLst/>
              <a:rect l="l" t="t" r="r" b="b"/>
              <a:pathLst>
                <a:path w="800735" h="800735">
                  <a:moveTo>
                    <a:pt x="400066" y="0"/>
                  </a:moveTo>
                  <a:lnTo>
                    <a:pt x="353410" y="2691"/>
                  </a:lnTo>
                  <a:lnTo>
                    <a:pt x="308334" y="10566"/>
                  </a:lnTo>
                  <a:lnTo>
                    <a:pt x="265140" y="23323"/>
                  </a:lnTo>
                  <a:lnTo>
                    <a:pt x="224127" y="40663"/>
                  </a:lnTo>
                  <a:lnTo>
                    <a:pt x="185595" y="62285"/>
                  </a:lnTo>
                  <a:lnTo>
                    <a:pt x="149845" y="87889"/>
                  </a:lnTo>
                  <a:lnTo>
                    <a:pt x="117176" y="117176"/>
                  </a:lnTo>
                  <a:lnTo>
                    <a:pt x="87890" y="149845"/>
                  </a:lnTo>
                  <a:lnTo>
                    <a:pt x="62285" y="185595"/>
                  </a:lnTo>
                  <a:lnTo>
                    <a:pt x="40663" y="224126"/>
                  </a:lnTo>
                  <a:lnTo>
                    <a:pt x="23323" y="265139"/>
                  </a:lnTo>
                  <a:lnTo>
                    <a:pt x="10566" y="308334"/>
                  </a:lnTo>
                  <a:lnTo>
                    <a:pt x="2691" y="353409"/>
                  </a:lnTo>
                  <a:lnTo>
                    <a:pt x="0" y="400065"/>
                  </a:lnTo>
                  <a:lnTo>
                    <a:pt x="2691" y="446721"/>
                  </a:lnTo>
                  <a:lnTo>
                    <a:pt x="10566" y="491796"/>
                  </a:lnTo>
                  <a:lnTo>
                    <a:pt x="23323" y="534991"/>
                  </a:lnTo>
                  <a:lnTo>
                    <a:pt x="40663" y="576004"/>
                  </a:lnTo>
                  <a:lnTo>
                    <a:pt x="62285" y="614535"/>
                  </a:lnTo>
                  <a:lnTo>
                    <a:pt x="87890" y="650286"/>
                  </a:lnTo>
                  <a:lnTo>
                    <a:pt x="117176" y="682954"/>
                  </a:lnTo>
                  <a:lnTo>
                    <a:pt x="149845" y="712240"/>
                  </a:lnTo>
                  <a:lnTo>
                    <a:pt x="185595" y="737845"/>
                  </a:lnTo>
                  <a:lnTo>
                    <a:pt x="224127" y="759467"/>
                  </a:lnTo>
                  <a:lnTo>
                    <a:pt x="265140" y="776807"/>
                  </a:lnTo>
                  <a:lnTo>
                    <a:pt x="308334" y="789564"/>
                  </a:lnTo>
                  <a:lnTo>
                    <a:pt x="353410" y="797438"/>
                  </a:lnTo>
                  <a:lnTo>
                    <a:pt x="400066" y="800130"/>
                  </a:lnTo>
                  <a:lnTo>
                    <a:pt x="446722" y="797438"/>
                  </a:lnTo>
                  <a:lnTo>
                    <a:pt x="491797" y="789564"/>
                  </a:lnTo>
                  <a:lnTo>
                    <a:pt x="534991" y="776807"/>
                  </a:lnTo>
                  <a:lnTo>
                    <a:pt x="576004" y="759467"/>
                  </a:lnTo>
                  <a:lnTo>
                    <a:pt x="614536" y="737845"/>
                  </a:lnTo>
                  <a:lnTo>
                    <a:pt x="650286" y="712240"/>
                  </a:lnTo>
                  <a:lnTo>
                    <a:pt x="682955" y="682954"/>
                  </a:lnTo>
                  <a:lnTo>
                    <a:pt x="712241" y="650286"/>
                  </a:lnTo>
                  <a:lnTo>
                    <a:pt x="737846" y="614535"/>
                  </a:lnTo>
                  <a:lnTo>
                    <a:pt x="759468" y="576004"/>
                  </a:lnTo>
                  <a:lnTo>
                    <a:pt x="776808" y="534991"/>
                  </a:lnTo>
                  <a:lnTo>
                    <a:pt x="789565" y="491796"/>
                  </a:lnTo>
                  <a:lnTo>
                    <a:pt x="797440" y="446721"/>
                  </a:lnTo>
                  <a:lnTo>
                    <a:pt x="800131" y="400065"/>
                  </a:lnTo>
                  <a:lnTo>
                    <a:pt x="797440" y="353409"/>
                  </a:lnTo>
                  <a:lnTo>
                    <a:pt x="789565" y="308334"/>
                  </a:lnTo>
                  <a:lnTo>
                    <a:pt x="776808" y="265139"/>
                  </a:lnTo>
                  <a:lnTo>
                    <a:pt x="759468" y="224126"/>
                  </a:lnTo>
                  <a:lnTo>
                    <a:pt x="737846" y="185595"/>
                  </a:lnTo>
                  <a:lnTo>
                    <a:pt x="712241" y="149845"/>
                  </a:lnTo>
                  <a:lnTo>
                    <a:pt x="682955" y="117176"/>
                  </a:lnTo>
                  <a:lnTo>
                    <a:pt x="650286" y="87889"/>
                  </a:lnTo>
                  <a:lnTo>
                    <a:pt x="614536" y="62285"/>
                  </a:lnTo>
                  <a:lnTo>
                    <a:pt x="576004" y="40663"/>
                  </a:lnTo>
                  <a:lnTo>
                    <a:pt x="534991" y="23323"/>
                  </a:lnTo>
                  <a:lnTo>
                    <a:pt x="491797" y="10566"/>
                  </a:lnTo>
                  <a:lnTo>
                    <a:pt x="446722" y="2691"/>
                  </a:lnTo>
                  <a:lnTo>
                    <a:pt x="400066" y="0"/>
                  </a:lnTo>
                  <a:close/>
                </a:path>
              </a:pathLst>
            </a:custGeom>
            <a:solidFill>
              <a:srgbClr val="D9782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7" name="object 17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648967" y="4620768"/>
              <a:ext cx="466344" cy="466344"/>
            </a:xfrm>
            <a:prstGeom prst="rect">
              <a:avLst/>
            </a:prstGeom>
          </p:spPr>
        </p:pic>
      </p:grpSp>
      <p:sp>
        <p:nvSpPr>
          <p:cNvPr id="18" name="object 18"/>
          <p:cNvSpPr txBox="1"/>
          <p:nvPr/>
        </p:nvSpPr>
        <p:spPr>
          <a:xfrm>
            <a:off x="2439841" y="4622292"/>
            <a:ext cx="1703070" cy="415925"/>
          </a:xfrm>
          <a:prstGeom prst="rect">
            <a:avLst/>
          </a:prstGeom>
        </p:spPr>
        <p:txBody>
          <a:bodyPr vert="horz" wrap="square" lIns="0" tIns="48895" rIns="0" bIns="0" rtlCol="0">
            <a:spAutoFit/>
          </a:bodyPr>
          <a:lstStyle/>
          <a:p>
            <a:pPr marL="12700" marR="5080">
              <a:lnSpc>
                <a:spcPts val="1390"/>
              </a:lnSpc>
              <a:spcBef>
                <a:spcPts val="385"/>
              </a:spcBef>
            </a:pPr>
            <a:r>
              <a:rPr sz="1400" spc="-30" dirty="0">
                <a:latin typeface="Times New Roman"/>
                <a:cs typeface="Times New Roman"/>
              </a:rPr>
              <a:t>Employee</a:t>
            </a:r>
            <a:r>
              <a:rPr sz="1400" spc="-25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Times New Roman"/>
                <a:cs typeface="Times New Roman"/>
              </a:rPr>
              <a:t>of</a:t>
            </a:r>
            <a:r>
              <a:rPr sz="1400" spc="160" dirty="0">
                <a:latin typeface="Times New Roman"/>
                <a:cs typeface="Times New Roman"/>
              </a:rPr>
              <a:t> </a:t>
            </a:r>
            <a:r>
              <a:rPr sz="1400" spc="-5" dirty="0">
                <a:latin typeface="Times New Roman"/>
                <a:cs typeface="Times New Roman"/>
              </a:rPr>
              <a:t>the</a:t>
            </a:r>
            <a:r>
              <a:rPr sz="1400" spc="-20" dirty="0">
                <a:latin typeface="Times New Roman"/>
                <a:cs typeface="Times New Roman"/>
              </a:rPr>
              <a:t> </a:t>
            </a:r>
            <a:r>
              <a:rPr sz="1400" spc="5" dirty="0">
                <a:latin typeface="Times New Roman"/>
                <a:cs typeface="Times New Roman"/>
              </a:rPr>
              <a:t>month </a:t>
            </a:r>
            <a:r>
              <a:rPr sz="1400" spc="-335" dirty="0">
                <a:latin typeface="Times New Roman"/>
                <a:cs typeface="Times New Roman"/>
              </a:rPr>
              <a:t> </a:t>
            </a:r>
            <a:r>
              <a:rPr sz="1400" spc="-15" dirty="0">
                <a:latin typeface="Times New Roman"/>
                <a:cs typeface="Times New Roman"/>
              </a:rPr>
              <a:t>programs</a:t>
            </a:r>
            <a:r>
              <a:rPr sz="1400" spc="-10" dirty="0">
                <a:latin typeface="Times New Roman"/>
                <a:cs typeface="Times New Roman"/>
              </a:rPr>
              <a:t> </a:t>
            </a:r>
            <a:r>
              <a:rPr sz="1400" spc="-20" dirty="0">
                <a:latin typeface="Times New Roman"/>
                <a:cs typeface="Times New Roman"/>
              </a:rPr>
              <a:t>at</a:t>
            </a:r>
            <a:r>
              <a:rPr sz="1400" spc="-15" dirty="0">
                <a:latin typeface="Times New Roman"/>
                <a:cs typeface="Times New Roman"/>
              </a:rPr>
              <a:t> </a:t>
            </a:r>
            <a:r>
              <a:rPr sz="1400" spc="-30" dirty="0">
                <a:latin typeface="Times New Roman"/>
                <a:cs typeface="Times New Roman"/>
              </a:rPr>
              <a:t>Nike</a:t>
            </a:r>
            <a:endParaRPr sz="1400">
              <a:latin typeface="Times New Roman"/>
              <a:cs typeface="Times New Roman"/>
            </a:endParaRPr>
          </a:p>
        </p:txBody>
      </p:sp>
      <p:grpSp>
        <p:nvGrpSpPr>
          <p:cNvPr id="19" name="object 19"/>
          <p:cNvGrpSpPr/>
          <p:nvPr/>
        </p:nvGrpSpPr>
        <p:grpSpPr>
          <a:xfrm>
            <a:off x="4667191" y="4454189"/>
            <a:ext cx="800735" cy="800735"/>
            <a:chOff x="4667191" y="4454189"/>
            <a:chExt cx="800735" cy="800735"/>
          </a:xfrm>
        </p:grpSpPr>
        <p:sp>
          <p:nvSpPr>
            <p:cNvPr id="20" name="object 20"/>
            <p:cNvSpPr/>
            <p:nvPr/>
          </p:nvSpPr>
          <p:spPr>
            <a:xfrm>
              <a:off x="4667191" y="4454189"/>
              <a:ext cx="800735" cy="800735"/>
            </a:xfrm>
            <a:custGeom>
              <a:avLst/>
              <a:gdLst/>
              <a:ahLst/>
              <a:cxnLst/>
              <a:rect l="l" t="t" r="r" b="b"/>
              <a:pathLst>
                <a:path w="800735" h="800735">
                  <a:moveTo>
                    <a:pt x="400065" y="0"/>
                  </a:moveTo>
                  <a:lnTo>
                    <a:pt x="353409" y="2691"/>
                  </a:lnTo>
                  <a:lnTo>
                    <a:pt x="308334" y="10566"/>
                  </a:lnTo>
                  <a:lnTo>
                    <a:pt x="265139" y="23323"/>
                  </a:lnTo>
                  <a:lnTo>
                    <a:pt x="224126" y="40663"/>
                  </a:lnTo>
                  <a:lnTo>
                    <a:pt x="185595" y="62285"/>
                  </a:lnTo>
                  <a:lnTo>
                    <a:pt x="149845" y="87889"/>
                  </a:lnTo>
                  <a:lnTo>
                    <a:pt x="117176" y="117176"/>
                  </a:lnTo>
                  <a:lnTo>
                    <a:pt x="87889" y="149845"/>
                  </a:lnTo>
                  <a:lnTo>
                    <a:pt x="62285" y="185595"/>
                  </a:lnTo>
                  <a:lnTo>
                    <a:pt x="40663" y="224126"/>
                  </a:lnTo>
                  <a:lnTo>
                    <a:pt x="23323" y="265139"/>
                  </a:lnTo>
                  <a:lnTo>
                    <a:pt x="10566" y="308334"/>
                  </a:lnTo>
                  <a:lnTo>
                    <a:pt x="2691" y="353409"/>
                  </a:lnTo>
                  <a:lnTo>
                    <a:pt x="0" y="400065"/>
                  </a:lnTo>
                  <a:lnTo>
                    <a:pt x="2691" y="446721"/>
                  </a:lnTo>
                  <a:lnTo>
                    <a:pt x="10566" y="491796"/>
                  </a:lnTo>
                  <a:lnTo>
                    <a:pt x="23323" y="534991"/>
                  </a:lnTo>
                  <a:lnTo>
                    <a:pt x="40663" y="576004"/>
                  </a:lnTo>
                  <a:lnTo>
                    <a:pt x="62285" y="614535"/>
                  </a:lnTo>
                  <a:lnTo>
                    <a:pt x="87889" y="650286"/>
                  </a:lnTo>
                  <a:lnTo>
                    <a:pt x="117176" y="682954"/>
                  </a:lnTo>
                  <a:lnTo>
                    <a:pt x="149845" y="712240"/>
                  </a:lnTo>
                  <a:lnTo>
                    <a:pt x="185595" y="737845"/>
                  </a:lnTo>
                  <a:lnTo>
                    <a:pt x="224126" y="759467"/>
                  </a:lnTo>
                  <a:lnTo>
                    <a:pt x="265139" y="776807"/>
                  </a:lnTo>
                  <a:lnTo>
                    <a:pt x="308334" y="789564"/>
                  </a:lnTo>
                  <a:lnTo>
                    <a:pt x="353409" y="797438"/>
                  </a:lnTo>
                  <a:lnTo>
                    <a:pt x="400065" y="800130"/>
                  </a:lnTo>
                  <a:lnTo>
                    <a:pt x="446721" y="797438"/>
                  </a:lnTo>
                  <a:lnTo>
                    <a:pt x="491796" y="789564"/>
                  </a:lnTo>
                  <a:lnTo>
                    <a:pt x="534991" y="776807"/>
                  </a:lnTo>
                  <a:lnTo>
                    <a:pt x="576004" y="759467"/>
                  </a:lnTo>
                  <a:lnTo>
                    <a:pt x="614536" y="737845"/>
                  </a:lnTo>
                  <a:lnTo>
                    <a:pt x="650286" y="712240"/>
                  </a:lnTo>
                  <a:lnTo>
                    <a:pt x="682955" y="682954"/>
                  </a:lnTo>
                  <a:lnTo>
                    <a:pt x="712241" y="650286"/>
                  </a:lnTo>
                  <a:lnTo>
                    <a:pt x="737846" y="614535"/>
                  </a:lnTo>
                  <a:lnTo>
                    <a:pt x="759468" y="576004"/>
                  </a:lnTo>
                  <a:lnTo>
                    <a:pt x="776808" y="534991"/>
                  </a:lnTo>
                  <a:lnTo>
                    <a:pt x="789565" y="491796"/>
                  </a:lnTo>
                  <a:lnTo>
                    <a:pt x="797440" y="446721"/>
                  </a:lnTo>
                  <a:lnTo>
                    <a:pt x="800131" y="400065"/>
                  </a:lnTo>
                  <a:lnTo>
                    <a:pt x="797440" y="353409"/>
                  </a:lnTo>
                  <a:lnTo>
                    <a:pt x="789565" y="308334"/>
                  </a:lnTo>
                  <a:lnTo>
                    <a:pt x="776808" y="265139"/>
                  </a:lnTo>
                  <a:lnTo>
                    <a:pt x="759468" y="224126"/>
                  </a:lnTo>
                  <a:lnTo>
                    <a:pt x="737846" y="185595"/>
                  </a:lnTo>
                  <a:lnTo>
                    <a:pt x="712241" y="149845"/>
                  </a:lnTo>
                  <a:lnTo>
                    <a:pt x="682955" y="117176"/>
                  </a:lnTo>
                  <a:lnTo>
                    <a:pt x="650286" y="87889"/>
                  </a:lnTo>
                  <a:lnTo>
                    <a:pt x="614536" y="62285"/>
                  </a:lnTo>
                  <a:lnTo>
                    <a:pt x="576004" y="40663"/>
                  </a:lnTo>
                  <a:lnTo>
                    <a:pt x="534991" y="23323"/>
                  </a:lnTo>
                  <a:lnTo>
                    <a:pt x="491796" y="10566"/>
                  </a:lnTo>
                  <a:lnTo>
                    <a:pt x="446721" y="2691"/>
                  </a:lnTo>
                  <a:lnTo>
                    <a:pt x="400065" y="0"/>
                  </a:lnTo>
                  <a:close/>
                </a:path>
              </a:pathLst>
            </a:custGeom>
            <a:solidFill>
              <a:srgbClr val="DEB34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1" name="object 21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4834127" y="4620768"/>
              <a:ext cx="466344" cy="466344"/>
            </a:xfrm>
            <a:prstGeom prst="rect">
              <a:avLst/>
            </a:prstGeom>
          </p:spPr>
        </p:pic>
      </p:grpSp>
      <p:sp>
        <p:nvSpPr>
          <p:cNvPr id="22" name="object 22"/>
          <p:cNvSpPr txBox="1"/>
          <p:nvPr/>
        </p:nvSpPr>
        <p:spPr>
          <a:xfrm>
            <a:off x="5626079" y="4499864"/>
            <a:ext cx="1832610" cy="647700"/>
          </a:xfrm>
          <a:prstGeom prst="rect">
            <a:avLst/>
          </a:prstGeom>
        </p:spPr>
        <p:txBody>
          <a:bodyPr vert="horz" wrap="square" lIns="0" tIns="44450" rIns="0" bIns="0" rtlCol="0">
            <a:spAutoFit/>
          </a:bodyPr>
          <a:lstStyle/>
          <a:p>
            <a:pPr marL="12700" marR="5080" algn="just">
              <a:lnSpc>
                <a:spcPct val="86000"/>
              </a:lnSpc>
              <a:spcBef>
                <a:spcPts val="350"/>
              </a:spcBef>
            </a:pPr>
            <a:r>
              <a:rPr sz="1500" spc="-30" dirty="0">
                <a:latin typeface="Times New Roman"/>
                <a:cs typeface="Times New Roman"/>
              </a:rPr>
              <a:t>Monetary </a:t>
            </a:r>
            <a:r>
              <a:rPr sz="1500" spc="-40" dirty="0">
                <a:latin typeface="Times New Roman"/>
                <a:cs typeface="Times New Roman"/>
              </a:rPr>
              <a:t>incentives </a:t>
            </a:r>
            <a:r>
              <a:rPr sz="1500" spc="-15" dirty="0">
                <a:latin typeface="Times New Roman"/>
                <a:cs typeface="Times New Roman"/>
              </a:rPr>
              <a:t>and </a:t>
            </a:r>
            <a:r>
              <a:rPr sz="1500" spc="-360" dirty="0">
                <a:latin typeface="Times New Roman"/>
                <a:cs typeface="Times New Roman"/>
              </a:rPr>
              <a:t> </a:t>
            </a:r>
            <a:r>
              <a:rPr sz="1500" spc="-15" dirty="0">
                <a:latin typeface="Times New Roman"/>
                <a:cs typeface="Times New Roman"/>
              </a:rPr>
              <a:t>performance </a:t>
            </a:r>
            <a:r>
              <a:rPr sz="1500" spc="-20" dirty="0">
                <a:latin typeface="Times New Roman"/>
                <a:cs typeface="Times New Roman"/>
              </a:rPr>
              <a:t>bonuses at </a:t>
            </a:r>
            <a:r>
              <a:rPr sz="1500" spc="-360" dirty="0">
                <a:latin typeface="Times New Roman"/>
                <a:cs typeface="Times New Roman"/>
              </a:rPr>
              <a:t> </a:t>
            </a:r>
            <a:r>
              <a:rPr sz="1500" spc="-30" dirty="0">
                <a:latin typeface="Times New Roman"/>
                <a:cs typeface="Times New Roman"/>
              </a:rPr>
              <a:t>Nike</a:t>
            </a:r>
            <a:endParaRPr sz="1500">
              <a:latin typeface="Times New Roman"/>
              <a:cs typeface="Times New Roman"/>
            </a:endParaRPr>
          </a:p>
        </p:txBody>
      </p:sp>
      <p:grpSp>
        <p:nvGrpSpPr>
          <p:cNvPr id="23" name="object 23"/>
          <p:cNvGrpSpPr/>
          <p:nvPr/>
        </p:nvGrpSpPr>
        <p:grpSpPr>
          <a:xfrm>
            <a:off x="7853429" y="4454189"/>
            <a:ext cx="800735" cy="800735"/>
            <a:chOff x="7853429" y="4454189"/>
            <a:chExt cx="800735" cy="800735"/>
          </a:xfrm>
        </p:grpSpPr>
        <p:sp>
          <p:nvSpPr>
            <p:cNvPr id="24" name="object 24"/>
            <p:cNvSpPr/>
            <p:nvPr/>
          </p:nvSpPr>
          <p:spPr>
            <a:xfrm>
              <a:off x="7853429" y="4454189"/>
              <a:ext cx="800735" cy="800735"/>
            </a:xfrm>
            <a:custGeom>
              <a:avLst/>
              <a:gdLst/>
              <a:ahLst/>
              <a:cxnLst/>
              <a:rect l="l" t="t" r="r" b="b"/>
              <a:pathLst>
                <a:path w="800734" h="800735">
                  <a:moveTo>
                    <a:pt x="400065" y="0"/>
                  </a:moveTo>
                  <a:lnTo>
                    <a:pt x="353409" y="2691"/>
                  </a:lnTo>
                  <a:lnTo>
                    <a:pt x="308334" y="10566"/>
                  </a:lnTo>
                  <a:lnTo>
                    <a:pt x="265139" y="23323"/>
                  </a:lnTo>
                  <a:lnTo>
                    <a:pt x="224126" y="40663"/>
                  </a:lnTo>
                  <a:lnTo>
                    <a:pt x="185595" y="62285"/>
                  </a:lnTo>
                  <a:lnTo>
                    <a:pt x="149845" y="87889"/>
                  </a:lnTo>
                  <a:lnTo>
                    <a:pt x="117176" y="117176"/>
                  </a:lnTo>
                  <a:lnTo>
                    <a:pt x="87889" y="149845"/>
                  </a:lnTo>
                  <a:lnTo>
                    <a:pt x="62285" y="185595"/>
                  </a:lnTo>
                  <a:lnTo>
                    <a:pt x="40663" y="224126"/>
                  </a:lnTo>
                  <a:lnTo>
                    <a:pt x="23323" y="265139"/>
                  </a:lnTo>
                  <a:lnTo>
                    <a:pt x="10566" y="308334"/>
                  </a:lnTo>
                  <a:lnTo>
                    <a:pt x="2691" y="353409"/>
                  </a:lnTo>
                  <a:lnTo>
                    <a:pt x="0" y="400065"/>
                  </a:lnTo>
                  <a:lnTo>
                    <a:pt x="2691" y="446721"/>
                  </a:lnTo>
                  <a:lnTo>
                    <a:pt x="10566" y="491796"/>
                  </a:lnTo>
                  <a:lnTo>
                    <a:pt x="23323" y="534991"/>
                  </a:lnTo>
                  <a:lnTo>
                    <a:pt x="40663" y="576004"/>
                  </a:lnTo>
                  <a:lnTo>
                    <a:pt x="62285" y="614535"/>
                  </a:lnTo>
                  <a:lnTo>
                    <a:pt x="87889" y="650286"/>
                  </a:lnTo>
                  <a:lnTo>
                    <a:pt x="117176" y="682954"/>
                  </a:lnTo>
                  <a:lnTo>
                    <a:pt x="149845" y="712240"/>
                  </a:lnTo>
                  <a:lnTo>
                    <a:pt x="185595" y="737845"/>
                  </a:lnTo>
                  <a:lnTo>
                    <a:pt x="224126" y="759467"/>
                  </a:lnTo>
                  <a:lnTo>
                    <a:pt x="265139" y="776807"/>
                  </a:lnTo>
                  <a:lnTo>
                    <a:pt x="308334" y="789564"/>
                  </a:lnTo>
                  <a:lnTo>
                    <a:pt x="353409" y="797438"/>
                  </a:lnTo>
                  <a:lnTo>
                    <a:pt x="400065" y="800130"/>
                  </a:lnTo>
                  <a:lnTo>
                    <a:pt x="446721" y="797438"/>
                  </a:lnTo>
                  <a:lnTo>
                    <a:pt x="491796" y="789564"/>
                  </a:lnTo>
                  <a:lnTo>
                    <a:pt x="534991" y="776807"/>
                  </a:lnTo>
                  <a:lnTo>
                    <a:pt x="576004" y="759467"/>
                  </a:lnTo>
                  <a:lnTo>
                    <a:pt x="614536" y="737845"/>
                  </a:lnTo>
                  <a:lnTo>
                    <a:pt x="650286" y="712240"/>
                  </a:lnTo>
                  <a:lnTo>
                    <a:pt x="682955" y="682954"/>
                  </a:lnTo>
                  <a:lnTo>
                    <a:pt x="712241" y="650286"/>
                  </a:lnTo>
                  <a:lnTo>
                    <a:pt x="737846" y="614535"/>
                  </a:lnTo>
                  <a:lnTo>
                    <a:pt x="759468" y="576004"/>
                  </a:lnTo>
                  <a:lnTo>
                    <a:pt x="776808" y="534991"/>
                  </a:lnTo>
                  <a:lnTo>
                    <a:pt x="789565" y="491796"/>
                  </a:lnTo>
                  <a:lnTo>
                    <a:pt x="797440" y="446721"/>
                  </a:lnTo>
                  <a:lnTo>
                    <a:pt x="800131" y="400065"/>
                  </a:lnTo>
                  <a:lnTo>
                    <a:pt x="797440" y="353409"/>
                  </a:lnTo>
                  <a:lnTo>
                    <a:pt x="789565" y="308334"/>
                  </a:lnTo>
                  <a:lnTo>
                    <a:pt x="776808" y="265139"/>
                  </a:lnTo>
                  <a:lnTo>
                    <a:pt x="759468" y="224126"/>
                  </a:lnTo>
                  <a:lnTo>
                    <a:pt x="737846" y="185595"/>
                  </a:lnTo>
                  <a:lnTo>
                    <a:pt x="712241" y="149845"/>
                  </a:lnTo>
                  <a:lnTo>
                    <a:pt x="682955" y="117176"/>
                  </a:lnTo>
                  <a:lnTo>
                    <a:pt x="650286" y="87889"/>
                  </a:lnTo>
                  <a:lnTo>
                    <a:pt x="614536" y="62285"/>
                  </a:lnTo>
                  <a:lnTo>
                    <a:pt x="576004" y="40663"/>
                  </a:lnTo>
                  <a:lnTo>
                    <a:pt x="534991" y="23323"/>
                  </a:lnTo>
                  <a:lnTo>
                    <a:pt x="491796" y="10566"/>
                  </a:lnTo>
                  <a:lnTo>
                    <a:pt x="446721" y="2691"/>
                  </a:lnTo>
                  <a:lnTo>
                    <a:pt x="400065" y="0"/>
                  </a:lnTo>
                  <a:close/>
                </a:path>
              </a:pathLst>
            </a:custGeom>
            <a:solidFill>
              <a:srgbClr val="3C977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5" name="object 25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8019288" y="4620768"/>
              <a:ext cx="466344" cy="466344"/>
            </a:xfrm>
            <a:prstGeom prst="rect">
              <a:avLst/>
            </a:prstGeom>
          </p:spPr>
        </p:pic>
      </p:grpSp>
      <p:sp>
        <p:nvSpPr>
          <p:cNvPr id="26" name="object 26"/>
          <p:cNvSpPr txBox="1"/>
          <p:nvPr/>
        </p:nvSpPr>
        <p:spPr>
          <a:xfrm>
            <a:off x="8812317" y="4499864"/>
            <a:ext cx="1721485" cy="647700"/>
          </a:xfrm>
          <a:prstGeom prst="rect">
            <a:avLst/>
          </a:prstGeom>
        </p:spPr>
        <p:txBody>
          <a:bodyPr vert="horz" wrap="square" lIns="0" tIns="44450" rIns="0" bIns="0" rtlCol="0">
            <a:spAutoFit/>
          </a:bodyPr>
          <a:lstStyle/>
          <a:p>
            <a:pPr marL="12700" marR="5080" algn="just">
              <a:lnSpc>
                <a:spcPct val="86000"/>
              </a:lnSpc>
              <a:spcBef>
                <a:spcPts val="350"/>
              </a:spcBef>
            </a:pPr>
            <a:r>
              <a:rPr sz="1500" spc="-45" dirty="0">
                <a:latin typeface="Times New Roman"/>
                <a:cs typeface="Times New Roman"/>
              </a:rPr>
              <a:t>Linking </a:t>
            </a:r>
            <a:r>
              <a:rPr sz="1500" spc="-25" dirty="0">
                <a:latin typeface="Times New Roman"/>
                <a:cs typeface="Times New Roman"/>
              </a:rPr>
              <a:t>recognition </a:t>
            </a:r>
            <a:r>
              <a:rPr sz="1500" spc="15" dirty="0">
                <a:latin typeface="Times New Roman"/>
                <a:cs typeface="Times New Roman"/>
              </a:rPr>
              <a:t>to </a:t>
            </a:r>
            <a:r>
              <a:rPr sz="1500" spc="20" dirty="0">
                <a:latin typeface="Times New Roman"/>
                <a:cs typeface="Times New Roman"/>
              </a:rPr>
              <a:t> </a:t>
            </a:r>
            <a:r>
              <a:rPr sz="1500" spc="-30" dirty="0">
                <a:latin typeface="Times New Roman"/>
                <a:cs typeface="Times New Roman"/>
              </a:rPr>
              <a:t>desired behaviours </a:t>
            </a:r>
            <a:r>
              <a:rPr sz="1500" spc="-15" dirty="0">
                <a:latin typeface="Times New Roman"/>
                <a:cs typeface="Times New Roman"/>
              </a:rPr>
              <a:t>and </a:t>
            </a:r>
            <a:r>
              <a:rPr sz="1500" spc="-360" dirty="0">
                <a:latin typeface="Times New Roman"/>
                <a:cs typeface="Times New Roman"/>
              </a:rPr>
              <a:t> </a:t>
            </a:r>
            <a:r>
              <a:rPr sz="1500" spc="-15" dirty="0">
                <a:latin typeface="Times New Roman"/>
                <a:cs typeface="Times New Roman"/>
              </a:rPr>
              <a:t>outcomes </a:t>
            </a:r>
            <a:r>
              <a:rPr sz="1500" spc="-20" dirty="0">
                <a:latin typeface="Times New Roman"/>
                <a:cs typeface="Times New Roman"/>
              </a:rPr>
              <a:t>at</a:t>
            </a:r>
            <a:r>
              <a:rPr sz="1500" spc="-5" dirty="0">
                <a:latin typeface="Times New Roman"/>
                <a:cs typeface="Times New Roman"/>
              </a:rPr>
              <a:t> </a:t>
            </a:r>
            <a:r>
              <a:rPr sz="1500" spc="-30" dirty="0">
                <a:latin typeface="Times New Roman"/>
                <a:cs typeface="Times New Roman"/>
              </a:rPr>
              <a:t>Nike</a:t>
            </a:r>
            <a:endParaRPr sz="15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486027" y="668019"/>
            <a:ext cx="9220200" cy="1244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23720" marR="5080" indent="-1811655">
              <a:lnSpc>
                <a:spcPct val="100000"/>
              </a:lnSpc>
              <a:spcBef>
                <a:spcPts val="100"/>
              </a:spcBef>
            </a:pPr>
            <a:r>
              <a:rPr sz="4000" spc="85" dirty="0">
                <a:latin typeface="Georgia"/>
                <a:cs typeface="Georgia"/>
              </a:rPr>
              <a:t>D</a:t>
            </a:r>
            <a:r>
              <a:rPr sz="4000" spc="-275" dirty="0">
                <a:latin typeface="Georgia"/>
                <a:cs typeface="Georgia"/>
              </a:rPr>
              <a:t>e</a:t>
            </a:r>
            <a:r>
              <a:rPr sz="4000" spc="-195" dirty="0">
                <a:latin typeface="Georgia"/>
                <a:cs typeface="Georgia"/>
              </a:rPr>
              <a:t>v</a:t>
            </a:r>
            <a:r>
              <a:rPr sz="4000" spc="-275" dirty="0">
                <a:latin typeface="Georgia"/>
                <a:cs typeface="Georgia"/>
              </a:rPr>
              <a:t>e</a:t>
            </a:r>
            <a:r>
              <a:rPr sz="4000" spc="-235" dirty="0">
                <a:latin typeface="Georgia"/>
                <a:cs typeface="Georgia"/>
              </a:rPr>
              <a:t>l</a:t>
            </a:r>
            <a:r>
              <a:rPr sz="4000" spc="-125" dirty="0">
                <a:latin typeface="Georgia"/>
                <a:cs typeface="Georgia"/>
              </a:rPr>
              <a:t>o</a:t>
            </a:r>
            <a:r>
              <a:rPr sz="4000" spc="-250" dirty="0">
                <a:latin typeface="Georgia"/>
                <a:cs typeface="Georgia"/>
              </a:rPr>
              <a:t>p</a:t>
            </a:r>
            <a:r>
              <a:rPr sz="4000" spc="-265" dirty="0">
                <a:latin typeface="Georgia"/>
                <a:cs typeface="Georgia"/>
              </a:rPr>
              <a:t>i</a:t>
            </a:r>
            <a:r>
              <a:rPr sz="4000" spc="-330" dirty="0">
                <a:latin typeface="Georgia"/>
                <a:cs typeface="Georgia"/>
              </a:rPr>
              <a:t>n</a:t>
            </a:r>
            <a:r>
              <a:rPr sz="4000" spc="-250" dirty="0">
                <a:latin typeface="Georgia"/>
                <a:cs typeface="Georgia"/>
              </a:rPr>
              <a:t>g</a:t>
            </a:r>
            <a:r>
              <a:rPr sz="4000" spc="30" dirty="0">
                <a:latin typeface="Georgia"/>
                <a:cs typeface="Georgia"/>
              </a:rPr>
              <a:t> </a:t>
            </a:r>
            <a:r>
              <a:rPr sz="4000" spc="-220" dirty="0">
                <a:latin typeface="Georgia"/>
                <a:cs typeface="Georgia"/>
              </a:rPr>
              <a:t>t</a:t>
            </a:r>
            <a:r>
              <a:rPr sz="4000" spc="-295" dirty="0">
                <a:latin typeface="Georgia"/>
                <a:cs typeface="Georgia"/>
              </a:rPr>
              <a:t>h</a:t>
            </a:r>
            <a:r>
              <a:rPr sz="4000" spc="-270" dirty="0">
                <a:latin typeface="Georgia"/>
                <a:cs typeface="Georgia"/>
              </a:rPr>
              <a:t>e</a:t>
            </a:r>
            <a:r>
              <a:rPr sz="4000" spc="30" dirty="0">
                <a:latin typeface="Georgia"/>
                <a:cs typeface="Georgia"/>
              </a:rPr>
              <a:t> </a:t>
            </a:r>
            <a:r>
              <a:rPr sz="4000" spc="10" dirty="0">
                <a:latin typeface="Georgia"/>
                <a:cs typeface="Georgia"/>
              </a:rPr>
              <a:t>E</a:t>
            </a:r>
            <a:r>
              <a:rPr sz="4000" spc="-330" dirty="0">
                <a:latin typeface="Georgia"/>
                <a:cs typeface="Georgia"/>
              </a:rPr>
              <a:t>n</a:t>
            </a:r>
            <a:r>
              <a:rPr sz="4000" spc="-175" dirty="0">
                <a:latin typeface="Georgia"/>
                <a:cs typeface="Georgia"/>
              </a:rPr>
              <a:t>g</a:t>
            </a:r>
            <a:r>
              <a:rPr sz="4000" spc="-395" dirty="0">
                <a:latin typeface="Georgia"/>
                <a:cs typeface="Georgia"/>
              </a:rPr>
              <a:t>a</a:t>
            </a:r>
            <a:r>
              <a:rPr sz="4000" spc="-195" dirty="0">
                <a:latin typeface="Georgia"/>
                <a:cs typeface="Georgia"/>
              </a:rPr>
              <a:t>g</a:t>
            </a:r>
            <a:r>
              <a:rPr sz="4000" spc="-275" dirty="0">
                <a:latin typeface="Georgia"/>
                <a:cs typeface="Georgia"/>
              </a:rPr>
              <a:t>e</a:t>
            </a:r>
            <a:r>
              <a:rPr sz="4000" spc="-440" dirty="0">
                <a:latin typeface="Georgia"/>
                <a:cs typeface="Georgia"/>
              </a:rPr>
              <a:t>m</a:t>
            </a:r>
            <a:r>
              <a:rPr sz="4000" spc="-275" dirty="0">
                <a:latin typeface="Georgia"/>
                <a:cs typeface="Georgia"/>
              </a:rPr>
              <a:t>e</a:t>
            </a:r>
            <a:r>
              <a:rPr sz="4000" spc="-330" dirty="0">
                <a:latin typeface="Georgia"/>
                <a:cs typeface="Georgia"/>
              </a:rPr>
              <a:t>n</a:t>
            </a:r>
            <a:r>
              <a:rPr sz="4000" spc="-215" dirty="0">
                <a:latin typeface="Georgia"/>
                <a:cs typeface="Georgia"/>
              </a:rPr>
              <a:t>t</a:t>
            </a:r>
            <a:r>
              <a:rPr sz="4000" spc="30" dirty="0">
                <a:latin typeface="Georgia"/>
                <a:cs typeface="Georgia"/>
              </a:rPr>
              <a:t> </a:t>
            </a:r>
            <a:r>
              <a:rPr sz="4000" spc="-335" dirty="0">
                <a:latin typeface="Georgia"/>
                <a:cs typeface="Georgia"/>
              </a:rPr>
              <a:t>S</a:t>
            </a:r>
            <a:r>
              <a:rPr sz="4000" spc="-220" dirty="0">
                <a:latin typeface="Georgia"/>
                <a:cs typeface="Georgia"/>
              </a:rPr>
              <a:t>t</a:t>
            </a:r>
            <a:r>
              <a:rPr sz="4000" spc="-305" dirty="0">
                <a:latin typeface="Georgia"/>
                <a:cs typeface="Georgia"/>
              </a:rPr>
              <a:t>r</a:t>
            </a:r>
            <a:r>
              <a:rPr sz="4000" spc="-400" dirty="0">
                <a:latin typeface="Georgia"/>
                <a:cs typeface="Georgia"/>
              </a:rPr>
              <a:t>a</a:t>
            </a:r>
            <a:r>
              <a:rPr sz="4000" spc="-220" dirty="0">
                <a:latin typeface="Georgia"/>
                <a:cs typeface="Georgia"/>
              </a:rPr>
              <a:t>t</a:t>
            </a:r>
            <a:r>
              <a:rPr sz="4000" spc="-275" dirty="0">
                <a:latin typeface="Georgia"/>
                <a:cs typeface="Georgia"/>
              </a:rPr>
              <a:t>e</a:t>
            </a:r>
            <a:r>
              <a:rPr sz="4000" spc="-105" dirty="0">
                <a:latin typeface="Georgia"/>
                <a:cs typeface="Georgia"/>
              </a:rPr>
              <a:t>g</a:t>
            </a:r>
            <a:r>
              <a:rPr sz="4000" spc="-305" dirty="0">
                <a:latin typeface="Georgia"/>
                <a:cs typeface="Georgia"/>
              </a:rPr>
              <a:t>y</a:t>
            </a:r>
            <a:r>
              <a:rPr sz="4000" spc="30" dirty="0">
                <a:latin typeface="Georgia"/>
                <a:cs typeface="Georgia"/>
              </a:rPr>
              <a:t> </a:t>
            </a:r>
            <a:r>
              <a:rPr sz="4000" spc="-400" dirty="0">
                <a:latin typeface="Georgia"/>
                <a:cs typeface="Georgia"/>
              </a:rPr>
              <a:t>a</a:t>
            </a:r>
            <a:r>
              <a:rPr sz="4000" spc="-215" dirty="0">
                <a:latin typeface="Georgia"/>
                <a:cs typeface="Georgia"/>
              </a:rPr>
              <a:t>t</a:t>
            </a:r>
            <a:r>
              <a:rPr sz="4000" spc="30" dirty="0">
                <a:latin typeface="Georgia"/>
                <a:cs typeface="Georgia"/>
              </a:rPr>
              <a:t> </a:t>
            </a:r>
            <a:r>
              <a:rPr sz="4000" spc="15" dirty="0">
                <a:latin typeface="Georgia"/>
                <a:cs typeface="Georgia"/>
              </a:rPr>
              <a:t>N</a:t>
            </a:r>
            <a:r>
              <a:rPr sz="4000" spc="-265" dirty="0">
                <a:latin typeface="Georgia"/>
                <a:cs typeface="Georgia"/>
              </a:rPr>
              <a:t>i</a:t>
            </a:r>
            <a:r>
              <a:rPr sz="4000" spc="-325" dirty="0">
                <a:latin typeface="Georgia"/>
                <a:cs typeface="Georgia"/>
              </a:rPr>
              <a:t>k</a:t>
            </a:r>
            <a:r>
              <a:rPr sz="4000" spc="-270" dirty="0">
                <a:latin typeface="Georgia"/>
                <a:cs typeface="Georgia"/>
              </a:rPr>
              <a:t>e</a:t>
            </a:r>
            <a:r>
              <a:rPr sz="4000" spc="30" dirty="0">
                <a:latin typeface="Georgia"/>
                <a:cs typeface="Georgia"/>
              </a:rPr>
              <a:t> </a:t>
            </a:r>
            <a:r>
              <a:rPr sz="4000" spc="-190" dirty="0">
                <a:latin typeface="Georgia"/>
                <a:cs typeface="Georgia"/>
              </a:rPr>
              <a:t>-  </a:t>
            </a:r>
            <a:r>
              <a:rPr sz="4000" spc="-335" dirty="0">
                <a:latin typeface="Georgia"/>
                <a:cs typeface="Georgia"/>
              </a:rPr>
              <a:t>S</a:t>
            </a:r>
            <a:r>
              <a:rPr sz="4000" spc="-220" dirty="0">
                <a:latin typeface="Georgia"/>
                <a:cs typeface="Georgia"/>
              </a:rPr>
              <a:t>t</a:t>
            </a:r>
            <a:r>
              <a:rPr sz="4000" spc="-225" dirty="0">
                <a:latin typeface="Georgia"/>
                <a:cs typeface="Georgia"/>
              </a:rPr>
              <a:t>e</a:t>
            </a:r>
            <a:r>
              <a:rPr sz="4000" spc="-245" dirty="0">
                <a:latin typeface="Georgia"/>
                <a:cs typeface="Georgia"/>
              </a:rPr>
              <a:t>p</a:t>
            </a:r>
            <a:r>
              <a:rPr sz="4000" spc="30" dirty="0">
                <a:latin typeface="Georgia"/>
                <a:cs typeface="Georgia"/>
              </a:rPr>
              <a:t> </a:t>
            </a:r>
            <a:r>
              <a:rPr sz="4000" spc="-240" dirty="0">
                <a:latin typeface="Georgia"/>
                <a:cs typeface="Georgia"/>
              </a:rPr>
              <a:t>5</a:t>
            </a:r>
            <a:r>
              <a:rPr sz="4000" spc="-375" dirty="0">
                <a:latin typeface="Georgia"/>
                <a:cs typeface="Georgia"/>
              </a:rPr>
              <a:t>:</a:t>
            </a:r>
            <a:r>
              <a:rPr sz="4000" spc="35" dirty="0">
                <a:latin typeface="Georgia"/>
                <a:cs typeface="Georgia"/>
              </a:rPr>
              <a:t> </a:t>
            </a:r>
            <a:r>
              <a:rPr sz="4000" spc="-190" dirty="0">
                <a:latin typeface="Georgia"/>
                <a:cs typeface="Georgia"/>
              </a:rPr>
              <a:t>P</a:t>
            </a:r>
            <a:r>
              <a:rPr sz="4000" spc="-305" dirty="0">
                <a:latin typeface="Georgia"/>
                <a:cs typeface="Georgia"/>
              </a:rPr>
              <a:t>r</a:t>
            </a:r>
            <a:r>
              <a:rPr sz="4000" spc="-125" dirty="0">
                <a:latin typeface="Georgia"/>
                <a:cs typeface="Georgia"/>
              </a:rPr>
              <a:t>o</a:t>
            </a:r>
            <a:r>
              <a:rPr sz="4000" spc="-15" dirty="0">
                <a:latin typeface="Georgia"/>
                <a:cs typeface="Georgia"/>
              </a:rPr>
              <a:t>f</a:t>
            </a:r>
            <a:r>
              <a:rPr sz="4000" spc="-275" dirty="0">
                <a:latin typeface="Georgia"/>
                <a:cs typeface="Georgia"/>
              </a:rPr>
              <a:t>e</a:t>
            </a:r>
            <a:r>
              <a:rPr sz="4000" spc="-270" dirty="0">
                <a:latin typeface="Georgia"/>
                <a:cs typeface="Georgia"/>
              </a:rPr>
              <a:t>ss</a:t>
            </a:r>
            <a:r>
              <a:rPr sz="4000" spc="-265" dirty="0">
                <a:latin typeface="Georgia"/>
                <a:cs typeface="Georgia"/>
              </a:rPr>
              <a:t>i</a:t>
            </a:r>
            <a:r>
              <a:rPr sz="4000" spc="-125" dirty="0">
                <a:latin typeface="Georgia"/>
                <a:cs typeface="Georgia"/>
              </a:rPr>
              <a:t>o</a:t>
            </a:r>
            <a:r>
              <a:rPr sz="4000" spc="-330" dirty="0">
                <a:latin typeface="Georgia"/>
                <a:cs typeface="Georgia"/>
              </a:rPr>
              <a:t>n</a:t>
            </a:r>
            <a:r>
              <a:rPr sz="4000" spc="-395" dirty="0">
                <a:latin typeface="Georgia"/>
                <a:cs typeface="Georgia"/>
              </a:rPr>
              <a:t>a</a:t>
            </a:r>
            <a:r>
              <a:rPr sz="4000" spc="-229" dirty="0">
                <a:latin typeface="Georgia"/>
                <a:cs typeface="Georgia"/>
              </a:rPr>
              <a:t>l</a:t>
            </a:r>
            <a:r>
              <a:rPr sz="4000" spc="30" dirty="0">
                <a:latin typeface="Georgia"/>
                <a:cs typeface="Georgia"/>
              </a:rPr>
              <a:t> </a:t>
            </a:r>
            <a:r>
              <a:rPr sz="4000" spc="180" dirty="0">
                <a:latin typeface="Georgia"/>
                <a:cs typeface="Georgia"/>
              </a:rPr>
              <a:t>G</a:t>
            </a:r>
            <a:r>
              <a:rPr sz="4000" spc="-305" dirty="0">
                <a:latin typeface="Georgia"/>
                <a:cs typeface="Georgia"/>
              </a:rPr>
              <a:t>r</a:t>
            </a:r>
            <a:r>
              <a:rPr sz="4000" spc="-180" dirty="0">
                <a:latin typeface="Georgia"/>
                <a:cs typeface="Georgia"/>
              </a:rPr>
              <a:t>o</a:t>
            </a:r>
            <a:r>
              <a:rPr sz="4000" spc="-290" dirty="0">
                <a:latin typeface="Georgia"/>
                <a:cs typeface="Georgia"/>
              </a:rPr>
              <a:t>w</a:t>
            </a:r>
            <a:r>
              <a:rPr sz="4000" spc="-220" dirty="0">
                <a:latin typeface="Georgia"/>
                <a:cs typeface="Georgia"/>
              </a:rPr>
              <a:t>t</a:t>
            </a:r>
            <a:r>
              <a:rPr sz="4000" spc="-290" dirty="0">
                <a:latin typeface="Georgia"/>
                <a:cs typeface="Georgia"/>
              </a:rPr>
              <a:t>h</a:t>
            </a:r>
            <a:endParaRPr sz="4000">
              <a:latin typeface="Georgia"/>
              <a:cs typeface="Georgia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374141" y="2478822"/>
            <a:ext cx="9194165" cy="2037080"/>
          </a:xfrm>
          <a:prstGeom prst="rect">
            <a:avLst/>
          </a:prstGeom>
        </p:spPr>
        <p:txBody>
          <a:bodyPr vert="horz" wrap="square" lIns="0" tIns="99695" rIns="0" bIns="0" rtlCol="0">
            <a:spAutoFit/>
          </a:bodyPr>
          <a:lstStyle/>
          <a:p>
            <a:pPr marL="298450" indent="-285750">
              <a:lnSpc>
                <a:spcPct val="100000"/>
              </a:lnSpc>
              <a:spcBef>
                <a:spcPts val="785"/>
              </a:spcBef>
              <a:buClr>
                <a:srgbClr val="83992A"/>
              </a:buClr>
              <a:buSzPct val="116666"/>
              <a:buFont typeface="Arial MT"/>
              <a:buChar char="•"/>
              <a:tabLst>
                <a:tab pos="297815" algn="l"/>
                <a:tab pos="298450" algn="l"/>
              </a:tabLst>
            </a:pPr>
            <a:r>
              <a:rPr sz="2400" dirty="0">
                <a:solidFill>
                  <a:srgbClr val="262626"/>
                </a:solidFill>
                <a:latin typeface="Times New Roman"/>
                <a:cs typeface="Times New Roman"/>
              </a:rPr>
              <a:t>The</a:t>
            </a:r>
            <a:r>
              <a:rPr sz="2400" spc="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50" dirty="0">
                <a:solidFill>
                  <a:srgbClr val="262626"/>
                </a:solidFill>
                <a:latin typeface="Times New Roman"/>
                <a:cs typeface="Times New Roman"/>
              </a:rPr>
              <a:t>nexus</a:t>
            </a:r>
            <a:r>
              <a:rPr sz="2400" spc="-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45" dirty="0">
                <a:solidFill>
                  <a:srgbClr val="262626"/>
                </a:solidFill>
                <a:latin typeface="Times New Roman"/>
                <a:cs typeface="Times New Roman"/>
              </a:rPr>
              <a:t>between</a:t>
            </a:r>
            <a:r>
              <a:rPr sz="2400" spc="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55" dirty="0">
                <a:solidFill>
                  <a:srgbClr val="262626"/>
                </a:solidFill>
                <a:latin typeface="Times New Roman"/>
                <a:cs typeface="Times New Roman"/>
              </a:rPr>
              <a:t>learning</a:t>
            </a:r>
            <a:r>
              <a:rPr sz="2400" spc="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15" dirty="0">
                <a:solidFill>
                  <a:srgbClr val="262626"/>
                </a:solidFill>
                <a:latin typeface="Times New Roman"/>
                <a:cs typeface="Times New Roman"/>
              </a:rPr>
              <a:t>opportunities</a:t>
            </a:r>
            <a:r>
              <a:rPr sz="240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25" dirty="0">
                <a:solidFill>
                  <a:srgbClr val="262626"/>
                </a:solidFill>
                <a:latin typeface="Times New Roman"/>
                <a:cs typeface="Times New Roman"/>
              </a:rPr>
              <a:t>and</a:t>
            </a:r>
            <a:r>
              <a:rPr sz="2400" spc="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40" dirty="0">
                <a:solidFill>
                  <a:srgbClr val="262626"/>
                </a:solidFill>
                <a:latin typeface="Times New Roman"/>
                <a:cs typeface="Times New Roman"/>
              </a:rPr>
              <a:t>engagement</a:t>
            </a:r>
            <a:r>
              <a:rPr sz="2400" spc="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30" dirty="0">
                <a:solidFill>
                  <a:srgbClr val="262626"/>
                </a:solidFill>
                <a:latin typeface="Times New Roman"/>
                <a:cs typeface="Times New Roman"/>
              </a:rPr>
              <a:t>at</a:t>
            </a:r>
            <a:r>
              <a:rPr sz="2400" spc="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50" dirty="0">
                <a:solidFill>
                  <a:srgbClr val="262626"/>
                </a:solidFill>
                <a:latin typeface="Times New Roman"/>
                <a:cs typeface="Times New Roman"/>
              </a:rPr>
              <a:t>Nike</a:t>
            </a:r>
            <a:endParaRPr sz="2400">
              <a:latin typeface="Times New Roman"/>
              <a:cs typeface="Times New Roman"/>
            </a:endParaRPr>
          </a:p>
          <a:p>
            <a:pPr marL="298450" indent="-285750">
              <a:lnSpc>
                <a:spcPct val="100000"/>
              </a:lnSpc>
              <a:spcBef>
                <a:spcPts val="1200"/>
              </a:spcBef>
              <a:buClr>
                <a:srgbClr val="83992A"/>
              </a:buClr>
              <a:buSzPct val="116666"/>
              <a:buFont typeface="Arial MT"/>
              <a:buChar char="•"/>
              <a:tabLst>
                <a:tab pos="297815" algn="l"/>
                <a:tab pos="298450" algn="l"/>
              </a:tabLst>
            </a:pPr>
            <a:r>
              <a:rPr sz="2400" spc="-40" dirty="0">
                <a:solidFill>
                  <a:srgbClr val="262626"/>
                </a:solidFill>
                <a:latin typeface="Times New Roman"/>
                <a:cs typeface="Times New Roman"/>
              </a:rPr>
              <a:t>Establishing</a:t>
            </a:r>
            <a:r>
              <a:rPr sz="240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70" dirty="0">
                <a:solidFill>
                  <a:srgbClr val="262626"/>
                </a:solidFill>
                <a:latin typeface="Times New Roman"/>
                <a:cs typeface="Times New Roman"/>
              </a:rPr>
              <a:t>avenues</a:t>
            </a:r>
            <a:r>
              <a:rPr sz="2400" dirty="0">
                <a:solidFill>
                  <a:srgbClr val="262626"/>
                </a:solidFill>
                <a:latin typeface="Times New Roman"/>
                <a:cs typeface="Times New Roman"/>
              </a:rPr>
              <a:t> for </a:t>
            </a:r>
            <a:r>
              <a:rPr sz="2400" spc="-100" dirty="0">
                <a:solidFill>
                  <a:srgbClr val="262626"/>
                </a:solidFill>
                <a:latin typeface="Times New Roman"/>
                <a:cs typeface="Times New Roman"/>
              </a:rPr>
              <a:t>skill</a:t>
            </a:r>
            <a:r>
              <a:rPr sz="2400" spc="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35" dirty="0">
                <a:solidFill>
                  <a:srgbClr val="262626"/>
                </a:solidFill>
                <a:latin typeface="Times New Roman"/>
                <a:cs typeface="Times New Roman"/>
              </a:rPr>
              <a:t>development</a:t>
            </a:r>
            <a:r>
              <a:rPr sz="2400" spc="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25" dirty="0">
                <a:solidFill>
                  <a:srgbClr val="262626"/>
                </a:solidFill>
                <a:latin typeface="Times New Roman"/>
                <a:cs typeface="Times New Roman"/>
              </a:rPr>
              <a:t>and</a:t>
            </a:r>
            <a:r>
              <a:rPr sz="240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50" dirty="0">
                <a:solidFill>
                  <a:srgbClr val="262626"/>
                </a:solidFill>
                <a:latin typeface="Times New Roman"/>
                <a:cs typeface="Times New Roman"/>
              </a:rPr>
              <a:t>career</a:t>
            </a:r>
            <a:r>
              <a:rPr sz="240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45" dirty="0">
                <a:solidFill>
                  <a:srgbClr val="262626"/>
                </a:solidFill>
                <a:latin typeface="Times New Roman"/>
                <a:cs typeface="Times New Roman"/>
              </a:rPr>
              <a:t>advancement</a:t>
            </a:r>
            <a:r>
              <a:rPr sz="2400" spc="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30" dirty="0">
                <a:solidFill>
                  <a:srgbClr val="262626"/>
                </a:solidFill>
                <a:latin typeface="Times New Roman"/>
                <a:cs typeface="Times New Roman"/>
              </a:rPr>
              <a:t>at</a:t>
            </a:r>
            <a:r>
              <a:rPr sz="2400" spc="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50" dirty="0">
                <a:solidFill>
                  <a:srgbClr val="262626"/>
                </a:solidFill>
                <a:latin typeface="Times New Roman"/>
                <a:cs typeface="Times New Roman"/>
              </a:rPr>
              <a:t>Nike</a:t>
            </a:r>
            <a:endParaRPr sz="2400">
              <a:latin typeface="Times New Roman"/>
              <a:cs typeface="Times New Roman"/>
            </a:endParaRPr>
          </a:p>
          <a:p>
            <a:pPr marL="298450" indent="-285750">
              <a:lnSpc>
                <a:spcPct val="100000"/>
              </a:lnSpc>
              <a:spcBef>
                <a:spcPts val="1125"/>
              </a:spcBef>
              <a:buClr>
                <a:srgbClr val="83992A"/>
              </a:buClr>
              <a:buSzPct val="116666"/>
              <a:buFont typeface="Arial MT"/>
              <a:buChar char="•"/>
              <a:tabLst>
                <a:tab pos="297815" algn="l"/>
                <a:tab pos="298450" algn="l"/>
              </a:tabLst>
            </a:pPr>
            <a:r>
              <a:rPr sz="2400" spc="-40" dirty="0">
                <a:solidFill>
                  <a:srgbClr val="262626"/>
                </a:solidFill>
                <a:latin typeface="Times New Roman"/>
                <a:cs typeface="Times New Roman"/>
              </a:rPr>
              <a:t>Mentoring</a:t>
            </a:r>
            <a:r>
              <a:rPr sz="2400" spc="-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25" dirty="0">
                <a:solidFill>
                  <a:srgbClr val="262626"/>
                </a:solidFill>
                <a:latin typeface="Times New Roman"/>
                <a:cs typeface="Times New Roman"/>
              </a:rPr>
              <a:t>programs</a:t>
            </a:r>
            <a:r>
              <a:rPr sz="2400" spc="-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25" dirty="0">
                <a:solidFill>
                  <a:srgbClr val="262626"/>
                </a:solidFill>
                <a:latin typeface="Times New Roman"/>
                <a:cs typeface="Times New Roman"/>
              </a:rPr>
              <a:t>and</a:t>
            </a:r>
            <a:r>
              <a:rPr sz="240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50" dirty="0">
                <a:solidFill>
                  <a:srgbClr val="262626"/>
                </a:solidFill>
                <a:latin typeface="Times New Roman"/>
                <a:cs typeface="Times New Roman"/>
              </a:rPr>
              <a:t>training</a:t>
            </a:r>
            <a:r>
              <a:rPr sz="240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70" dirty="0">
                <a:solidFill>
                  <a:srgbClr val="262626"/>
                </a:solidFill>
                <a:latin typeface="Times New Roman"/>
                <a:cs typeface="Times New Roman"/>
              </a:rPr>
              <a:t>initiatives</a:t>
            </a:r>
            <a:r>
              <a:rPr sz="2400" spc="-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30" dirty="0">
                <a:solidFill>
                  <a:srgbClr val="262626"/>
                </a:solidFill>
                <a:latin typeface="Times New Roman"/>
                <a:cs typeface="Times New Roman"/>
              </a:rPr>
              <a:t>at</a:t>
            </a:r>
            <a:r>
              <a:rPr sz="240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65" dirty="0">
                <a:solidFill>
                  <a:srgbClr val="262626"/>
                </a:solidFill>
                <a:latin typeface="Times New Roman"/>
                <a:cs typeface="Times New Roman"/>
              </a:rPr>
              <a:t>Nike.</a:t>
            </a:r>
            <a:endParaRPr sz="2400">
              <a:latin typeface="Times New Roman"/>
              <a:cs typeface="Times New Roman"/>
            </a:endParaRPr>
          </a:p>
          <a:p>
            <a:pPr marL="298450" indent="-285750">
              <a:lnSpc>
                <a:spcPct val="100000"/>
              </a:lnSpc>
              <a:spcBef>
                <a:spcPts val="1225"/>
              </a:spcBef>
              <a:buClr>
                <a:srgbClr val="83992A"/>
              </a:buClr>
              <a:buSzPct val="116666"/>
              <a:buFont typeface="Arial MT"/>
              <a:buChar char="•"/>
              <a:tabLst>
                <a:tab pos="297815" algn="l"/>
                <a:tab pos="298450" algn="l"/>
              </a:tabLst>
            </a:pPr>
            <a:r>
              <a:rPr sz="2400" spc="-40" dirty="0">
                <a:solidFill>
                  <a:srgbClr val="262626"/>
                </a:solidFill>
                <a:latin typeface="Times New Roman"/>
                <a:cs typeface="Times New Roman"/>
              </a:rPr>
              <a:t>Empowering</a:t>
            </a:r>
            <a:r>
              <a:rPr sz="2400" spc="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45" dirty="0">
                <a:solidFill>
                  <a:srgbClr val="262626"/>
                </a:solidFill>
                <a:latin typeface="Times New Roman"/>
                <a:cs typeface="Times New Roman"/>
              </a:rPr>
              <a:t>Nike's</a:t>
            </a:r>
            <a:r>
              <a:rPr sz="240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70" dirty="0">
                <a:solidFill>
                  <a:srgbClr val="262626"/>
                </a:solidFill>
                <a:latin typeface="Times New Roman"/>
                <a:cs typeface="Times New Roman"/>
              </a:rPr>
              <a:t>employees</a:t>
            </a:r>
            <a:r>
              <a:rPr sz="2400" spc="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25" dirty="0">
                <a:solidFill>
                  <a:srgbClr val="262626"/>
                </a:solidFill>
                <a:latin typeface="Times New Roman"/>
                <a:cs typeface="Times New Roman"/>
              </a:rPr>
              <a:t>to</a:t>
            </a:r>
            <a:r>
              <a:rPr sz="2400" spc="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60" dirty="0">
                <a:solidFill>
                  <a:srgbClr val="262626"/>
                </a:solidFill>
                <a:latin typeface="Times New Roman"/>
                <a:cs typeface="Times New Roman"/>
              </a:rPr>
              <a:t>take</a:t>
            </a:r>
            <a:r>
              <a:rPr sz="2400" spc="1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55" dirty="0">
                <a:solidFill>
                  <a:srgbClr val="262626"/>
                </a:solidFill>
                <a:latin typeface="Times New Roman"/>
                <a:cs typeface="Times New Roman"/>
              </a:rPr>
              <a:t>charge</a:t>
            </a:r>
            <a:r>
              <a:rPr sz="2400" spc="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262626"/>
                </a:solidFill>
                <a:latin typeface="Times New Roman"/>
                <a:cs typeface="Times New Roman"/>
              </a:rPr>
              <a:t>of</a:t>
            </a:r>
            <a:r>
              <a:rPr sz="2400" spc="32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25" dirty="0">
                <a:solidFill>
                  <a:srgbClr val="262626"/>
                </a:solidFill>
                <a:latin typeface="Times New Roman"/>
                <a:cs typeface="Times New Roman"/>
              </a:rPr>
              <a:t>their</a:t>
            </a:r>
            <a:r>
              <a:rPr sz="240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30" dirty="0">
                <a:solidFill>
                  <a:srgbClr val="262626"/>
                </a:solidFill>
                <a:latin typeface="Times New Roman"/>
                <a:cs typeface="Times New Roman"/>
              </a:rPr>
              <a:t>growth</a:t>
            </a:r>
            <a:r>
              <a:rPr sz="2400" spc="1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50" dirty="0">
                <a:solidFill>
                  <a:srgbClr val="262626"/>
                </a:solidFill>
                <a:latin typeface="Times New Roman"/>
                <a:cs typeface="Times New Roman"/>
              </a:rPr>
              <a:t>journey</a:t>
            </a:r>
            <a:endParaRPr sz="24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608012" y="609600"/>
              <a:ext cx="10972800" cy="5638800"/>
            </a:xfrm>
            <a:custGeom>
              <a:avLst/>
              <a:gdLst/>
              <a:ahLst/>
              <a:cxnLst/>
              <a:rect l="l" t="t" r="r" b="b"/>
              <a:pathLst>
                <a:path w="10972800" h="5638800">
                  <a:moveTo>
                    <a:pt x="0" y="0"/>
                  </a:moveTo>
                  <a:lnTo>
                    <a:pt x="10972800" y="0"/>
                  </a:lnTo>
                  <a:lnTo>
                    <a:pt x="10972800" y="5638800"/>
                  </a:lnTo>
                  <a:lnTo>
                    <a:pt x="0" y="5638800"/>
                  </a:lnTo>
                  <a:lnTo>
                    <a:pt x="0" y="0"/>
                  </a:lnTo>
                  <a:close/>
                </a:path>
              </a:pathLst>
            </a:custGeom>
            <a:ln w="15875">
              <a:solidFill>
                <a:srgbClr val="83992A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0" y="3153831"/>
              <a:ext cx="761503" cy="606424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1436986" y="3153831"/>
              <a:ext cx="755013" cy="606424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1396169" y="2421466"/>
              <a:ext cx="3256279" cy="0"/>
            </a:xfrm>
            <a:custGeom>
              <a:avLst/>
              <a:gdLst/>
              <a:ahLst/>
              <a:cxnLst/>
              <a:rect l="l" t="t" r="r" b="b"/>
              <a:pathLst>
                <a:path w="3256279">
                  <a:moveTo>
                    <a:pt x="0" y="0"/>
                  </a:moveTo>
                  <a:lnTo>
                    <a:pt x="3255883" y="0"/>
                  </a:lnTo>
                </a:path>
              </a:pathLst>
            </a:custGeom>
            <a:ln w="15876">
              <a:solidFill>
                <a:srgbClr val="83992A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8" name="object 8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0" y="0"/>
              <a:ext cx="12188952" cy="6857999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384047" y="484631"/>
              <a:ext cx="4029455" cy="6083808"/>
            </a:xfrm>
            <a:prstGeom prst="rect">
              <a:avLst/>
            </a:prstGeom>
          </p:spPr>
        </p:pic>
      </p:grpSp>
      <p:sp>
        <p:nvSpPr>
          <p:cNvPr id="10" name="object 10"/>
          <p:cNvSpPr txBox="1"/>
          <p:nvPr/>
        </p:nvSpPr>
        <p:spPr>
          <a:xfrm>
            <a:off x="608012" y="609600"/>
            <a:ext cx="3552190" cy="5638800"/>
          </a:xfrm>
          <a:prstGeom prst="rect">
            <a:avLst/>
          </a:prstGeom>
          <a:ln w="15875">
            <a:solidFill>
              <a:srgbClr val="83992A"/>
            </a:solidFill>
          </a:ln>
        </p:spPr>
        <p:txBody>
          <a:bodyPr vert="horz" wrap="square" lIns="0" tIns="317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25"/>
              </a:spcBef>
            </a:pPr>
            <a:endParaRPr sz="5300">
              <a:latin typeface="Times New Roman"/>
              <a:cs typeface="Times New Roman"/>
            </a:endParaRPr>
          </a:p>
          <a:p>
            <a:pPr marL="560705" marR="676910" indent="-1905" algn="ctr">
              <a:lnSpc>
                <a:spcPct val="90100"/>
              </a:lnSpc>
              <a:spcBef>
                <a:spcPts val="5"/>
              </a:spcBef>
            </a:pPr>
            <a:r>
              <a:rPr sz="3700" spc="-195" dirty="0">
                <a:solidFill>
                  <a:srgbClr val="262626"/>
                </a:solidFill>
                <a:latin typeface="Georgia"/>
                <a:cs typeface="Georgia"/>
              </a:rPr>
              <a:t>Developing </a:t>
            </a:r>
            <a:r>
              <a:rPr sz="3700" spc="-190" dirty="0">
                <a:solidFill>
                  <a:srgbClr val="262626"/>
                </a:solidFill>
                <a:latin typeface="Georgia"/>
                <a:cs typeface="Georgia"/>
              </a:rPr>
              <a:t> </a:t>
            </a:r>
            <a:r>
              <a:rPr sz="3700" spc="-240" dirty="0">
                <a:solidFill>
                  <a:srgbClr val="262626"/>
                </a:solidFill>
                <a:latin typeface="Georgia"/>
                <a:cs typeface="Georgia"/>
              </a:rPr>
              <a:t>the </a:t>
            </a:r>
            <a:r>
              <a:rPr sz="3700" spc="-235" dirty="0">
                <a:solidFill>
                  <a:srgbClr val="262626"/>
                </a:solidFill>
                <a:latin typeface="Georgia"/>
                <a:cs typeface="Georgia"/>
              </a:rPr>
              <a:t> </a:t>
            </a:r>
            <a:r>
              <a:rPr sz="3700" spc="-160" dirty="0">
                <a:solidFill>
                  <a:srgbClr val="262626"/>
                </a:solidFill>
                <a:latin typeface="Georgia"/>
                <a:cs typeface="Georgia"/>
              </a:rPr>
              <a:t>E</a:t>
            </a:r>
            <a:r>
              <a:rPr sz="3700" spc="-140" dirty="0">
                <a:solidFill>
                  <a:srgbClr val="262626"/>
                </a:solidFill>
                <a:latin typeface="Georgia"/>
                <a:cs typeface="Georgia"/>
              </a:rPr>
              <a:t>n</a:t>
            </a:r>
            <a:r>
              <a:rPr sz="3700" spc="-150" dirty="0">
                <a:solidFill>
                  <a:srgbClr val="262626"/>
                </a:solidFill>
                <a:latin typeface="Georgia"/>
                <a:cs typeface="Georgia"/>
              </a:rPr>
              <a:t>g</a:t>
            </a:r>
            <a:r>
              <a:rPr sz="3700" spc="-300" dirty="0">
                <a:solidFill>
                  <a:srgbClr val="262626"/>
                </a:solidFill>
                <a:latin typeface="Georgia"/>
                <a:cs typeface="Georgia"/>
              </a:rPr>
              <a:t>a</a:t>
            </a:r>
            <a:r>
              <a:rPr sz="3700" spc="-245" dirty="0">
                <a:solidFill>
                  <a:srgbClr val="262626"/>
                </a:solidFill>
                <a:latin typeface="Georgia"/>
                <a:cs typeface="Georgia"/>
              </a:rPr>
              <a:t>g</a:t>
            </a:r>
            <a:r>
              <a:rPr sz="3700" spc="-254" dirty="0">
                <a:solidFill>
                  <a:srgbClr val="262626"/>
                </a:solidFill>
                <a:latin typeface="Georgia"/>
                <a:cs typeface="Georgia"/>
              </a:rPr>
              <a:t>e</a:t>
            </a:r>
            <a:r>
              <a:rPr sz="3700" spc="-430" dirty="0">
                <a:solidFill>
                  <a:srgbClr val="262626"/>
                </a:solidFill>
                <a:latin typeface="Georgia"/>
                <a:cs typeface="Georgia"/>
              </a:rPr>
              <a:t>m</a:t>
            </a:r>
            <a:r>
              <a:rPr sz="3700" spc="-245" dirty="0">
                <a:solidFill>
                  <a:srgbClr val="262626"/>
                </a:solidFill>
                <a:latin typeface="Georgia"/>
                <a:cs typeface="Georgia"/>
              </a:rPr>
              <a:t>e</a:t>
            </a:r>
            <a:r>
              <a:rPr sz="3700" spc="-300" dirty="0">
                <a:solidFill>
                  <a:srgbClr val="262626"/>
                </a:solidFill>
                <a:latin typeface="Georgia"/>
                <a:cs typeface="Georgia"/>
              </a:rPr>
              <a:t>n</a:t>
            </a:r>
            <a:r>
              <a:rPr sz="3700" spc="-160" dirty="0">
                <a:solidFill>
                  <a:srgbClr val="262626"/>
                </a:solidFill>
                <a:latin typeface="Georgia"/>
                <a:cs typeface="Georgia"/>
              </a:rPr>
              <a:t>t  </a:t>
            </a:r>
            <a:r>
              <a:rPr sz="3700" spc="-305" dirty="0">
                <a:solidFill>
                  <a:srgbClr val="262626"/>
                </a:solidFill>
                <a:latin typeface="Georgia"/>
                <a:cs typeface="Georgia"/>
              </a:rPr>
              <a:t>S</a:t>
            </a:r>
            <a:r>
              <a:rPr sz="3700" spc="-204" dirty="0">
                <a:solidFill>
                  <a:srgbClr val="262626"/>
                </a:solidFill>
                <a:latin typeface="Georgia"/>
                <a:cs typeface="Georgia"/>
              </a:rPr>
              <a:t>t</a:t>
            </a:r>
            <a:r>
              <a:rPr sz="3700" spc="-285" dirty="0">
                <a:solidFill>
                  <a:srgbClr val="262626"/>
                </a:solidFill>
                <a:latin typeface="Georgia"/>
                <a:cs typeface="Georgia"/>
              </a:rPr>
              <a:t>r</a:t>
            </a:r>
            <a:r>
              <a:rPr sz="3700" spc="-370" dirty="0">
                <a:solidFill>
                  <a:srgbClr val="262626"/>
                </a:solidFill>
                <a:latin typeface="Georgia"/>
                <a:cs typeface="Georgia"/>
              </a:rPr>
              <a:t>a</a:t>
            </a:r>
            <a:r>
              <a:rPr sz="3700" spc="-204" dirty="0">
                <a:solidFill>
                  <a:srgbClr val="262626"/>
                </a:solidFill>
                <a:latin typeface="Georgia"/>
                <a:cs typeface="Georgia"/>
              </a:rPr>
              <a:t>t</a:t>
            </a:r>
            <a:r>
              <a:rPr sz="3700" spc="-254" dirty="0">
                <a:solidFill>
                  <a:srgbClr val="262626"/>
                </a:solidFill>
                <a:latin typeface="Georgia"/>
                <a:cs typeface="Georgia"/>
              </a:rPr>
              <a:t>e</a:t>
            </a:r>
            <a:r>
              <a:rPr sz="3700" spc="-90" dirty="0">
                <a:solidFill>
                  <a:srgbClr val="262626"/>
                </a:solidFill>
                <a:latin typeface="Georgia"/>
                <a:cs typeface="Georgia"/>
              </a:rPr>
              <a:t>g</a:t>
            </a:r>
            <a:r>
              <a:rPr sz="3700" spc="-280" dirty="0">
                <a:solidFill>
                  <a:srgbClr val="262626"/>
                </a:solidFill>
                <a:latin typeface="Georgia"/>
                <a:cs typeface="Georgia"/>
              </a:rPr>
              <a:t>y</a:t>
            </a:r>
            <a:r>
              <a:rPr sz="3700" spc="25" dirty="0">
                <a:solidFill>
                  <a:srgbClr val="262626"/>
                </a:solidFill>
                <a:latin typeface="Georgia"/>
                <a:cs typeface="Georgia"/>
              </a:rPr>
              <a:t> </a:t>
            </a:r>
            <a:r>
              <a:rPr sz="3700" spc="-370" dirty="0">
                <a:solidFill>
                  <a:srgbClr val="262626"/>
                </a:solidFill>
                <a:latin typeface="Georgia"/>
                <a:cs typeface="Georgia"/>
              </a:rPr>
              <a:t>a</a:t>
            </a:r>
            <a:r>
              <a:rPr sz="3700" spc="-160" dirty="0">
                <a:solidFill>
                  <a:srgbClr val="262626"/>
                </a:solidFill>
                <a:latin typeface="Georgia"/>
                <a:cs typeface="Georgia"/>
              </a:rPr>
              <a:t>t  </a:t>
            </a:r>
            <a:r>
              <a:rPr sz="3700" spc="-195" dirty="0">
                <a:solidFill>
                  <a:srgbClr val="262626"/>
                </a:solidFill>
                <a:latin typeface="Georgia"/>
                <a:cs typeface="Georgia"/>
              </a:rPr>
              <a:t>Nike</a:t>
            </a:r>
            <a:endParaRPr sz="3700">
              <a:latin typeface="Georgia"/>
              <a:cs typeface="Georgia"/>
            </a:endParaRPr>
          </a:p>
          <a:p>
            <a:pPr marL="779780" marR="894715" indent="-1905" algn="ctr">
              <a:lnSpc>
                <a:spcPts val="4010"/>
              </a:lnSpc>
              <a:spcBef>
                <a:spcPts val="35"/>
              </a:spcBef>
            </a:pPr>
            <a:r>
              <a:rPr sz="3700" spc="-229" dirty="0">
                <a:solidFill>
                  <a:srgbClr val="262626"/>
                </a:solidFill>
                <a:latin typeface="Georgia"/>
                <a:cs typeface="Georgia"/>
              </a:rPr>
              <a:t>-</a:t>
            </a:r>
            <a:r>
              <a:rPr sz="3700" spc="35" dirty="0">
                <a:solidFill>
                  <a:srgbClr val="262626"/>
                </a:solidFill>
                <a:latin typeface="Georgia"/>
                <a:cs typeface="Georgia"/>
              </a:rPr>
              <a:t> </a:t>
            </a:r>
            <a:r>
              <a:rPr sz="3700" spc="-305" dirty="0">
                <a:solidFill>
                  <a:srgbClr val="262626"/>
                </a:solidFill>
                <a:latin typeface="Georgia"/>
                <a:cs typeface="Georgia"/>
              </a:rPr>
              <a:t>S</a:t>
            </a:r>
            <a:r>
              <a:rPr sz="3700" spc="-204" dirty="0">
                <a:solidFill>
                  <a:srgbClr val="262626"/>
                </a:solidFill>
                <a:latin typeface="Georgia"/>
                <a:cs typeface="Georgia"/>
              </a:rPr>
              <a:t>t</a:t>
            </a:r>
            <a:r>
              <a:rPr sz="3700" spc="-210" dirty="0">
                <a:solidFill>
                  <a:srgbClr val="262626"/>
                </a:solidFill>
                <a:latin typeface="Georgia"/>
                <a:cs typeface="Georgia"/>
              </a:rPr>
              <a:t>e</a:t>
            </a:r>
            <a:r>
              <a:rPr sz="3700" spc="-229" dirty="0">
                <a:solidFill>
                  <a:srgbClr val="262626"/>
                </a:solidFill>
                <a:latin typeface="Georgia"/>
                <a:cs typeface="Georgia"/>
              </a:rPr>
              <a:t>p</a:t>
            </a:r>
            <a:r>
              <a:rPr sz="3700" spc="30" dirty="0">
                <a:solidFill>
                  <a:srgbClr val="262626"/>
                </a:solidFill>
                <a:latin typeface="Georgia"/>
                <a:cs typeface="Georgia"/>
              </a:rPr>
              <a:t> </a:t>
            </a:r>
            <a:r>
              <a:rPr sz="3700" spc="-360" dirty="0">
                <a:solidFill>
                  <a:srgbClr val="262626"/>
                </a:solidFill>
                <a:latin typeface="Georgia"/>
                <a:cs typeface="Georgia"/>
              </a:rPr>
              <a:t>6</a:t>
            </a:r>
            <a:r>
              <a:rPr sz="3700" spc="-295" dirty="0">
                <a:solidFill>
                  <a:srgbClr val="262626"/>
                </a:solidFill>
                <a:latin typeface="Georgia"/>
                <a:cs typeface="Georgia"/>
              </a:rPr>
              <a:t>:  </a:t>
            </a:r>
            <a:r>
              <a:rPr sz="3700" spc="-590" dirty="0">
                <a:solidFill>
                  <a:srgbClr val="262626"/>
                </a:solidFill>
                <a:latin typeface="Georgia"/>
                <a:cs typeface="Georgia"/>
              </a:rPr>
              <a:t>W</a:t>
            </a:r>
            <a:r>
              <a:rPr sz="3700" spc="-165" dirty="0">
                <a:solidFill>
                  <a:srgbClr val="262626"/>
                </a:solidFill>
                <a:latin typeface="Georgia"/>
                <a:cs typeface="Georgia"/>
              </a:rPr>
              <a:t>o</a:t>
            </a:r>
            <a:r>
              <a:rPr sz="3700" spc="-285" dirty="0">
                <a:solidFill>
                  <a:srgbClr val="262626"/>
                </a:solidFill>
                <a:latin typeface="Georgia"/>
                <a:cs typeface="Georgia"/>
              </a:rPr>
              <a:t>r</a:t>
            </a:r>
            <a:r>
              <a:rPr sz="3700" spc="-250" dirty="0">
                <a:solidFill>
                  <a:srgbClr val="262626"/>
                </a:solidFill>
                <a:latin typeface="Georgia"/>
                <a:cs typeface="Georgia"/>
              </a:rPr>
              <a:t>k</a:t>
            </a:r>
            <a:r>
              <a:rPr sz="3700" spc="-225" dirty="0">
                <a:solidFill>
                  <a:srgbClr val="262626"/>
                </a:solidFill>
                <a:latin typeface="Georgia"/>
                <a:cs typeface="Georgia"/>
              </a:rPr>
              <a:t>-</a:t>
            </a:r>
            <a:r>
              <a:rPr sz="3700" spc="-235" dirty="0">
                <a:solidFill>
                  <a:srgbClr val="262626"/>
                </a:solidFill>
                <a:latin typeface="Georgia"/>
                <a:cs typeface="Georgia"/>
              </a:rPr>
              <a:t>L</a:t>
            </a:r>
            <a:r>
              <a:rPr sz="3700" spc="-114" dirty="0">
                <a:solidFill>
                  <a:srgbClr val="262626"/>
                </a:solidFill>
                <a:latin typeface="Georgia"/>
                <a:cs typeface="Georgia"/>
              </a:rPr>
              <a:t>i</a:t>
            </a:r>
            <a:r>
              <a:rPr sz="3700" spc="-100" dirty="0">
                <a:solidFill>
                  <a:srgbClr val="262626"/>
                </a:solidFill>
                <a:latin typeface="Georgia"/>
                <a:cs typeface="Georgia"/>
              </a:rPr>
              <a:t>fe  </a:t>
            </a:r>
            <a:r>
              <a:rPr sz="3700" spc="-254" dirty="0">
                <a:solidFill>
                  <a:srgbClr val="262626"/>
                </a:solidFill>
                <a:latin typeface="Georgia"/>
                <a:cs typeface="Georgia"/>
              </a:rPr>
              <a:t>Balance-</a:t>
            </a:r>
            <a:endParaRPr sz="3700">
              <a:latin typeface="Georgia"/>
              <a:cs typeface="Georgia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4652053" y="0"/>
            <a:ext cx="7539990" cy="6858000"/>
          </a:xfrm>
          <a:custGeom>
            <a:avLst/>
            <a:gdLst/>
            <a:ahLst/>
            <a:cxnLst/>
            <a:rect l="l" t="t" r="r" b="b"/>
            <a:pathLst>
              <a:path w="7539990" h="6858000">
                <a:moveTo>
                  <a:pt x="7539946" y="0"/>
                </a:moveTo>
                <a:lnTo>
                  <a:pt x="0" y="0"/>
                </a:lnTo>
                <a:lnTo>
                  <a:pt x="0" y="6858002"/>
                </a:lnTo>
                <a:lnTo>
                  <a:pt x="7539946" y="6858002"/>
                </a:lnTo>
                <a:lnTo>
                  <a:pt x="7539946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 txBox="1"/>
          <p:nvPr/>
        </p:nvSpPr>
        <p:spPr>
          <a:xfrm>
            <a:off x="6657675" y="807091"/>
            <a:ext cx="4731385" cy="1254760"/>
          </a:xfrm>
          <a:prstGeom prst="rect">
            <a:avLst/>
          </a:prstGeom>
          <a:solidFill>
            <a:srgbClr val="CEDDD5">
              <a:alpha val="90199"/>
            </a:srgbClr>
          </a:solidFill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5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900">
              <a:latin typeface="Times New Roman"/>
              <a:cs typeface="Times New Roman"/>
            </a:endParaRPr>
          </a:p>
          <a:p>
            <a:pPr marL="86995">
              <a:lnSpc>
                <a:spcPct val="100000"/>
              </a:lnSpc>
            </a:pPr>
            <a:r>
              <a:rPr sz="1400" spc="-45" dirty="0">
                <a:latin typeface="Times New Roman"/>
                <a:cs typeface="Times New Roman"/>
              </a:rPr>
              <a:t>Recognizing</a:t>
            </a:r>
            <a:r>
              <a:rPr sz="1400" dirty="0">
                <a:latin typeface="Times New Roman"/>
                <a:cs typeface="Times New Roman"/>
              </a:rPr>
              <a:t> </a:t>
            </a:r>
            <a:r>
              <a:rPr sz="1400" spc="-5" dirty="0">
                <a:latin typeface="Times New Roman"/>
                <a:cs typeface="Times New Roman"/>
              </a:rPr>
              <a:t>the </a:t>
            </a:r>
            <a:r>
              <a:rPr sz="1400" spc="-25" dirty="0">
                <a:latin typeface="Times New Roman"/>
                <a:cs typeface="Times New Roman"/>
              </a:rPr>
              <a:t>role</a:t>
            </a:r>
            <a:r>
              <a:rPr sz="1400" spc="-5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Times New Roman"/>
                <a:cs typeface="Times New Roman"/>
              </a:rPr>
              <a:t>of</a:t>
            </a:r>
            <a:r>
              <a:rPr sz="1400" spc="185" dirty="0">
                <a:latin typeface="Times New Roman"/>
                <a:cs typeface="Times New Roman"/>
              </a:rPr>
              <a:t> </a:t>
            </a:r>
            <a:r>
              <a:rPr sz="1400" spc="-45" dirty="0">
                <a:latin typeface="Times New Roman"/>
                <a:cs typeface="Times New Roman"/>
              </a:rPr>
              <a:t>work-life</a:t>
            </a:r>
            <a:r>
              <a:rPr sz="1400" spc="-5" dirty="0">
                <a:latin typeface="Times New Roman"/>
                <a:cs typeface="Times New Roman"/>
              </a:rPr>
              <a:t> </a:t>
            </a:r>
            <a:r>
              <a:rPr sz="1400" spc="-35" dirty="0">
                <a:latin typeface="Times New Roman"/>
                <a:cs typeface="Times New Roman"/>
              </a:rPr>
              <a:t>balance</a:t>
            </a:r>
            <a:r>
              <a:rPr sz="1400" spc="-5" dirty="0">
                <a:latin typeface="Times New Roman"/>
                <a:cs typeface="Times New Roman"/>
              </a:rPr>
              <a:t> </a:t>
            </a:r>
            <a:r>
              <a:rPr sz="1400" spc="-30" dirty="0">
                <a:latin typeface="Times New Roman"/>
                <a:cs typeface="Times New Roman"/>
              </a:rPr>
              <a:t>in</a:t>
            </a:r>
            <a:r>
              <a:rPr sz="1400" dirty="0">
                <a:latin typeface="Times New Roman"/>
                <a:cs typeface="Times New Roman"/>
              </a:rPr>
              <a:t> </a:t>
            </a:r>
            <a:r>
              <a:rPr sz="1400" spc="-25" dirty="0">
                <a:latin typeface="Times New Roman"/>
                <a:cs typeface="Times New Roman"/>
              </a:rPr>
              <a:t>engagement</a:t>
            </a:r>
            <a:r>
              <a:rPr sz="1400" dirty="0">
                <a:latin typeface="Times New Roman"/>
                <a:cs typeface="Times New Roman"/>
              </a:rPr>
              <a:t> </a:t>
            </a:r>
            <a:r>
              <a:rPr sz="1400" spc="-20" dirty="0">
                <a:latin typeface="Times New Roman"/>
                <a:cs typeface="Times New Roman"/>
              </a:rPr>
              <a:t>at</a:t>
            </a:r>
            <a:r>
              <a:rPr sz="1400" spc="-5" dirty="0">
                <a:latin typeface="Times New Roman"/>
                <a:cs typeface="Times New Roman"/>
              </a:rPr>
              <a:t> </a:t>
            </a:r>
            <a:r>
              <a:rPr sz="1400" spc="-30" dirty="0">
                <a:latin typeface="Times New Roman"/>
                <a:cs typeface="Times New Roman"/>
              </a:rPr>
              <a:t>Nike</a:t>
            </a:r>
            <a:endParaRPr sz="1400">
              <a:latin typeface="Times New Roman"/>
              <a:cs typeface="Times New Roman"/>
            </a:endParaRPr>
          </a:p>
        </p:txBody>
      </p:sp>
      <p:grpSp>
        <p:nvGrpSpPr>
          <p:cNvPr id="13" name="object 13"/>
          <p:cNvGrpSpPr/>
          <p:nvPr/>
        </p:nvGrpSpPr>
        <p:grpSpPr>
          <a:xfrm>
            <a:off x="5465309" y="802328"/>
            <a:ext cx="1192530" cy="1264285"/>
            <a:chOff x="5465309" y="802328"/>
            <a:chExt cx="1192530" cy="1264285"/>
          </a:xfrm>
        </p:grpSpPr>
        <p:pic>
          <p:nvPicPr>
            <p:cNvPr id="14" name="object 14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5468111" y="804671"/>
              <a:ext cx="1185671" cy="1258824"/>
            </a:xfrm>
            <a:prstGeom prst="rect">
              <a:avLst/>
            </a:prstGeom>
          </p:spPr>
        </p:pic>
        <p:sp>
          <p:nvSpPr>
            <p:cNvPr id="15" name="object 15"/>
            <p:cNvSpPr/>
            <p:nvPr/>
          </p:nvSpPr>
          <p:spPr>
            <a:xfrm>
              <a:off x="5470071" y="807091"/>
              <a:ext cx="1183005" cy="1254760"/>
            </a:xfrm>
            <a:custGeom>
              <a:avLst/>
              <a:gdLst/>
              <a:ahLst/>
              <a:cxnLst/>
              <a:rect l="l" t="t" r="r" b="b"/>
              <a:pathLst>
                <a:path w="1183004" h="1254760">
                  <a:moveTo>
                    <a:pt x="0" y="0"/>
                  </a:moveTo>
                  <a:lnTo>
                    <a:pt x="1182841" y="0"/>
                  </a:lnTo>
                  <a:lnTo>
                    <a:pt x="1182841" y="1254500"/>
                  </a:lnTo>
                  <a:lnTo>
                    <a:pt x="0" y="1254500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3C977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6" name="object 16"/>
          <p:cNvSpPr txBox="1">
            <a:spLocks noGrp="1"/>
          </p:cNvSpPr>
          <p:nvPr>
            <p:ph type="title"/>
          </p:nvPr>
        </p:nvSpPr>
        <p:spPr>
          <a:xfrm>
            <a:off x="5470071" y="807091"/>
            <a:ext cx="1183005" cy="1254760"/>
          </a:xfrm>
          <a:prstGeom prst="rect">
            <a:avLst/>
          </a:prstGeom>
          <a:ln w="9525">
            <a:solidFill>
              <a:srgbClr val="3C9770"/>
            </a:solidFill>
          </a:ln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900"/>
          </a:p>
          <a:p>
            <a:pPr marL="78740">
              <a:lnSpc>
                <a:spcPct val="100000"/>
              </a:lnSpc>
              <a:spcBef>
                <a:spcPts val="1495"/>
              </a:spcBef>
            </a:pPr>
            <a:r>
              <a:rPr sz="1700" spc="-50" dirty="0">
                <a:solidFill>
                  <a:srgbClr val="FFFFFF"/>
                </a:solidFill>
              </a:rPr>
              <a:t>Recognizing</a:t>
            </a:r>
            <a:endParaRPr sz="1700"/>
          </a:p>
        </p:txBody>
      </p:sp>
      <p:sp>
        <p:nvSpPr>
          <p:cNvPr id="17" name="object 17"/>
          <p:cNvSpPr txBox="1"/>
          <p:nvPr/>
        </p:nvSpPr>
        <p:spPr>
          <a:xfrm>
            <a:off x="6657675" y="2136861"/>
            <a:ext cx="4731385" cy="1254760"/>
          </a:xfrm>
          <a:prstGeom prst="rect">
            <a:avLst/>
          </a:prstGeom>
          <a:solidFill>
            <a:srgbClr val="CFD5DF">
              <a:alpha val="90199"/>
            </a:srgbClr>
          </a:solidFill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5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1900">
              <a:latin typeface="Times New Roman"/>
              <a:cs typeface="Times New Roman"/>
            </a:endParaRPr>
          </a:p>
          <a:p>
            <a:pPr marL="86995">
              <a:lnSpc>
                <a:spcPct val="100000"/>
              </a:lnSpc>
            </a:pPr>
            <a:r>
              <a:rPr sz="1400" spc="-20" dirty="0">
                <a:latin typeface="Times New Roman"/>
                <a:cs typeface="Times New Roman"/>
              </a:rPr>
              <a:t>Offering</a:t>
            </a:r>
            <a:r>
              <a:rPr sz="1400" dirty="0">
                <a:latin typeface="Times New Roman"/>
                <a:cs typeface="Times New Roman"/>
              </a:rPr>
              <a:t> </a:t>
            </a:r>
            <a:r>
              <a:rPr sz="1400" spc="-45" dirty="0">
                <a:latin typeface="Times New Roman"/>
                <a:cs typeface="Times New Roman"/>
              </a:rPr>
              <a:t>flexible</a:t>
            </a:r>
            <a:r>
              <a:rPr sz="1400" dirty="0">
                <a:latin typeface="Times New Roman"/>
                <a:cs typeface="Times New Roman"/>
              </a:rPr>
              <a:t> </a:t>
            </a:r>
            <a:r>
              <a:rPr sz="1400" spc="-40" dirty="0">
                <a:latin typeface="Times New Roman"/>
                <a:cs typeface="Times New Roman"/>
              </a:rPr>
              <a:t>work</a:t>
            </a:r>
            <a:r>
              <a:rPr sz="1400" spc="5" dirty="0">
                <a:latin typeface="Times New Roman"/>
                <a:cs typeface="Times New Roman"/>
              </a:rPr>
              <a:t> </a:t>
            </a:r>
            <a:r>
              <a:rPr sz="1400" spc="-20" dirty="0">
                <a:latin typeface="Times New Roman"/>
                <a:cs typeface="Times New Roman"/>
              </a:rPr>
              <a:t>arrangements</a:t>
            </a:r>
            <a:r>
              <a:rPr sz="1400" dirty="0">
                <a:latin typeface="Times New Roman"/>
                <a:cs typeface="Times New Roman"/>
              </a:rPr>
              <a:t> </a:t>
            </a:r>
            <a:r>
              <a:rPr sz="1400" spc="-20" dirty="0">
                <a:latin typeface="Times New Roman"/>
                <a:cs typeface="Times New Roman"/>
              </a:rPr>
              <a:t>at</a:t>
            </a:r>
            <a:r>
              <a:rPr sz="1400" dirty="0">
                <a:latin typeface="Times New Roman"/>
                <a:cs typeface="Times New Roman"/>
              </a:rPr>
              <a:t> </a:t>
            </a:r>
            <a:r>
              <a:rPr sz="1400" spc="-30" dirty="0">
                <a:latin typeface="Times New Roman"/>
                <a:cs typeface="Times New Roman"/>
              </a:rPr>
              <a:t>Nike</a:t>
            </a:r>
            <a:endParaRPr sz="1400">
              <a:latin typeface="Times New Roman"/>
              <a:cs typeface="Times New Roman"/>
            </a:endParaRPr>
          </a:p>
        </p:txBody>
      </p:sp>
      <p:grpSp>
        <p:nvGrpSpPr>
          <p:cNvPr id="18" name="object 18"/>
          <p:cNvGrpSpPr/>
          <p:nvPr/>
        </p:nvGrpSpPr>
        <p:grpSpPr>
          <a:xfrm>
            <a:off x="5465309" y="2132098"/>
            <a:ext cx="1192530" cy="1264285"/>
            <a:chOff x="5465309" y="2132098"/>
            <a:chExt cx="1192530" cy="1264285"/>
          </a:xfrm>
        </p:grpSpPr>
        <p:pic>
          <p:nvPicPr>
            <p:cNvPr id="19" name="object 19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5468111" y="2136648"/>
              <a:ext cx="1185671" cy="1255776"/>
            </a:xfrm>
            <a:prstGeom prst="rect">
              <a:avLst/>
            </a:prstGeom>
          </p:spPr>
        </p:pic>
        <p:sp>
          <p:nvSpPr>
            <p:cNvPr id="20" name="object 20"/>
            <p:cNvSpPr/>
            <p:nvPr/>
          </p:nvSpPr>
          <p:spPr>
            <a:xfrm>
              <a:off x="5470071" y="2136861"/>
              <a:ext cx="1183005" cy="1254760"/>
            </a:xfrm>
            <a:custGeom>
              <a:avLst/>
              <a:gdLst/>
              <a:ahLst/>
              <a:cxnLst/>
              <a:rect l="l" t="t" r="r" b="b"/>
              <a:pathLst>
                <a:path w="1183004" h="1254760">
                  <a:moveTo>
                    <a:pt x="0" y="0"/>
                  </a:moveTo>
                  <a:lnTo>
                    <a:pt x="1182841" y="0"/>
                  </a:lnTo>
                  <a:lnTo>
                    <a:pt x="1182841" y="1254500"/>
                  </a:lnTo>
                  <a:lnTo>
                    <a:pt x="0" y="1254500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44709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1" name="object 21"/>
          <p:cNvSpPr txBox="1"/>
          <p:nvPr/>
        </p:nvSpPr>
        <p:spPr>
          <a:xfrm>
            <a:off x="5470071" y="2136861"/>
            <a:ext cx="1183005" cy="1254760"/>
          </a:xfrm>
          <a:prstGeom prst="rect">
            <a:avLst/>
          </a:prstGeom>
          <a:ln w="9525">
            <a:solidFill>
              <a:srgbClr val="44709D"/>
            </a:solidFill>
          </a:ln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900">
              <a:latin typeface="Times New Roman"/>
              <a:cs typeface="Times New Roman"/>
            </a:endParaRPr>
          </a:p>
          <a:p>
            <a:pPr marL="227965">
              <a:lnSpc>
                <a:spcPct val="100000"/>
              </a:lnSpc>
              <a:spcBef>
                <a:spcPts val="1490"/>
              </a:spcBef>
            </a:pPr>
            <a:r>
              <a:rPr sz="1700" spc="-25" dirty="0">
                <a:solidFill>
                  <a:srgbClr val="FFFFFF"/>
                </a:solidFill>
                <a:latin typeface="Times New Roman"/>
                <a:cs typeface="Times New Roman"/>
              </a:rPr>
              <a:t>Offering</a:t>
            </a:r>
            <a:endParaRPr sz="1700">
              <a:latin typeface="Times New Roman"/>
              <a:cs typeface="Times New Roman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6657675" y="3466632"/>
            <a:ext cx="4731385" cy="1254760"/>
          </a:xfrm>
          <a:prstGeom prst="rect">
            <a:avLst/>
          </a:prstGeom>
          <a:solidFill>
            <a:srgbClr val="E0CECD">
              <a:alpha val="90199"/>
            </a:srgbClr>
          </a:solidFill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5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1900">
              <a:latin typeface="Times New Roman"/>
              <a:cs typeface="Times New Roman"/>
            </a:endParaRPr>
          </a:p>
          <a:p>
            <a:pPr marL="86995">
              <a:lnSpc>
                <a:spcPct val="100000"/>
              </a:lnSpc>
            </a:pPr>
            <a:r>
              <a:rPr sz="1400" spc="-15" dirty="0">
                <a:latin typeface="Times New Roman"/>
                <a:cs typeface="Times New Roman"/>
              </a:rPr>
              <a:t>Introducing</a:t>
            </a:r>
            <a:r>
              <a:rPr sz="1400" dirty="0">
                <a:latin typeface="Times New Roman"/>
                <a:cs typeface="Times New Roman"/>
              </a:rPr>
              <a:t> </a:t>
            </a:r>
            <a:r>
              <a:rPr sz="1400" spc="-50" dirty="0">
                <a:latin typeface="Times New Roman"/>
                <a:cs typeface="Times New Roman"/>
              </a:rPr>
              <a:t>wellness</a:t>
            </a:r>
            <a:r>
              <a:rPr sz="1400" spc="-5" dirty="0">
                <a:latin typeface="Times New Roman"/>
                <a:cs typeface="Times New Roman"/>
              </a:rPr>
              <a:t> </a:t>
            </a:r>
            <a:r>
              <a:rPr sz="1400" spc="-15" dirty="0">
                <a:latin typeface="Times New Roman"/>
                <a:cs typeface="Times New Roman"/>
              </a:rPr>
              <a:t>programs</a:t>
            </a:r>
            <a:r>
              <a:rPr sz="1400" dirty="0">
                <a:latin typeface="Times New Roman"/>
                <a:cs typeface="Times New Roman"/>
              </a:rPr>
              <a:t> </a:t>
            </a:r>
            <a:r>
              <a:rPr sz="1400" spc="-15" dirty="0">
                <a:latin typeface="Times New Roman"/>
                <a:cs typeface="Times New Roman"/>
              </a:rPr>
              <a:t>and</a:t>
            </a:r>
            <a:r>
              <a:rPr sz="1400" dirty="0">
                <a:latin typeface="Times New Roman"/>
                <a:cs typeface="Times New Roman"/>
              </a:rPr>
              <a:t> </a:t>
            </a:r>
            <a:r>
              <a:rPr sz="1400" spc="-45" dirty="0">
                <a:latin typeface="Times New Roman"/>
                <a:cs typeface="Times New Roman"/>
              </a:rPr>
              <a:t>initiatives</a:t>
            </a:r>
            <a:r>
              <a:rPr sz="1400" dirty="0">
                <a:latin typeface="Times New Roman"/>
                <a:cs typeface="Times New Roman"/>
              </a:rPr>
              <a:t> </a:t>
            </a:r>
            <a:r>
              <a:rPr sz="1400" spc="-20" dirty="0">
                <a:latin typeface="Times New Roman"/>
                <a:cs typeface="Times New Roman"/>
              </a:rPr>
              <a:t>at</a:t>
            </a:r>
            <a:r>
              <a:rPr sz="1400" spc="-5" dirty="0">
                <a:latin typeface="Times New Roman"/>
                <a:cs typeface="Times New Roman"/>
              </a:rPr>
              <a:t> </a:t>
            </a:r>
            <a:r>
              <a:rPr sz="1400" spc="-30" dirty="0">
                <a:latin typeface="Times New Roman"/>
                <a:cs typeface="Times New Roman"/>
              </a:rPr>
              <a:t>Nike</a:t>
            </a:r>
            <a:endParaRPr sz="1400">
              <a:latin typeface="Times New Roman"/>
              <a:cs typeface="Times New Roman"/>
            </a:endParaRPr>
          </a:p>
        </p:txBody>
      </p:sp>
      <p:grpSp>
        <p:nvGrpSpPr>
          <p:cNvPr id="23" name="object 23"/>
          <p:cNvGrpSpPr/>
          <p:nvPr/>
        </p:nvGrpSpPr>
        <p:grpSpPr>
          <a:xfrm>
            <a:off x="5465309" y="3461870"/>
            <a:ext cx="1192530" cy="1264285"/>
            <a:chOff x="5465309" y="3461870"/>
            <a:chExt cx="1192530" cy="1264285"/>
          </a:xfrm>
        </p:grpSpPr>
        <p:pic>
          <p:nvPicPr>
            <p:cNvPr id="24" name="object 24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5468111" y="3465575"/>
              <a:ext cx="1185671" cy="1255776"/>
            </a:xfrm>
            <a:prstGeom prst="rect">
              <a:avLst/>
            </a:prstGeom>
          </p:spPr>
        </p:pic>
        <p:sp>
          <p:nvSpPr>
            <p:cNvPr id="25" name="object 25"/>
            <p:cNvSpPr/>
            <p:nvPr/>
          </p:nvSpPr>
          <p:spPr>
            <a:xfrm>
              <a:off x="5470071" y="3466632"/>
              <a:ext cx="1183005" cy="1254760"/>
            </a:xfrm>
            <a:custGeom>
              <a:avLst/>
              <a:gdLst/>
              <a:ahLst/>
              <a:cxnLst/>
              <a:rect l="l" t="t" r="r" b="b"/>
              <a:pathLst>
                <a:path w="1183004" h="1254760">
                  <a:moveTo>
                    <a:pt x="0" y="0"/>
                  </a:moveTo>
                  <a:lnTo>
                    <a:pt x="1182841" y="0"/>
                  </a:lnTo>
                  <a:lnTo>
                    <a:pt x="1182841" y="1254500"/>
                  </a:lnTo>
                  <a:lnTo>
                    <a:pt x="0" y="1254500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A23C33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6" name="object 26"/>
          <p:cNvSpPr txBox="1"/>
          <p:nvPr/>
        </p:nvSpPr>
        <p:spPr>
          <a:xfrm>
            <a:off x="5470071" y="3466632"/>
            <a:ext cx="1183005" cy="1254760"/>
          </a:xfrm>
          <a:prstGeom prst="rect">
            <a:avLst/>
          </a:prstGeom>
          <a:ln w="9525">
            <a:solidFill>
              <a:srgbClr val="A23C33"/>
            </a:solidFill>
          </a:ln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900">
              <a:latin typeface="Times New Roman"/>
              <a:cs typeface="Times New Roman"/>
            </a:endParaRPr>
          </a:p>
          <a:p>
            <a:pPr marL="95250">
              <a:lnSpc>
                <a:spcPct val="100000"/>
              </a:lnSpc>
              <a:spcBef>
                <a:spcPts val="1480"/>
              </a:spcBef>
            </a:pPr>
            <a:r>
              <a:rPr sz="1700" spc="-15" dirty="0">
                <a:solidFill>
                  <a:srgbClr val="FFFFFF"/>
                </a:solidFill>
                <a:latin typeface="Times New Roman"/>
                <a:cs typeface="Times New Roman"/>
              </a:rPr>
              <a:t>Introducing</a:t>
            </a:r>
            <a:endParaRPr sz="1700">
              <a:latin typeface="Times New Roman"/>
              <a:cs typeface="Times New Roman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6657675" y="4796403"/>
            <a:ext cx="4731385" cy="1254760"/>
          </a:xfrm>
          <a:prstGeom prst="rect">
            <a:avLst/>
          </a:prstGeom>
          <a:solidFill>
            <a:srgbClr val="F1D6CD">
              <a:alpha val="90199"/>
            </a:srgbClr>
          </a:solidFill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5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900">
              <a:latin typeface="Times New Roman"/>
              <a:cs typeface="Times New Roman"/>
            </a:endParaRPr>
          </a:p>
          <a:p>
            <a:pPr marL="86995">
              <a:lnSpc>
                <a:spcPct val="100000"/>
              </a:lnSpc>
            </a:pPr>
            <a:r>
              <a:rPr sz="1400" spc="-10" dirty="0">
                <a:latin typeface="Times New Roman"/>
                <a:cs typeface="Times New Roman"/>
              </a:rPr>
              <a:t>Nurturing</a:t>
            </a:r>
            <a:r>
              <a:rPr sz="1400" spc="5" dirty="0">
                <a:latin typeface="Times New Roman"/>
                <a:cs typeface="Times New Roman"/>
              </a:rPr>
              <a:t> </a:t>
            </a:r>
            <a:r>
              <a:rPr sz="1400" spc="-20" dirty="0">
                <a:latin typeface="Times New Roman"/>
                <a:cs typeface="Times New Roman"/>
              </a:rPr>
              <a:t>an</a:t>
            </a:r>
            <a:r>
              <a:rPr sz="1400" spc="5" dirty="0">
                <a:latin typeface="Times New Roman"/>
                <a:cs typeface="Times New Roman"/>
              </a:rPr>
              <a:t> </a:t>
            </a:r>
            <a:r>
              <a:rPr sz="1400" spc="-15" dirty="0">
                <a:latin typeface="Times New Roman"/>
                <a:cs typeface="Times New Roman"/>
              </a:rPr>
              <a:t>environment</a:t>
            </a:r>
            <a:r>
              <a:rPr sz="1400" dirty="0">
                <a:latin typeface="Times New Roman"/>
                <a:cs typeface="Times New Roman"/>
              </a:rPr>
              <a:t> </a:t>
            </a:r>
            <a:r>
              <a:rPr sz="1400" spc="-55" dirty="0">
                <a:latin typeface="Times New Roman"/>
                <a:cs typeface="Times New Roman"/>
              </a:rPr>
              <a:t>valuing</a:t>
            </a:r>
            <a:r>
              <a:rPr sz="1400" spc="5" dirty="0">
                <a:latin typeface="Times New Roman"/>
                <a:cs typeface="Times New Roman"/>
              </a:rPr>
              <a:t> </a:t>
            </a:r>
            <a:r>
              <a:rPr sz="1400" spc="-45" dirty="0">
                <a:latin typeface="Times New Roman"/>
                <a:cs typeface="Times New Roman"/>
              </a:rPr>
              <a:t>employee</a:t>
            </a:r>
            <a:r>
              <a:rPr sz="1400" dirty="0">
                <a:latin typeface="Times New Roman"/>
                <a:cs typeface="Times New Roman"/>
              </a:rPr>
              <a:t> </a:t>
            </a:r>
            <a:r>
              <a:rPr sz="1400" spc="-50" dirty="0">
                <a:latin typeface="Times New Roman"/>
                <a:cs typeface="Times New Roman"/>
              </a:rPr>
              <a:t>well-being</a:t>
            </a:r>
            <a:r>
              <a:rPr sz="1400" spc="5" dirty="0">
                <a:latin typeface="Times New Roman"/>
                <a:cs typeface="Times New Roman"/>
              </a:rPr>
              <a:t> </a:t>
            </a:r>
            <a:r>
              <a:rPr sz="1400" spc="-20" dirty="0">
                <a:latin typeface="Times New Roman"/>
                <a:cs typeface="Times New Roman"/>
              </a:rPr>
              <a:t>at</a:t>
            </a:r>
            <a:r>
              <a:rPr sz="1400" spc="5" dirty="0">
                <a:latin typeface="Times New Roman"/>
                <a:cs typeface="Times New Roman"/>
              </a:rPr>
              <a:t> </a:t>
            </a:r>
            <a:r>
              <a:rPr sz="1400" spc="-30" dirty="0">
                <a:latin typeface="Times New Roman"/>
                <a:cs typeface="Times New Roman"/>
              </a:rPr>
              <a:t>Nike</a:t>
            </a:r>
            <a:endParaRPr sz="1400">
              <a:latin typeface="Times New Roman"/>
              <a:cs typeface="Times New Roman"/>
            </a:endParaRPr>
          </a:p>
        </p:txBody>
      </p:sp>
      <p:grpSp>
        <p:nvGrpSpPr>
          <p:cNvPr id="28" name="object 28"/>
          <p:cNvGrpSpPr/>
          <p:nvPr/>
        </p:nvGrpSpPr>
        <p:grpSpPr>
          <a:xfrm>
            <a:off x="5465309" y="4791641"/>
            <a:ext cx="1192530" cy="1264285"/>
            <a:chOff x="5465309" y="4791641"/>
            <a:chExt cx="1192530" cy="1264285"/>
          </a:xfrm>
        </p:grpSpPr>
        <p:pic>
          <p:nvPicPr>
            <p:cNvPr id="29" name="object 29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5468111" y="4794503"/>
              <a:ext cx="1185671" cy="1258823"/>
            </a:xfrm>
            <a:prstGeom prst="rect">
              <a:avLst/>
            </a:prstGeom>
          </p:spPr>
        </p:pic>
        <p:sp>
          <p:nvSpPr>
            <p:cNvPr id="30" name="object 30"/>
            <p:cNvSpPr/>
            <p:nvPr/>
          </p:nvSpPr>
          <p:spPr>
            <a:xfrm>
              <a:off x="5470071" y="4796403"/>
              <a:ext cx="1183005" cy="1254760"/>
            </a:xfrm>
            <a:custGeom>
              <a:avLst/>
              <a:gdLst/>
              <a:ahLst/>
              <a:cxnLst/>
              <a:rect l="l" t="t" r="r" b="b"/>
              <a:pathLst>
                <a:path w="1183004" h="1254760">
                  <a:moveTo>
                    <a:pt x="0" y="0"/>
                  </a:moveTo>
                  <a:lnTo>
                    <a:pt x="1182841" y="0"/>
                  </a:lnTo>
                  <a:lnTo>
                    <a:pt x="1182841" y="1254500"/>
                  </a:lnTo>
                  <a:lnTo>
                    <a:pt x="0" y="1254500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D97828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31" name="object 31"/>
          <p:cNvSpPr txBox="1"/>
          <p:nvPr/>
        </p:nvSpPr>
        <p:spPr>
          <a:xfrm>
            <a:off x="5470071" y="4796403"/>
            <a:ext cx="1183005" cy="1254760"/>
          </a:xfrm>
          <a:prstGeom prst="rect">
            <a:avLst/>
          </a:prstGeom>
          <a:ln w="9525">
            <a:solidFill>
              <a:srgbClr val="D97828"/>
            </a:solidFill>
          </a:ln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900">
              <a:latin typeface="Times New Roman"/>
              <a:cs typeface="Times New Roman"/>
            </a:endParaRPr>
          </a:p>
          <a:p>
            <a:pPr marL="168275">
              <a:lnSpc>
                <a:spcPct val="100000"/>
              </a:lnSpc>
              <a:spcBef>
                <a:spcPts val="1475"/>
              </a:spcBef>
            </a:pPr>
            <a:r>
              <a:rPr sz="1700" spc="-10" dirty="0">
                <a:solidFill>
                  <a:srgbClr val="FFFFFF"/>
                </a:solidFill>
                <a:latin typeface="Times New Roman"/>
                <a:cs typeface="Times New Roman"/>
              </a:rPr>
              <a:t>Nurturing</a:t>
            </a:r>
            <a:endParaRPr sz="17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608012" y="609600"/>
              <a:ext cx="10972800" cy="5638800"/>
            </a:xfrm>
            <a:custGeom>
              <a:avLst/>
              <a:gdLst/>
              <a:ahLst/>
              <a:cxnLst/>
              <a:rect l="l" t="t" r="r" b="b"/>
              <a:pathLst>
                <a:path w="10972800" h="5638800">
                  <a:moveTo>
                    <a:pt x="0" y="0"/>
                  </a:moveTo>
                  <a:lnTo>
                    <a:pt x="10972800" y="0"/>
                  </a:lnTo>
                  <a:lnTo>
                    <a:pt x="10972800" y="5638800"/>
                  </a:lnTo>
                  <a:lnTo>
                    <a:pt x="0" y="5638800"/>
                  </a:lnTo>
                  <a:lnTo>
                    <a:pt x="0" y="0"/>
                  </a:lnTo>
                  <a:close/>
                </a:path>
              </a:pathLst>
            </a:custGeom>
            <a:ln w="15875">
              <a:solidFill>
                <a:srgbClr val="83992A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0" y="3153831"/>
              <a:ext cx="761503" cy="606424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1436986" y="3153831"/>
              <a:ext cx="755013" cy="606424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1396169" y="2421466"/>
              <a:ext cx="3256279" cy="0"/>
            </a:xfrm>
            <a:custGeom>
              <a:avLst/>
              <a:gdLst/>
              <a:ahLst/>
              <a:cxnLst/>
              <a:rect l="l" t="t" r="r" b="b"/>
              <a:pathLst>
                <a:path w="3256279">
                  <a:moveTo>
                    <a:pt x="0" y="0"/>
                  </a:moveTo>
                  <a:lnTo>
                    <a:pt x="3255883" y="0"/>
                  </a:lnTo>
                </a:path>
              </a:pathLst>
            </a:custGeom>
            <a:ln w="15876">
              <a:solidFill>
                <a:srgbClr val="83992A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8" name="object 8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0" y="0"/>
              <a:ext cx="12188952" cy="6857999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384047" y="484631"/>
              <a:ext cx="4029455" cy="6083808"/>
            </a:xfrm>
            <a:prstGeom prst="rect">
              <a:avLst/>
            </a:prstGeom>
          </p:spPr>
        </p:pic>
      </p:grpSp>
      <p:sp>
        <p:nvSpPr>
          <p:cNvPr id="10" name="object 10"/>
          <p:cNvSpPr txBox="1"/>
          <p:nvPr/>
        </p:nvSpPr>
        <p:spPr>
          <a:xfrm>
            <a:off x="608012" y="609600"/>
            <a:ext cx="3552190" cy="5638800"/>
          </a:xfrm>
          <a:prstGeom prst="rect">
            <a:avLst/>
          </a:prstGeom>
          <a:ln w="15875">
            <a:solidFill>
              <a:srgbClr val="83992A"/>
            </a:solidFill>
          </a:ln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35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3500">
              <a:latin typeface="Times New Roman"/>
              <a:cs typeface="Times New Roman"/>
            </a:endParaRPr>
          </a:p>
          <a:p>
            <a:pPr marL="638810" marR="756920" algn="ctr">
              <a:lnSpc>
                <a:spcPct val="99500"/>
              </a:lnSpc>
              <a:spcBef>
                <a:spcPts val="2980"/>
              </a:spcBef>
            </a:pPr>
            <a:r>
              <a:rPr sz="3100" spc="-140" dirty="0">
                <a:solidFill>
                  <a:srgbClr val="262626"/>
                </a:solidFill>
                <a:latin typeface="Georgia"/>
                <a:cs typeface="Georgia"/>
              </a:rPr>
              <a:t>I</a:t>
            </a:r>
            <a:r>
              <a:rPr sz="3100" spc="-320" dirty="0">
                <a:solidFill>
                  <a:srgbClr val="262626"/>
                </a:solidFill>
                <a:latin typeface="Georgia"/>
                <a:cs typeface="Georgia"/>
              </a:rPr>
              <a:t>m</a:t>
            </a:r>
            <a:r>
              <a:rPr sz="3100" spc="-190" dirty="0">
                <a:solidFill>
                  <a:srgbClr val="262626"/>
                </a:solidFill>
                <a:latin typeface="Georgia"/>
                <a:cs typeface="Georgia"/>
              </a:rPr>
              <a:t>p</a:t>
            </a:r>
            <a:r>
              <a:rPr sz="3100" spc="-145" dirty="0">
                <a:solidFill>
                  <a:srgbClr val="262626"/>
                </a:solidFill>
                <a:latin typeface="Georgia"/>
                <a:cs typeface="Georgia"/>
              </a:rPr>
              <a:t>l</a:t>
            </a:r>
            <a:r>
              <a:rPr sz="3100" spc="-254" dirty="0">
                <a:solidFill>
                  <a:srgbClr val="262626"/>
                </a:solidFill>
                <a:latin typeface="Georgia"/>
                <a:cs typeface="Georgia"/>
              </a:rPr>
              <a:t>e</a:t>
            </a:r>
            <a:r>
              <a:rPr sz="3100" spc="-350" dirty="0">
                <a:solidFill>
                  <a:srgbClr val="262626"/>
                </a:solidFill>
                <a:latin typeface="Georgia"/>
                <a:cs typeface="Georgia"/>
              </a:rPr>
              <a:t>m</a:t>
            </a:r>
            <a:r>
              <a:rPr sz="3100" spc="-220" dirty="0">
                <a:solidFill>
                  <a:srgbClr val="262626"/>
                </a:solidFill>
                <a:latin typeface="Georgia"/>
                <a:cs typeface="Georgia"/>
              </a:rPr>
              <a:t>e</a:t>
            </a:r>
            <a:r>
              <a:rPr sz="3100" spc="-250" dirty="0">
                <a:solidFill>
                  <a:srgbClr val="262626"/>
                </a:solidFill>
                <a:latin typeface="Georgia"/>
                <a:cs typeface="Georgia"/>
              </a:rPr>
              <a:t>n</a:t>
            </a:r>
            <a:r>
              <a:rPr sz="3100" spc="-180" dirty="0">
                <a:solidFill>
                  <a:srgbClr val="262626"/>
                </a:solidFill>
                <a:latin typeface="Georgia"/>
                <a:cs typeface="Georgia"/>
              </a:rPr>
              <a:t>t</a:t>
            </a:r>
            <a:r>
              <a:rPr sz="3100" spc="-150" dirty="0">
                <a:solidFill>
                  <a:srgbClr val="262626"/>
                </a:solidFill>
                <a:latin typeface="Georgia"/>
                <a:cs typeface="Georgia"/>
              </a:rPr>
              <a:t>i</a:t>
            </a:r>
            <a:r>
              <a:rPr sz="3100" spc="-295" dirty="0">
                <a:solidFill>
                  <a:srgbClr val="262626"/>
                </a:solidFill>
                <a:latin typeface="Georgia"/>
                <a:cs typeface="Georgia"/>
              </a:rPr>
              <a:t>n</a:t>
            </a:r>
            <a:r>
              <a:rPr sz="3100" spc="-125" dirty="0">
                <a:solidFill>
                  <a:srgbClr val="262626"/>
                </a:solidFill>
                <a:latin typeface="Georgia"/>
                <a:cs typeface="Georgia"/>
              </a:rPr>
              <a:t>g  </a:t>
            </a:r>
            <a:r>
              <a:rPr sz="3100" spc="-200" dirty="0">
                <a:solidFill>
                  <a:srgbClr val="262626"/>
                </a:solidFill>
                <a:latin typeface="Georgia"/>
                <a:cs typeface="Georgia"/>
              </a:rPr>
              <a:t>the </a:t>
            </a:r>
            <a:r>
              <a:rPr sz="3100" spc="-195" dirty="0">
                <a:solidFill>
                  <a:srgbClr val="262626"/>
                </a:solidFill>
                <a:latin typeface="Georgia"/>
                <a:cs typeface="Georgia"/>
              </a:rPr>
              <a:t> </a:t>
            </a:r>
            <a:r>
              <a:rPr sz="3100" spc="-204" dirty="0">
                <a:solidFill>
                  <a:srgbClr val="262626"/>
                </a:solidFill>
                <a:latin typeface="Georgia"/>
                <a:cs typeface="Georgia"/>
              </a:rPr>
              <a:t>Engagement </a:t>
            </a:r>
            <a:r>
              <a:rPr sz="3100" spc="-200" dirty="0">
                <a:solidFill>
                  <a:srgbClr val="262626"/>
                </a:solidFill>
                <a:latin typeface="Georgia"/>
                <a:cs typeface="Georgia"/>
              </a:rPr>
              <a:t> </a:t>
            </a:r>
            <a:r>
              <a:rPr sz="3100" spc="-254" dirty="0">
                <a:solidFill>
                  <a:srgbClr val="262626"/>
                </a:solidFill>
                <a:latin typeface="Georgia"/>
                <a:cs typeface="Georgia"/>
              </a:rPr>
              <a:t>S</a:t>
            </a:r>
            <a:r>
              <a:rPr sz="3100" spc="-175" dirty="0">
                <a:solidFill>
                  <a:srgbClr val="262626"/>
                </a:solidFill>
                <a:latin typeface="Georgia"/>
                <a:cs typeface="Georgia"/>
              </a:rPr>
              <a:t>t</a:t>
            </a:r>
            <a:r>
              <a:rPr sz="3100" spc="-240" dirty="0">
                <a:solidFill>
                  <a:srgbClr val="262626"/>
                </a:solidFill>
                <a:latin typeface="Georgia"/>
                <a:cs typeface="Georgia"/>
              </a:rPr>
              <a:t>r</a:t>
            </a:r>
            <a:r>
              <a:rPr sz="3100" spc="-305" dirty="0">
                <a:solidFill>
                  <a:srgbClr val="262626"/>
                </a:solidFill>
                <a:latin typeface="Georgia"/>
                <a:cs typeface="Georgia"/>
              </a:rPr>
              <a:t>a</a:t>
            </a:r>
            <a:r>
              <a:rPr sz="3100" spc="-175" dirty="0">
                <a:solidFill>
                  <a:srgbClr val="262626"/>
                </a:solidFill>
                <a:latin typeface="Georgia"/>
                <a:cs typeface="Georgia"/>
              </a:rPr>
              <a:t>t</a:t>
            </a:r>
            <a:r>
              <a:rPr sz="3100" spc="-215" dirty="0">
                <a:solidFill>
                  <a:srgbClr val="262626"/>
                </a:solidFill>
                <a:latin typeface="Georgia"/>
                <a:cs typeface="Georgia"/>
              </a:rPr>
              <a:t>e</a:t>
            </a:r>
            <a:r>
              <a:rPr sz="3100" spc="-85" dirty="0">
                <a:solidFill>
                  <a:srgbClr val="262626"/>
                </a:solidFill>
                <a:latin typeface="Georgia"/>
                <a:cs typeface="Georgia"/>
              </a:rPr>
              <a:t>g</a:t>
            </a:r>
            <a:r>
              <a:rPr sz="3100" spc="-235" dirty="0">
                <a:solidFill>
                  <a:srgbClr val="262626"/>
                </a:solidFill>
                <a:latin typeface="Georgia"/>
                <a:cs typeface="Georgia"/>
              </a:rPr>
              <a:t>y</a:t>
            </a:r>
            <a:r>
              <a:rPr sz="3100" spc="20" dirty="0">
                <a:solidFill>
                  <a:srgbClr val="262626"/>
                </a:solidFill>
                <a:latin typeface="Georgia"/>
                <a:cs typeface="Georgia"/>
              </a:rPr>
              <a:t> </a:t>
            </a:r>
            <a:r>
              <a:rPr sz="3100" spc="-305" dirty="0">
                <a:solidFill>
                  <a:srgbClr val="262626"/>
                </a:solidFill>
                <a:latin typeface="Georgia"/>
                <a:cs typeface="Georgia"/>
              </a:rPr>
              <a:t>a</a:t>
            </a:r>
            <a:r>
              <a:rPr sz="3100" spc="-135" dirty="0">
                <a:solidFill>
                  <a:srgbClr val="262626"/>
                </a:solidFill>
                <a:latin typeface="Georgia"/>
                <a:cs typeface="Georgia"/>
              </a:rPr>
              <a:t>t  </a:t>
            </a:r>
            <a:r>
              <a:rPr sz="3100" spc="-165" dirty="0">
                <a:solidFill>
                  <a:srgbClr val="262626"/>
                </a:solidFill>
                <a:latin typeface="Georgia"/>
                <a:cs typeface="Georgia"/>
              </a:rPr>
              <a:t>Nike</a:t>
            </a:r>
            <a:endParaRPr sz="3100">
              <a:latin typeface="Georgia"/>
              <a:cs typeface="Georgia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4652053" y="0"/>
            <a:ext cx="7539990" cy="6858000"/>
            <a:chOff x="4652053" y="0"/>
            <a:chExt cx="7539990" cy="6858000"/>
          </a:xfrm>
        </p:grpSpPr>
        <p:sp>
          <p:nvSpPr>
            <p:cNvPr id="12" name="object 12"/>
            <p:cNvSpPr/>
            <p:nvPr/>
          </p:nvSpPr>
          <p:spPr>
            <a:xfrm>
              <a:off x="4652053" y="0"/>
              <a:ext cx="7539990" cy="6858000"/>
            </a:xfrm>
            <a:custGeom>
              <a:avLst/>
              <a:gdLst/>
              <a:ahLst/>
              <a:cxnLst/>
              <a:rect l="l" t="t" r="r" b="b"/>
              <a:pathLst>
                <a:path w="7539990" h="6858000">
                  <a:moveTo>
                    <a:pt x="7539946" y="0"/>
                  </a:moveTo>
                  <a:lnTo>
                    <a:pt x="0" y="0"/>
                  </a:lnTo>
                  <a:lnTo>
                    <a:pt x="0" y="6858002"/>
                  </a:lnTo>
                  <a:lnTo>
                    <a:pt x="7539946" y="6858002"/>
                  </a:lnTo>
                  <a:lnTo>
                    <a:pt x="7539946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3" name="object 13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5800344" y="801623"/>
              <a:ext cx="5251704" cy="5251704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6300216" y="1301496"/>
              <a:ext cx="2048256" cy="2051303"/>
            </a:xfrm>
            <a:prstGeom prst="rect">
              <a:avLst/>
            </a:prstGeom>
          </p:spPr>
        </p:pic>
      </p:grpSp>
      <p:sp>
        <p:nvSpPr>
          <p:cNvPr id="15" name="object 15"/>
          <p:cNvSpPr txBox="1">
            <a:spLocks noGrp="1"/>
          </p:cNvSpPr>
          <p:nvPr>
            <p:ph type="title"/>
          </p:nvPr>
        </p:nvSpPr>
        <p:spPr>
          <a:xfrm>
            <a:off x="6507617" y="1800859"/>
            <a:ext cx="1635125" cy="985519"/>
          </a:xfrm>
          <a:prstGeom prst="rect">
            <a:avLst/>
          </a:prstGeom>
        </p:spPr>
        <p:txBody>
          <a:bodyPr vert="horz" wrap="square" lIns="0" tIns="58419" rIns="0" bIns="0" rtlCol="0">
            <a:spAutoFit/>
          </a:bodyPr>
          <a:lstStyle/>
          <a:p>
            <a:pPr marL="12700" marR="5080" indent="-635" algn="ctr">
              <a:lnSpc>
                <a:spcPts val="1800"/>
              </a:lnSpc>
              <a:spcBef>
                <a:spcPts val="459"/>
              </a:spcBef>
            </a:pPr>
            <a:r>
              <a:rPr sz="1800" spc="-25" dirty="0">
                <a:solidFill>
                  <a:srgbClr val="FFFFFF"/>
                </a:solidFill>
              </a:rPr>
              <a:t>Phased </a:t>
            </a:r>
            <a:r>
              <a:rPr sz="1800" spc="-20" dirty="0">
                <a:solidFill>
                  <a:srgbClr val="FFFFFF"/>
                </a:solidFill>
              </a:rPr>
              <a:t>approach </a:t>
            </a:r>
            <a:r>
              <a:rPr sz="1800" spc="-15" dirty="0">
                <a:solidFill>
                  <a:srgbClr val="FFFFFF"/>
                </a:solidFill>
              </a:rPr>
              <a:t> </a:t>
            </a:r>
            <a:r>
              <a:rPr sz="1800" spc="15" dirty="0">
                <a:solidFill>
                  <a:srgbClr val="FFFFFF"/>
                </a:solidFill>
              </a:rPr>
              <a:t>to </a:t>
            </a:r>
            <a:r>
              <a:rPr sz="1800" spc="-40" dirty="0">
                <a:solidFill>
                  <a:srgbClr val="FFFFFF"/>
                </a:solidFill>
              </a:rPr>
              <a:t>strategy </a:t>
            </a:r>
            <a:r>
              <a:rPr sz="1800" spc="-35" dirty="0">
                <a:solidFill>
                  <a:srgbClr val="FFFFFF"/>
                </a:solidFill>
              </a:rPr>
              <a:t> </a:t>
            </a:r>
            <a:r>
              <a:rPr sz="1800" spc="-30" dirty="0">
                <a:solidFill>
                  <a:srgbClr val="FFFFFF"/>
                </a:solidFill>
              </a:rPr>
              <a:t>implementation </a:t>
            </a:r>
            <a:r>
              <a:rPr sz="1800" spc="-25" dirty="0">
                <a:solidFill>
                  <a:srgbClr val="FFFFFF"/>
                </a:solidFill>
              </a:rPr>
              <a:t>at </a:t>
            </a:r>
            <a:r>
              <a:rPr sz="1800" spc="-434" dirty="0">
                <a:solidFill>
                  <a:srgbClr val="FFFFFF"/>
                </a:solidFill>
              </a:rPr>
              <a:t> </a:t>
            </a:r>
            <a:r>
              <a:rPr sz="1800" spc="-35" dirty="0">
                <a:solidFill>
                  <a:srgbClr val="FFFFFF"/>
                </a:solidFill>
              </a:rPr>
              <a:t>Nike</a:t>
            </a:r>
            <a:endParaRPr sz="1800"/>
          </a:p>
        </p:txBody>
      </p:sp>
      <p:pic>
        <p:nvPicPr>
          <p:cNvPr id="16" name="object 16"/>
          <p:cNvPicPr/>
          <p:nvPr/>
        </p:nvPicPr>
        <p:blipFill>
          <a:blip r:embed="rId9" cstate="print"/>
          <a:stretch>
            <a:fillRect/>
          </a:stretch>
        </p:blipFill>
        <p:spPr>
          <a:xfrm>
            <a:off x="8503919" y="1301496"/>
            <a:ext cx="2051303" cy="2051303"/>
          </a:xfrm>
          <a:prstGeom prst="rect">
            <a:avLst/>
          </a:prstGeom>
        </p:spPr>
      </p:pic>
      <p:sp>
        <p:nvSpPr>
          <p:cNvPr id="17" name="object 17"/>
          <p:cNvSpPr txBox="1"/>
          <p:nvPr/>
        </p:nvSpPr>
        <p:spPr>
          <a:xfrm>
            <a:off x="8670396" y="1800859"/>
            <a:ext cx="1718310" cy="985519"/>
          </a:xfrm>
          <a:prstGeom prst="rect">
            <a:avLst/>
          </a:prstGeom>
        </p:spPr>
        <p:txBody>
          <a:bodyPr vert="horz" wrap="square" lIns="0" tIns="58419" rIns="0" bIns="0" rtlCol="0">
            <a:spAutoFit/>
          </a:bodyPr>
          <a:lstStyle/>
          <a:p>
            <a:pPr marL="12700" marR="5080" indent="-635" algn="ctr">
              <a:lnSpc>
                <a:spcPts val="1800"/>
              </a:lnSpc>
              <a:spcBef>
                <a:spcPts val="459"/>
              </a:spcBef>
            </a:pPr>
            <a:r>
              <a:rPr sz="1800" spc="-60" dirty="0">
                <a:solidFill>
                  <a:srgbClr val="FFFFFF"/>
                </a:solidFill>
                <a:latin typeface="Times New Roman"/>
                <a:cs typeface="Times New Roman"/>
              </a:rPr>
              <a:t>Assigning</a:t>
            </a:r>
            <a:r>
              <a:rPr sz="1800" spc="33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800" spc="-35" dirty="0">
                <a:solidFill>
                  <a:srgbClr val="FFFFFF"/>
                </a:solidFill>
                <a:latin typeface="Times New Roman"/>
                <a:cs typeface="Times New Roman"/>
              </a:rPr>
              <a:t>roles </a:t>
            </a:r>
            <a:r>
              <a:rPr sz="1800" spc="-3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800" spc="-20" dirty="0">
                <a:solidFill>
                  <a:srgbClr val="FFFFFF"/>
                </a:solidFill>
                <a:latin typeface="Times New Roman"/>
                <a:cs typeface="Times New Roman"/>
              </a:rPr>
              <a:t>and </a:t>
            </a:r>
            <a:r>
              <a:rPr sz="1800" spc="-40" dirty="0">
                <a:solidFill>
                  <a:srgbClr val="FFFFFF"/>
                </a:solidFill>
                <a:latin typeface="Times New Roman"/>
                <a:cs typeface="Times New Roman"/>
              </a:rPr>
              <a:t>responsibilities </a:t>
            </a:r>
            <a:r>
              <a:rPr sz="1800" spc="-44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800" dirty="0">
                <a:solidFill>
                  <a:srgbClr val="FFFFFF"/>
                </a:solidFill>
                <a:latin typeface="Times New Roman"/>
                <a:cs typeface="Times New Roman"/>
              </a:rPr>
              <a:t>for</a:t>
            </a:r>
            <a:r>
              <a:rPr sz="1800" spc="-1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800" spc="-40" dirty="0">
                <a:solidFill>
                  <a:srgbClr val="FFFFFF"/>
                </a:solidFill>
                <a:latin typeface="Times New Roman"/>
                <a:cs typeface="Times New Roman"/>
              </a:rPr>
              <a:t>execution</a:t>
            </a:r>
            <a:r>
              <a:rPr sz="1800" spc="-1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800" spc="-25" dirty="0">
                <a:solidFill>
                  <a:srgbClr val="FFFFFF"/>
                </a:solidFill>
                <a:latin typeface="Times New Roman"/>
                <a:cs typeface="Times New Roman"/>
              </a:rPr>
              <a:t>at </a:t>
            </a:r>
            <a:r>
              <a:rPr sz="1800" spc="-2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800" spc="-35" dirty="0">
                <a:solidFill>
                  <a:srgbClr val="FFFFFF"/>
                </a:solidFill>
                <a:latin typeface="Times New Roman"/>
                <a:cs typeface="Times New Roman"/>
              </a:rPr>
              <a:t>Nike</a:t>
            </a:r>
            <a:endParaRPr sz="1800">
              <a:latin typeface="Times New Roman"/>
              <a:cs typeface="Times New Roman"/>
            </a:endParaRPr>
          </a:p>
        </p:txBody>
      </p:sp>
      <p:pic>
        <p:nvPicPr>
          <p:cNvPr id="18" name="object 18"/>
          <p:cNvPicPr/>
          <p:nvPr/>
        </p:nvPicPr>
        <p:blipFill>
          <a:blip r:embed="rId10" cstate="print"/>
          <a:stretch>
            <a:fillRect/>
          </a:stretch>
        </p:blipFill>
        <p:spPr>
          <a:xfrm>
            <a:off x="6300215" y="3505200"/>
            <a:ext cx="2048256" cy="2051303"/>
          </a:xfrm>
          <a:prstGeom prst="rect">
            <a:avLst/>
          </a:prstGeom>
        </p:spPr>
      </p:pic>
      <p:sp>
        <p:nvSpPr>
          <p:cNvPr id="19" name="object 19"/>
          <p:cNvSpPr txBox="1"/>
          <p:nvPr/>
        </p:nvSpPr>
        <p:spPr>
          <a:xfrm>
            <a:off x="6490916" y="3657092"/>
            <a:ext cx="1668145" cy="1684020"/>
          </a:xfrm>
          <a:prstGeom prst="rect">
            <a:avLst/>
          </a:prstGeom>
        </p:spPr>
        <p:txBody>
          <a:bodyPr vert="horz" wrap="square" lIns="0" tIns="55880" rIns="0" bIns="0" rtlCol="0">
            <a:spAutoFit/>
          </a:bodyPr>
          <a:lstStyle/>
          <a:p>
            <a:pPr marL="12700" marR="5080" indent="-635" algn="ctr">
              <a:lnSpc>
                <a:spcPct val="84100"/>
              </a:lnSpc>
              <a:spcBef>
                <a:spcPts val="440"/>
              </a:spcBef>
            </a:pPr>
            <a:r>
              <a:rPr sz="1800" spc="-65" dirty="0">
                <a:solidFill>
                  <a:srgbClr val="FFFFFF"/>
                </a:solidFill>
                <a:latin typeface="Times New Roman"/>
                <a:cs typeface="Times New Roman"/>
              </a:rPr>
              <a:t>Flexibility</a:t>
            </a:r>
            <a:r>
              <a:rPr sz="1800" spc="-1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800" spc="-20" dirty="0">
                <a:solidFill>
                  <a:srgbClr val="FFFFFF"/>
                </a:solidFill>
                <a:latin typeface="Times New Roman"/>
                <a:cs typeface="Times New Roman"/>
              </a:rPr>
              <a:t>and </a:t>
            </a:r>
            <a:r>
              <a:rPr sz="1800" spc="-1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800" spc="-50" dirty="0">
                <a:solidFill>
                  <a:srgbClr val="FFFFFF"/>
                </a:solidFill>
                <a:latin typeface="Times New Roman"/>
                <a:cs typeface="Times New Roman"/>
              </a:rPr>
              <a:t>adaptability</a:t>
            </a:r>
            <a:r>
              <a:rPr sz="1800" spc="-4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800" spc="-35" dirty="0">
                <a:solidFill>
                  <a:srgbClr val="FFFFFF"/>
                </a:solidFill>
                <a:latin typeface="Times New Roman"/>
                <a:cs typeface="Times New Roman"/>
              </a:rPr>
              <a:t>during </a:t>
            </a:r>
            <a:r>
              <a:rPr sz="1800" spc="-434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Times New Roman"/>
                <a:cs typeface="Times New Roman"/>
              </a:rPr>
              <a:t>the </a:t>
            </a:r>
            <a:r>
              <a:rPr sz="180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800" spc="-30" dirty="0">
                <a:solidFill>
                  <a:srgbClr val="FFFFFF"/>
                </a:solidFill>
                <a:latin typeface="Times New Roman"/>
                <a:cs typeface="Times New Roman"/>
              </a:rPr>
              <a:t>implementation </a:t>
            </a:r>
            <a:r>
              <a:rPr sz="1800" spc="-25" dirty="0">
                <a:solidFill>
                  <a:srgbClr val="FFFFFF"/>
                </a:solidFill>
                <a:latin typeface="Times New Roman"/>
                <a:cs typeface="Times New Roman"/>
              </a:rPr>
              <a:t> process</a:t>
            </a:r>
            <a:r>
              <a:rPr sz="1800" spc="-2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800" spc="-25" dirty="0">
                <a:solidFill>
                  <a:srgbClr val="FFFFFF"/>
                </a:solidFill>
                <a:latin typeface="Times New Roman"/>
                <a:cs typeface="Times New Roman"/>
              </a:rPr>
              <a:t>at</a:t>
            </a:r>
            <a:r>
              <a:rPr sz="1800" spc="-1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800" spc="-35" dirty="0">
                <a:solidFill>
                  <a:srgbClr val="FFFFFF"/>
                </a:solidFill>
                <a:latin typeface="Times New Roman"/>
                <a:cs typeface="Times New Roman"/>
              </a:rPr>
              <a:t>Nike </a:t>
            </a:r>
            <a:r>
              <a:rPr sz="1800" spc="-3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800" spc="-20" dirty="0">
                <a:solidFill>
                  <a:srgbClr val="FFFFFF"/>
                </a:solidFill>
                <a:latin typeface="Times New Roman"/>
                <a:cs typeface="Times New Roman"/>
              </a:rPr>
              <a:t>(Distelhorst </a:t>
            </a:r>
            <a:r>
              <a:rPr sz="1800" spc="-15" dirty="0">
                <a:solidFill>
                  <a:srgbClr val="FFFFFF"/>
                </a:solidFill>
                <a:latin typeface="Times New Roman"/>
                <a:cs typeface="Times New Roman"/>
              </a:rPr>
              <a:t>et </a:t>
            </a:r>
            <a:r>
              <a:rPr sz="1800" spc="-70" dirty="0">
                <a:solidFill>
                  <a:srgbClr val="FFFFFF"/>
                </a:solidFill>
                <a:latin typeface="Times New Roman"/>
                <a:cs typeface="Times New Roman"/>
              </a:rPr>
              <a:t>al., </a:t>
            </a:r>
            <a:r>
              <a:rPr sz="1800" spc="-6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800" spc="-60" dirty="0">
                <a:solidFill>
                  <a:srgbClr val="FFFFFF"/>
                </a:solidFill>
                <a:latin typeface="Times New Roman"/>
                <a:cs typeface="Times New Roman"/>
              </a:rPr>
              <a:t>2017)</a:t>
            </a:r>
            <a:endParaRPr sz="1800">
              <a:latin typeface="Times New Roman"/>
              <a:cs typeface="Times New Roman"/>
            </a:endParaRPr>
          </a:p>
        </p:txBody>
      </p:sp>
      <p:pic>
        <p:nvPicPr>
          <p:cNvPr id="20" name="object 20"/>
          <p:cNvPicPr/>
          <p:nvPr/>
        </p:nvPicPr>
        <p:blipFill>
          <a:blip r:embed="rId11" cstate="print"/>
          <a:stretch>
            <a:fillRect/>
          </a:stretch>
        </p:blipFill>
        <p:spPr>
          <a:xfrm>
            <a:off x="8503919" y="3505200"/>
            <a:ext cx="2051303" cy="2051303"/>
          </a:xfrm>
          <a:prstGeom prst="rect">
            <a:avLst/>
          </a:prstGeom>
        </p:spPr>
      </p:pic>
      <p:sp>
        <p:nvSpPr>
          <p:cNvPr id="21" name="object 21"/>
          <p:cNvSpPr txBox="1"/>
          <p:nvPr/>
        </p:nvSpPr>
        <p:spPr>
          <a:xfrm>
            <a:off x="8787871" y="4004564"/>
            <a:ext cx="1483360" cy="985519"/>
          </a:xfrm>
          <a:prstGeom prst="rect">
            <a:avLst/>
          </a:prstGeom>
        </p:spPr>
        <p:txBody>
          <a:bodyPr vert="horz" wrap="square" lIns="0" tIns="58419" rIns="0" bIns="0" rtlCol="0">
            <a:spAutoFit/>
          </a:bodyPr>
          <a:lstStyle/>
          <a:p>
            <a:pPr marL="12065" marR="5080" indent="-635" algn="ctr">
              <a:lnSpc>
                <a:spcPts val="1800"/>
              </a:lnSpc>
              <a:spcBef>
                <a:spcPts val="459"/>
              </a:spcBef>
            </a:pPr>
            <a:r>
              <a:rPr sz="1800" spc="-20" dirty="0">
                <a:solidFill>
                  <a:srgbClr val="FFFFFF"/>
                </a:solidFill>
                <a:latin typeface="Times New Roman"/>
                <a:cs typeface="Times New Roman"/>
              </a:rPr>
              <a:t>Continuous </a:t>
            </a:r>
            <a:r>
              <a:rPr sz="1800" spc="-1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800" spc="-20" dirty="0">
                <a:solidFill>
                  <a:srgbClr val="FFFFFF"/>
                </a:solidFill>
                <a:latin typeface="Times New Roman"/>
                <a:cs typeface="Times New Roman"/>
              </a:rPr>
              <a:t>monitoring and </a:t>
            </a:r>
            <a:r>
              <a:rPr sz="1800" spc="-1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800" spc="-35" dirty="0">
                <a:solidFill>
                  <a:srgbClr val="FFFFFF"/>
                </a:solidFill>
                <a:latin typeface="Times New Roman"/>
                <a:cs typeface="Times New Roman"/>
              </a:rPr>
              <a:t>assessment</a:t>
            </a:r>
            <a:r>
              <a:rPr sz="1800" spc="-2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800" dirty="0">
                <a:solidFill>
                  <a:srgbClr val="FFFFFF"/>
                </a:solidFill>
                <a:latin typeface="Times New Roman"/>
                <a:cs typeface="Times New Roman"/>
              </a:rPr>
              <a:t>of </a:t>
            </a:r>
            <a:r>
              <a:rPr sz="1800" spc="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800" spc="-20" dirty="0">
                <a:solidFill>
                  <a:srgbClr val="FFFFFF"/>
                </a:solidFill>
                <a:latin typeface="Times New Roman"/>
                <a:cs typeface="Times New Roman"/>
              </a:rPr>
              <a:t>progress</a:t>
            </a:r>
            <a:r>
              <a:rPr sz="1800" spc="-5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800" spc="-25" dirty="0">
                <a:solidFill>
                  <a:srgbClr val="FFFFFF"/>
                </a:solidFill>
                <a:latin typeface="Times New Roman"/>
                <a:cs typeface="Times New Roman"/>
              </a:rPr>
              <a:t>at</a:t>
            </a:r>
            <a:r>
              <a:rPr sz="1800" spc="-4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800" spc="-35" dirty="0">
                <a:solidFill>
                  <a:srgbClr val="FFFFFF"/>
                </a:solidFill>
                <a:latin typeface="Times New Roman"/>
                <a:cs typeface="Times New Roman"/>
              </a:rPr>
              <a:t>Nike</a:t>
            </a:r>
            <a:endParaRPr sz="18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905603" y="972819"/>
            <a:ext cx="8381365" cy="1244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714750" marR="5080" indent="-3702685">
              <a:lnSpc>
                <a:spcPct val="100000"/>
              </a:lnSpc>
              <a:spcBef>
                <a:spcPts val="100"/>
              </a:spcBef>
            </a:pPr>
            <a:r>
              <a:rPr sz="4000" spc="-375" dirty="0">
                <a:latin typeface="Georgia"/>
                <a:cs typeface="Georgia"/>
              </a:rPr>
              <a:t>M</a:t>
            </a:r>
            <a:r>
              <a:rPr sz="4000" spc="-275" dirty="0">
                <a:latin typeface="Georgia"/>
                <a:cs typeface="Georgia"/>
              </a:rPr>
              <a:t>e</a:t>
            </a:r>
            <a:r>
              <a:rPr sz="4000" spc="-400" dirty="0">
                <a:latin typeface="Georgia"/>
                <a:cs typeface="Georgia"/>
              </a:rPr>
              <a:t>a</a:t>
            </a:r>
            <a:r>
              <a:rPr sz="4000" spc="-270" dirty="0">
                <a:latin typeface="Georgia"/>
                <a:cs typeface="Georgia"/>
              </a:rPr>
              <a:t>s</a:t>
            </a:r>
            <a:r>
              <a:rPr sz="4000" spc="-345" dirty="0">
                <a:latin typeface="Georgia"/>
                <a:cs typeface="Georgia"/>
              </a:rPr>
              <a:t>u</a:t>
            </a:r>
            <a:r>
              <a:rPr sz="4000" spc="-305" dirty="0">
                <a:latin typeface="Georgia"/>
                <a:cs typeface="Georgia"/>
              </a:rPr>
              <a:t>r</a:t>
            </a:r>
            <a:r>
              <a:rPr sz="4000" spc="-265" dirty="0">
                <a:latin typeface="Georgia"/>
                <a:cs typeface="Georgia"/>
              </a:rPr>
              <a:t>i</a:t>
            </a:r>
            <a:r>
              <a:rPr sz="4000" spc="-330" dirty="0">
                <a:latin typeface="Georgia"/>
                <a:cs typeface="Georgia"/>
              </a:rPr>
              <a:t>n</a:t>
            </a:r>
            <a:r>
              <a:rPr sz="4000" spc="-250" dirty="0">
                <a:latin typeface="Georgia"/>
                <a:cs typeface="Georgia"/>
              </a:rPr>
              <a:t>g</a:t>
            </a:r>
            <a:r>
              <a:rPr sz="4000" spc="30" dirty="0">
                <a:latin typeface="Georgia"/>
                <a:cs typeface="Georgia"/>
              </a:rPr>
              <a:t> </a:t>
            </a:r>
            <a:r>
              <a:rPr sz="4000" spc="-400" dirty="0">
                <a:latin typeface="Georgia"/>
                <a:cs typeface="Georgia"/>
              </a:rPr>
              <a:t>a</a:t>
            </a:r>
            <a:r>
              <a:rPr sz="4000" spc="-330" dirty="0">
                <a:latin typeface="Georgia"/>
                <a:cs typeface="Georgia"/>
              </a:rPr>
              <a:t>n</a:t>
            </a:r>
            <a:r>
              <a:rPr sz="4000" spc="-300" dirty="0">
                <a:latin typeface="Georgia"/>
                <a:cs typeface="Georgia"/>
              </a:rPr>
              <a:t>d</a:t>
            </a:r>
            <a:r>
              <a:rPr sz="4000" spc="35" dirty="0">
                <a:latin typeface="Georgia"/>
                <a:cs typeface="Georgia"/>
              </a:rPr>
              <a:t> </a:t>
            </a:r>
            <a:r>
              <a:rPr sz="4000" spc="-375" dirty="0">
                <a:latin typeface="Georgia"/>
                <a:cs typeface="Georgia"/>
              </a:rPr>
              <a:t>M</a:t>
            </a:r>
            <a:r>
              <a:rPr sz="4000" spc="-125" dirty="0">
                <a:latin typeface="Georgia"/>
                <a:cs typeface="Georgia"/>
              </a:rPr>
              <a:t>o</a:t>
            </a:r>
            <a:r>
              <a:rPr sz="4000" spc="-330" dirty="0">
                <a:latin typeface="Georgia"/>
                <a:cs typeface="Georgia"/>
              </a:rPr>
              <a:t>n</a:t>
            </a:r>
            <a:r>
              <a:rPr sz="4000" spc="-265" dirty="0">
                <a:latin typeface="Georgia"/>
                <a:cs typeface="Georgia"/>
              </a:rPr>
              <a:t>i</a:t>
            </a:r>
            <a:r>
              <a:rPr sz="4000" spc="-220" dirty="0">
                <a:latin typeface="Georgia"/>
                <a:cs typeface="Georgia"/>
              </a:rPr>
              <a:t>t</a:t>
            </a:r>
            <a:r>
              <a:rPr sz="4000" spc="-125" dirty="0">
                <a:latin typeface="Georgia"/>
                <a:cs typeface="Georgia"/>
              </a:rPr>
              <a:t>o</a:t>
            </a:r>
            <a:r>
              <a:rPr sz="4000" spc="-305" dirty="0">
                <a:latin typeface="Georgia"/>
                <a:cs typeface="Georgia"/>
              </a:rPr>
              <a:t>r</a:t>
            </a:r>
            <a:r>
              <a:rPr sz="4000" spc="-265" dirty="0">
                <a:latin typeface="Georgia"/>
                <a:cs typeface="Georgia"/>
              </a:rPr>
              <a:t>i</a:t>
            </a:r>
            <a:r>
              <a:rPr sz="4000" spc="-330" dirty="0">
                <a:latin typeface="Georgia"/>
                <a:cs typeface="Georgia"/>
              </a:rPr>
              <a:t>n</a:t>
            </a:r>
            <a:r>
              <a:rPr sz="4000" spc="-250" dirty="0">
                <a:latin typeface="Georgia"/>
                <a:cs typeface="Georgia"/>
              </a:rPr>
              <a:t>g</a:t>
            </a:r>
            <a:r>
              <a:rPr sz="4000" spc="30" dirty="0">
                <a:latin typeface="Georgia"/>
                <a:cs typeface="Georgia"/>
              </a:rPr>
              <a:t> </a:t>
            </a:r>
            <a:r>
              <a:rPr sz="4000" spc="10" dirty="0">
                <a:latin typeface="Georgia"/>
                <a:cs typeface="Georgia"/>
              </a:rPr>
              <a:t>E</a:t>
            </a:r>
            <a:r>
              <a:rPr sz="4000" spc="-330" dirty="0">
                <a:latin typeface="Georgia"/>
                <a:cs typeface="Georgia"/>
              </a:rPr>
              <a:t>n</a:t>
            </a:r>
            <a:r>
              <a:rPr sz="4000" spc="-175" dirty="0">
                <a:latin typeface="Georgia"/>
                <a:cs typeface="Georgia"/>
              </a:rPr>
              <a:t>g</a:t>
            </a:r>
            <a:r>
              <a:rPr sz="4000" spc="-400" dirty="0">
                <a:latin typeface="Georgia"/>
                <a:cs typeface="Georgia"/>
              </a:rPr>
              <a:t>a</a:t>
            </a:r>
            <a:r>
              <a:rPr sz="4000" spc="-195" dirty="0">
                <a:latin typeface="Georgia"/>
                <a:cs typeface="Georgia"/>
              </a:rPr>
              <a:t>g</a:t>
            </a:r>
            <a:r>
              <a:rPr sz="4000" spc="-275" dirty="0">
                <a:latin typeface="Georgia"/>
                <a:cs typeface="Georgia"/>
              </a:rPr>
              <a:t>e</a:t>
            </a:r>
            <a:r>
              <a:rPr sz="4000" spc="-440" dirty="0">
                <a:latin typeface="Georgia"/>
                <a:cs typeface="Georgia"/>
              </a:rPr>
              <a:t>m</a:t>
            </a:r>
            <a:r>
              <a:rPr sz="4000" spc="-275" dirty="0">
                <a:latin typeface="Georgia"/>
                <a:cs typeface="Georgia"/>
              </a:rPr>
              <a:t>e</a:t>
            </a:r>
            <a:r>
              <a:rPr sz="4000" spc="-330" dirty="0">
                <a:latin typeface="Georgia"/>
                <a:cs typeface="Georgia"/>
              </a:rPr>
              <a:t>n</a:t>
            </a:r>
            <a:r>
              <a:rPr sz="4000" spc="-215" dirty="0">
                <a:latin typeface="Georgia"/>
                <a:cs typeface="Georgia"/>
              </a:rPr>
              <a:t>t</a:t>
            </a:r>
            <a:r>
              <a:rPr sz="4000" spc="30" dirty="0">
                <a:latin typeface="Georgia"/>
                <a:cs typeface="Georgia"/>
              </a:rPr>
              <a:t> </a:t>
            </a:r>
            <a:r>
              <a:rPr sz="4000" spc="-400" dirty="0">
                <a:latin typeface="Georgia"/>
                <a:cs typeface="Georgia"/>
              </a:rPr>
              <a:t>a</a:t>
            </a:r>
            <a:r>
              <a:rPr sz="4000" spc="-175" dirty="0">
                <a:latin typeface="Georgia"/>
                <a:cs typeface="Georgia"/>
              </a:rPr>
              <a:t>t  </a:t>
            </a:r>
            <a:r>
              <a:rPr sz="4000" spc="-210" dirty="0">
                <a:latin typeface="Georgia"/>
                <a:cs typeface="Georgia"/>
              </a:rPr>
              <a:t>Nike</a:t>
            </a:r>
            <a:endParaRPr sz="4000">
              <a:latin typeface="Georgia"/>
              <a:cs typeface="Georgia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374141" y="2478822"/>
            <a:ext cx="7755255" cy="3064510"/>
          </a:xfrm>
          <a:prstGeom prst="rect">
            <a:avLst/>
          </a:prstGeom>
        </p:spPr>
        <p:txBody>
          <a:bodyPr vert="horz" wrap="square" lIns="0" tIns="99695" rIns="0" bIns="0" rtlCol="0">
            <a:spAutoFit/>
          </a:bodyPr>
          <a:lstStyle/>
          <a:p>
            <a:pPr marL="298450" indent="-285750">
              <a:lnSpc>
                <a:spcPct val="100000"/>
              </a:lnSpc>
              <a:spcBef>
                <a:spcPts val="785"/>
              </a:spcBef>
              <a:buClr>
                <a:srgbClr val="83992A"/>
              </a:buClr>
              <a:buSzPct val="116666"/>
              <a:buFont typeface="Arial MT"/>
              <a:buChar char="•"/>
              <a:tabLst>
                <a:tab pos="297815" algn="l"/>
                <a:tab pos="298450" algn="l"/>
              </a:tabLst>
            </a:pPr>
            <a:r>
              <a:rPr sz="2400" dirty="0">
                <a:solidFill>
                  <a:srgbClr val="262626"/>
                </a:solidFill>
                <a:latin typeface="Times New Roman"/>
                <a:cs typeface="Times New Roman"/>
              </a:rPr>
              <a:t>The</a:t>
            </a:r>
            <a:r>
              <a:rPr sz="2400" spc="-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70" dirty="0">
                <a:solidFill>
                  <a:srgbClr val="262626"/>
                </a:solidFill>
                <a:latin typeface="Times New Roman"/>
                <a:cs typeface="Times New Roman"/>
              </a:rPr>
              <a:t>significance</a:t>
            </a:r>
            <a:r>
              <a:rPr sz="2400" dirty="0">
                <a:solidFill>
                  <a:srgbClr val="262626"/>
                </a:solidFill>
                <a:latin typeface="Times New Roman"/>
                <a:cs typeface="Times New Roman"/>
              </a:rPr>
              <a:t> of</a:t>
            </a:r>
            <a:r>
              <a:rPr sz="2400" spc="30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55" dirty="0">
                <a:solidFill>
                  <a:srgbClr val="262626"/>
                </a:solidFill>
                <a:latin typeface="Times New Roman"/>
                <a:cs typeface="Times New Roman"/>
              </a:rPr>
              <a:t>measuring</a:t>
            </a:r>
            <a:r>
              <a:rPr sz="2400" spc="-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40" dirty="0">
                <a:solidFill>
                  <a:srgbClr val="262626"/>
                </a:solidFill>
                <a:latin typeface="Times New Roman"/>
                <a:cs typeface="Times New Roman"/>
              </a:rPr>
              <a:t>engagement</a:t>
            </a:r>
            <a:r>
              <a:rPr sz="240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50" dirty="0">
                <a:solidFill>
                  <a:srgbClr val="262626"/>
                </a:solidFill>
                <a:latin typeface="Times New Roman"/>
                <a:cs typeface="Times New Roman"/>
              </a:rPr>
              <a:t>over</a:t>
            </a:r>
            <a:r>
              <a:rPr sz="2400" spc="-1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45" dirty="0">
                <a:solidFill>
                  <a:srgbClr val="262626"/>
                </a:solidFill>
                <a:latin typeface="Times New Roman"/>
                <a:cs typeface="Times New Roman"/>
              </a:rPr>
              <a:t>time</a:t>
            </a:r>
            <a:r>
              <a:rPr sz="240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30" dirty="0">
                <a:solidFill>
                  <a:srgbClr val="262626"/>
                </a:solidFill>
                <a:latin typeface="Times New Roman"/>
                <a:cs typeface="Times New Roman"/>
              </a:rPr>
              <a:t>at</a:t>
            </a:r>
            <a:r>
              <a:rPr sz="2400" spc="-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50" dirty="0">
                <a:solidFill>
                  <a:srgbClr val="262626"/>
                </a:solidFill>
                <a:latin typeface="Times New Roman"/>
                <a:cs typeface="Times New Roman"/>
              </a:rPr>
              <a:t>Nike</a:t>
            </a:r>
            <a:endParaRPr sz="2400">
              <a:latin typeface="Times New Roman"/>
              <a:cs typeface="Times New Roman"/>
            </a:endParaRPr>
          </a:p>
          <a:p>
            <a:pPr marL="298450" indent="-285750">
              <a:lnSpc>
                <a:spcPct val="100000"/>
              </a:lnSpc>
              <a:spcBef>
                <a:spcPts val="1200"/>
              </a:spcBef>
              <a:buClr>
                <a:srgbClr val="83992A"/>
              </a:buClr>
              <a:buSzPct val="116666"/>
              <a:buFont typeface="Arial MT"/>
              <a:buChar char="•"/>
              <a:tabLst>
                <a:tab pos="297815" algn="l"/>
                <a:tab pos="298450" algn="l"/>
              </a:tabLst>
            </a:pPr>
            <a:r>
              <a:rPr sz="2400" spc="-30" dirty="0">
                <a:solidFill>
                  <a:srgbClr val="262626"/>
                </a:solidFill>
                <a:latin typeface="Times New Roman"/>
                <a:cs typeface="Times New Roman"/>
              </a:rPr>
              <a:t>Methods</a:t>
            </a:r>
            <a:r>
              <a:rPr sz="2400" spc="-1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262626"/>
                </a:solidFill>
                <a:latin typeface="Times New Roman"/>
                <a:cs typeface="Times New Roman"/>
              </a:rPr>
              <a:t>for</a:t>
            </a:r>
            <a:r>
              <a:rPr sz="2400" spc="-1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55" dirty="0">
                <a:solidFill>
                  <a:srgbClr val="262626"/>
                </a:solidFill>
                <a:latin typeface="Times New Roman"/>
                <a:cs typeface="Times New Roman"/>
              </a:rPr>
              <a:t>measuring</a:t>
            </a:r>
            <a:r>
              <a:rPr sz="2400" spc="-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40" dirty="0">
                <a:solidFill>
                  <a:srgbClr val="262626"/>
                </a:solidFill>
                <a:latin typeface="Times New Roman"/>
                <a:cs typeface="Times New Roman"/>
              </a:rPr>
              <a:t>engagement</a:t>
            </a:r>
            <a:r>
              <a:rPr sz="2400" spc="-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95" dirty="0">
                <a:solidFill>
                  <a:srgbClr val="262626"/>
                </a:solidFill>
                <a:latin typeface="Times New Roman"/>
                <a:cs typeface="Times New Roman"/>
              </a:rPr>
              <a:t>levels</a:t>
            </a:r>
            <a:r>
              <a:rPr sz="2400" spc="-1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30" dirty="0">
                <a:solidFill>
                  <a:srgbClr val="262626"/>
                </a:solidFill>
                <a:latin typeface="Times New Roman"/>
                <a:cs typeface="Times New Roman"/>
              </a:rPr>
              <a:t>at</a:t>
            </a:r>
            <a:r>
              <a:rPr sz="2400" spc="-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65" dirty="0">
                <a:solidFill>
                  <a:srgbClr val="262626"/>
                </a:solidFill>
                <a:latin typeface="Times New Roman"/>
                <a:cs typeface="Times New Roman"/>
              </a:rPr>
              <a:t>Nike:</a:t>
            </a:r>
            <a:endParaRPr sz="2400">
              <a:latin typeface="Times New Roman"/>
              <a:cs typeface="Times New Roman"/>
            </a:endParaRPr>
          </a:p>
          <a:p>
            <a:pPr marL="298450" indent="-285750">
              <a:lnSpc>
                <a:spcPct val="100000"/>
              </a:lnSpc>
              <a:spcBef>
                <a:spcPts val="1125"/>
              </a:spcBef>
              <a:buClr>
                <a:srgbClr val="83992A"/>
              </a:buClr>
              <a:buSzPct val="116666"/>
              <a:buFont typeface="Arial MT"/>
              <a:buChar char="•"/>
              <a:tabLst>
                <a:tab pos="297815" algn="l"/>
                <a:tab pos="298450" algn="l"/>
              </a:tabLst>
            </a:pPr>
            <a:r>
              <a:rPr sz="2400" spc="-45" dirty="0">
                <a:solidFill>
                  <a:srgbClr val="262626"/>
                </a:solidFill>
                <a:latin typeface="Times New Roman"/>
                <a:cs typeface="Times New Roman"/>
              </a:rPr>
              <a:t>Employee</a:t>
            </a:r>
            <a:r>
              <a:rPr sz="2400" spc="-1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65" dirty="0">
                <a:solidFill>
                  <a:srgbClr val="262626"/>
                </a:solidFill>
                <a:latin typeface="Times New Roman"/>
                <a:cs typeface="Times New Roman"/>
              </a:rPr>
              <a:t>surveys</a:t>
            </a:r>
            <a:r>
              <a:rPr sz="2400" spc="-1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25" dirty="0">
                <a:solidFill>
                  <a:srgbClr val="262626"/>
                </a:solidFill>
                <a:latin typeface="Times New Roman"/>
                <a:cs typeface="Times New Roman"/>
              </a:rPr>
              <a:t>and</a:t>
            </a:r>
            <a:r>
              <a:rPr sz="2400" spc="-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50" dirty="0">
                <a:solidFill>
                  <a:srgbClr val="262626"/>
                </a:solidFill>
                <a:latin typeface="Times New Roman"/>
                <a:cs typeface="Times New Roman"/>
              </a:rPr>
              <a:t>feedback</a:t>
            </a:r>
            <a:r>
              <a:rPr sz="2400" spc="-1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50" dirty="0">
                <a:solidFill>
                  <a:srgbClr val="262626"/>
                </a:solidFill>
                <a:latin typeface="Times New Roman"/>
                <a:cs typeface="Times New Roman"/>
              </a:rPr>
              <a:t>mechanisms</a:t>
            </a:r>
            <a:r>
              <a:rPr sz="2400" spc="-1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30" dirty="0">
                <a:solidFill>
                  <a:srgbClr val="262626"/>
                </a:solidFill>
                <a:latin typeface="Times New Roman"/>
                <a:cs typeface="Times New Roman"/>
              </a:rPr>
              <a:t>at</a:t>
            </a:r>
            <a:r>
              <a:rPr sz="2400" spc="-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50" dirty="0">
                <a:solidFill>
                  <a:srgbClr val="262626"/>
                </a:solidFill>
                <a:latin typeface="Times New Roman"/>
                <a:cs typeface="Times New Roman"/>
              </a:rPr>
              <a:t>Nike</a:t>
            </a:r>
            <a:endParaRPr sz="2400">
              <a:latin typeface="Times New Roman"/>
              <a:cs typeface="Times New Roman"/>
            </a:endParaRPr>
          </a:p>
          <a:p>
            <a:pPr marL="298450" indent="-285750">
              <a:lnSpc>
                <a:spcPct val="100000"/>
              </a:lnSpc>
              <a:spcBef>
                <a:spcPts val="1225"/>
              </a:spcBef>
              <a:buClr>
                <a:srgbClr val="83992A"/>
              </a:buClr>
              <a:buSzPct val="116666"/>
              <a:buFont typeface="Arial MT"/>
              <a:buChar char="•"/>
              <a:tabLst>
                <a:tab pos="297815" algn="l"/>
                <a:tab pos="298450" algn="l"/>
              </a:tabLst>
            </a:pPr>
            <a:r>
              <a:rPr sz="2400" spc="-25" dirty="0">
                <a:solidFill>
                  <a:srgbClr val="262626"/>
                </a:solidFill>
                <a:latin typeface="Times New Roman"/>
                <a:cs typeface="Times New Roman"/>
              </a:rPr>
              <a:t>Performance</a:t>
            </a:r>
            <a:r>
              <a:rPr sz="2400" spc="-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45" dirty="0">
                <a:solidFill>
                  <a:srgbClr val="262626"/>
                </a:solidFill>
                <a:latin typeface="Times New Roman"/>
                <a:cs typeface="Times New Roman"/>
              </a:rPr>
              <a:t>metrics</a:t>
            </a:r>
            <a:r>
              <a:rPr sz="2400" spc="-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25" dirty="0">
                <a:solidFill>
                  <a:srgbClr val="262626"/>
                </a:solidFill>
                <a:latin typeface="Times New Roman"/>
                <a:cs typeface="Times New Roman"/>
              </a:rPr>
              <a:t>and</a:t>
            </a:r>
            <a:r>
              <a:rPr sz="240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45" dirty="0">
                <a:solidFill>
                  <a:srgbClr val="262626"/>
                </a:solidFill>
                <a:latin typeface="Times New Roman"/>
                <a:cs typeface="Times New Roman"/>
              </a:rPr>
              <a:t>productivity</a:t>
            </a:r>
            <a:r>
              <a:rPr sz="240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40" dirty="0">
                <a:solidFill>
                  <a:srgbClr val="262626"/>
                </a:solidFill>
                <a:latin typeface="Times New Roman"/>
                <a:cs typeface="Times New Roman"/>
              </a:rPr>
              <a:t>indicators</a:t>
            </a:r>
            <a:r>
              <a:rPr sz="2400" spc="-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30" dirty="0">
                <a:solidFill>
                  <a:srgbClr val="262626"/>
                </a:solidFill>
                <a:latin typeface="Times New Roman"/>
                <a:cs typeface="Times New Roman"/>
              </a:rPr>
              <a:t>at</a:t>
            </a:r>
            <a:r>
              <a:rPr sz="240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65" dirty="0">
                <a:solidFill>
                  <a:srgbClr val="262626"/>
                </a:solidFill>
                <a:latin typeface="Times New Roman"/>
                <a:cs typeface="Times New Roman"/>
              </a:rPr>
              <a:t>Nike.</a:t>
            </a:r>
            <a:endParaRPr sz="2400">
              <a:latin typeface="Times New Roman"/>
              <a:cs typeface="Times New Roman"/>
            </a:endParaRPr>
          </a:p>
          <a:p>
            <a:pPr marL="298450" indent="-285750">
              <a:lnSpc>
                <a:spcPct val="100000"/>
              </a:lnSpc>
              <a:spcBef>
                <a:spcPts val="1130"/>
              </a:spcBef>
              <a:buClr>
                <a:srgbClr val="83992A"/>
              </a:buClr>
              <a:buSzPct val="116666"/>
              <a:buFont typeface="Arial MT"/>
              <a:buChar char="•"/>
              <a:tabLst>
                <a:tab pos="297815" algn="l"/>
                <a:tab pos="298450" algn="l"/>
              </a:tabLst>
            </a:pPr>
            <a:r>
              <a:rPr sz="2400" spc="-35" dirty="0">
                <a:solidFill>
                  <a:srgbClr val="262626"/>
                </a:solidFill>
                <a:latin typeface="Times New Roman"/>
                <a:cs typeface="Times New Roman"/>
              </a:rPr>
              <a:t>Turnover</a:t>
            </a:r>
            <a:r>
              <a:rPr sz="2400" spc="-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40" dirty="0">
                <a:solidFill>
                  <a:srgbClr val="262626"/>
                </a:solidFill>
                <a:latin typeface="Times New Roman"/>
                <a:cs typeface="Times New Roman"/>
              </a:rPr>
              <a:t>rates</a:t>
            </a:r>
            <a:r>
              <a:rPr sz="2400" spc="-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25" dirty="0">
                <a:solidFill>
                  <a:srgbClr val="262626"/>
                </a:solidFill>
                <a:latin typeface="Times New Roman"/>
                <a:cs typeface="Times New Roman"/>
              </a:rPr>
              <a:t>and</a:t>
            </a:r>
            <a:r>
              <a:rPr sz="240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15" dirty="0">
                <a:solidFill>
                  <a:srgbClr val="262626"/>
                </a:solidFill>
                <a:latin typeface="Times New Roman"/>
                <a:cs typeface="Times New Roman"/>
              </a:rPr>
              <a:t>retention</a:t>
            </a:r>
            <a:r>
              <a:rPr sz="240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40" dirty="0">
                <a:solidFill>
                  <a:srgbClr val="262626"/>
                </a:solidFill>
                <a:latin typeface="Times New Roman"/>
                <a:cs typeface="Times New Roman"/>
              </a:rPr>
              <a:t>data</a:t>
            </a:r>
            <a:r>
              <a:rPr sz="240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30" dirty="0">
                <a:solidFill>
                  <a:srgbClr val="262626"/>
                </a:solidFill>
                <a:latin typeface="Times New Roman"/>
                <a:cs typeface="Times New Roman"/>
              </a:rPr>
              <a:t>at</a:t>
            </a:r>
            <a:r>
              <a:rPr sz="240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50" dirty="0">
                <a:solidFill>
                  <a:srgbClr val="262626"/>
                </a:solidFill>
                <a:latin typeface="Times New Roman"/>
                <a:cs typeface="Times New Roman"/>
              </a:rPr>
              <a:t>Nike</a:t>
            </a:r>
            <a:endParaRPr sz="2400">
              <a:latin typeface="Times New Roman"/>
              <a:cs typeface="Times New Roman"/>
            </a:endParaRPr>
          </a:p>
          <a:p>
            <a:pPr marL="298450" indent="-285750">
              <a:lnSpc>
                <a:spcPct val="100000"/>
              </a:lnSpc>
              <a:spcBef>
                <a:spcPts val="1200"/>
              </a:spcBef>
              <a:buClr>
                <a:srgbClr val="83992A"/>
              </a:buClr>
              <a:buSzPct val="116666"/>
              <a:buFont typeface="Arial MT"/>
              <a:buChar char="•"/>
              <a:tabLst>
                <a:tab pos="297815" algn="l"/>
                <a:tab pos="298450" algn="l"/>
              </a:tabLst>
            </a:pPr>
            <a:r>
              <a:rPr sz="2400" spc="-80" dirty="0">
                <a:solidFill>
                  <a:srgbClr val="262626"/>
                </a:solidFill>
                <a:latin typeface="Times New Roman"/>
                <a:cs typeface="Times New Roman"/>
              </a:rPr>
              <a:t>Leveraging</a:t>
            </a:r>
            <a:r>
              <a:rPr sz="240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40" dirty="0">
                <a:solidFill>
                  <a:srgbClr val="262626"/>
                </a:solidFill>
                <a:latin typeface="Times New Roman"/>
                <a:cs typeface="Times New Roman"/>
              </a:rPr>
              <a:t>data</a:t>
            </a:r>
            <a:r>
              <a:rPr sz="2400" spc="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25" dirty="0">
                <a:solidFill>
                  <a:srgbClr val="262626"/>
                </a:solidFill>
                <a:latin typeface="Times New Roman"/>
                <a:cs typeface="Times New Roman"/>
              </a:rPr>
              <a:t>to</a:t>
            </a:r>
            <a:r>
              <a:rPr sz="2400" spc="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5" dirty="0">
                <a:solidFill>
                  <a:srgbClr val="262626"/>
                </a:solidFill>
                <a:latin typeface="Times New Roman"/>
                <a:cs typeface="Times New Roman"/>
              </a:rPr>
              <a:t>inform</a:t>
            </a:r>
            <a:r>
              <a:rPr sz="240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50" dirty="0">
                <a:solidFill>
                  <a:srgbClr val="262626"/>
                </a:solidFill>
                <a:latin typeface="Times New Roman"/>
                <a:cs typeface="Times New Roman"/>
              </a:rPr>
              <a:t>decisions</a:t>
            </a:r>
            <a:r>
              <a:rPr sz="240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25" dirty="0">
                <a:solidFill>
                  <a:srgbClr val="262626"/>
                </a:solidFill>
                <a:latin typeface="Times New Roman"/>
                <a:cs typeface="Times New Roman"/>
              </a:rPr>
              <a:t>and</a:t>
            </a:r>
            <a:r>
              <a:rPr sz="2400" spc="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30" dirty="0">
                <a:solidFill>
                  <a:srgbClr val="262626"/>
                </a:solidFill>
                <a:latin typeface="Times New Roman"/>
                <a:cs typeface="Times New Roman"/>
              </a:rPr>
              <a:t>enhancements</a:t>
            </a:r>
            <a:r>
              <a:rPr sz="240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30" dirty="0">
                <a:solidFill>
                  <a:srgbClr val="262626"/>
                </a:solidFill>
                <a:latin typeface="Times New Roman"/>
                <a:cs typeface="Times New Roman"/>
              </a:rPr>
              <a:t>at</a:t>
            </a:r>
            <a:r>
              <a:rPr sz="2400" spc="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50" dirty="0">
                <a:solidFill>
                  <a:srgbClr val="262626"/>
                </a:solidFill>
                <a:latin typeface="Times New Roman"/>
                <a:cs typeface="Times New Roman"/>
              </a:rPr>
              <a:t>Nike</a:t>
            </a:r>
            <a:endParaRPr sz="24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837689" y="1235964"/>
            <a:ext cx="851598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75" dirty="0"/>
              <a:t>Nike's</a:t>
            </a:r>
            <a:r>
              <a:rPr spc="-20" dirty="0"/>
              <a:t> </a:t>
            </a:r>
            <a:r>
              <a:rPr spc="-130" dirty="0"/>
              <a:t>Successful</a:t>
            </a:r>
            <a:r>
              <a:rPr spc="-15" dirty="0"/>
              <a:t> </a:t>
            </a:r>
            <a:r>
              <a:rPr spc="-40" dirty="0"/>
              <a:t>Engagement</a:t>
            </a:r>
            <a:r>
              <a:rPr spc="-15" dirty="0"/>
              <a:t> </a:t>
            </a:r>
            <a:r>
              <a:rPr spc="-120" dirty="0"/>
              <a:t>Strategy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374141" y="2478822"/>
            <a:ext cx="6950709" cy="3064510"/>
          </a:xfrm>
          <a:prstGeom prst="rect">
            <a:avLst/>
          </a:prstGeom>
        </p:spPr>
        <p:txBody>
          <a:bodyPr vert="horz" wrap="square" lIns="0" tIns="99695" rIns="0" bIns="0" rtlCol="0">
            <a:spAutoFit/>
          </a:bodyPr>
          <a:lstStyle/>
          <a:p>
            <a:pPr marL="298450" indent="-285750">
              <a:lnSpc>
                <a:spcPct val="100000"/>
              </a:lnSpc>
              <a:spcBef>
                <a:spcPts val="785"/>
              </a:spcBef>
              <a:buClr>
                <a:srgbClr val="83992A"/>
              </a:buClr>
              <a:buSzPct val="116666"/>
              <a:buFont typeface="Arial MT"/>
              <a:buChar char="•"/>
              <a:tabLst>
                <a:tab pos="297815" algn="l"/>
                <a:tab pos="298450" algn="l"/>
              </a:tabLst>
            </a:pPr>
            <a:r>
              <a:rPr sz="2400" spc="-45" dirty="0">
                <a:solidFill>
                  <a:srgbClr val="262626"/>
                </a:solidFill>
                <a:latin typeface="Times New Roman"/>
                <a:cs typeface="Times New Roman"/>
              </a:rPr>
              <a:t>Overview</a:t>
            </a:r>
            <a:r>
              <a:rPr sz="2400" spc="-1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262626"/>
                </a:solidFill>
                <a:latin typeface="Times New Roman"/>
                <a:cs typeface="Times New Roman"/>
              </a:rPr>
              <a:t>of</a:t>
            </a:r>
            <a:r>
              <a:rPr sz="2400" spc="29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45" dirty="0">
                <a:solidFill>
                  <a:srgbClr val="262626"/>
                </a:solidFill>
                <a:latin typeface="Times New Roman"/>
                <a:cs typeface="Times New Roman"/>
              </a:rPr>
              <a:t>Nike's</a:t>
            </a:r>
            <a:r>
              <a:rPr sz="2400" spc="-1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40" dirty="0">
                <a:solidFill>
                  <a:srgbClr val="262626"/>
                </a:solidFill>
                <a:latin typeface="Times New Roman"/>
                <a:cs typeface="Times New Roman"/>
              </a:rPr>
              <a:t>engagement</a:t>
            </a:r>
            <a:r>
              <a:rPr sz="2400" spc="-1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50" dirty="0">
                <a:solidFill>
                  <a:srgbClr val="262626"/>
                </a:solidFill>
                <a:latin typeface="Times New Roman"/>
                <a:cs typeface="Times New Roman"/>
              </a:rPr>
              <a:t>strategy</a:t>
            </a:r>
            <a:endParaRPr sz="2400">
              <a:latin typeface="Times New Roman"/>
              <a:cs typeface="Times New Roman"/>
            </a:endParaRPr>
          </a:p>
          <a:p>
            <a:pPr marL="298450" indent="-285750">
              <a:lnSpc>
                <a:spcPct val="100000"/>
              </a:lnSpc>
              <a:spcBef>
                <a:spcPts val="1200"/>
              </a:spcBef>
              <a:buClr>
                <a:srgbClr val="83992A"/>
              </a:buClr>
              <a:buSzPct val="116666"/>
              <a:buFont typeface="Arial MT"/>
              <a:buChar char="•"/>
              <a:tabLst>
                <a:tab pos="297815" algn="l"/>
                <a:tab pos="298450" algn="l"/>
              </a:tabLst>
            </a:pPr>
            <a:r>
              <a:rPr sz="2400" spc="-50" dirty="0">
                <a:solidFill>
                  <a:srgbClr val="262626"/>
                </a:solidFill>
                <a:latin typeface="Times New Roman"/>
                <a:cs typeface="Times New Roman"/>
              </a:rPr>
              <a:t>Highlights</a:t>
            </a:r>
            <a:r>
              <a:rPr sz="2400" spc="-1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262626"/>
                </a:solidFill>
                <a:latin typeface="Times New Roman"/>
                <a:cs typeface="Times New Roman"/>
              </a:rPr>
              <a:t>of</a:t>
            </a:r>
            <a:r>
              <a:rPr sz="2400" spc="30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5" dirty="0">
                <a:solidFill>
                  <a:srgbClr val="262626"/>
                </a:solidFill>
                <a:latin typeface="Times New Roman"/>
                <a:cs typeface="Times New Roman"/>
              </a:rPr>
              <a:t>the </a:t>
            </a:r>
            <a:r>
              <a:rPr sz="2400" spc="-50" dirty="0">
                <a:solidFill>
                  <a:srgbClr val="262626"/>
                </a:solidFill>
                <a:latin typeface="Times New Roman"/>
                <a:cs typeface="Times New Roman"/>
              </a:rPr>
              <a:t>strategy's</a:t>
            </a:r>
            <a:r>
              <a:rPr sz="2400" spc="-1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40" dirty="0">
                <a:solidFill>
                  <a:srgbClr val="262626"/>
                </a:solidFill>
                <a:latin typeface="Times New Roman"/>
                <a:cs typeface="Times New Roman"/>
              </a:rPr>
              <a:t>impact</a:t>
            </a:r>
            <a:r>
              <a:rPr sz="2400" spc="-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30" dirty="0">
                <a:solidFill>
                  <a:srgbClr val="262626"/>
                </a:solidFill>
                <a:latin typeface="Times New Roman"/>
                <a:cs typeface="Times New Roman"/>
              </a:rPr>
              <a:t>at</a:t>
            </a:r>
            <a:r>
              <a:rPr sz="2400" spc="-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65" dirty="0">
                <a:solidFill>
                  <a:srgbClr val="262626"/>
                </a:solidFill>
                <a:latin typeface="Times New Roman"/>
                <a:cs typeface="Times New Roman"/>
              </a:rPr>
              <a:t>Nike:</a:t>
            </a:r>
            <a:endParaRPr sz="2400">
              <a:latin typeface="Times New Roman"/>
              <a:cs typeface="Times New Roman"/>
            </a:endParaRPr>
          </a:p>
          <a:p>
            <a:pPr marL="298450" indent="-285750">
              <a:lnSpc>
                <a:spcPct val="100000"/>
              </a:lnSpc>
              <a:spcBef>
                <a:spcPts val="1125"/>
              </a:spcBef>
              <a:buClr>
                <a:srgbClr val="83992A"/>
              </a:buClr>
              <a:buSzPct val="116666"/>
              <a:buFont typeface="Arial MT"/>
              <a:buChar char="•"/>
              <a:tabLst>
                <a:tab pos="297815" algn="l"/>
                <a:tab pos="298450" algn="l"/>
              </a:tabLst>
            </a:pPr>
            <a:r>
              <a:rPr sz="2400" spc="-30" dirty="0">
                <a:solidFill>
                  <a:srgbClr val="262626"/>
                </a:solidFill>
                <a:latin typeface="Times New Roman"/>
                <a:cs typeface="Times New Roman"/>
              </a:rPr>
              <a:t>Boosted</a:t>
            </a:r>
            <a:r>
              <a:rPr sz="2400" spc="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70" dirty="0">
                <a:solidFill>
                  <a:srgbClr val="262626"/>
                </a:solidFill>
                <a:latin typeface="Times New Roman"/>
                <a:cs typeface="Times New Roman"/>
              </a:rPr>
              <a:t>employee</a:t>
            </a:r>
            <a:r>
              <a:rPr sz="2400" spc="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50" dirty="0">
                <a:solidFill>
                  <a:srgbClr val="262626"/>
                </a:solidFill>
                <a:latin typeface="Times New Roman"/>
                <a:cs typeface="Times New Roman"/>
              </a:rPr>
              <a:t>morale</a:t>
            </a:r>
            <a:r>
              <a:rPr sz="2400" spc="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25" dirty="0">
                <a:solidFill>
                  <a:srgbClr val="262626"/>
                </a:solidFill>
                <a:latin typeface="Times New Roman"/>
                <a:cs typeface="Times New Roman"/>
              </a:rPr>
              <a:t>and</a:t>
            </a:r>
            <a:r>
              <a:rPr sz="2400" spc="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40" dirty="0">
                <a:solidFill>
                  <a:srgbClr val="262626"/>
                </a:solidFill>
                <a:latin typeface="Times New Roman"/>
                <a:cs typeface="Times New Roman"/>
              </a:rPr>
              <a:t>motivation</a:t>
            </a:r>
            <a:endParaRPr sz="2400">
              <a:latin typeface="Times New Roman"/>
              <a:cs typeface="Times New Roman"/>
            </a:endParaRPr>
          </a:p>
          <a:p>
            <a:pPr marL="298450" indent="-285750">
              <a:lnSpc>
                <a:spcPct val="100000"/>
              </a:lnSpc>
              <a:spcBef>
                <a:spcPts val="1225"/>
              </a:spcBef>
              <a:buClr>
                <a:srgbClr val="83992A"/>
              </a:buClr>
              <a:buSzPct val="116666"/>
              <a:buFont typeface="Arial MT"/>
              <a:buChar char="•"/>
              <a:tabLst>
                <a:tab pos="297815" algn="l"/>
                <a:tab pos="298450" algn="l"/>
              </a:tabLst>
            </a:pPr>
            <a:r>
              <a:rPr sz="2400" spc="-45" dirty="0">
                <a:solidFill>
                  <a:srgbClr val="262626"/>
                </a:solidFill>
                <a:latin typeface="Times New Roman"/>
                <a:cs typeface="Times New Roman"/>
              </a:rPr>
              <a:t>Fostering</a:t>
            </a:r>
            <a:r>
              <a:rPr sz="2400" spc="-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35" dirty="0">
                <a:solidFill>
                  <a:srgbClr val="262626"/>
                </a:solidFill>
                <a:latin typeface="Times New Roman"/>
                <a:cs typeface="Times New Roman"/>
              </a:rPr>
              <a:t>innovation</a:t>
            </a:r>
            <a:r>
              <a:rPr sz="240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25" dirty="0">
                <a:solidFill>
                  <a:srgbClr val="262626"/>
                </a:solidFill>
                <a:latin typeface="Times New Roman"/>
                <a:cs typeface="Times New Roman"/>
              </a:rPr>
              <a:t>and</a:t>
            </a:r>
            <a:r>
              <a:rPr sz="240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35" dirty="0">
                <a:solidFill>
                  <a:srgbClr val="262626"/>
                </a:solidFill>
                <a:latin typeface="Times New Roman"/>
                <a:cs typeface="Times New Roman"/>
              </a:rPr>
              <a:t>collaboration</a:t>
            </a:r>
            <a:r>
              <a:rPr sz="240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30" dirty="0">
                <a:solidFill>
                  <a:srgbClr val="262626"/>
                </a:solidFill>
                <a:latin typeface="Times New Roman"/>
                <a:cs typeface="Times New Roman"/>
              </a:rPr>
              <a:t>at</a:t>
            </a:r>
            <a:r>
              <a:rPr sz="2400" spc="-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65" dirty="0">
                <a:solidFill>
                  <a:srgbClr val="262626"/>
                </a:solidFill>
                <a:latin typeface="Times New Roman"/>
                <a:cs typeface="Times New Roman"/>
              </a:rPr>
              <a:t>Nike.</a:t>
            </a:r>
            <a:endParaRPr sz="2400">
              <a:latin typeface="Times New Roman"/>
              <a:cs typeface="Times New Roman"/>
            </a:endParaRPr>
          </a:p>
          <a:p>
            <a:pPr marL="298450" indent="-285750">
              <a:lnSpc>
                <a:spcPct val="100000"/>
              </a:lnSpc>
              <a:spcBef>
                <a:spcPts val="1130"/>
              </a:spcBef>
              <a:buClr>
                <a:srgbClr val="83992A"/>
              </a:buClr>
              <a:buSzPct val="116666"/>
              <a:buFont typeface="Arial MT"/>
              <a:buChar char="•"/>
              <a:tabLst>
                <a:tab pos="297815" algn="l"/>
                <a:tab pos="298450" algn="l"/>
              </a:tabLst>
            </a:pPr>
            <a:r>
              <a:rPr sz="2400" spc="-45" dirty="0">
                <a:solidFill>
                  <a:srgbClr val="262626"/>
                </a:solidFill>
                <a:latin typeface="Times New Roman"/>
                <a:cs typeface="Times New Roman"/>
              </a:rPr>
              <a:t>Elevated</a:t>
            </a:r>
            <a:r>
              <a:rPr sz="240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10" dirty="0">
                <a:solidFill>
                  <a:srgbClr val="262626"/>
                </a:solidFill>
                <a:latin typeface="Times New Roman"/>
                <a:cs typeface="Times New Roman"/>
              </a:rPr>
              <a:t>brand</a:t>
            </a:r>
            <a:r>
              <a:rPr sz="2400" spc="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105" dirty="0">
                <a:solidFill>
                  <a:srgbClr val="262626"/>
                </a:solidFill>
                <a:latin typeface="Times New Roman"/>
                <a:cs typeface="Times New Roman"/>
              </a:rPr>
              <a:t>loyalty</a:t>
            </a:r>
            <a:r>
              <a:rPr sz="2400" spc="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25" dirty="0">
                <a:solidFill>
                  <a:srgbClr val="262626"/>
                </a:solidFill>
                <a:latin typeface="Times New Roman"/>
                <a:cs typeface="Times New Roman"/>
              </a:rPr>
              <a:t>and</a:t>
            </a:r>
            <a:r>
              <a:rPr sz="2400" spc="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25" dirty="0">
                <a:solidFill>
                  <a:srgbClr val="262626"/>
                </a:solidFill>
                <a:latin typeface="Times New Roman"/>
                <a:cs typeface="Times New Roman"/>
              </a:rPr>
              <a:t>customer</a:t>
            </a:r>
            <a:r>
              <a:rPr sz="240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45" dirty="0">
                <a:solidFill>
                  <a:srgbClr val="262626"/>
                </a:solidFill>
                <a:latin typeface="Times New Roman"/>
                <a:cs typeface="Times New Roman"/>
              </a:rPr>
              <a:t>satisfaction</a:t>
            </a:r>
            <a:r>
              <a:rPr sz="2400" spc="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30" dirty="0">
                <a:solidFill>
                  <a:srgbClr val="262626"/>
                </a:solidFill>
                <a:latin typeface="Times New Roman"/>
                <a:cs typeface="Times New Roman"/>
              </a:rPr>
              <a:t>at</a:t>
            </a:r>
            <a:r>
              <a:rPr sz="2400" spc="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50" dirty="0">
                <a:solidFill>
                  <a:srgbClr val="262626"/>
                </a:solidFill>
                <a:latin typeface="Times New Roman"/>
                <a:cs typeface="Times New Roman"/>
              </a:rPr>
              <a:t>Nike</a:t>
            </a:r>
            <a:endParaRPr sz="2400">
              <a:latin typeface="Times New Roman"/>
              <a:cs typeface="Times New Roman"/>
            </a:endParaRPr>
          </a:p>
          <a:p>
            <a:pPr marL="298450" indent="-285750">
              <a:lnSpc>
                <a:spcPct val="100000"/>
              </a:lnSpc>
              <a:spcBef>
                <a:spcPts val="1200"/>
              </a:spcBef>
              <a:buClr>
                <a:srgbClr val="83992A"/>
              </a:buClr>
              <a:buSzPct val="116666"/>
              <a:buFont typeface="Arial MT"/>
              <a:buChar char="•"/>
              <a:tabLst>
                <a:tab pos="297815" algn="l"/>
                <a:tab pos="298450" algn="l"/>
              </a:tabLst>
            </a:pPr>
            <a:r>
              <a:rPr sz="2400" spc="-35" dirty="0">
                <a:solidFill>
                  <a:srgbClr val="262626"/>
                </a:solidFill>
                <a:latin typeface="Times New Roman"/>
                <a:cs typeface="Times New Roman"/>
              </a:rPr>
              <a:t>Extracting</a:t>
            </a:r>
            <a:r>
              <a:rPr sz="2400" spc="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50" dirty="0">
                <a:solidFill>
                  <a:srgbClr val="262626"/>
                </a:solidFill>
                <a:latin typeface="Times New Roman"/>
                <a:cs typeface="Times New Roman"/>
              </a:rPr>
              <a:t>lessons</a:t>
            </a:r>
            <a:r>
              <a:rPr sz="2400" spc="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25" dirty="0">
                <a:solidFill>
                  <a:srgbClr val="262626"/>
                </a:solidFill>
                <a:latin typeface="Times New Roman"/>
                <a:cs typeface="Times New Roman"/>
              </a:rPr>
              <a:t>and</a:t>
            </a:r>
            <a:r>
              <a:rPr sz="2400" spc="1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105" dirty="0">
                <a:solidFill>
                  <a:srgbClr val="262626"/>
                </a:solidFill>
                <a:latin typeface="Times New Roman"/>
                <a:cs typeface="Times New Roman"/>
              </a:rPr>
              <a:t>takeaways</a:t>
            </a:r>
            <a:r>
              <a:rPr sz="240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10" dirty="0">
                <a:solidFill>
                  <a:srgbClr val="262626"/>
                </a:solidFill>
                <a:latin typeface="Times New Roman"/>
                <a:cs typeface="Times New Roman"/>
              </a:rPr>
              <a:t>from</a:t>
            </a:r>
            <a:r>
              <a:rPr sz="2400" spc="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45" dirty="0">
                <a:solidFill>
                  <a:srgbClr val="262626"/>
                </a:solidFill>
                <a:latin typeface="Times New Roman"/>
                <a:cs typeface="Times New Roman"/>
              </a:rPr>
              <a:t>Nike's</a:t>
            </a:r>
            <a:r>
              <a:rPr sz="2400" spc="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60" dirty="0">
                <a:solidFill>
                  <a:srgbClr val="262626"/>
                </a:solidFill>
                <a:latin typeface="Times New Roman"/>
                <a:cs typeface="Times New Roman"/>
              </a:rPr>
              <a:t>success</a:t>
            </a:r>
            <a:endParaRPr sz="24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382807" y="972819"/>
            <a:ext cx="9427210" cy="1244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921760" marR="5080" indent="-3909695">
              <a:lnSpc>
                <a:spcPct val="100000"/>
              </a:lnSpc>
              <a:spcBef>
                <a:spcPts val="100"/>
              </a:spcBef>
            </a:pPr>
            <a:r>
              <a:rPr sz="4000" spc="-35" dirty="0">
                <a:latin typeface="Georgia"/>
                <a:cs typeface="Georgia"/>
              </a:rPr>
              <a:t>C</a:t>
            </a:r>
            <a:r>
              <a:rPr sz="4000" spc="-295" dirty="0">
                <a:latin typeface="Georgia"/>
                <a:cs typeface="Georgia"/>
              </a:rPr>
              <a:t>h</a:t>
            </a:r>
            <a:r>
              <a:rPr sz="4000" spc="-400" dirty="0">
                <a:latin typeface="Georgia"/>
                <a:cs typeface="Georgia"/>
              </a:rPr>
              <a:t>a</a:t>
            </a:r>
            <a:r>
              <a:rPr sz="4000" spc="-235" dirty="0">
                <a:latin typeface="Georgia"/>
                <a:cs typeface="Georgia"/>
              </a:rPr>
              <a:t>ll</a:t>
            </a:r>
            <a:r>
              <a:rPr sz="4000" spc="-275" dirty="0">
                <a:latin typeface="Georgia"/>
                <a:cs typeface="Georgia"/>
              </a:rPr>
              <a:t>e</a:t>
            </a:r>
            <a:r>
              <a:rPr sz="4000" spc="-330" dirty="0">
                <a:latin typeface="Georgia"/>
                <a:cs typeface="Georgia"/>
              </a:rPr>
              <a:t>n</a:t>
            </a:r>
            <a:r>
              <a:rPr sz="4000" spc="-195" dirty="0">
                <a:latin typeface="Georgia"/>
                <a:cs typeface="Georgia"/>
              </a:rPr>
              <a:t>g</a:t>
            </a:r>
            <a:r>
              <a:rPr sz="4000" spc="-275" dirty="0">
                <a:latin typeface="Georgia"/>
                <a:cs typeface="Georgia"/>
              </a:rPr>
              <a:t>e</a:t>
            </a:r>
            <a:r>
              <a:rPr sz="4000" spc="-270" dirty="0">
                <a:latin typeface="Georgia"/>
                <a:cs typeface="Georgia"/>
              </a:rPr>
              <a:t>s</a:t>
            </a:r>
            <a:r>
              <a:rPr sz="4000" spc="35" dirty="0">
                <a:latin typeface="Georgia"/>
                <a:cs typeface="Georgia"/>
              </a:rPr>
              <a:t> </a:t>
            </a:r>
            <a:r>
              <a:rPr sz="4000" spc="-400" dirty="0">
                <a:latin typeface="Georgia"/>
                <a:cs typeface="Georgia"/>
              </a:rPr>
              <a:t>a</a:t>
            </a:r>
            <a:r>
              <a:rPr sz="4000" spc="-330" dirty="0">
                <a:latin typeface="Georgia"/>
                <a:cs typeface="Georgia"/>
              </a:rPr>
              <a:t>n</a:t>
            </a:r>
            <a:r>
              <a:rPr sz="4000" spc="-300" dirty="0">
                <a:latin typeface="Georgia"/>
                <a:cs typeface="Georgia"/>
              </a:rPr>
              <a:t>d</a:t>
            </a:r>
            <a:r>
              <a:rPr sz="4000" spc="35" dirty="0">
                <a:latin typeface="Georgia"/>
                <a:cs typeface="Georgia"/>
              </a:rPr>
              <a:t> </a:t>
            </a:r>
            <a:r>
              <a:rPr sz="4000" spc="-335" dirty="0">
                <a:latin typeface="Georgia"/>
                <a:cs typeface="Georgia"/>
              </a:rPr>
              <a:t>S</a:t>
            </a:r>
            <a:r>
              <a:rPr sz="4000" spc="-125" dirty="0">
                <a:latin typeface="Georgia"/>
                <a:cs typeface="Georgia"/>
              </a:rPr>
              <a:t>o</a:t>
            </a:r>
            <a:r>
              <a:rPr sz="4000" spc="-235" dirty="0">
                <a:latin typeface="Georgia"/>
                <a:cs typeface="Georgia"/>
              </a:rPr>
              <a:t>l</a:t>
            </a:r>
            <a:r>
              <a:rPr sz="4000" spc="-345" dirty="0">
                <a:latin typeface="Georgia"/>
                <a:cs typeface="Georgia"/>
              </a:rPr>
              <a:t>u</a:t>
            </a:r>
            <a:r>
              <a:rPr sz="4000" spc="-220" dirty="0">
                <a:latin typeface="Georgia"/>
                <a:cs typeface="Georgia"/>
              </a:rPr>
              <a:t>t</a:t>
            </a:r>
            <a:r>
              <a:rPr sz="4000" spc="-265" dirty="0">
                <a:latin typeface="Georgia"/>
                <a:cs typeface="Georgia"/>
              </a:rPr>
              <a:t>i</a:t>
            </a:r>
            <a:r>
              <a:rPr sz="4000" spc="-125" dirty="0">
                <a:latin typeface="Georgia"/>
                <a:cs typeface="Georgia"/>
              </a:rPr>
              <a:t>o</a:t>
            </a:r>
            <a:r>
              <a:rPr sz="4000" spc="-330" dirty="0">
                <a:latin typeface="Georgia"/>
                <a:cs typeface="Georgia"/>
              </a:rPr>
              <a:t>n</a:t>
            </a:r>
            <a:r>
              <a:rPr sz="4000" spc="-270" dirty="0">
                <a:latin typeface="Georgia"/>
                <a:cs typeface="Georgia"/>
              </a:rPr>
              <a:t>s</a:t>
            </a:r>
            <a:r>
              <a:rPr sz="4000" spc="35" dirty="0">
                <a:latin typeface="Georgia"/>
                <a:cs typeface="Georgia"/>
              </a:rPr>
              <a:t> </a:t>
            </a:r>
            <a:r>
              <a:rPr sz="4000" spc="-265" dirty="0">
                <a:latin typeface="Georgia"/>
                <a:cs typeface="Georgia"/>
              </a:rPr>
              <a:t>i</a:t>
            </a:r>
            <a:r>
              <a:rPr sz="4000" spc="-325" dirty="0">
                <a:latin typeface="Georgia"/>
                <a:cs typeface="Georgia"/>
              </a:rPr>
              <a:t>n</a:t>
            </a:r>
            <a:r>
              <a:rPr sz="4000" spc="30" dirty="0">
                <a:latin typeface="Georgia"/>
                <a:cs typeface="Georgia"/>
              </a:rPr>
              <a:t> </a:t>
            </a:r>
            <a:r>
              <a:rPr sz="4000" spc="15" dirty="0">
                <a:latin typeface="Georgia"/>
                <a:cs typeface="Georgia"/>
              </a:rPr>
              <a:t>N</a:t>
            </a:r>
            <a:r>
              <a:rPr sz="4000" spc="-265" dirty="0">
                <a:latin typeface="Georgia"/>
                <a:cs typeface="Georgia"/>
              </a:rPr>
              <a:t>i</a:t>
            </a:r>
            <a:r>
              <a:rPr sz="4000" spc="-325" dirty="0">
                <a:latin typeface="Georgia"/>
                <a:cs typeface="Georgia"/>
              </a:rPr>
              <a:t>k</a:t>
            </a:r>
            <a:r>
              <a:rPr sz="4000" spc="-275" dirty="0">
                <a:latin typeface="Georgia"/>
                <a:cs typeface="Georgia"/>
              </a:rPr>
              <a:t>e</a:t>
            </a:r>
            <a:r>
              <a:rPr sz="4000" spc="-155" dirty="0">
                <a:latin typeface="Georgia"/>
                <a:cs typeface="Georgia"/>
              </a:rPr>
              <a:t>'</a:t>
            </a:r>
            <a:r>
              <a:rPr sz="4000" spc="-270" dirty="0">
                <a:latin typeface="Georgia"/>
                <a:cs typeface="Georgia"/>
              </a:rPr>
              <a:t>s</a:t>
            </a:r>
            <a:r>
              <a:rPr sz="4000" spc="35" dirty="0">
                <a:latin typeface="Georgia"/>
                <a:cs typeface="Georgia"/>
              </a:rPr>
              <a:t> </a:t>
            </a:r>
            <a:r>
              <a:rPr sz="4000" spc="10" dirty="0">
                <a:latin typeface="Georgia"/>
                <a:cs typeface="Georgia"/>
              </a:rPr>
              <a:t>E</a:t>
            </a:r>
            <a:r>
              <a:rPr sz="4000" spc="-330" dirty="0">
                <a:latin typeface="Georgia"/>
                <a:cs typeface="Georgia"/>
              </a:rPr>
              <a:t>n</a:t>
            </a:r>
            <a:r>
              <a:rPr sz="4000" spc="-175" dirty="0">
                <a:latin typeface="Georgia"/>
                <a:cs typeface="Georgia"/>
              </a:rPr>
              <a:t>g</a:t>
            </a:r>
            <a:r>
              <a:rPr sz="4000" spc="-400" dirty="0">
                <a:latin typeface="Georgia"/>
                <a:cs typeface="Georgia"/>
              </a:rPr>
              <a:t>a</a:t>
            </a:r>
            <a:r>
              <a:rPr sz="4000" spc="-195" dirty="0">
                <a:latin typeface="Georgia"/>
                <a:cs typeface="Georgia"/>
              </a:rPr>
              <a:t>g</a:t>
            </a:r>
            <a:r>
              <a:rPr sz="4000" spc="-275" dirty="0">
                <a:latin typeface="Georgia"/>
                <a:cs typeface="Georgia"/>
              </a:rPr>
              <a:t>e</a:t>
            </a:r>
            <a:r>
              <a:rPr sz="4000" spc="-440" dirty="0">
                <a:latin typeface="Georgia"/>
                <a:cs typeface="Georgia"/>
              </a:rPr>
              <a:t>m</a:t>
            </a:r>
            <a:r>
              <a:rPr sz="4000" spc="-275" dirty="0">
                <a:latin typeface="Georgia"/>
                <a:cs typeface="Georgia"/>
              </a:rPr>
              <a:t>e</a:t>
            </a:r>
            <a:r>
              <a:rPr sz="4000" spc="-330" dirty="0">
                <a:latin typeface="Georgia"/>
                <a:cs typeface="Georgia"/>
              </a:rPr>
              <a:t>n</a:t>
            </a:r>
            <a:r>
              <a:rPr sz="4000" spc="-175" dirty="0">
                <a:latin typeface="Georgia"/>
                <a:cs typeface="Georgia"/>
              </a:rPr>
              <a:t>t  </a:t>
            </a:r>
            <a:r>
              <a:rPr sz="4000" spc="-270" dirty="0">
                <a:latin typeface="Georgia"/>
                <a:cs typeface="Georgia"/>
              </a:rPr>
              <a:t>Strategy</a:t>
            </a:r>
            <a:endParaRPr sz="4000">
              <a:latin typeface="Georgia"/>
              <a:cs typeface="Georgia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374141" y="2526284"/>
            <a:ext cx="9160510" cy="3132455"/>
          </a:xfrm>
          <a:prstGeom prst="rect">
            <a:avLst/>
          </a:prstGeom>
        </p:spPr>
        <p:txBody>
          <a:bodyPr vert="horz" wrap="square" lIns="0" tIns="53975" rIns="0" bIns="0" rtlCol="0">
            <a:spAutoFit/>
          </a:bodyPr>
          <a:lstStyle/>
          <a:p>
            <a:pPr marL="297815" marR="5080" indent="-285750">
              <a:lnSpc>
                <a:spcPts val="2590"/>
              </a:lnSpc>
              <a:spcBef>
                <a:spcPts val="425"/>
              </a:spcBef>
              <a:buClr>
                <a:srgbClr val="83992A"/>
              </a:buClr>
              <a:buSzPct val="116666"/>
              <a:buFont typeface="Arial MT"/>
              <a:buChar char="•"/>
              <a:tabLst>
                <a:tab pos="297815" algn="l"/>
                <a:tab pos="298450" algn="l"/>
              </a:tabLst>
            </a:pPr>
            <a:r>
              <a:rPr sz="2400" spc="-50" dirty="0">
                <a:solidFill>
                  <a:srgbClr val="262626"/>
                </a:solidFill>
                <a:latin typeface="Times New Roman"/>
                <a:cs typeface="Times New Roman"/>
              </a:rPr>
              <a:t>Identifying</a:t>
            </a:r>
            <a:r>
              <a:rPr sz="2400" spc="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10" dirty="0">
                <a:solidFill>
                  <a:srgbClr val="262626"/>
                </a:solidFill>
                <a:latin typeface="Times New Roman"/>
                <a:cs typeface="Times New Roman"/>
              </a:rPr>
              <a:t>common</a:t>
            </a:r>
            <a:r>
              <a:rPr sz="2400" spc="1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70" dirty="0">
                <a:solidFill>
                  <a:srgbClr val="262626"/>
                </a:solidFill>
                <a:latin typeface="Times New Roman"/>
                <a:cs typeface="Times New Roman"/>
              </a:rPr>
              <a:t>challenges</a:t>
            </a:r>
            <a:r>
              <a:rPr sz="2400" spc="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50" dirty="0">
                <a:solidFill>
                  <a:srgbClr val="262626"/>
                </a:solidFill>
                <a:latin typeface="Times New Roman"/>
                <a:cs typeface="Times New Roman"/>
              </a:rPr>
              <a:t>in</a:t>
            </a:r>
            <a:r>
              <a:rPr sz="2400" spc="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50" dirty="0">
                <a:solidFill>
                  <a:srgbClr val="262626"/>
                </a:solidFill>
                <a:latin typeface="Times New Roman"/>
                <a:cs typeface="Times New Roman"/>
              </a:rPr>
              <a:t>implementing</a:t>
            </a:r>
            <a:r>
              <a:rPr sz="2400" spc="1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35" dirty="0">
                <a:solidFill>
                  <a:srgbClr val="262626"/>
                </a:solidFill>
                <a:latin typeface="Times New Roman"/>
                <a:cs typeface="Times New Roman"/>
              </a:rPr>
              <a:t>an</a:t>
            </a:r>
            <a:r>
              <a:rPr sz="2400" spc="1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40" dirty="0">
                <a:solidFill>
                  <a:srgbClr val="262626"/>
                </a:solidFill>
                <a:latin typeface="Times New Roman"/>
                <a:cs typeface="Times New Roman"/>
              </a:rPr>
              <a:t>engagement</a:t>
            </a:r>
            <a:r>
              <a:rPr sz="2400" spc="1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50" dirty="0">
                <a:solidFill>
                  <a:srgbClr val="262626"/>
                </a:solidFill>
                <a:latin typeface="Times New Roman"/>
                <a:cs typeface="Times New Roman"/>
              </a:rPr>
              <a:t>strategy</a:t>
            </a:r>
            <a:r>
              <a:rPr sz="2400" spc="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30" dirty="0">
                <a:solidFill>
                  <a:srgbClr val="262626"/>
                </a:solidFill>
                <a:latin typeface="Times New Roman"/>
                <a:cs typeface="Times New Roman"/>
              </a:rPr>
              <a:t>at </a:t>
            </a:r>
            <a:r>
              <a:rPr sz="2400" spc="-58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50" dirty="0">
                <a:solidFill>
                  <a:srgbClr val="262626"/>
                </a:solidFill>
                <a:latin typeface="Times New Roman"/>
                <a:cs typeface="Times New Roman"/>
              </a:rPr>
              <a:t>Nike</a:t>
            </a:r>
            <a:endParaRPr sz="2400">
              <a:latin typeface="Times New Roman"/>
              <a:cs typeface="Times New Roman"/>
            </a:endParaRPr>
          </a:p>
          <a:p>
            <a:pPr marL="298450" indent="-285750">
              <a:lnSpc>
                <a:spcPct val="100000"/>
              </a:lnSpc>
              <a:spcBef>
                <a:spcPts val="900"/>
              </a:spcBef>
              <a:buClr>
                <a:srgbClr val="83992A"/>
              </a:buClr>
              <a:buSzPct val="116666"/>
              <a:buFont typeface="Arial MT"/>
              <a:buChar char="•"/>
              <a:tabLst>
                <a:tab pos="297815" algn="l"/>
                <a:tab pos="298450" algn="l"/>
              </a:tabLst>
            </a:pPr>
            <a:r>
              <a:rPr sz="2400" spc="-60" dirty="0">
                <a:solidFill>
                  <a:srgbClr val="262626"/>
                </a:solidFill>
                <a:latin typeface="Times New Roman"/>
                <a:cs typeface="Times New Roman"/>
              </a:rPr>
              <a:t>Tailored</a:t>
            </a:r>
            <a:r>
              <a:rPr sz="240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35" dirty="0">
                <a:solidFill>
                  <a:srgbClr val="262626"/>
                </a:solidFill>
                <a:latin typeface="Times New Roman"/>
                <a:cs typeface="Times New Roman"/>
              </a:rPr>
              <a:t>solutions</a:t>
            </a:r>
            <a:r>
              <a:rPr sz="2400" dirty="0">
                <a:solidFill>
                  <a:srgbClr val="262626"/>
                </a:solidFill>
                <a:latin typeface="Times New Roman"/>
                <a:cs typeface="Times New Roman"/>
              </a:rPr>
              <a:t> for </a:t>
            </a:r>
            <a:r>
              <a:rPr sz="2400" spc="-70" dirty="0">
                <a:solidFill>
                  <a:srgbClr val="262626"/>
                </a:solidFill>
                <a:latin typeface="Times New Roman"/>
                <a:cs typeface="Times New Roman"/>
              </a:rPr>
              <a:t>challenges</a:t>
            </a:r>
            <a:r>
              <a:rPr sz="2400" spc="-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65" dirty="0">
                <a:solidFill>
                  <a:srgbClr val="262626"/>
                </a:solidFill>
                <a:latin typeface="Times New Roman"/>
                <a:cs typeface="Times New Roman"/>
              </a:rPr>
              <a:t>specific</a:t>
            </a:r>
            <a:r>
              <a:rPr sz="2400" spc="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25" dirty="0">
                <a:solidFill>
                  <a:srgbClr val="262626"/>
                </a:solidFill>
                <a:latin typeface="Times New Roman"/>
                <a:cs typeface="Times New Roman"/>
              </a:rPr>
              <a:t>to</a:t>
            </a:r>
            <a:r>
              <a:rPr sz="2400" spc="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65" dirty="0">
                <a:solidFill>
                  <a:srgbClr val="262626"/>
                </a:solidFill>
                <a:latin typeface="Times New Roman"/>
                <a:cs typeface="Times New Roman"/>
              </a:rPr>
              <a:t>Nike:</a:t>
            </a:r>
            <a:endParaRPr sz="2400">
              <a:latin typeface="Times New Roman"/>
              <a:cs typeface="Times New Roman"/>
            </a:endParaRPr>
          </a:p>
          <a:p>
            <a:pPr marL="298450" indent="-285750">
              <a:lnSpc>
                <a:spcPct val="100000"/>
              </a:lnSpc>
              <a:spcBef>
                <a:spcPts val="915"/>
              </a:spcBef>
              <a:buClr>
                <a:srgbClr val="83992A"/>
              </a:buClr>
              <a:buSzPct val="116666"/>
              <a:buFont typeface="Arial MT"/>
              <a:buChar char="•"/>
              <a:tabLst>
                <a:tab pos="297815" algn="l"/>
                <a:tab pos="298450" algn="l"/>
              </a:tabLst>
            </a:pPr>
            <a:r>
              <a:rPr sz="2400" spc="-55" dirty="0">
                <a:solidFill>
                  <a:srgbClr val="262626"/>
                </a:solidFill>
                <a:latin typeface="Times New Roman"/>
                <a:cs typeface="Times New Roman"/>
              </a:rPr>
              <a:t>Addressing</a:t>
            </a:r>
            <a:r>
              <a:rPr sz="2400" spc="-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50" dirty="0">
                <a:solidFill>
                  <a:srgbClr val="262626"/>
                </a:solidFill>
                <a:latin typeface="Times New Roman"/>
                <a:cs typeface="Times New Roman"/>
              </a:rPr>
              <a:t>resistance</a:t>
            </a:r>
            <a:r>
              <a:rPr sz="2400" spc="-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25" dirty="0">
                <a:solidFill>
                  <a:srgbClr val="262626"/>
                </a:solidFill>
                <a:latin typeface="Times New Roman"/>
                <a:cs typeface="Times New Roman"/>
              </a:rPr>
              <a:t>to</a:t>
            </a:r>
            <a:r>
              <a:rPr sz="240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50" dirty="0">
                <a:solidFill>
                  <a:srgbClr val="262626"/>
                </a:solidFill>
                <a:latin typeface="Times New Roman"/>
                <a:cs typeface="Times New Roman"/>
              </a:rPr>
              <a:t>change</a:t>
            </a:r>
            <a:r>
              <a:rPr sz="2400" spc="-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30" dirty="0">
                <a:solidFill>
                  <a:srgbClr val="262626"/>
                </a:solidFill>
                <a:latin typeface="Times New Roman"/>
                <a:cs typeface="Times New Roman"/>
              </a:rPr>
              <a:t>at</a:t>
            </a:r>
            <a:r>
              <a:rPr sz="240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50" dirty="0">
                <a:solidFill>
                  <a:srgbClr val="262626"/>
                </a:solidFill>
                <a:latin typeface="Times New Roman"/>
                <a:cs typeface="Times New Roman"/>
              </a:rPr>
              <a:t>Nike</a:t>
            </a:r>
            <a:endParaRPr sz="2400">
              <a:latin typeface="Times New Roman"/>
              <a:cs typeface="Times New Roman"/>
            </a:endParaRPr>
          </a:p>
          <a:p>
            <a:pPr marL="374650" indent="-361950">
              <a:lnSpc>
                <a:spcPct val="100000"/>
              </a:lnSpc>
              <a:spcBef>
                <a:spcPts val="815"/>
              </a:spcBef>
              <a:buClr>
                <a:srgbClr val="83992A"/>
              </a:buClr>
              <a:buSzPct val="116666"/>
              <a:buFont typeface="Arial MT"/>
              <a:buChar char="•"/>
              <a:tabLst>
                <a:tab pos="374015" algn="l"/>
                <a:tab pos="374650" algn="l"/>
              </a:tabLst>
            </a:pPr>
            <a:r>
              <a:rPr sz="2400" spc="-90" dirty="0">
                <a:solidFill>
                  <a:srgbClr val="262626"/>
                </a:solidFill>
                <a:latin typeface="Times New Roman"/>
                <a:cs typeface="Times New Roman"/>
              </a:rPr>
              <a:t>Maximizing</a:t>
            </a:r>
            <a:r>
              <a:rPr sz="240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40" dirty="0">
                <a:solidFill>
                  <a:srgbClr val="262626"/>
                </a:solidFill>
                <a:latin typeface="Times New Roman"/>
                <a:cs typeface="Times New Roman"/>
              </a:rPr>
              <a:t>impact</a:t>
            </a:r>
            <a:r>
              <a:rPr sz="2400" spc="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50" dirty="0">
                <a:solidFill>
                  <a:srgbClr val="262626"/>
                </a:solidFill>
                <a:latin typeface="Times New Roman"/>
                <a:cs typeface="Times New Roman"/>
              </a:rPr>
              <a:t>with</a:t>
            </a:r>
            <a:r>
              <a:rPr sz="240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60" dirty="0">
                <a:solidFill>
                  <a:srgbClr val="262626"/>
                </a:solidFill>
                <a:latin typeface="Times New Roman"/>
                <a:cs typeface="Times New Roman"/>
              </a:rPr>
              <a:t>limited</a:t>
            </a:r>
            <a:r>
              <a:rPr sz="2400" spc="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40" dirty="0">
                <a:solidFill>
                  <a:srgbClr val="262626"/>
                </a:solidFill>
                <a:latin typeface="Times New Roman"/>
                <a:cs typeface="Times New Roman"/>
              </a:rPr>
              <a:t>resources</a:t>
            </a:r>
            <a:r>
              <a:rPr sz="240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30" dirty="0">
                <a:solidFill>
                  <a:srgbClr val="262626"/>
                </a:solidFill>
                <a:latin typeface="Times New Roman"/>
                <a:cs typeface="Times New Roman"/>
              </a:rPr>
              <a:t>at</a:t>
            </a:r>
            <a:r>
              <a:rPr sz="240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65" dirty="0">
                <a:solidFill>
                  <a:srgbClr val="262626"/>
                </a:solidFill>
                <a:latin typeface="Times New Roman"/>
                <a:cs typeface="Times New Roman"/>
              </a:rPr>
              <a:t>Nike.</a:t>
            </a:r>
            <a:endParaRPr sz="2400">
              <a:latin typeface="Times New Roman"/>
              <a:cs typeface="Times New Roman"/>
            </a:endParaRPr>
          </a:p>
          <a:p>
            <a:pPr marL="374650" indent="-361950">
              <a:lnSpc>
                <a:spcPct val="100000"/>
              </a:lnSpc>
              <a:spcBef>
                <a:spcPts val="935"/>
              </a:spcBef>
              <a:buClr>
                <a:srgbClr val="83992A"/>
              </a:buClr>
              <a:buSzPct val="116666"/>
              <a:buFont typeface="Arial MT"/>
              <a:buChar char="•"/>
              <a:tabLst>
                <a:tab pos="374015" algn="l"/>
                <a:tab pos="374650" algn="l"/>
              </a:tabLst>
            </a:pPr>
            <a:r>
              <a:rPr sz="2400" spc="-65" dirty="0">
                <a:solidFill>
                  <a:srgbClr val="262626"/>
                </a:solidFill>
                <a:latin typeface="Times New Roman"/>
                <a:cs typeface="Times New Roman"/>
              </a:rPr>
              <a:t>Sustaining</a:t>
            </a:r>
            <a:r>
              <a:rPr sz="2400" spc="-1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25" dirty="0">
                <a:solidFill>
                  <a:srgbClr val="262626"/>
                </a:solidFill>
                <a:latin typeface="Times New Roman"/>
                <a:cs typeface="Times New Roman"/>
              </a:rPr>
              <a:t>long-term</a:t>
            </a:r>
            <a:r>
              <a:rPr sz="2400" spc="-1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40" dirty="0">
                <a:solidFill>
                  <a:srgbClr val="262626"/>
                </a:solidFill>
                <a:latin typeface="Times New Roman"/>
                <a:cs typeface="Times New Roman"/>
              </a:rPr>
              <a:t>engagement</a:t>
            </a:r>
            <a:r>
              <a:rPr sz="2400" spc="-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10" dirty="0">
                <a:solidFill>
                  <a:srgbClr val="262626"/>
                </a:solidFill>
                <a:latin typeface="Times New Roman"/>
                <a:cs typeface="Times New Roman"/>
              </a:rPr>
              <a:t>efforts</a:t>
            </a:r>
            <a:r>
              <a:rPr sz="2400" spc="-1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30" dirty="0">
                <a:solidFill>
                  <a:srgbClr val="262626"/>
                </a:solidFill>
                <a:latin typeface="Times New Roman"/>
                <a:cs typeface="Times New Roman"/>
              </a:rPr>
              <a:t>at</a:t>
            </a:r>
            <a:r>
              <a:rPr sz="2400" spc="-1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50" dirty="0">
                <a:solidFill>
                  <a:srgbClr val="262626"/>
                </a:solidFill>
                <a:latin typeface="Times New Roman"/>
                <a:cs typeface="Times New Roman"/>
              </a:rPr>
              <a:t>Nike</a:t>
            </a:r>
            <a:endParaRPr sz="2400">
              <a:latin typeface="Times New Roman"/>
              <a:cs typeface="Times New Roman"/>
            </a:endParaRPr>
          </a:p>
          <a:p>
            <a:pPr marL="374650" indent="-361950">
              <a:lnSpc>
                <a:spcPct val="100000"/>
              </a:lnSpc>
              <a:spcBef>
                <a:spcPts val="910"/>
              </a:spcBef>
              <a:buClr>
                <a:srgbClr val="83992A"/>
              </a:buClr>
              <a:buSzPct val="116666"/>
              <a:buFont typeface="Arial MT"/>
              <a:buChar char="•"/>
              <a:tabLst>
                <a:tab pos="374015" algn="l"/>
                <a:tab pos="374650" algn="l"/>
              </a:tabLst>
            </a:pPr>
            <a:r>
              <a:rPr sz="2400" spc="-40" dirty="0">
                <a:solidFill>
                  <a:srgbClr val="262626"/>
                </a:solidFill>
                <a:latin typeface="Times New Roman"/>
                <a:cs typeface="Times New Roman"/>
              </a:rPr>
              <a:t>Emphasizing</a:t>
            </a:r>
            <a:r>
              <a:rPr sz="240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60" dirty="0">
                <a:solidFill>
                  <a:srgbClr val="262626"/>
                </a:solidFill>
                <a:latin typeface="Times New Roman"/>
                <a:cs typeface="Times New Roman"/>
              </a:rPr>
              <a:t>adaptability</a:t>
            </a:r>
            <a:r>
              <a:rPr sz="2400" spc="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25" dirty="0">
                <a:solidFill>
                  <a:srgbClr val="262626"/>
                </a:solidFill>
                <a:latin typeface="Times New Roman"/>
                <a:cs typeface="Times New Roman"/>
              </a:rPr>
              <a:t>and</a:t>
            </a:r>
            <a:r>
              <a:rPr sz="2400" spc="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50" dirty="0">
                <a:solidFill>
                  <a:srgbClr val="262626"/>
                </a:solidFill>
                <a:latin typeface="Times New Roman"/>
                <a:cs typeface="Times New Roman"/>
              </a:rPr>
              <a:t>perseverance</a:t>
            </a:r>
            <a:r>
              <a:rPr sz="2400" spc="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75" dirty="0">
                <a:solidFill>
                  <a:srgbClr val="262626"/>
                </a:solidFill>
                <a:latin typeface="Times New Roman"/>
                <a:cs typeface="Times New Roman"/>
              </a:rPr>
              <a:t>as</a:t>
            </a:r>
            <a:r>
              <a:rPr sz="240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110" dirty="0">
                <a:solidFill>
                  <a:srgbClr val="262626"/>
                </a:solidFill>
                <a:latin typeface="Times New Roman"/>
                <a:cs typeface="Times New Roman"/>
              </a:rPr>
              <a:t>keys</a:t>
            </a:r>
            <a:r>
              <a:rPr sz="2400" spc="-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25" dirty="0">
                <a:solidFill>
                  <a:srgbClr val="262626"/>
                </a:solidFill>
                <a:latin typeface="Times New Roman"/>
                <a:cs typeface="Times New Roman"/>
              </a:rPr>
              <a:t>to</a:t>
            </a:r>
            <a:r>
              <a:rPr sz="2400" spc="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60" dirty="0">
                <a:solidFill>
                  <a:srgbClr val="262626"/>
                </a:solidFill>
                <a:latin typeface="Times New Roman"/>
                <a:cs typeface="Times New Roman"/>
              </a:rPr>
              <a:t>success</a:t>
            </a:r>
            <a:r>
              <a:rPr sz="240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30" dirty="0">
                <a:solidFill>
                  <a:srgbClr val="262626"/>
                </a:solidFill>
                <a:latin typeface="Times New Roman"/>
                <a:cs typeface="Times New Roman"/>
              </a:rPr>
              <a:t>at</a:t>
            </a:r>
            <a:r>
              <a:rPr sz="2400" spc="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2400" spc="-50" dirty="0">
                <a:solidFill>
                  <a:srgbClr val="262626"/>
                </a:solidFill>
                <a:latin typeface="Times New Roman"/>
                <a:cs typeface="Times New Roman"/>
              </a:rPr>
              <a:t>Nike</a:t>
            </a:r>
            <a:endParaRPr sz="24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972187" y="2453132"/>
            <a:ext cx="425577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400" spc="-275" dirty="0">
                <a:solidFill>
                  <a:srgbClr val="FFFFFF"/>
                </a:solidFill>
                <a:latin typeface="Georgia"/>
                <a:cs typeface="Georgia"/>
              </a:rPr>
              <a:t>Any</a:t>
            </a:r>
            <a:r>
              <a:rPr sz="5400" dirty="0">
                <a:solidFill>
                  <a:srgbClr val="FFFFFF"/>
                </a:solidFill>
                <a:latin typeface="Georgia"/>
                <a:cs typeface="Georgia"/>
              </a:rPr>
              <a:t> </a:t>
            </a:r>
            <a:r>
              <a:rPr sz="5400" spc="-330" dirty="0">
                <a:solidFill>
                  <a:srgbClr val="FFFFFF"/>
                </a:solidFill>
                <a:latin typeface="Georgia"/>
                <a:cs typeface="Georgia"/>
              </a:rPr>
              <a:t>Questions?</a:t>
            </a:r>
            <a:endParaRPr sz="5400">
              <a:latin typeface="Georgia"/>
              <a:cs typeface="Georgia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3699931" y="3510607"/>
            <a:ext cx="5120640" cy="0"/>
          </a:xfrm>
          <a:custGeom>
            <a:avLst/>
            <a:gdLst/>
            <a:ahLst/>
            <a:cxnLst/>
            <a:rect l="l" t="t" r="r" b="b"/>
            <a:pathLst>
              <a:path w="5120640">
                <a:moveTo>
                  <a:pt x="0" y="0"/>
                </a:moveTo>
                <a:lnTo>
                  <a:pt x="5120640" y="1"/>
                </a:lnTo>
              </a:path>
            </a:pathLst>
          </a:custGeom>
          <a:ln w="15875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3970">
              <a:lnSpc>
                <a:spcPct val="100000"/>
              </a:lnSpc>
              <a:spcBef>
                <a:spcPts val="100"/>
              </a:spcBef>
            </a:pPr>
            <a:r>
              <a:rPr spc="-295" dirty="0"/>
              <a:t>R</a:t>
            </a:r>
            <a:r>
              <a:rPr spc="-125" dirty="0"/>
              <a:t>e</a:t>
            </a:r>
            <a:r>
              <a:rPr spc="-45" dirty="0"/>
              <a:t>f</a:t>
            </a:r>
            <a:r>
              <a:rPr spc="-120" dirty="0"/>
              <a:t>e</a:t>
            </a:r>
            <a:r>
              <a:rPr spc="-10" dirty="0"/>
              <a:t>r</a:t>
            </a:r>
            <a:r>
              <a:rPr spc="-120" dirty="0"/>
              <a:t>e</a:t>
            </a:r>
            <a:r>
              <a:rPr spc="45" dirty="0"/>
              <a:t>n</a:t>
            </a:r>
            <a:r>
              <a:rPr spc="-120" dirty="0"/>
              <a:t>ce</a:t>
            </a:r>
            <a:r>
              <a:rPr spc="-110" dirty="0"/>
              <a:t>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374141" y="2411094"/>
            <a:ext cx="9357995" cy="2766060"/>
          </a:xfrm>
          <a:prstGeom prst="rect">
            <a:avLst/>
          </a:prstGeom>
        </p:spPr>
        <p:txBody>
          <a:bodyPr vert="horz" wrap="square" lIns="0" tIns="59690" rIns="0" bIns="0" rtlCol="0">
            <a:spAutoFit/>
          </a:bodyPr>
          <a:lstStyle/>
          <a:p>
            <a:pPr marL="298450" indent="-285750">
              <a:lnSpc>
                <a:spcPct val="100000"/>
              </a:lnSpc>
              <a:spcBef>
                <a:spcPts val="470"/>
              </a:spcBef>
              <a:buClr>
                <a:srgbClr val="83992A"/>
              </a:buClr>
              <a:buSzPct val="114285"/>
              <a:buFont typeface="Arial MT"/>
              <a:buChar char="•"/>
              <a:tabLst>
                <a:tab pos="297815" algn="l"/>
                <a:tab pos="298450" algn="l"/>
              </a:tabLst>
            </a:pPr>
            <a:r>
              <a:rPr sz="1400" spc="-20" dirty="0">
                <a:solidFill>
                  <a:srgbClr val="262626"/>
                </a:solidFill>
                <a:latin typeface="Times New Roman"/>
                <a:cs typeface="Times New Roman"/>
              </a:rPr>
              <a:t>Bennett,</a:t>
            </a:r>
            <a:r>
              <a:rPr sz="1400" spc="1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400" spc="-50" dirty="0">
                <a:solidFill>
                  <a:srgbClr val="262626"/>
                </a:solidFill>
                <a:latin typeface="Times New Roman"/>
                <a:cs typeface="Times New Roman"/>
              </a:rPr>
              <a:t>A.,</a:t>
            </a:r>
            <a:r>
              <a:rPr sz="1400" spc="1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400" spc="-40" dirty="0">
                <a:solidFill>
                  <a:srgbClr val="262626"/>
                </a:solidFill>
                <a:latin typeface="Times New Roman"/>
                <a:cs typeface="Times New Roman"/>
              </a:rPr>
              <a:t>2022.</a:t>
            </a:r>
            <a:r>
              <a:rPr sz="1400" spc="1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400" spc="-40" dirty="0">
                <a:solidFill>
                  <a:srgbClr val="262626"/>
                </a:solidFill>
                <a:latin typeface="Times New Roman"/>
                <a:cs typeface="Times New Roman"/>
              </a:rPr>
              <a:t>Strategic</a:t>
            </a:r>
            <a:r>
              <a:rPr sz="1400" spc="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400" spc="-20" dirty="0">
                <a:solidFill>
                  <a:srgbClr val="262626"/>
                </a:solidFill>
                <a:latin typeface="Times New Roman"/>
                <a:cs typeface="Times New Roman"/>
              </a:rPr>
              <a:t>Compensation</a:t>
            </a:r>
            <a:r>
              <a:rPr sz="1400" spc="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400" spc="-20" dirty="0">
                <a:solidFill>
                  <a:srgbClr val="262626"/>
                </a:solidFill>
                <a:latin typeface="Times New Roman"/>
                <a:cs typeface="Times New Roman"/>
              </a:rPr>
              <a:t>Insights</a:t>
            </a:r>
            <a:r>
              <a:rPr sz="1400" spc="1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400" spc="15" dirty="0">
                <a:solidFill>
                  <a:srgbClr val="262626"/>
                </a:solidFill>
                <a:latin typeface="Times New Roman"/>
                <a:cs typeface="Times New Roman"/>
              </a:rPr>
              <a:t>to</a:t>
            </a:r>
            <a:r>
              <a:rPr sz="1400" spc="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400" spc="10" dirty="0">
                <a:solidFill>
                  <a:srgbClr val="262626"/>
                </a:solidFill>
                <a:latin typeface="Times New Roman"/>
                <a:cs typeface="Times New Roman"/>
              </a:rPr>
              <a:t>Inform</a:t>
            </a:r>
            <a:r>
              <a:rPr sz="140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400" spc="-70" dirty="0">
                <a:solidFill>
                  <a:srgbClr val="262626"/>
                </a:solidFill>
                <a:latin typeface="Times New Roman"/>
                <a:cs typeface="Times New Roman"/>
              </a:rPr>
              <a:t>Nike’s</a:t>
            </a:r>
            <a:r>
              <a:rPr sz="1400" spc="1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400" spc="-20" dirty="0">
                <a:solidFill>
                  <a:srgbClr val="262626"/>
                </a:solidFill>
                <a:latin typeface="Times New Roman"/>
                <a:cs typeface="Times New Roman"/>
              </a:rPr>
              <a:t>Labor</a:t>
            </a:r>
            <a:r>
              <a:rPr sz="140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400" spc="-55" dirty="0">
                <a:solidFill>
                  <a:srgbClr val="262626"/>
                </a:solidFill>
                <a:latin typeface="Times New Roman"/>
                <a:cs typeface="Times New Roman"/>
              </a:rPr>
              <a:t>Strategy.</a:t>
            </a:r>
            <a:endParaRPr sz="1400">
              <a:latin typeface="Times New Roman"/>
              <a:cs typeface="Times New Roman"/>
            </a:endParaRPr>
          </a:p>
          <a:p>
            <a:pPr marL="298450" indent="-285750">
              <a:lnSpc>
                <a:spcPct val="100000"/>
              </a:lnSpc>
              <a:spcBef>
                <a:spcPts val="625"/>
              </a:spcBef>
              <a:buClr>
                <a:srgbClr val="83992A"/>
              </a:buClr>
              <a:buSzPct val="114285"/>
              <a:buFont typeface="Arial MT"/>
              <a:buChar char="•"/>
              <a:tabLst>
                <a:tab pos="297815" algn="l"/>
                <a:tab pos="298450" algn="l"/>
              </a:tabLst>
            </a:pPr>
            <a:r>
              <a:rPr sz="1400" spc="-25" dirty="0">
                <a:solidFill>
                  <a:srgbClr val="262626"/>
                </a:solidFill>
                <a:latin typeface="Times New Roman"/>
                <a:cs typeface="Times New Roman"/>
              </a:rPr>
              <a:t>Cook,</a:t>
            </a:r>
            <a:r>
              <a:rPr sz="1400" spc="1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400" spc="-85" dirty="0">
                <a:solidFill>
                  <a:srgbClr val="262626"/>
                </a:solidFill>
                <a:latin typeface="Times New Roman"/>
                <a:cs typeface="Times New Roman"/>
              </a:rPr>
              <a:t>S.,</a:t>
            </a:r>
            <a:r>
              <a:rPr sz="1400" spc="1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400" spc="-40" dirty="0">
                <a:solidFill>
                  <a:srgbClr val="262626"/>
                </a:solidFill>
                <a:latin typeface="Times New Roman"/>
                <a:cs typeface="Times New Roman"/>
              </a:rPr>
              <a:t>2008.</a:t>
            </a:r>
            <a:r>
              <a:rPr sz="1400" spc="2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400" i="1" spc="-100" dirty="0">
                <a:solidFill>
                  <a:srgbClr val="262626"/>
                </a:solidFill>
                <a:latin typeface="Times New Roman"/>
                <a:cs typeface="Times New Roman"/>
              </a:rPr>
              <a:t>The</a:t>
            </a:r>
            <a:r>
              <a:rPr sz="1400" i="1" spc="1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400" i="1" spc="-125" dirty="0">
                <a:solidFill>
                  <a:srgbClr val="262626"/>
                </a:solidFill>
                <a:latin typeface="Times New Roman"/>
                <a:cs typeface="Times New Roman"/>
              </a:rPr>
              <a:t>essential</a:t>
            </a:r>
            <a:r>
              <a:rPr sz="1400" i="1" spc="2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400" i="1" spc="-155" dirty="0">
                <a:solidFill>
                  <a:srgbClr val="262626"/>
                </a:solidFill>
                <a:latin typeface="Times New Roman"/>
                <a:cs typeface="Times New Roman"/>
              </a:rPr>
              <a:t>guide</a:t>
            </a:r>
            <a:r>
              <a:rPr sz="1400" i="1" spc="1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400" i="1" spc="-125" dirty="0">
                <a:solidFill>
                  <a:srgbClr val="262626"/>
                </a:solidFill>
                <a:latin typeface="Times New Roman"/>
                <a:cs typeface="Times New Roman"/>
              </a:rPr>
              <a:t>to</a:t>
            </a:r>
            <a:r>
              <a:rPr sz="1400" i="1" spc="1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400" i="1" spc="-175" dirty="0">
                <a:solidFill>
                  <a:srgbClr val="262626"/>
                </a:solidFill>
                <a:latin typeface="Times New Roman"/>
                <a:cs typeface="Times New Roman"/>
              </a:rPr>
              <a:t>employee</a:t>
            </a:r>
            <a:r>
              <a:rPr sz="1400" i="1" spc="-16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400" i="1" spc="-170" dirty="0">
                <a:solidFill>
                  <a:srgbClr val="262626"/>
                </a:solidFill>
                <a:latin typeface="Times New Roman"/>
                <a:cs typeface="Times New Roman"/>
              </a:rPr>
              <a:t>engagement:</a:t>
            </a:r>
            <a:r>
              <a:rPr sz="1400" i="1" spc="1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400" i="1" spc="-130" dirty="0">
                <a:solidFill>
                  <a:srgbClr val="262626"/>
                </a:solidFill>
                <a:latin typeface="Times New Roman"/>
                <a:cs typeface="Times New Roman"/>
              </a:rPr>
              <a:t>better</a:t>
            </a:r>
            <a:r>
              <a:rPr sz="1400" i="1" spc="1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400" i="1" spc="-130" dirty="0">
                <a:solidFill>
                  <a:srgbClr val="262626"/>
                </a:solidFill>
                <a:latin typeface="Times New Roman"/>
                <a:cs typeface="Times New Roman"/>
              </a:rPr>
              <a:t>business</a:t>
            </a:r>
            <a:r>
              <a:rPr sz="1400" i="1" spc="1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400" i="1" spc="-155" dirty="0">
                <a:solidFill>
                  <a:srgbClr val="262626"/>
                </a:solidFill>
                <a:latin typeface="Times New Roman"/>
                <a:cs typeface="Times New Roman"/>
              </a:rPr>
              <a:t>performance</a:t>
            </a:r>
            <a:r>
              <a:rPr sz="1400" i="1" spc="1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400" i="1" spc="-135" dirty="0">
                <a:solidFill>
                  <a:srgbClr val="262626"/>
                </a:solidFill>
                <a:latin typeface="Times New Roman"/>
                <a:cs typeface="Times New Roman"/>
              </a:rPr>
              <a:t>through</a:t>
            </a:r>
            <a:r>
              <a:rPr sz="1400" i="1" spc="1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400" i="1" spc="-90" dirty="0">
                <a:solidFill>
                  <a:srgbClr val="262626"/>
                </a:solidFill>
                <a:latin typeface="Times New Roman"/>
                <a:cs typeface="Times New Roman"/>
              </a:rPr>
              <a:t>staff</a:t>
            </a:r>
            <a:r>
              <a:rPr sz="1400" i="1" spc="34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400" i="1" spc="-110" dirty="0">
                <a:solidFill>
                  <a:srgbClr val="262626"/>
                </a:solidFill>
                <a:latin typeface="Times New Roman"/>
                <a:cs typeface="Times New Roman"/>
              </a:rPr>
              <a:t>satisfaction</a:t>
            </a:r>
            <a:r>
              <a:rPr sz="1400" spc="-110" dirty="0">
                <a:solidFill>
                  <a:srgbClr val="262626"/>
                </a:solidFill>
                <a:latin typeface="Times New Roman"/>
                <a:cs typeface="Times New Roman"/>
              </a:rPr>
              <a:t>.</a:t>
            </a:r>
            <a:r>
              <a:rPr sz="1400" spc="1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400" spc="-15" dirty="0">
                <a:solidFill>
                  <a:srgbClr val="262626"/>
                </a:solidFill>
                <a:latin typeface="Times New Roman"/>
                <a:cs typeface="Times New Roman"/>
              </a:rPr>
              <a:t>Kogan</a:t>
            </a:r>
            <a:r>
              <a:rPr sz="1400" spc="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400" spc="-45" dirty="0">
                <a:solidFill>
                  <a:srgbClr val="262626"/>
                </a:solidFill>
                <a:latin typeface="Times New Roman"/>
                <a:cs typeface="Times New Roman"/>
              </a:rPr>
              <a:t>Page</a:t>
            </a:r>
            <a:r>
              <a:rPr sz="1400" spc="1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400" spc="-35" dirty="0">
                <a:solidFill>
                  <a:srgbClr val="262626"/>
                </a:solidFill>
                <a:latin typeface="Times New Roman"/>
                <a:cs typeface="Times New Roman"/>
              </a:rPr>
              <a:t>Publishers.</a:t>
            </a:r>
            <a:endParaRPr sz="1400">
              <a:latin typeface="Times New Roman"/>
              <a:cs typeface="Times New Roman"/>
            </a:endParaRPr>
          </a:p>
          <a:p>
            <a:pPr marL="297815" marR="2058670" indent="-285750">
              <a:lnSpc>
                <a:spcPct val="77300"/>
              </a:lnSpc>
              <a:spcBef>
                <a:spcPts val="1025"/>
              </a:spcBef>
              <a:buClr>
                <a:srgbClr val="83992A"/>
              </a:buClr>
              <a:buSzPct val="113333"/>
              <a:buFont typeface="Arial MT"/>
              <a:buChar char="•"/>
              <a:tabLst>
                <a:tab pos="297815" algn="l"/>
                <a:tab pos="298450" algn="l"/>
              </a:tabLst>
            </a:pPr>
            <a:r>
              <a:rPr sz="1500" spc="-40" dirty="0">
                <a:solidFill>
                  <a:srgbClr val="262626"/>
                </a:solidFill>
                <a:latin typeface="Times New Roman"/>
                <a:cs typeface="Times New Roman"/>
              </a:rPr>
              <a:t>Cbscp,</a:t>
            </a:r>
            <a:r>
              <a:rPr sz="1500" spc="-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500" spc="10" dirty="0">
                <a:solidFill>
                  <a:srgbClr val="262626"/>
                </a:solidFill>
                <a:latin typeface="Times New Roman"/>
                <a:cs typeface="Times New Roman"/>
              </a:rPr>
              <a:t>E.</a:t>
            </a:r>
            <a:r>
              <a:rPr sz="150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500" spc="-114" dirty="0">
                <a:solidFill>
                  <a:srgbClr val="262626"/>
                </a:solidFill>
                <a:latin typeface="Times New Roman"/>
                <a:cs typeface="Times New Roman"/>
              </a:rPr>
              <a:t>S.</a:t>
            </a:r>
            <a:r>
              <a:rPr sz="150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500" spc="-135" dirty="0">
                <a:solidFill>
                  <a:srgbClr val="262626"/>
                </a:solidFill>
                <a:latin typeface="Times New Roman"/>
                <a:cs typeface="Times New Roman"/>
              </a:rPr>
              <a:t>J.</a:t>
            </a:r>
            <a:r>
              <a:rPr sz="150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500" spc="-70" dirty="0">
                <a:solidFill>
                  <a:srgbClr val="262626"/>
                </a:solidFill>
                <a:latin typeface="Times New Roman"/>
                <a:cs typeface="Times New Roman"/>
              </a:rPr>
              <a:t>M.</a:t>
            </a:r>
            <a:r>
              <a:rPr sz="150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500" spc="-120" dirty="0">
                <a:solidFill>
                  <a:srgbClr val="262626"/>
                </a:solidFill>
                <a:latin typeface="Times New Roman"/>
                <a:cs typeface="Times New Roman"/>
              </a:rPr>
              <a:t>P.</a:t>
            </a:r>
            <a:r>
              <a:rPr sz="150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500" spc="-120" dirty="0">
                <a:solidFill>
                  <a:srgbClr val="262626"/>
                </a:solidFill>
                <a:latin typeface="Times New Roman"/>
                <a:cs typeface="Times New Roman"/>
              </a:rPr>
              <a:t>P.</a:t>
            </a:r>
            <a:r>
              <a:rPr sz="150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500" spc="-65" dirty="0">
                <a:solidFill>
                  <a:srgbClr val="262626"/>
                </a:solidFill>
                <a:latin typeface="Times New Roman"/>
                <a:cs typeface="Times New Roman"/>
              </a:rPr>
              <a:t>C.</a:t>
            </a:r>
            <a:r>
              <a:rPr sz="150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500" spc="-65" dirty="0">
                <a:solidFill>
                  <a:srgbClr val="262626"/>
                </a:solidFill>
                <a:latin typeface="Times New Roman"/>
                <a:cs typeface="Times New Roman"/>
              </a:rPr>
              <a:t>C.</a:t>
            </a:r>
            <a:r>
              <a:rPr sz="150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500" spc="-65" dirty="0">
                <a:solidFill>
                  <a:srgbClr val="262626"/>
                </a:solidFill>
                <a:latin typeface="Times New Roman"/>
                <a:cs typeface="Times New Roman"/>
              </a:rPr>
              <a:t>C.</a:t>
            </a:r>
            <a:r>
              <a:rPr sz="150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500" spc="-40" dirty="0">
                <a:solidFill>
                  <a:srgbClr val="262626"/>
                </a:solidFill>
                <a:latin typeface="Times New Roman"/>
                <a:cs typeface="Times New Roman"/>
              </a:rPr>
              <a:t>(n.d.).</a:t>
            </a:r>
            <a:r>
              <a:rPr sz="150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500" spc="-50" dirty="0">
                <a:solidFill>
                  <a:srgbClr val="262626"/>
                </a:solidFill>
                <a:latin typeface="Times New Roman"/>
                <a:cs typeface="Times New Roman"/>
              </a:rPr>
              <a:t>5</a:t>
            </a:r>
            <a:r>
              <a:rPr sz="150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500" spc="-65" dirty="0">
                <a:solidFill>
                  <a:srgbClr val="262626"/>
                </a:solidFill>
                <a:latin typeface="Times New Roman"/>
                <a:cs typeface="Times New Roman"/>
              </a:rPr>
              <a:t>Signs</a:t>
            </a:r>
            <a:r>
              <a:rPr sz="1500" spc="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500" spc="-5" dirty="0">
                <a:solidFill>
                  <a:srgbClr val="262626"/>
                </a:solidFill>
                <a:latin typeface="Times New Roman"/>
                <a:cs typeface="Times New Roman"/>
              </a:rPr>
              <a:t>of</a:t>
            </a:r>
            <a:r>
              <a:rPr sz="1500" spc="204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500" spc="-60" dirty="0">
                <a:solidFill>
                  <a:srgbClr val="262626"/>
                </a:solidFill>
                <a:latin typeface="Times New Roman"/>
                <a:cs typeface="Times New Roman"/>
              </a:rPr>
              <a:t>a</a:t>
            </a:r>
            <a:r>
              <a:rPr sz="1500" spc="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500" spc="-50" dirty="0">
                <a:solidFill>
                  <a:srgbClr val="262626"/>
                </a:solidFill>
                <a:latin typeface="Times New Roman"/>
                <a:cs typeface="Times New Roman"/>
              </a:rPr>
              <a:t>Positive</a:t>
            </a:r>
            <a:r>
              <a:rPr sz="1500" spc="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500" spc="-65" dirty="0">
                <a:solidFill>
                  <a:srgbClr val="262626"/>
                </a:solidFill>
                <a:latin typeface="Times New Roman"/>
                <a:cs typeface="Times New Roman"/>
              </a:rPr>
              <a:t>Work</a:t>
            </a:r>
            <a:r>
              <a:rPr sz="150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500" spc="-15" dirty="0">
                <a:solidFill>
                  <a:srgbClr val="262626"/>
                </a:solidFill>
                <a:latin typeface="Times New Roman"/>
                <a:cs typeface="Times New Roman"/>
              </a:rPr>
              <a:t>Environment.</a:t>
            </a:r>
            <a:r>
              <a:rPr sz="150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500" spc="-45" dirty="0">
                <a:solidFill>
                  <a:srgbClr val="262626"/>
                </a:solidFill>
                <a:latin typeface="Times New Roman"/>
                <a:cs typeface="Times New Roman"/>
              </a:rPr>
              <a:t>Retrieved</a:t>
            </a:r>
            <a:r>
              <a:rPr sz="1500" spc="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500" spc="-5" dirty="0">
                <a:solidFill>
                  <a:srgbClr val="262626"/>
                </a:solidFill>
                <a:latin typeface="Times New Roman"/>
                <a:cs typeface="Times New Roman"/>
              </a:rPr>
              <a:t>from </a:t>
            </a:r>
            <a:r>
              <a:rPr sz="150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500" spc="-20" dirty="0">
                <a:solidFill>
                  <a:srgbClr val="262626"/>
                </a:solidFill>
                <a:latin typeface="Times New Roman"/>
                <a:cs typeface="Times New Roman"/>
              </a:rPr>
              <a:t>https:</a:t>
            </a:r>
            <a:r>
              <a:rPr sz="1500" spc="-20" dirty="0">
                <a:solidFill>
                  <a:srgbClr val="262626"/>
                </a:solidFill>
                <a:latin typeface="Times New Roman"/>
                <a:cs typeface="Times New Roman"/>
                <a:hlinkClick r:id="rId2"/>
              </a:rPr>
              <a:t>//w</a:t>
            </a:r>
            <a:r>
              <a:rPr sz="1500" spc="-20" dirty="0">
                <a:solidFill>
                  <a:srgbClr val="262626"/>
                </a:solidFill>
                <a:latin typeface="Times New Roman"/>
                <a:cs typeface="Times New Roman"/>
              </a:rPr>
              <a:t>ww</a:t>
            </a:r>
            <a:r>
              <a:rPr sz="1500" spc="-20" dirty="0">
                <a:solidFill>
                  <a:srgbClr val="262626"/>
                </a:solidFill>
                <a:latin typeface="Times New Roman"/>
                <a:cs typeface="Times New Roman"/>
                <a:hlinkClick r:id="rId2"/>
              </a:rPr>
              <a:t>.linkedin.com/pulse/5-signs-positive-work-environment-soha-jawabreh-msc-mcts</a:t>
            </a:r>
            <a:endParaRPr sz="1500">
              <a:latin typeface="Times New Roman"/>
              <a:cs typeface="Times New Roman"/>
            </a:endParaRPr>
          </a:p>
          <a:p>
            <a:pPr marL="297815" marR="5080" indent="-285750">
              <a:lnSpc>
                <a:spcPts val="1390"/>
              </a:lnSpc>
              <a:spcBef>
                <a:spcPts val="894"/>
              </a:spcBef>
              <a:buClr>
                <a:srgbClr val="83992A"/>
              </a:buClr>
              <a:buSzPct val="114285"/>
              <a:buFont typeface="Arial MT"/>
              <a:buChar char="•"/>
              <a:tabLst>
                <a:tab pos="297815" algn="l"/>
                <a:tab pos="298450" algn="l"/>
              </a:tabLst>
            </a:pPr>
            <a:r>
              <a:rPr sz="1400" spc="-15" dirty="0">
                <a:solidFill>
                  <a:srgbClr val="262626"/>
                </a:solidFill>
                <a:latin typeface="Times New Roman"/>
                <a:cs typeface="Times New Roman"/>
              </a:rPr>
              <a:t>Distelhorst,</a:t>
            </a:r>
            <a:r>
              <a:rPr sz="1400" spc="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400" spc="-35" dirty="0">
                <a:solidFill>
                  <a:srgbClr val="262626"/>
                </a:solidFill>
                <a:latin typeface="Times New Roman"/>
                <a:cs typeface="Times New Roman"/>
              </a:rPr>
              <a:t>G.,</a:t>
            </a:r>
            <a:r>
              <a:rPr sz="1400" spc="1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400" spc="-35" dirty="0">
                <a:solidFill>
                  <a:srgbClr val="262626"/>
                </a:solidFill>
                <a:latin typeface="Times New Roman"/>
                <a:cs typeface="Times New Roman"/>
              </a:rPr>
              <a:t>Hainmueller,</a:t>
            </a:r>
            <a:r>
              <a:rPr sz="1400" spc="1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400" spc="-125" dirty="0">
                <a:solidFill>
                  <a:srgbClr val="262626"/>
                </a:solidFill>
                <a:latin typeface="Times New Roman"/>
                <a:cs typeface="Times New Roman"/>
              </a:rPr>
              <a:t>J.</a:t>
            </a:r>
            <a:r>
              <a:rPr sz="1400" spc="1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400" spc="-15" dirty="0">
                <a:solidFill>
                  <a:srgbClr val="262626"/>
                </a:solidFill>
                <a:latin typeface="Times New Roman"/>
                <a:cs typeface="Times New Roman"/>
              </a:rPr>
              <a:t>and</a:t>
            </a:r>
            <a:r>
              <a:rPr sz="140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400" spc="-45" dirty="0">
                <a:solidFill>
                  <a:srgbClr val="262626"/>
                </a:solidFill>
                <a:latin typeface="Times New Roman"/>
                <a:cs typeface="Times New Roman"/>
              </a:rPr>
              <a:t>Locke,</a:t>
            </a:r>
            <a:r>
              <a:rPr sz="1400" spc="1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400" spc="-55" dirty="0">
                <a:solidFill>
                  <a:srgbClr val="262626"/>
                </a:solidFill>
                <a:latin typeface="Times New Roman"/>
                <a:cs typeface="Times New Roman"/>
              </a:rPr>
              <a:t>R.M.,</a:t>
            </a:r>
            <a:r>
              <a:rPr sz="1400" spc="1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400" spc="-40" dirty="0">
                <a:solidFill>
                  <a:srgbClr val="262626"/>
                </a:solidFill>
                <a:latin typeface="Times New Roman"/>
                <a:cs typeface="Times New Roman"/>
              </a:rPr>
              <a:t>2017.</a:t>
            </a:r>
            <a:r>
              <a:rPr sz="1400" spc="1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400" dirty="0">
                <a:solidFill>
                  <a:srgbClr val="262626"/>
                </a:solidFill>
                <a:latin typeface="Times New Roman"/>
                <a:cs typeface="Times New Roman"/>
              </a:rPr>
              <a:t>Does </a:t>
            </a:r>
            <a:r>
              <a:rPr sz="1400" spc="-35" dirty="0">
                <a:solidFill>
                  <a:srgbClr val="262626"/>
                </a:solidFill>
                <a:latin typeface="Times New Roman"/>
                <a:cs typeface="Times New Roman"/>
              </a:rPr>
              <a:t>lean</a:t>
            </a:r>
            <a:r>
              <a:rPr sz="140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400" spc="-30" dirty="0">
                <a:solidFill>
                  <a:srgbClr val="262626"/>
                </a:solidFill>
                <a:latin typeface="Times New Roman"/>
                <a:cs typeface="Times New Roman"/>
              </a:rPr>
              <a:t>improve</a:t>
            </a:r>
            <a:r>
              <a:rPr sz="1400" spc="1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400" spc="-20" dirty="0">
                <a:solidFill>
                  <a:srgbClr val="262626"/>
                </a:solidFill>
                <a:latin typeface="Times New Roman"/>
                <a:cs typeface="Times New Roman"/>
              </a:rPr>
              <a:t>labor</a:t>
            </a:r>
            <a:r>
              <a:rPr sz="1400" spc="-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400" spc="-25" dirty="0">
                <a:solidFill>
                  <a:srgbClr val="262626"/>
                </a:solidFill>
                <a:latin typeface="Times New Roman"/>
                <a:cs typeface="Times New Roman"/>
              </a:rPr>
              <a:t>standards?</a:t>
            </a:r>
            <a:r>
              <a:rPr sz="140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400" spc="-30" dirty="0">
                <a:solidFill>
                  <a:srgbClr val="262626"/>
                </a:solidFill>
                <a:latin typeface="Times New Roman"/>
                <a:cs typeface="Times New Roman"/>
              </a:rPr>
              <a:t>Management</a:t>
            </a:r>
            <a:r>
              <a:rPr sz="1400" spc="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400" spc="-15" dirty="0">
                <a:solidFill>
                  <a:srgbClr val="262626"/>
                </a:solidFill>
                <a:latin typeface="Times New Roman"/>
                <a:cs typeface="Times New Roman"/>
              </a:rPr>
              <a:t>and</a:t>
            </a:r>
            <a:r>
              <a:rPr sz="1400" spc="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400" spc="-45" dirty="0">
                <a:solidFill>
                  <a:srgbClr val="262626"/>
                </a:solidFill>
                <a:latin typeface="Times New Roman"/>
                <a:cs typeface="Times New Roman"/>
              </a:rPr>
              <a:t>social</a:t>
            </a:r>
            <a:r>
              <a:rPr sz="1400" spc="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400" spc="-15" dirty="0">
                <a:solidFill>
                  <a:srgbClr val="262626"/>
                </a:solidFill>
                <a:latin typeface="Times New Roman"/>
                <a:cs typeface="Times New Roman"/>
              </a:rPr>
              <a:t>performance</a:t>
            </a:r>
            <a:r>
              <a:rPr sz="1400" spc="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400" spc="-30" dirty="0">
                <a:solidFill>
                  <a:srgbClr val="262626"/>
                </a:solidFill>
                <a:latin typeface="Times New Roman"/>
                <a:cs typeface="Times New Roman"/>
              </a:rPr>
              <a:t>in </a:t>
            </a:r>
            <a:r>
              <a:rPr sz="1400" spc="-33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400" spc="-5" dirty="0">
                <a:solidFill>
                  <a:srgbClr val="262626"/>
                </a:solidFill>
                <a:latin typeface="Times New Roman"/>
                <a:cs typeface="Times New Roman"/>
              </a:rPr>
              <a:t>the</a:t>
            </a:r>
            <a:r>
              <a:rPr sz="140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400" spc="-30" dirty="0">
                <a:solidFill>
                  <a:srgbClr val="262626"/>
                </a:solidFill>
                <a:latin typeface="Times New Roman"/>
                <a:cs typeface="Times New Roman"/>
              </a:rPr>
              <a:t>Nike</a:t>
            </a:r>
            <a:r>
              <a:rPr sz="140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400" spc="-40" dirty="0">
                <a:solidFill>
                  <a:srgbClr val="262626"/>
                </a:solidFill>
                <a:latin typeface="Times New Roman"/>
                <a:cs typeface="Times New Roman"/>
              </a:rPr>
              <a:t>supply</a:t>
            </a:r>
            <a:r>
              <a:rPr sz="140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400" spc="-35" dirty="0">
                <a:solidFill>
                  <a:srgbClr val="262626"/>
                </a:solidFill>
                <a:latin typeface="Times New Roman"/>
                <a:cs typeface="Times New Roman"/>
              </a:rPr>
              <a:t>chain.</a:t>
            </a:r>
            <a:r>
              <a:rPr sz="1400" spc="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400" i="1" spc="-135" dirty="0">
                <a:solidFill>
                  <a:srgbClr val="262626"/>
                </a:solidFill>
                <a:latin typeface="Times New Roman"/>
                <a:cs typeface="Times New Roman"/>
              </a:rPr>
              <a:t>Management</a:t>
            </a:r>
            <a:r>
              <a:rPr sz="1400" i="1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400" i="1" spc="-145" dirty="0">
                <a:solidFill>
                  <a:srgbClr val="262626"/>
                </a:solidFill>
                <a:latin typeface="Times New Roman"/>
                <a:cs typeface="Times New Roman"/>
              </a:rPr>
              <a:t>Science</a:t>
            </a:r>
            <a:r>
              <a:rPr sz="1400" spc="-145" dirty="0">
                <a:solidFill>
                  <a:srgbClr val="262626"/>
                </a:solidFill>
                <a:latin typeface="Times New Roman"/>
                <a:cs typeface="Times New Roman"/>
              </a:rPr>
              <a:t>,</a:t>
            </a:r>
            <a:r>
              <a:rPr sz="1400" spc="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400" i="1" spc="-50" dirty="0">
                <a:solidFill>
                  <a:srgbClr val="262626"/>
                </a:solidFill>
                <a:latin typeface="Times New Roman"/>
                <a:cs typeface="Times New Roman"/>
              </a:rPr>
              <a:t>63</a:t>
            </a:r>
            <a:r>
              <a:rPr sz="1400" spc="-50" dirty="0">
                <a:solidFill>
                  <a:srgbClr val="262626"/>
                </a:solidFill>
                <a:latin typeface="Times New Roman"/>
                <a:cs typeface="Times New Roman"/>
              </a:rPr>
              <a:t>(3),</a:t>
            </a:r>
            <a:r>
              <a:rPr sz="1400" spc="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400" spc="-35" dirty="0">
                <a:solidFill>
                  <a:srgbClr val="262626"/>
                </a:solidFill>
                <a:latin typeface="Times New Roman"/>
                <a:cs typeface="Times New Roman"/>
              </a:rPr>
              <a:t>pp.707-728.</a:t>
            </a:r>
            <a:endParaRPr sz="1400">
              <a:latin typeface="Times New Roman"/>
              <a:cs typeface="Times New Roman"/>
            </a:endParaRPr>
          </a:p>
          <a:p>
            <a:pPr marL="297815" marR="1484630" indent="-285750">
              <a:lnSpc>
                <a:spcPts val="1510"/>
              </a:lnSpc>
              <a:spcBef>
                <a:spcPts val="819"/>
              </a:spcBef>
              <a:buClr>
                <a:srgbClr val="83992A"/>
              </a:buClr>
              <a:buSzPct val="113333"/>
              <a:buFont typeface="Arial MT"/>
              <a:buChar char="•"/>
              <a:tabLst>
                <a:tab pos="297815" algn="l"/>
                <a:tab pos="298450" algn="l"/>
              </a:tabLst>
            </a:pPr>
            <a:r>
              <a:rPr sz="1500" spc="-30" dirty="0">
                <a:solidFill>
                  <a:srgbClr val="262626"/>
                </a:solidFill>
                <a:latin typeface="Times New Roman"/>
                <a:cs typeface="Times New Roman"/>
              </a:rPr>
              <a:t>Employee</a:t>
            </a:r>
            <a:r>
              <a:rPr sz="1500" spc="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500" spc="-15" dirty="0">
                <a:solidFill>
                  <a:srgbClr val="262626"/>
                </a:solidFill>
                <a:latin typeface="Times New Roman"/>
                <a:cs typeface="Times New Roman"/>
              </a:rPr>
              <a:t>Engagement</a:t>
            </a:r>
            <a:r>
              <a:rPr sz="1500" spc="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500" spc="-30" dirty="0">
                <a:solidFill>
                  <a:srgbClr val="262626"/>
                </a:solidFill>
                <a:latin typeface="Times New Roman"/>
                <a:cs typeface="Times New Roman"/>
              </a:rPr>
              <a:t>Illustrations,</a:t>
            </a:r>
            <a:r>
              <a:rPr sz="150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500" spc="-55" dirty="0">
                <a:solidFill>
                  <a:srgbClr val="262626"/>
                </a:solidFill>
                <a:latin typeface="Times New Roman"/>
                <a:cs typeface="Times New Roman"/>
              </a:rPr>
              <a:t>Royalty-Free</a:t>
            </a:r>
            <a:r>
              <a:rPr sz="1500" spc="1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500" spc="-40" dirty="0">
                <a:solidFill>
                  <a:srgbClr val="262626"/>
                </a:solidFill>
                <a:latin typeface="Times New Roman"/>
                <a:cs typeface="Times New Roman"/>
              </a:rPr>
              <a:t>Vector</a:t>
            </a:r>
            <a:r>
              <a:rPr sz="150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500" spc="-20" dirty="0">
                <a:solidFill>
                  <a:srgbClr val="262626"/>
                </a:solidFill>
                <a:latin typeface="Times New Roman"/>
                <a:cs typeface="Times New Roman"/>
              </a:rPr>
              <a:t>Graphics</a:t>
            </a:r>
            <a:r>
              <a:rPr sz="1500" spc="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500" spc="-75" dirty="0">
                <a:solidFill>
                  <a:srgbClr val="262626"/>
                </a:solidFill>
                <a:latin typeface="Times New Roman"/>
                <a:cs typeface="Times New Roman"/>
              </a:rPr>
              <a:t>&amp;</a:t>
            </a:r>
            <a:r>
              <a:rPr sz="150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500" spc="-55" dirty="0">
                <a:solidFill>
                  <a:srgbClr val="262626"/>
                </a:solidFill>
                <a:latin typeface="Times New Roman"/>
                <a:cs typeface="Times New Roman"/>
              </a:rPr>
              <a:t>Clip</a:t>
            </a:r>
            <a:r>
              <a:rPr sz="150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500" spc="-10" dirty="0">
                <a:solidFill>
                  <a:srgbClr val="262626"/>
                </a:solidFill>
                <a:latin typeface="Times New Roman"/>
                <a:cs typeface="Times New Roman"/>
              </a:rPr>
              <a:t>Art</a:t>
            </a:r>
            <a:r>
              <a:rPr sz="1500" spc="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500" spc="-35" dirty="0">
                <a:solidFill>
                  <a:srgbClr val="262626"/>
                </a:solidFill>
                <a:latin typeface="Times New Roman"/>
                <a:cs typeface="Times New Roman"/>
              </a:rPr>
              <a:t>-</a:t>
            </a:r>
            <a:r>
              <a:rPr sz="1500" spc="1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500" spc="-50" dirty="0">
                <a:solidFill>
                  <a:srgbClr val="262626"/>
                </a:solidFill>
                <a:latin typeface="Times New Roman"/>
                <a:cs typeface="Times New Roman"/>
              </a:rPr>
              <a:t>iStock.</a:t>
            </a:r>
            <a:r>
              <a:rPr sz="150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500" spc="-45" dirty="0">
                <a:solidFill>
                  <a:srgbClr val="262626"/>
                </a:solidFill>
                <a:latin typeface="Times New Roman"/>
                <a:cs typeface="Times New Roman"/>
              </a:rPr>
              <a:t>Retrieved</a:t>
            </a:r>
            <a:r>
              <a:rPr sz="1500" spc="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500" spc="-5" dirty="0">
                <a:solidFill>
                  <a:srgbClr val="262626"/>
                </a:solidFill>
                <a:latin typeface="Times New Roman"/>
                <a:cs typeface="Times New Roman"/>
              </a:rPr>
              <a:t>from </a:t>
            </a:r>
            <a:r>
              <a:rPr sz="1500" spc="-36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500" spc="-10" dirty="0">
                <a:solidFill>
                  <a:srgbClr val="262626"/>
                </a:solidFill>
                <a:latin typeface="Times New Roman"/>
                <a:cs typeface="Times New Roman"/>
              </a:rPr>
              <a:t>https:</a:t>
            </a:r>
            <a:r>
              <a:rPr sz="1500" spc="-10" dirty="0">
                <a:solidFill>
                  <a:srgbClr val="262626"/>
                </a:solidFill>
                <a:latin typeface="Times New Roman"/>
                <a:cs typeface="Times New Roman"/>
                <a:hlinkClick r:id="rId3"/>
              </a:rPr>
              <a:t>//w</a:t>
            </a:r>
            <a:r>
              <a:rPr sz="1500" spc="-10" dirty="0">
                <a:solidFill>
                  <a:srgbClr val="262626"/>
                </a:solidFill>
                <a:latin typeface="Times New Roman"/>
                <a:cs typeface="Times New Roman"/>
              </a:rPr>
              <a:t>ww</a:t>
            </a:r>
            <a:r>
              <a:rPr sz="1500" spc="-10" dirty="0">
                <a:solidFill>
                  <a:srgbClr val="262626"/>
                </a:solidFill>
                <a:latin typeface="Times New Roman"/>
                <a:cs typeface="Times New Roman"/>
                <a:hlinkClick r:id="rId3"/>
              </a:rPr>
              <a:t>.istockphoto.com/illustrations/employee-engagement</a:t>
            </a:r>
            <a:endParaRPr sz="1500">
              <a:latin typeface="Times New Roman"/>
              <a:cs typeface="Times New Roman"/>
            </a:endParaRPr>
          </a:p>
          <a:p>
            <a:pPr marL="297815" marR="256540" indent="-285750">
              <a:lnSpc>
                <a:spcPct val="78600"/>
              </a:lnSpc>
              <a:spcBef>
                <a:spcPts val="940"/>
              </a:spcBef>
              <a:buClr>
                <a:srgbClr val="83992A"/>
              </a:buClr>
              <a:buSzPct val="114285"/>
              <a:buFont typeface="Arial MT"/>
              <a:buChar char="•"/>
              <a:tabLst>
                <a:tab pos="297815" algn="l"/>
                <a:tab pos="298450" algn="l"/>
              </a:tabLst>
            </a:pPr>
            <a:r>
              <a:rPr sz="1400" spc="-25" dirty="0">
                <a:solidFill>
                  <a:srgbClr val="262626"/>
                </a:solidFill>
                <a:latin typeface="Times New Roman"/>
                <a:cs typeface="Times New Roman"/>
              </a:rPr>
              <a:t>Hayhurst,</a:t>
            </a:r>
            <a:r>
              <a:rPr sz="1400" spc="1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400" spc="-60" dirty="0">
                <a:solidFill>
                  <a:srgbClr val="262626"/>
                </a:solidFill>
                <a:latin typeface="Times New Roman"/>
                <a:cs typeface="Times New Roman"/>
              </a:rPr>
              <a:t>L.M.</a:t>
            </a:r>
            <a:r>
              <a:rPr sz="1400" spc="1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400" spc="-15" dirty="0">
                <a:solidFill>
                  <a:srgbClr val="262626"/>
                </a:solidFill>
                <a:latin typeface="Times New Roman"/>
                <a:cs typeface="Times New Roman"/>
              </a:rPr>
              <a:t>and</a:t>
            </a:r>
            <a:r>
              <a:rPr sz="1400" spc="1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400" spc="-45" dirty="0">
                <a:solidFill>
                  <a:srgbClr val="262626"/>
                </a:solidFill>
                <a:latin typeface="Times New Roman"/>
                <a:cs typeface="Times New Roman"/>
              </a:rPr>
              <a:t>Szto,</a:t>
            </a:r>
            <a:r>
              <a:rPr sz="1400" spc="1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400" spc="-55" dirty="0">
                <a:solidFill>
                  <a:srgbClr val="262626"/>
                </a:solidFill>
                <a:latin typeface="Times New Roman"/>
                <a:cs typeface="Times New Roman"/>
              </a:rPr>
              <a:t>C.,</a:t>
            </a:r>
            <a:r>
              <a:rPr sz="1400" spc="2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400" spc="-40" dirty="0">
                <a:solidFill>
                  <a:srgbClr val="262626"/>
                </a:solidFill>
                <a:latin typeface="Times New Roman"/>
                <a:cs typeface="Times New Roman"/>
              </a:rPr>
              <a:t>2016.</a:t>
            </a:r>
            <a:r>
              <a:rPr sz="1400" spc="1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400" spc="-20" dirty="0">
                <a:solidFill>
                  <a:srgbClr val="262626"/>
                </a:solidFill>
                <a:latin typeface="Times New Roman"/>
                <a:cs typeface="Times New Roman"/>
              </a:rPr>
              <a:t>Corporatizating</a:t>
            </a:r>
            <a:r>
              <a:rPr sz="1400" spc="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400" spc="-40" dirty="0">
                <a:solidFill>
                  <a:srgbClr val="262626"/>
                </a:solidFill>
                <a:latin typeface="Times New Roman"/>
                <a:cs typeface="Times New Roman"/>
              </a:rPr>
              <a:t>activism</a:t>
            </a:r>
            <a:r>
              <a:rPr sz="1400" spc="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400" spc="-10" dirty="0">
                <a:solidFill>
                  <a:srgbClr val="262626"/>
                </a:solidFill>
                <a:latin typeface="Times New Roman"/>
                <a:cs typeface="Times New Roman"/>
              </a:rPr>
              <a:t>through</a:t>
            </a:r>
            <a:r>
              <a:rPr sz="1400" spc="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400" spc="-15" dirty="0">
                <a:solidFill>
                  <a:srgbClr val="262626"/>
                </a:solidFill>
                <a:latin typeface="Times New Roman"/>
                <a:cs typeface="Times New Roman"/>
              </a:rPr>
              <a:t>sport-focused</a:t>
            </a:r>
            <a:r>
              <a:rPr sz="1400" spc="1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400" spc="-45" dirty="0">
                <a:solidFill>
                  <a:srgbClr val="262626"/>
                </a:solidFill>
                <a:latin typeface="Times New Roman"/>
                <a:cs typeface="Times New Roman"/>
              </a:rPr>
              <a:t>social</a:t>
            </a:r>
            <a:r>
              <a:rPr sz="1400" spc="1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400" spc="-45" dirty="0">
                <a:solidFill>
                  <a:srgbClr val="262626"/>
                </a:solidFill>
                <a:latin typeface="Times New Roman"/>
                <a:cs typeface="Times New Roman"/>
              </a:rPr>
              <a:t>justice?</a:t>
            </a:r>
            <a:r>
              <a:rPr sz="1400" spc="1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400" spc="-30" dirty="0">
                <a:solidFill>
                  <a:srgbClr val="262626"/>
                </a:solidFill>
                <a:latin typeface="Times New Roman"/>
                <a:cs typeface="Times New Roman"/>
              </a:rPr>
              <a:t>Investigating</a:t>
            </a:r>
            <a:r>
              <a:rPr sz="1400" spc="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400" spc="-70" dirty="0">
                <a:solidFill>
                  <a:srgbClr val="262626"/>
                </a:solidFill>
                <a:latin typeface="Times New Roman"/>
                <a:cs typeface="Times New Roman"/>
              </a:rPr>
              <a:t>Nike’s</a:t>
            </a:r>
            <a:r>
              <a:rPr sz="1400" spc="1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400" spc="-10" dirty="0">
                <a:solidFill>
                  <a:srgbClr val="262626"/>
                </a:solidFill>
                <a:latin typeface="Times New Roman"/>
                <a:cs typeface="Times New Roman"/>
              </a:rPr>
              <a:t>corporate </a:t>
            </a:r>
            <a:r>
              <a:rPr sz="1400" spc="-33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400" spc="-35" dirty="0">
                <a:solidFill>
                  <a:srgbClr val="262626"/>
                </a:solidFill>
                <a:latin typeface="Times New Roman"/>
                <a:cs typeface="Times New Roman"/>
              </a:rPr>
              <a:t>responsibility</a:t>
            </a:r>
            <a:r>
              <a:rPr sz="140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400" spc="-40" dirty="0">
                <a:solidFill>
                  <a:srgbClr val="262626"/>
                </a:solidFill>
                <a:latin typeface="Times New Roman"/>
                <a:cs typeface="Times New Roman"/>
              </a:rPr>
              <a:t>initiatives</a:t>
            </a:r>
            <a:r>
              <a:rPr sz="140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400" spc="-30" dirty="0">
                <a:solidFill>
                  <a:srgbClr val="262626"/>
                </a:solidFill>
                <a:latin typeface="Times New Roman"/>
                <a:cs typeface="Times New Roman"/>
              </a:rPr>
              <a:t>in</a:t>
            </a:r>
            <a:r>
              <a:rPr sz="1400" dirty="0">
                <a:solidFill>
                  <a:srgbClr val="262626"/>
                </a:solidFill>
                <a:latin typeface="Times New Roman"/>
                <a:cs typeface="Times New Roman"/>
              </a:rPr>
              <a:t> sport </a:t>
            </a:r>
            <a:r>
              <a:rPr sz="1400" spc="-5" dirty="0">
                <a:solidFill>
                  <a:srgbClr val="262626"/>
                </a:solidFill>
                <a:latin typeface="Times New Roman"/>
                <a:cs typeface="Times New Roman"/>
              </a:rPr>
              <a:t>for</a:t>
            </a:r>
            <a:r>
              <a:rPr sz="140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400" spc="-20" dirty="0">
                <a:solidFill>
                  <a:srgbClr val="262626"/>
                </a:solidFill>
                <a:latin typeface="Times New Roman"/>
                <a:cs typeface="Times New Roman"/>
              </a:rPr>
              <a:t>development</a:t>
            </a:r>
            <a:r>
              <a:rPr sz="140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400" spc="-15" dirty="0">
                <a:solidFill>
                  <a:srgbClr val="262626"/>
                </a:solidFill>
                <a:latin typeface="Times New Roman"/>
                <a:cs typeface="Times New Roman"/>
              </a:rPr>
              <a:t>and</a:t>
            </a:r>
            <a:r>
              <a:rPr sz="1400" spc="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400" spc="-40" dirty="0">
                <a:solidFill>
                  <a:srgbClr val="262626"/>
                </a:solidFill>
                <a:latin typeface="Times New Roman"/>
                <a:cs typeface="Times New Roman"/>
              </a:rPr>
              <a:t>peace.</a:t>
            </a:r>
            <a:r>
              <a:rPr sz="1400" spc="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400" i="1" spc="-135" dirty="0">
                <a:solidFill>
                  <a:srgbClr val="262626"/>
                </a:solidFill>
                <a:latin typeface="Times New Roman"/>
                <a:cs typeface="Times New Roman"/>
              </a:rPr>
              <a:t>Journal</a:t>
            </a:r>
            <a:r>
              <a:rPr sz="1400" i="1" spc="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400" i="1" spc="-145" dirty="0">
                <a:solidFill>
                  <a:srgbClr val="262626"/>
                </a:solidFill>
                <a:latin typeface="Times New Roman"/>
                <a:cs typeface="Times New Roman"/>
              </a:rPr>
              <a:t>of</a:t>
            </a:r>
            <a:r>
              <a:rPr sz="1400" i="1" spc="-8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400" i="1" spc="-125" dirty="0">
                <a:solidFill>
                  <a:srgbClr val="262626"/>
                </a:solidFill>
                <a:latin typeface="Times New Roman"/>
                <a:cs typeface="Times New Roman"/>
              </a:rPr>
              <a:t>sport</a:t>
            </a:r>
            <a:r>
              <a:rPr sz="1400" i="1" spc="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400" i="1" spc="-120" dirty="0">
                <a:solidFill>
                  <a:srgbClr val="262626"/>
                </a:solidFill>
                <a:latin typeface="Times New Roman"/>
                <a:cs typeface="Times New Roman"/>
              </a:rPr>
              <a:t>and</a:t>
            </a:r>
            <a:r>
              <a:rPr sz="1400" i="1" spc="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400" i="1" spc="-145" dirty="0">
                <a:solidFill>
                  <a:srgbClr val="262626"/>
                </a:solidFill>
                <a:latin typeface="Times New Roman"/>
                <a:cs typeface="Times New Roman"/>
              </a:rPr>
              <a:t>social</a:t>
            </a:r>
            <a:r>
              <a:rPr sz="1400" i="1" spc="1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400" i="1" spc="-120" dirty="0">
                <a:solidFill>
                  <a:srgbClr val="262626"/>
                </a:solidFill>
                <a:latin typeface="Times New Roman"/>
                <a:cs typeface="Times New Roman"/>
              </a:rPr>
              <a:t>issues</a:t>
            </a:r>
            <a:r>
              <a:rPr sz="1400" spc="-120" dirty="0">
                <a:solidFill>
                  <a:srgbClr val="262626"/>
                </a:solidFill>
                <a:latin typeface="Times New Roman"/>
                <a:cs typeface="Times New Roman"/>
              </a:rPr>
              <a:t>,</a:t>
            </a:r>
            <a:r>
              <a:rPr sz="1400" spc="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400" i="1" spc="-50" dirty="0">
                <a:solidFill>
                  <a:srgbClr val="262626"/>
                </a:solidFill>
                <a:latin typeface="Times New Roman"/>
                <a:cs typeface="Times New Roman"/>
              </a:rPr>
              <a:t>40</a:t>
            </a:r>
            <a:r>
              <a:rPr sz="1400" spc="-50" dirty="0">
                <a:solidFill>
                  <a:srgbClr val="262626"/>
                </a:solidFill>
                <a:latin typeface="Times New Roman"/>
                <a:cs typeface="Times New Roman"/>
              </a:rPr>
              <a:t>(6),</a:t>
            </a:r>
            <a:r>
              <a:rPr sz="1400" spc="1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400" spc="-35" dirty="0">
                <a:solidFill>
                  <a:srgbClr val="262626"/>
                </a:solidFill>
                <a:latin typeface="Times New Roman"/>
                <a:cs typeface="Times New Roman"/>
              </a:rPr>
              <a:t>pp.522-544.</a:t>
            </a:r>
            <a:endParaRPr sz="1400">
              <a:latin typeface="Times New Roman"/>
              <a:cs typeface="Times New Roman"/>
            </a:endParaRPr>
          </a:p>
          <a:p>
            <a:pPr marL="298450" indent="-285750">
              <a:lnSpc>
                <a:spcPct val="100000"/>
              </a:lnSpc>
              <a:spcBef>
                <a:spcPts val="600"/>
              </a:spcBef>
              <a:buClr>
                <a:srgbClr val="83992A"/>
              </a:buClr>
              <a:buSzPct val="114285"/>
              <a:buFont typeface="Arial MT"/>
              <a:buChar char="•"/>
              <a:tabLst>
                <a:tab pos="297815" algn="l"/>
                <a:tab pos="298450" algn="l"/>
              </a:tabLst>
            </a:pPr>
            <a:r>
              <a:rPr sz="1400" spc="-45" dirty="0">
                <a:solidFill>
                  <a:srgbClr val="262626"/>
                </a:solidFill>
                <a:latin typeface="Times New Roman"/>
                <a:cs typeface="Times New Roman"/>
              </a:rPr>
              <a:t>Locke,</a:t>
            </a:r>
            <a:r>
              <a:rPr sz="1400" spc="1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400" spc="-55" dirty="0">
                <a:solidFill>
                  <a:srgbClr val="262626"/>
                </a:solidFill>
                <a:latin typeface="Times New Roman"/>
                <a:cs typeface="Times New Roman"/>
              </a:rPr>
              <a:t>R.M.,</a:t>
            </a:r>
            <a:r>
              <a:rPr sz="1400" spc="1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400" spc="-40" dirty="0">
                <a:solidFill>
                  <a:srgbClr val="262626"/>
                </a:solidFill>
                <a:latin typeface="Times New Roman"/>
                <a:cs typeface="Times New Roman"/>
              </a:rPr>
              <a:t>2003.</a:t>
            </a:r>
            <a:r>
              <a:rPr sz="1400" spc="1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400" spc="-5" dirty="0">
                <a:solidFill>
                  <a:srgbClr val="262626"/>
                </a:solidFill>
                <a:latin typeface="Times New Roman"/>
                <a:cs typeface="Times New Roman"/>
              </a:rPr>
              <a:t>The</a:t>
            </a:r>
            <a:r>
              <a:rPr sz="1400" spc="1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400" spc="-25" dirty="0">
                <a:solidFill>
                  <a:srgbClr val="262626"/>
                </a:solidFill>
                <a:latin typeface="Times New Roman"/>
                <a:cs typeface="Times New Roman"/>
              </a:rPr>
              <a:t>promise</a:t>
            </a:r>
            <a:r>
              <a:rPr sz="1400" spc="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400" spc="-15" dirty="0">
                <a:solidFill>
                  <a:srgbClr val="262626"/>
                </a:solidFill>
                <a:latin typeface="Times New Roman"/>
                <a:cs typeface="Times New Roman"/>
              </a:rPr>
              <a:t>and</a:t>
            </a:r>
            <a:r>
              <a:rPr sz="1400" spc="1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400" spc="-35" dirty="0">
                <a:solidFill>
                  <a:srgbClr val="262626"/>
                </a:solidFill>
                <a:latin typeface="Times New Roman"/>
                <a:cs typeface="Times New Roman"/>
              </a:rPr>
              <a:t>perils</a:t>
            </a:r>
            <a:r>
              <a:rPr sz="1400" spc="1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400" spc="-5" dirty="0">
                <a:solidFill>
                  <a:srgbClr val="262626"/>
                </a:solidFill>
                <a:latin typeface="Times New Roman"/>
                <a:cs typeface="Times New Roman"/>
              </a:rPr>
              <a:t>of</a:t>
            </a:r>
            <a:r>
              <a:rPr sz="1400" spc="19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400" spc="-40" dirty="0">
                <a:solidFill>
                  <a:srgbClr val="262626"/>
                </a:solidFill>
                <a:latin typeface="Times New Roman"/>
                <a:cs typeface="Times New Roman"/>
              </a:rPr>
              <a:t>globalization:</a:t>
            </a:r>
            <a:r>
              <a:rPr sz="1400" spc="1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400" spc="-5" dirty="0">
                <a:solidFill>
                  <a:srgbClr val="262626"/>
                </a:solidFill>
                <a:latin typeface="Times New Roman"/>
                <a:cs typeface="Times New Roman"/>
              </a:rPr>
              <a:t>The</a:t>
            </a:r>
            <a:r>
              <a:rPr sz="1400" spc="1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400" spc="-40" dirty="0">
                <a:solidFill>
                  <a:srgbClr val="262626"/>
                </a:solidFill>
                <a:latin typeface="Times New Roman"/>
                <a:cs typeface="Times New Roman"/>
              </a:rPr>
              <a:t>case</a:t>
            </a:r>
            <a:r>
              <a:rPr sz="1400" spc="1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400" spc="-5" dirty="0">
                <a:solidFill>
                  <a:srgbClr val="262626"/>
                </a:solidFill>
                <a:latin typeface="Times New Roman"/>
                <a:cs typeface="Times New Roman"/>
              </a:rPr>
              <a:t>of</a:t>
            </a:r>
            <a:r>
              <a:rPr sz="1400" spc="19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400" spc="-35" dirty="0">
                <a:solidFill>
                  <a:srgbClr val="262626"/>
                </a:solidFill>
                <a:latin typeface="Times New Roman"/>
                <a:cs typeface="Times New Roman"/>
              </a:rPr>
              <a:t>Nike.</a:t>
            </a:r>
            <a:r>
              <a:rPr sz="1400" spc="1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400" i="1" spc="-140" dirty="0">
                <a:solidFill>
                  <a:srgbClr val="262626"/>
                </a:solidFill>
                <a:latin typeface="Times New Roman"/>
                <a:cs typeface="Times New Roman"/>
              </a:rPr>
              <a:t>Management:</a:t>
            </a:r>
            <a:r>
              <a:rPr sz="1400" i="1" spc="1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400" i="1" spc="-114" dirty="0">
                <a:solidFill>
                  <a:srgbClr val="262626"/>
                </a:solidFill>
                <a:latin typeface="Times New Roman"/>
                <a:cs typeface="Times New Roman"/>
              </a:rPr>
              <a:t>Inventing</a:t>
            </a:r>
            <a:r>
              <a:rPr sz="1400" i="1" spc="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400" i="1" spc="-120" dirty="0">
                <a:solidFill>
                  <a:srgbClr val="262626"/>
                </a:solidFill>
                <a:latin typeface="Times New Roman"/>
                <a:cs typeface="Times New Roman"/>
              </a:rPr>
              <a:t>and</a:t>
            </a:r>
            <a:r>
              <a:rPr sz="1400" i="1" spc="1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400" i="1" spc="-140" dirty="0">
                <a:solidFill>
                  <a:srgbClr val="262626"/>
                </a:solidFill>
                <a:latin typeface="Times New Roman"/>
                <a:cs typeface="Times New Roman"/>
              </a:rPr>
              <a:t>delivering</a:t>
            </a:r>
            <a:r>
              <a:rPr sz="1400" i="1" spc="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400" i="1" spc="-85" dirty="0">
                <a:solidFill>
                  <a:srgbClr val="262626"/>
                </a:solidFill>
                <a:latin typeface="Times New Roman"/>
                <a:cs typeface="Times New Roman"/>
              </a:rPr>
              <a:t>its</a:t>
            </a:r>
            <a:r>
              <a:rPr sz="1400" i="1" spc="1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400" i="1" spc="-95" dirty="0">
                <a:solidFill>
                  <a:srgbClr val="262626"/>
                </a:solidFill>
                <a:latin typeface="Times New Roman"/>
                <a:cs typeface="Times New Roman"/>
              </a:rPr>
              <a:t>future</a:t>
            </a:r>
            <a:r>
              <a:rPr sz="1400" spc="-95" dirty="0">
                <a:solidFill>
                  <a:srgbClr val="262626"/>
                </a:solidFill>
                <a:latin typeface="Times New Roman"/>
                <a:cs typeface="Times New Roman"/>
              </a:rPr>
              <a:t>,</a:t>
            </a:r>
            <a:r>
              <a:rPr sz="1400" spc="1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400" i="1" spc="-45" dirty="0">
                <a:solidFill>
                  <a:srgbClr val="262626"/>
                </a:solidFill>
                <a:latin typeface="Times New Roman"/>
                <a:cs typeface="Times New Roman"/>
              </a:rPr>
              <a:t>39</a:t>
            </a:r>
            <a:r>
              <a:rPr sz="1400" spc="-45" dirty="0">
                <a:solidFill>
                  <a:srgbClr val="262626"/>
                </a:solidFill>
                <a:latin typeface="Times New Roman"/>
                <a:cs typeface="Times New Roman"/>
              </a:rPr>
              <a:t>,</a:t>
            </a:r>
            <a:r>
              <a:rPr sz="1400" spc="1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400" spc="-45" dirty="0">
                <a:solidFill>
                  <a:srgbClr val="262626"/>
                </a:solidFill>
                <a:latin typeface="Times New Roman"/>
                <a:cs typeface="Times New Roman"/>
              </a:rPr>
              <a:t>p.40.</a:t>
            </a:r>
            <a:endParaRPr sz="14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3970">
              <a:lnSpc>
                <a:spcPct val="100000"/>
              </a:lnSpc>
              <a:spcBef>
                <a:spcPts val="100"/>
              </a:spcBef>
            </a:pPr>
            <a:r>
              <a:rPr spc="-295" dirty="0"/>
              <a:t>R</a:t>
            </a:r>
            <a:r>
              <a:rPr spc="-125" dirty="0"/>
              <a:t>e</a:t>
            </a:r>
            <a:r>
              <a:rPr spc="-45" dirty="0"/>
              <a:t>f</a:t>
            </a:r>
            <a:r>
              <a:rPr spc="-120" dirty="0"/>
              <a:t>e</a:t>
            </a:r>
            <a:r>
              <a:rPr spc="-10" dirty="0"/>
              <a:t>r</a:t>
            </a:r>
            <a:r>
              <a:rPr spc="-120" dirty="0"/>
              <a:t>e</a:t>
            </a:r>
            <a:r>
              <a:rPr spc="45" dirty="0"/>
              <a:t>n</a:t>
            </a:r>
            <a:r>
              <a:rPr spc="-120" dirty="0"/>
              <a:t>ce</a:t>
            </a:r>
            <a:r>
              <a:rPr spc="-110" dirty="0"/>
              <a:t>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374141" y="2526791"/>
            <a:ext cx="9268460" cy="3204845"/>
          </a:xfrm>
          <a:prstGeom prst="rect">
            <a:avLst/>
          </a:prstGeom>
        </p:spPr>
        <p:txBody>
          <a:bodyPr vert="horz" wrap="square" lIns="0" tIns="55879" rIns="0" bIns="0" rtlCol="0">
            <a:spAutoFit/>
          </a:bodyPr>
          <a:lstStyle/>
          <a:p>
            <a:pPr marL="297815" marR="5080" indent="-285750">
              <a:lnSpc>
                <a:spcPts val="1700"/>
              </a:lnSpc>
              <a:spcBef>
                <a:spcPts val="439"/>
              </a:spcBef>
              <a:buClr>
                <a:srgbClr val="83992A"/>
              </a:buClr>
              <a:buSzPct val="117647"/>
              <a:buFont typeface="Arial MT"/>
              <a:buChar char="•"/>
              <a:tabLst>
                <a:tab pos="297815" algn="l"/>
                <a:tab pos="298450" algn="l"/>
              </a:tabLst>
            </a:pPr>
            <a:r>
              <a:rPr sz="1700" spc="-25" dirty="0">
                <a:solidFill>
                  <a:srgbClr val="262626"/>
                </a:solidFill>
                <a:latin typeface="Times New Roman"/>
                <a:cs typeface="Times New Roman"/>
              </a:rPr>
              <a:t>Inc.</a:t>
            </a:r>
            <a:r>
              <a:rPr sz="1700" spc="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700" spc="-20" dirty="0">
                <a:solidFill>
                  <a:srgbClr val="262626"/>
                </a:solidFill>
                <a:latin typeface="Times New Roman"/>
                <a:cs typeface="Times New Roman"/>
              </a:rPr>
              <a:t>and</a:t>
            </a:r>
            <a:r>
              <a:rPr sz="1700" spc="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700" spc="-50" dirty="0">
                <a:solidFill>
                  <a:srgbClr val="262626"/>
                </a:solidFill>
                <a:latin typeface="Times New Roman"/>
                <a:cs typeface="Times New Roman"/>
              </a:rPr>
              <a:t>Adidas</a:t>
            </a:r>
            <a:r>
              <a:rPr sz="1700" spc="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700" spc="15" dirty="0">
                <a:solidFill>
                  <a:srgbClr val="262626"/>
                </a:solidFill>
                <a:latin typeface="Times New Roman"/>
                <a:cs typeface="Times New Roman"/>
              </a:rPr>
              <a:t>Group</a:t>
            </a:r>
            <a:r>
              <a:rPr sz="170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700" spc="-40" dirty="0">
                <a:solidFill>
                  <a:srgbClr val="262626"/>
                </a:solidFill>
                <a:latin typeface="Times New Roman"/>
                <a:cs typeface="Times New Roman"/>
              </a:rPr>
              <a:t>with</a:t>
            </a:r>
            <a:r>
              <a:rPr sz="170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700" spc="-55" dirty="0">
                <a:solidFill>
                  <a:srgbClr val="262626"/>
                </a:solidFill>
                <a:latin typeface="Times New Roman"/>
                <a:cs typeface="Times New Roman"/>
              </a:rPr>
              <a:t>special</a:t>
            </a:r>
            <a:r>
              <a:rPr sz="170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700" spc="-30" dirty="0">
                <a:solidFill>
                  <a:srgbClr val="262626"/>
                </a:solidFill>
                <a:latin typeface="Times New Roman"/>
                <a:cs typeface="Times New Roman"/>
              </a:rPr>
              <a:t>reference</a:t>
            </a:r>
            <a:r>
              <a:rPr sz="1700" spc="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700" spc="20" dirty="0">
                <a:solidFill>
                  <a:srgbClr val="262626"/>
                </a:solidFill>
                <a:latin typeface="Times New Roman"/>
                <a:cs typeface="Times New Roman"/>
              </a:rPr>
              <a:t>to</a:t>
            </a:r>
            <a:r>
              <a:rPr sz="170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700" spc="-35" dirty="0">
                <a:solidFill>
                  <a:srgbClr val="262626"/>
                </a:solidFill>
                <a:latin typeface="Times New Roman"/>
                <a:cs typeface="Times New Roman"/>
              </a:rPr>
              <a:t>Competitive</a:t>
            </a:r>
            <a:r>
              <a:rPr sz="1700" spc="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700" spc="-45" dirty="0">
                <a:solidFill>
                  <a:srgbClr val="262626"/>
                </a:solidFill>
                <a:latin typeface="Times New Roman"/>
                <a:cs typeface="Times New Roman"/>
              </a:rPr>
              <a:t>Advantage</a:t>
            </a:r>
            <a:r>
              <a:rPr sz="1700" spc="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700" spc="-40" dirty="0">
                <a:solidFill>
                  <a:srgbClr val="262626"/>
                </a:solidFill>
                <a:latin typeface="Times New Roman"/>
                <a:cs typeface="Times New Roman"/>
              </a:rPr>
              <a:t>in</a:t>
            </a:r>
            <a:r>
              <a:rPr sz="170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700" spc="-5" dirty="0">
                <a:solidFill>
                  <a:srgbClr val="262626"/>
                </a:solidFill>
                <a:latin typeface="Times New Roman"/>
                <a:cs typeface="Times New Roman"/>
              </a:rPr>
              <a:t>the</a:t>
            </a:r>
            <a:r>
              <a:rPr sz="1700" spc="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700" spc="-15" dirty="0">
                <a:solidFill>
                  <a:srgbClr val="262626"/>
                </a:solidFill>
                <a:latin typeface="Times New Roman"/>
                <a:cs typeface="Times New Roman"/>
              </a:rPr>
              <a:t>context</a:t>
            </a:r>
            <a:r>
              <a:rPr sz="1700" spc="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700" spc="-5" dirty="0">
                <a:solidFill>
                  <a:srgbClr val="262626"/>
                </a:solidFill>
                <a:latin typeface="Times New Roman"/>
                <a:cs typeface="Times New Roman"/>
              </a:rPr>
              <a:t>of</a:t>
            </a:r>
            <a:r>
              <a:rPr sz="1700" spc="22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700" spc="-65" dirty="0">
                <a:solidFill>
                  <a:srgbClr val="262626"/>
                </a:solidFill>
                <a:latin typeface="Times New Roman"/>
                <a:cs typeface="Times New Roman"/>
              </a:rPr>
              <a:t>a</a:t>
            </a:r>
            <a:r>
              <a:rPr sz="170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700" spc="-40" dirty="0">
                <a:solidFill>
                  <a:srgbClr val="262626"/>
                </a:solidFill>
                <a:latin typeface="Times New Roman"/>
                <a:cs typeface="Times New Roman"/>
              </a:rPr>
              <a:t>Dynamic</a:t>
            </a:r>
            <a:r>
              <a:rPr sz="1700" spc="1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700" spc="-20" dirty="0">
                <a:solidFill>
                  <a:srgbClr val="262626"/>
                </a:solidFill>
                <a:latin typeface="Times New Roman"/>
                <a:cs typeface="Times New Roman"/>
              </a:rPr>
              <a:t>and </a:t>
            </a:r>
            <a:r>
              <a:rPr sz="1700" spc="-1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700" spc="-35" dirty="0">
                <a:solidFill>
                  <a:srgbClr val="262626"/>
                </a:solidFill>
                <a:latin typeface="Times New Roman"/>
                <a:cs typeface="Times New Roman"/>
              </a:rPr>
              <a:t>Competitive</a:t>
            </a:r>
            <a:r>
              <a:rPr sz="1700" spc="1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700" spc="-15" dirty="0">
                <a:solidFill>
                  <a:srgbClr val="262626"/>
                </a:solidFill>
                <a:latin typeface="Times New Roman"/>
                <a:cs typeface="Times New Roman"/>
              </a:rPr>
              <a:t>Environment.</a:t>
            </a:r>
            <a:r>
              <a:rPr sz="1700" spc="1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700" i="1" spc="-125" dirty="0">
                <a:solidFill>
                  <a:srgbClr val="262626"/>
                </a:solidFill>
                <a:latin typeface="Times New Roman"/>
                <a:cs typeface="Times New Roman"/>
              </a:rPr>
              <a:t>International</a:t>
            </a:r>
            <a:r>
              <a:rPr sz="1700" i="1" spc="1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700" i="1" spc="-165" dirty="0">
                <a:solidFill>
                  <a:srgbClr val="262626"/>
                </a:solidFill>
                <a:latin typeface="Times New Roman"/>
                <a:cs typeface="Times New Roman"/>
              </a:rPr>
              <a:t>Journal</a:t>
            </a:r>
            <a:r>
              <a:rPr sz="1700" i="1" spc="1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700" i="1" spc="-180" dirty="0">
                <a:solidFill>
                  <a:srgbClr val="262626"/>
                </a:solidFill>
                <a:latin typeface="Times New Roman"/>
                <a:cs typeface="Times New Roman"/>
              </a:rPr>
              <a:t>of</a:t>
            </a:r>
            <a:r>
              <a:rPr sz="1700" i="1" spc="-7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700" i="1" spc="-150" dirty="0">
                <a:solidFill>
                  <a:srgbClr val="262626"/>
                </a:solidFill>
                <a:latin typeface="Times New Roman"/>
                <a:cs typeface="Times New Roman"/>
              </a:rPr>
              <a:t>Business</a:t>
            </a:r>
            <a:r>
              <a:rPr sz="1700" i="1" spc="1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700" i="1" spc="-165" dirty="0">
                <a:solidFill>
                  <a:srgbClr val="262626"/>
                </a:solidFill>
                <a:latin typeface="Times New Roman"/>
                <a:cs typeface="Times New Roman"/>
              </a:rPr>
              <a:t>Management</a:t>
            </a:r>
            <a:r>
              <a:rPr sz="1700" i="1" spc="1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700" i="1" spc="-155" dirty="0">
                <a:solidFill>
                  <a:srgbClr val="262626"/>
                </a:solidFill>
                <a:latin typeface="Times New Roman"/>
                <a:cs typeface="Times New Roman"/>
              </a:rPr>
              <a:t>and</a:t>
            </a:r>
            <a:r>
              <a:rPr sz="1700" i="1" spc="1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700" i="1" spc="-170" dirty="0">
                <a:solidFill>
                  <a:srgbClr val="262626"/>
                </a:solidFill>
                <a:latin typeface="Times New Roman"/>
                <a:cs typeface="Times New Roman"/>
              </a:rPr>
              <a:t>Economic</a:t>
            </a:r>
            <a:r>
              <a:rPr sz="1700" i="1" spc="1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700" i="1" spc="-165" dirty="0">
                <a:solidFill>
                  <a:srgbClr val="262626"/>
                </a:solidFill>
                <a:latin typeface="Times New Roman"/>
                <a:cs typeface="Times New Roman"/>
              </a:rPr>
              <a:t>Research</a:t>
            </a:r>
            <a:r>
              <a:rPr sz="1700" spc="-165" dirty="0">
                <a:solidFill>
                  <a:srgbClr val="262626"/>
                </a:solidFill>
                <a:latin typeface="Times New Roman"/>
                <a:cs typeface="Times New Roman"/>
              </a:rPr>
              <a:t>,</a:t>
            </a:r>
            <a:r>
              <a:rPr sz="1700" spc="1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700" i="1" spc="-65" dirty="0">
                <a:solidFill>
                  <a:srgbClr val="262626"/>
                </a:solidFill>
                <a:latin typeface="Times New Roman"/>
                <a:cs typeface="Times New Roman"/>
              </a:rPr>
              <a:t>6</a:t>
            </a:r>
            <a:r>
              <a:rPr sz="1700" spc="-65" dirty="0">
                <a:solidFill>
                  <a:srgbClr val="262626"/>
                </a:solidFill>
                <a:latin typeface="Times New Roman"/>
                <a:cs typeface="Times New Roman"/>
              </a:rPr>
              <a:t>(3),</a:t>
            </a:r>
            <a:r>
              <a:rPr sz="1700" spc="1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700" spc="-50" dirty="0">
                <a:solidFill>
                  <a:srgbClr val="262626"/>
                </a:solidFill>
                <a:latin typeface="Times New Roman"/>
                <a:cs typeface="Times New Roman"/>
              </a:rPr>
              <a:t>pp.167-177.</a:t>
            </a:r>
            <a:endParaRPr sz="1700">
              <a:latin typeface="Times New Roman"/>
              <a:cs typeface="Times New Roman"/>
            </a:endParaRPr>
          </a:p>
          <a:p>
            <a:pPr marL="297815" marR="1114425" indent="-285750">
              <a:lnSpc>
                <a:spcPct val="78800"/>
              </a:lnSpc>
              <a:spcBef>
                <a:spcPts val="985"/>
              </a:spcBef>
              <a:buClr>
                <a:srgbClr val="83992A"/>
              </a:buClr>
              <a:buSzPct val="117647"/>
              <a:buFont typeface="Arial MT"/>
              <a:buChar char="•"/>
              <a:tabLst>
                <a:tab pos="297815" algn="l"/>
                <a:tab pos="298450" algn="l"/>
              </a:tabLst>
            </a:pPr>
            <a:r>
              <a:rPr sz="1700" spc="-60" dirty="0">
                <a:solidFill>
                  <a:srgbClr val="262626"/>
                </a:solidFill>
                <a:latin typeface="Times New Roman"/>
                <a:cs typeface="Times New Roman"/>
              </a:rPr>
              <a:t>Mirvis, </a:t>
            </a:r>
            <a:r>
              <a:rPr sz="1700" spc="-110" dirty="0">
                <a:solidFill>
                  <a:srgbClr val="262626"/>
                </a:solidFill>
                <a:latin typeface="Times New Roman"/>
                <a:cs typeface="Times New Roman"/>
              </a:rPr>
              <a:t>P.,</a:t>
            </a:r>
            <a:r>
              <a:rPr sz="1700" spc="-10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700" spc="-55" dirty="0">
                <a:solidFill>
                  <a:srgbClr val="262626"/>
                </a:solidFill>
                <a:latin typeface="Times New Roman"/>
                <a:cs typeface="Times New Roman"/>
              </a:rPr>
              <a:t>2012. </a:t>
            </a:r>
            <a:r>
              <a:rPr sz="1700" spc="-35" dirty="0">
                <a:solidFill>
                  <a:srgbClr val="262626"/>
                </a:solidFill>
                <a:latin typeface="Times New Roman"/>
                <a:cs typeface="Times New Roman"/>
              </a:rPr>
              <a:t>Employee </a:t>
            </a:r>
            <a:r>
              <a:rPr sz="1700" spc="-30" dirty="0">
                <a:solidFill>
                  <a:srgbClr val="262626"/>
                </a:solidFill>
                <a:latin typeface="Times New Roman"/>
                <a:cs typeface="Times New Roman"/>
              </a:rPr>
              <a:t>engagement </a:t>
            </a:r>
            <a:r>
              <a:rPr sz="1700" spc="-20" dirty="0">
                <a:solidFill>
                  <a:srgbClr val="262626"/>
                </a:solidFill>
                <a:latin typeface="Times New Roman"/>
                <a:cs typeface="Times New Roman"/>
              </a:rPr>
              <a:t>and </a:t>
            </a:r>
            <a:r>
              <a:rPr sz="1700" spc="-95" dirty="0">
                <a:solidFill>
                  <a:srgbClr val="262626"/>
                </a:solidFill>
                <a:latin typeface="Times New Roman"/>
                <a:cs typeface="Times New Roman"/>
              </a:rPr>
              <a:t>CSR:</a:t>
            </a:r>
            <a:r>
              <a:rPr sz="1700" spc="-9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700" spc="-40" dirty="0">
                <a:solidFill>
                  <a:srgbClr val="262626"/>
                </a:solidFill>
                <a:latin typeface="Times New Roman"/>
                <a:cs typeface="Times New Roman"/>
              </a:rPr>
              <a:t>Transactional, </a:t>
            </a:r>
            <a:r>
              <a:rPr sz="1700" spc="-45" dirty="0">
                <a:solidFill>
                  <a:srgbClr val="262626"/>
                </a:solidFill>
                <a:latin typeface="Times New Roman"/>
                <a:cs typeface="Times New Roman"/>
              </a:rPr>
              <a:t>relational, </a:t>
            </a:r>
            <a:r>
              <a:rPr sz="1700" spc="-20" dirty="0">
                <a:solidFill>
                  <a:srgbClr val="262626"/>
                </a:solidFill>
                <a:latin typeface="Times New Roman"/>
                <a:cs typeface="Times New Roman"/>
              </a:rPr>
              <a:t>and </a:t>
            </a:r>
            <a:r>
              <a:rPr sz="1700" spc="-35" dirty="0">
                <a:solidFill>
                  <a:srgbClr val="262626"/>
                </a:solidFill>
                <a:latin typeface="Times New Roman"/>
                <a:cs typeface="Times New Roman"/>
              </a:rPr>
              <a:t>developmental </a:t>
            </a:r>
            <a:r>
              <a:rPr sz="1700" spc="-409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700" spc="-30" dirty="0">
                <a:solidFill>
                  <a:srgbClr val="262626"/>
                </a:solidFill>
                <a:latin typeface="Times New Roman"/>
                <a:cs typeface="Times New Roman"/>
              </a:rPr>
              <a:t>ap</a:t>
            </a:r>
            <a:r>
              <a:rPr sz="1700" spc="10" dirty="0">
                <a:solidFill>
                  <a:srgbClr val="262626"/>
                </a:solidFill>
                <a:latin typeface="Times New Roman"/>
                <a:cs typeface="Times New Roman"/>
              </a:rPr>
              <a:t>p</a:t>
            </a:r>
            <a:r>
              <a:rPr sz="1700" spc="-10" dirty="0">
                <a:solidFill>
                  <a:srgbClr val="262626"/>
                </a:solidFill>
                <a:latin typeface="Times New Roman"/>
                <a:cs typeface="Times New Roman"/>
              </a:rPr>
              <a:t>r</a:t>
            </a:r>
            <a:r>
              <a:rPr sz="1700" spc="10" dirty="0">
                <a:solidFill>
                  <a:srgbClr val="262626"/>
                </a:solidFill>
                <a:latin typeface="Times New Roman"/>
                <a:cs typeface="Times New Roman"/>
              </a:rPr>
              <a:t>o</a:t>
            </a:r>
            <a:r>
              <a:rPr sz="1700" spc="-65" dirty="0">
                <a:solidFill>
                  <a:srgbClr val="262626"/>
                </a:solidFill>
                <a:latin typeface="Times New Roman"/>
                <a:cs typeface="Times New Roman"/>
              </a:rPr>
              <a:t>a</a:t>
            </a:r>
            <a:r>
              <a:rPr sz="1700" spc="-85" dirty="0">
                <a:solidFill>
                  <a:srgbClr val="262626"/>
                </a:solidFill>
                <a:latin typeface="Times New Roman"/>
                <a:cs typeface="Times New Roman"/>
              </a:rPr>
              <a:t>c</a:t>
            </a:r>
            <a:r>
              <a:rPr sz="1700" spc="10" dirty="0">
                <a:solidFill>
                  <a:srgbClr val="262626"/>
                </a:solidFill>
                <a:latin typeface="Times New Roman"/>
                <a:cs typeface="Times New Roman"/>
              </a:rPr>
              <a:t>h</a:t>
            </a:r>
            <a:r>
              <a:rPr sz="1700" spc="-50" dirty="0">
                <a:solidFill>
                  <a:srgbClr val="262626"/>
                </a:solidFill>
                <a:latin typeface="Times New Roman"/>
                <a:cs typeface="Times New Roman"/>
              </a:rPr>
              <a:t>e</a:t>
            </a:r>
            <a:r>
              <a:rPr sz="1700" spc="-110" dirty="0">
                <a:solidFill>
                  <a:srgbClr val="262626"/>
                </a:solidFill>
                <a:latin typeface="Times New Roman"/>
                <a:cs typeface="Times New Roman"/>
              </a:rPr>
              <a:t>s</a:t>
            </a:r>
            <a:r>
              <a:rPr sz="1700" spc="-55" dirty="0">
                <a:solidFill>
                  <a:srgbClr val="262626"/>
                </a:solidFill>
                <a:latin typeface="Times New Roman"/>
                <a:cs typeface="Times New Roman"/>
              </a:rPr>
              <a:t>.</a:t>
            </a:r>
            <a:r>
              <a:rPr sz="1700" spc="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700" i="1" spc="-135" dirty="0">
                <a:solidFill>
                  <a:srgbClr val="262626"/>
                </a:solidFill>
                <a:latin typeface="Times New Roman"/>
                <a:cs typeface="Times New Roman"/>
              </a:rPr>
              <a:t>C</a:t>
            </a:r>
            <a:r>
              <a:rPr sz="1700" i="1" spc="-105" dirty="0">
                <a:solidFill>
                  <a:srgbClr val="262626"/>
                </a:solidFill>
                <a:latin typeface="Times New Roman"/>
                <a:cs typeface="Times New Roman"/>
              </a:rPr>
              <a:t>al</a:t>
            </a:r>
            <a:r>
              <a:rPr sz="1700" i="1" spc="-90" dirty="0">
                <a:solidFill>
                  <a:srgbClr val="262626"/>
                </a:solidFill>
                <a:latin typeface="Times New Roman"/>
                <a:cs typeface="Times New Roman"/>
              </a:rPr>
              <a:t>i</a:t>
            </a:r>
            <a:r>
              <a:rPr sz="1700" i="1" spc="-105" dirty="0">
                <a:solidFill>
                  <a:srgbClr val="262626"/>
                </a:solidFill>
                <a:latin typeface="Times New Roman"/>
                <a:cs typeface="Times New Roman"/>
              </a:rPr>
              <a:t>f</a:t>
            </a:r>
            <a:r>
              <a:rPr sz="1700" i="1" spc="-254" dirty="0">
                <a:solidFill>
                  <a:srgbClr val="262626"/>
                </a:solidFill>
                <a:latin typeface="Times New Roman"/>
                <a:cs typeface="Times New Roman"/>
              </a:rPr>
              <a:t>o</a:t>
            </a:r>
            <a:r>
              <a:rPr sz="1700" i="1" spc="-90" dirty="0">
                <a:solidFill>
                  <a:srgbClr val="262626"/>
                </a:solidFill>
                <a:latin typeface="Times New Roman"/>
                <a:cs typeface="Times New Roman"/>
              </a:rPr>
              <a:t>r</a:t>
            </a:r>
            <a:r>
              <a:rPr sz="1700" i="1" spc="-130" dirty="0">
                <a:solidFill>
                  <a:srgbClr val="262626"/>
                </a:solidFill>
                <a:latin typeface="Times New Roman"/>
                <a:cs typeface="Times New Roman"/>
              </a:rPr>
              <a:t>n</a:t>
            </a:r>
            <a:r>
              <a:rPr sz="1700" i="1" spc="-90" dirty="0">
                <a:solidFill>
                  <a:srgbClr val="262626"/>
                </a:solidFill>
                <a:latin typeface="Times New Roman"/>
                <a:cs typeface="Times New Roman"/>
              </a:rPr>
              <a:t>i</a:t>
            </a:r>
            <a:r>
              <a:rPr sz="1700" i="1" spc="-160" dirty="0">
                <a:solidFill>
                  <a:srgbClr val="262626"/>
                </a:solidFill>
                <a:latin typeface="Times New Roman"/>
                <a:cs typeface="Times New Roman"/>
              </a:rPr>
              <a:t>a</a:t>
            </a:r>
            <a:r>
              <a:rPr sz="1700" i="1" spc="-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700" i="1" spc="-195" dirty="0">
                <a:solidFill>
                  <a:srgbClr val="262626"/>
                </a:solidFill>
                <a:latin typeface="Times New Roman"/>
                <a:cs typeface="Times New Roman"/>
              </a:rPr>
              <a:t>m</a:t>
            </a:r>
            <a:r>
              <a:rPr sz="1700" i="1" spc="-140" dirty="0">
                <a:solidFill>
                  <a:srgbClr val="262626"/>
                </a:solidFill>
                <a:latin typeface="Times New Roman"/>
                <a:cs typeface="Times New Roman"/>
              </a:rPr>
              <a:t>a</a:t>
            </a:r>
            <a:r>
              <a:rPr sz="1700" i="1" spc="-130" dirty="0">
                <a:solidFill>
                  <a:srgbClr val="262626"/>
                </a:solidFill>
                <a:latin typeface="Times New Roman"/>
                <a:cs typeface="Times New Roman"/>
              </a:rPr>
              <a:t>n</a:t>
            </a:r>
            <a:r>
              <a:rPr sz="1700" i="1" spc="-165" dirty="0">
                <a:solidFill>
                  <a:srgbClr val="262626"/>
                </a:solidFill>
                <a:latin typeface="Times New Roman"/>
                <a:cs typeface="Times New Roman"/>
              </a:rPr>
              <a:t>a</a:t>
            </a:r>
            <a:r>
              <a:rPr sz="1700" i="1" spc="-305" dirty="0">
                <a:solidFill>
                  <a:srgbClr val="262626"/>
                </a:solidFill>
                <a:latin typeface="Times New Roman"/>
                <a:cs typeface="Times New Roman"/>
              </a:rPr>
              <a:t>g</a:t>
            </a:r>
            <a:r>
              <a:rPr sz="1700" i="1" spc="-260" dirty="0">
                <a:solidFill>
                  <a:srgbClr val="262626"/>
                </a:solidFill>
                <a:latin typeface="Times New Roman"/>
                <a:cs typeface="Times New Roman"/>
              </a:rPr>
              <a:t>e</a:t>
            </a:r>
            <a:r>
              <a:rPr sz="1700" i="1" spc="-215" dirty="0">
                <a:solidFill>
                  <a:srgbClr val="262626"/>
                </a:solidFill>
                <a:latin typeface="Times New Roman"/>
                <a:cs typeface="Times New Roman"/>
              </a:rPr>
              <a:t>me</a:t>
            </a:r>
            <a:r>
              <a:rPr sz="1700" i="1" spc="-130" dirty="0">
                <a:solidFill>
                  <a:srgbClr val="262626"/>
                </a:solidFill>
                <a:latin typeface="Times New Roman"/>
                <a:cs typeface="Times New Roman"/>
              </a:rPr>
              <a:t>n</a:t>
            </a:r>
            <a:r>
              <a:rPr sz="1700" i="1" spc="-50" dirty="0">
                <a:solidFill>
                  <a:srgbClr val="262626"/>
                </a:solidFill>
                <a:latin typeface="Times New Roman"/>
                <a:cs typeface="Times New Roman"/>
              </a:rPr>
              <a:t>t</a:t>
            </a:r>
            <a:r>
              <a:rPr sz="1700" i="1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700" i="1" spc="-110" dirty="0">
                <a:solidFill>
                  <a:srgbClr val="262626"/>
                </a:solidFill>
                <a:latin typeface="Times New Roman"/>
                <a:cs typeface="Times New Roman"/>
              </a:rPr>
              <a:t>r</a:t>
            </a:r>
            <a:r>
              <a:rPr sz="1700" i="1" spc="-235" dirty="0">
                <a:solidFill>
                  <a:srgbClr val="262626"/>
                </a:solidFill>
                <a:latin typeface="Times New Roman"/>
                <a:cs typeface="Times New Roman"/>
              </a:rPr>
              <a:t>e</a:t>
            </a:r>
            <a:r>
              <a:rPr sz="1700" i="1" spc="-175" dirty="0">
                <a:solidFill>
                  <a:srgbClr val="262626"/>
                </a:solidFill>
                <a:latin typeface="Times New Roman"/>
                <a:cs typeface="Times New Roman"/>
              </a:rPr>
              <a:t>v</a:t>
            </a:r>
            <a:r>
              <a:rPr sz="1700" i="1" spc="-90" dirty="0">
                <a:solidFill>
                  <a:srgbClr val="262626"/>
                </a:solidFill>
                <a:latin typeface="Times New Roman"/>
                <a:cs typeface="Times New Roman"/>
              </a:rPr>
              <a:t>i</a:t>
            </a:r>
            <a:r>
              <a:rPr sz="1700" i="1" spc="-260" dirty="0">
                <a:solidFill>
                  <a:srgbClr val="262626"/>
                </a:solidFill>
                <a:latin typeface="Times New Roman"/>
                <a:cs typeface="Times New Roman"/>
              </a:rPr>
              <a:t>e</a:t>
            </a:r>
            <a:r>
              <a:rPr sz="1700" i="1" spc="-240" dirty="0">
                <a:solidFill>
                  <a:srgbClr val="262626"/>
                </a:solidFill>
                <a:latin typeface="Times New Roman"/>
                <a:cs typeface="Times New Roman"/>
              </a:rPr>
              <a:t>w</a:t>
            </a:r>
            <a:r>
              <a:rPr sz="1700" spc="-55" dirty="0">
                <a:solidFill>
                  <a:srgbClr val="262626"/>
                </a:solidFill>
                <a:latin typeface="Times New Roman"/>
                <a:cs typeface="Times New Roman"/>
              </a:rPr>
              <a:t>,</a:t>
            </a:r>
            <a:r>
              <a:rPr sz="170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700" i="1" spc="-55" dirty="0">
                <a:solidFill>
                  <a:srgbClr val="262626"/>
                </a:solidFill>
                <a:latin typeface="Times New Roman"/>
                <a:cs typeface="Times New Roman"/>
              </a:rPr>
              <a:t>54</a:t>
            </a:r>
            <a:r>
              <a:rPr sz="1700" spc="-75" dirty="0">
                <a:solidFill>
                  <a:srgbClr val="262626"/>
                </a:solidFill>
                <a:latin typeface="Times New Roman"/>
                <a:cs typeface="Times New Roman"/>
              </a:rPr>
              <a:t>(</a:t>
            </a:r>
            <a:r>
              <a:rPr sz="1700" spc="-55" dirty="0">
                <a:solidFill>
                  <a:srgbClr val="262626"/>
                </a:solidFill>
                <a:latin typeface="Times New Roman"/>
                <a:cs typeface="Times New Roman"/>
              </a:rPr>
              <a:t>4</a:t>
            </a:r>
            <a:r>
              <a:rPr sz="1700" spc="-75" dirty="0">
                <a:solidFill>
                  <a:srgbClr val="262626"/>
                </a:solidFill>
                <a:latin typeface="Times New Roman"/>
                <a:cs typeface="Times New Roman"/>
              </a:rPr>
              <a:t>)</a:t>
            </a:r>
            <a:r>
              <a:rPr sz="1700" spc="-55" dirty="0">
                <a:solidFill>
                  <a:srgbClr val="262626"/>
                </a:solidFill>
                <a:latin typeface="Times New Roman"/>
                <a:cs typeface="Times New Roman"/>
              </a:rPr>
              <a:t>,</a:t>
            </a:r>
            <a:r>
              <a:rPr sz="170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700" spc="10" dirty="0">
                <a:solidFill>
                  <a:srgbClr val="262626"/>
                </a:solidFill>
                <a:latin typeface="Times New Roman"/>
                <a:cs typeface="Times New Roman"/>
              </a:rPr>
              <a:t>p</a:t>
            </a:r>
            <a:r>
              <a:rPr sz="1700" spc="-65" dirty="0">
                <a:solidFill>
                  <a:srgbClr val="262626"/>
                </a:solidFill>
                <a:latin typeface="Times New Roman"/>
                <a:cs typeface="Times New Roman"/>
              </a:rPr>
              <a:t>p</a:t>
            </a:r>
            <a:r>
              <a:rPr sz="1700" spc="-55" dirty="0">
                <a:solidFill>
                  <a:srgbClr val="262626"/>
                </a:solidFill>
                <a:latin typeface="Times New Roman"/>
                <a:cs typeface="Times New Roman"/>
              </a:rPr>
              <a:t>.93</a:t>
            </a:r>
            <a:r>
              <a:rPr sz="1700" spc="-30" dirty="0">
                <a:solidFill>
                  <a:srgbClr val="262626"/>
                </a:solidFill>
                <a:latin typeface="Times New Roman"/>
                <a:cs typeface="Times New Roman"/>
              </a:rPr>
              <a:t>-</a:t>
            </a:r>
            <a:r>
              <a:rPr sz="1700" spc="-55" dirty="0">
                <a:solidFill>
                  <a:srgbClr val="262626"/>
                </a:solidFill>
                <a:latin typeface="Times New Roman"/>
                <a:cs typeface="Times New Roman"/>
              </a:rPr>
              <a:t>117.</a:t>
            </a:r>
            <a:endParaRPr sz="1700">
              <a:latin typeface="Times New Roman"/>
              <a:cs typeface="Times New Roman"/>
            </a:endParaRPr>
          </a:p>
          <a:p>
            <a:pPr marL="297815" marR="160655" indent="-285750">
              <a:lnSpc>
                <a:spcPct val="78800"/>
              </a:lnSpc>
              <a:spcBef>
                <a:spcPts val="1080"/>
              </a:spcBef>
              <a:buClr>
                <a:srgbClr val="83992A"/>
              </a:buClr>
              <a:buSzPct val="117647"/>
              <a:buFont typeface="Arial MT"/>
              <a:buChar char="•"/>
              <a:tabLst>
                <a:tab pos="297815" algn="l"/>
                <a:tab pos="298450" algn="l"/>
              </a:tabLst>
            </a:pPr>
            <a:r>
              <a:rPr sz="1700" spc="-65" dirty="0">
                <a:solidFill>
                  <a:srgbClr val="262626"/>
                </a:solidFill>
                <a:latin typeface="Times New Roman"/>
                <a:cs typeface="Times New Roman"/>
              </a:rPr>
              <a:t>Patary,</a:t>
            </a:r>
            <a:r>
              <a:rPr sz="1700" spc="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700" spc="-65" dirty="0">
                <a:solidFill>
                  <a:srgbClr val="262626"/>
                </a:solidFill>
                <a:latin typeface="Times New Roman"/>
                <a:cs typeface="Times New Roman"/>
              </a:rPr>
              <a:t>C.L.,</a:t>
            </a:r>
            <a:r>
              <a:rPr sz="1700" spc="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700" spc="-55" dirty="0">
                <a:solidFill>
                  <a:srgbClr val="262626"/>
                </a:solidFill>
                <a:latin typeface="Times New Roman"/>
                <a:cs typeface="Times New Roman"/>
              </a:rPr>
              <a:t>2014.</a:t>
            </a:r>
            <a:r>
              <a:rPr sz="1700" spc="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700" spc="-50" dirty="0">
                <a:solidFill>
                  <a:srgbClr val="262626"/>
                </a:solidFill>
                <a:latin typeface="Times New Roman"/>
                <a:cs typeface="Times New Roman"/>
              </a:rPr>
              <a:t>Gamifying</a:t>
            </a:r>
            <a:r>
              <a:rPr sz="1700" spc="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700" spc="-80" dirty="0">
                <a:solidFill>
                  <a:srgbClr val="262626"/>
                </a:solidFill>
                <a:latin typeface="Times New Roman"/>
                <a:cs typeface="Times New Roman"/>
              </a:rPr>
              <a:t>agile</a:t>
            </a:r>
            <a:r>
              <a:rPr sz="1700" spc="1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700" spc="-25" dirty="0">
                <a:solidFill>
                  <a:srgbClr val="262626"/>
                </a:solidFill>
                <a:latin typeface="Times New Roman"/>
                <a:cs typeface="Times New Roman"/>
              </a:rPr>
              <a:t>projects</a:t>
            </a:r>
            <a:r>
              <a:rPr sz="1700" spc="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700" spc="20" dirty="0">
                <a:solidFill>
                  <a:srgbClr val="262626"/>
                </a:solidFill>
                <a:latin typeface="Times New Roman"/>
                <a:cs typeface="Times New Roman"/>
              </a:rPr>
              <a:t>to</a:t>
            </a:r>
            <a:r>
              <a:rPr sz="170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700" spc="-50" dirty="0">
                <a:solidFill>
                  <a:srgbClr val="262626"/>
                </a:solidFill>
                <a:latin typeface="Times New Roman"/>
                <a:cs typeface="Times New Roman"/>
              </a:rPr>
              <a:t>drive</a:t>
            </a:r>
            <a:r>
              <a:rPr sz="1700" spc="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700" spc="-50" dirty="0">
                <a:solidFill>
                  <a:srgbClr val="262626"/>
                </a:solidFill>
                <a:latin typeface="Times New Roman"/>
                <a:cs typeface="Times New Roman"/>
              </a:rPr>
              <a:t>employee</a:t>
            </a:r>
            <a:r>
              <a:rPr sz="1700" spc="1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700" spc="-30" dirty="0">
                <a:solidFill>
                  <a:srgbClr val="262626"/>
                </a:solidFill>
                <a:latin typeface="Times New Roman"/>
                <a:cs typeface="Times New Roman"/>
              </a:rPr>
              <a:t>engagement</a:t>
            </a:r>
            <a:r>
              <a:rPr sz="1700" spc="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700" spc="-20" dirty="0">
                <a:solidFill>
                  <a:srgbClr val="262626"/>
                </a:solidFill>
                <a:latin typeface="Times New Roman"/>
                <a:cs typeface="Times New Roman"/>
              </a:rPr>
              <a:t>and</a:t>
            </a:r>
            <a:r>
              <a:rPr sz="1700" spc="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700" spc="-45" dirty="0">
                <a:solidFill>
                  <a:srgbClr val="262626"/>
                </a:solidFill>
                <a:latin typeface="Times New Roman"/>
                <a:cs typeface="Times New Roman"/>
              </a:rPr>
              <a:t>increase</a:t>
            </a:r>
            <a:r>
              <a:rPr sz="1700" spc="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700" spc="-20" dirty="0">
                <a:solidFill>
                  <a:srgbClr val="262626"/>
                </a:solidFill>
                <a:latin typeface="Times New Roman"/>
                <a:cs typeface="Times New Roman"/>
              </a:rPr>
              <a:t>performance.</a:t>
            </a:r>
            <a:r>
              <a:rPr sz="1700" spc="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700" i="1" spc="-85" dirty="0">
                <a:solidFill>
                  <a:srgbClr val="262626"/>
                </a:solidFill>
                <a:latin typeface="Times New Roman"/>
                <a:cs typeface="Times New Roman"/>
              </a:rPr>
              <a:t>PM </a:t>
            </a:r>
            <a:r>
              <a:rPr sz="1700" i="1" spc="-409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700" i="1" spc="-140" dirty="0">
                <a:solidFill>
                  <a:srgbClr val="262626"/>
                </a:solidFill>
                <a:latin typeface="Times New Roman"/>
                <a:cs typeface="Times New Roman"/>
              </a:rPr>
              <a:t>World</a:t>
            </a:r>
            <a:r>
              <a:rPr sz="1700" i="1" spc="-1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700" i="1" spc="-130" dirty="0">
                <a:solidFill>
                  <a:srgbClr val="262626"/>
                </a:solidFill>
                <a:latin typeface="Times New Roman"/>
                <a:cs typeface="Times New Roman"/>
              </a:rPr>
              <a:t>J</a:t>
            </a:r>
            <a:r>
              <a:rPr sz="1700" spc="-130" dirty="0">
                <a:solidFill>
                  <a:srgbClr val="262626"/>
                </a:solidFill>
                <a:latin typeface="Times New Roman"/>
                <a:cs typeface="Times New Roman"/>
              </a:rPr>
              <a:t>,</a:t>
            </a:r>
            <a:r>
              <a:rPr sz="170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700" i="1" spc="-60" dirty="0">
                <a:solidFill>
                  <a:srgbClr val="262626"/>
                </a:solidFill>
                <a:latin typeface="Times New Roman"/>
                <a:cs typeface="Times New Roman"/>
              </a:rPr>
              <a:t>3</a:t>
            </a:r>
            <a:r>
              <a:rPr sz="1700" spc="-60" dirty="0">
                <a:solidFill>
                  <a:srgbClr val="262626"/>
                </a:solidFill>
                <a:latin typeface="Times New Roman"/>
                <a:cs typeface="Times New Roman"/>
              </a:rPr>
              <a:t>(11),</a:t>
            </a:r>
            <a:r>
              <a:rPr sz="170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700" spc="-45" dirty="0">
                <a:solidFill>
                  <a:srgbClr val="262626"/>
                </a:solidFill>
                <a:latin typeface="Times New Roman"/>
                <a:cs typeface="Times New Roman"/>
              </a:rPr>
              <a:t>pp.1-18.</a:t>
            </a:r>
            <a:endParaRPr sz="1700">
              <a:latin typeface="Times New Roman"/>
              <a:cs typeface="Times New Roman"/>
            </a:endParaRPr>
          </a:p>
          <a:p>
            <a:pPr marL="297815" marR="757555" indent="-285750">
              <a:lnSpc>
                <a:spcPts val="1700"/>
              </a:lnSpc>
              <a:spcBef>
                <a:spcPts val="894"/>
              </a:spcBef>
              <a:buClr>
                <a:srgbClr val="83992A"/>
              </a:buClr>
              <a:buSzPct val="117647"/>
              <a:buFont typeface="Arial MT"/>
              <a:buChar char="•"/>
              <a:tabLst>
                <a:tab pos="297815" algn="l"/>
                <a:tab pos="298450" algn="l"/>
              </a:tabLst>
            </a:pPr>
            <a:r>
              <a:rPr sz="1700" spc="-85" dirty="0">
                <a:solidFill>
                  <a:srgbClr val="262626"/>
                </a:solidFill>
                <a:latin typeface="Times New Roman"/>
                <a:cs typeface="Times New Roman"/>
              </a:rPr>
              <a:t>Ramaswamy,</a:t>
            </a:r>
            <a:r>
              <a:rPr sz="1700" spc="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700" spc="-140" dirty="0">
                <a:solidFill>
                  <a:srgbClr val="262626"/>
                </a:solidFill>
                <a:latin typeface="Times New Roman"/>
                <a:cs typeface="Times New Roman"/>
              </a:rPr>
              <a:t>V.,</a:t>
            </a:r>
            <a:r>
              <a:rPr sz="1700" spc="1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700" spc="-55" dirty="0">
                <a:solidFill>
                  <a:srgbClr val="262626"/>
                </a:solidFill>
                <a:latin typeface="Times New Roman"/>
                <a:cs typeface="Times New Roman"/>
              </a:rPr>
              <a:t>2008.</a:t>
            </a:r>
            <a:r>
              <a:rPr sz="1700" spc="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700" spc="-35" dirty="0">
                <a:solidFill>
                  <a:srgbClr val="262626"/>
                </a:solidFill>
                <a:latin typeface="Times New Roman"/>
                <a:cs typeface="Times New Roman"/>
              </a:rPr>
              <a:t>Co</a:t>
            </a:r>
            <a:r>
              <a:rPr sz="1700" spc="-35" dirty="0">
                <a:solidFill>
                  <a:srgbClr val="262626"/>
                </a:solidFill>
                <a:latin typeface="Cambria Math"/>
                <a:cs typeface="Cambria Math"/>
              </a:rPr>
              <a:t>-</a:t>
            </a:r>
            <a:r>
              <a:rPr sz="1700" spc="-35" dirty="0">
                <a:solidFill>
                  <a:srgbClr val="262626"/>
                </a:solidFill>
                <a:latin typeface="Times New Roman"/>
                <a:cs typeface="Times New Roman"/>
              </a:rPr>
              <a:t>creating</a:t>
            </a:r>
            <a:r>
              <a:rPr sz="1700" spc="1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700" spc="-65" dirty="0">
                <a:solidFill>
                  <a:srgbClr val="262626"/>
                </a:solidFill>
                <a:latin typeface="Times New Roman"/>
                <a:cs typeface="Times New Roman"/>
              </a:rPr>
              <a:t>value</a:t>
            </a:r>
            <a:r>
              <a:rPr sz="1700" spc="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700" spc="-10" dirty="0">
                <a:solidFill>
                  <a:srgbClr val="262626"/>
                </a:solidFill>
                <a:latin typeface="Times New Roman"/>
                <a:cs typeface="Times New Roman"/>
              </a:rPr>
              <a:t>through</a:t>
            </a:r>
            <a:r>
              <a:rPr sz="1700" spc="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700" spc="-20" dirty="0">
                <a:solidFill>
                  <a:srgbClr val="262626"/>
                </a:solidFill>
                <a:latin typeface="Times New Roman"/>
                <a:cs typeface="Times New Roman"/>
              </a:rPr>
              <a:t>customers'</a:t>
            </a:r>
            <a:r>
              <a:rPr sz="170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700" spc="-45" dirty="0">
                <a:solidFill>
                  <a:srgbClr val="262626"/>
                </a:solidFill>
                <a:latin typeface="Times New Roman"/>
                <a:cs typeface="Times New Roman"/>
              </a:rPr>
              <a:t>experiences:</a:t>
            </a:r>
            <a:r>
              <a:rPr sz="1700" spc="1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700" spc="-5" dirty="0">
                <a:solidFill>
                  <a:srgbClr val="262626"/>
                </a:solidFill>
                <a:latin typeface="Times New Roman"/>
                <a:cs typeface="Times New Roman"/>
              </a:rPr>
              <a:t>the</a:t>
            </a:r>
            <a:r>
              <a:rPr sz="1700" spc="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700" spc="-35" dirty="0">
                <a:solidFill>
                  <a:srgbClr val="262626"/>
                </a:solidFill>
                <a:latin typeface="Times New Roman"/>
                <a:cs typeface="Times New Roman"/>
              </a:rPr>
              <a:t>Nike</a:t>
            </a:r>
            <a:r>
              <a:rPr sz="1700" spc="1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700" spc="-60" dirty="0">
                <a:solidFill>
                  <a:srgbClr val="262626"/>
                </a:solidFill>
                <a:latin typeface="Times New Roman"/>
                <a:cs typeface="Times New Roman"/>
              </a:rPr>
              <a:t>case.</a:t>
            </a:r>
            <a:r>
              <a:rPr sz="1700" spc="1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700" i="1" spc="-140" dirty="0">
                <a:solidFill>
                  <a:srgbClr val="262626"/>
                </a:solidFill>
                <a:latin typeface="Times New Roman"/>
                <a:cs typeface="Times New Roman"/>
              </a:rPr>
              <a:t>Strategy</a:t>
            </a:r>
            <a:r>
              <a:rPr sz="1700" i="1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700" i="1" spc="215" dirty="0">
                <a:solidFill>
                  <a:srgbClr val="262626"/>
                </a:solidFill>
                <a:latin typeface="Times New Roman"/>
                <a:cs typeface="Times New Roman"/>
              </a:rPr>
              <a:t>&amp; </a:t>
            </a:r>
            <a:r>
              <a:rPr sz="1700" i="1" spc="-409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700" i="1" spc="-155" dirty="0">
                <a:solidFill>
                  <a:srgbClr val="262626"/>
                </a:solidFill>
                <a:latin typeface="Times New Roman"/>
                <a:cs typeface="Times New Roman"/>
              </a:rPr>
              <a:t>leadership</a:t>
            </a:r>
            <a:r>
              <a:rPr sz="1700" spc="-155" dirty="0">
                <a:solidFill>
                  <a:srgbClr val="262626"/>
                </a:solidFill>
                <a:latin typeface="Times New Roman"/>
                <a:cs typeface="Times New Roman"/>
              </a:rPr>
              <a:t>,</a:t>
            </a:r>
            <a:r>
              <a:rPr sz="1700" spc="-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700" i="1" spc="-60" dirty="0">
                <a:solidFill>
                  <a:srgbClr val="262626"/>
                </a:solidFill>
                <a:latin typeface="Times New Roman"/>
                <a:cs typeface="Times New Roman"/>
              </a:rPr>
              <a:t>36</a:t>
            </a:r>
            <a:r>
              <a:rPr sz="1700" spc="-60" dirty="0">
                <a:solidFill>
                  <a:srgbClr val="262626"/>
                </a:solidFill>
                <a:latin typeface="Times New Roman"/>
                <a:cs typeface="Times New Roman"/>
              </a:rPr>
              <a:t>(5),</a:t>
            </a:r>
            <a:r>
              <a:rPr sz="170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700" spc="-45" dirty="0">
                <a:solidFill>
                  <a:srgbClr val="262626"/>
                </a:solidFill>
                <a:latin typeface="Times New Roman"/>
                <a:cs typeface="Times New Roman"/>
              </a:rPr>
              <a:t>pp.9-14.</a:t>
            </a:r>
            <a:endParaRPr sz="1700">
              <a:latin typeface="Times New Roman"/>
              <a:cs typeface="Times New Roman"/>
            </a:endParaRPr>
          </a:p>
          <a:p>
            <a:pPr marL="297815" marR="44450" indent="-285750">
              <a:lnSpc>
                <a:spcPct val="78800"/>
              </a:lnSpc>
              <a:spcBef>
                <a:spcPts val="990"/>
              </a:spcBef>
              <a:buClr>
                <a:srgbClr val="83992A"/>
              </a:buClr>
              <a:buSzPct val="117647"/>
              <a:buFont typeface="Arial MT"/>
              <a:buChar char="•"/>
              <a:tabLst>
                <a:tab pos="297815" algn="l"/>
                <a:tab pos="298450" algn="l"/>
              </a:tabLst>
            </a:pPr>
            <a:r>
              <a:rPr sz="1700" spc="-25" dirty="0">
                <a:solidFill>
                  <a:srgbClr val="262626"/>
                </a:solidFill>
                <a:latin typeface="Times New Roman"/>
                <a:cs typeface="Times New Roman"/>
              </a:rPr>
              <a:t>Zadek, </a:t>
            </a:r>
            <a:r>
              <a:rPr sz="1700" spc="-105" dirty="0">
                <a:solidFill>
                  <a:srgbClr val="262626"/>
                </a:solidFill>
                <a:latin typeface="Times New Roman"/>
                <a:cs typeface="Times New Roman"/>
              </a:rPr>
              <a:t>S., </a:t>
            </a:r>
            <a:r>
              <a:rPr sz="1700" spc="-55" dirty="0">
                <a:solidFill>
                  <a:srgbClr val="262626"/>
                </a:solidFill>
                <a:latin typeface="Times New Roman"/>
                <a:cs typeface="Times New Roman"/>
              </a:rPr>
              <a:t>2007. </a:t>
            </a:r>
            <a:r>
              <a:rPr sz="1700" dirty="0">
                <a:solidFill>
                  <a:srgbClr val="262626"/>
                </a:solidFill>
                <a:latin typeface="Times New Roman"/>
                <a:cs typeface="Times New Roman"/>
              </a:rPr>
              <a:t>The </a:t>
            </a:r>
            <a:r>
              <a:rPr sz="1700" spc="-5" dirty="0">
                <a:solidFill>
                  <a:srgbClr val="262626"/>
                </a:solidFill>
                <a:latin typeface="Times New Roman"/>
                <a:cs typeface="Times New Roman"/>
              </a:rPr>
              <a:t>path </a:t>
            </a:r>
            <a:r>
              <a:rPr sz="1700" spc="20" dirty="0">
                <a:solidFill>
                  <a:srgbClr val="262626"/>
                </a:solidFill>
                <a:latin typeface="Times New Roman"/>
                <a:cs typeface="Times New Roman"/>
              </a:rPr>
              <a:t>to </a:t>
            </a:r>
            <a:r>
              <a:rPr sz="1700" spc="-10" dirty="0">
                <a:solidFill>
                  <a:srgbClr val="262626"/>
                </a:solidFill>
                <a:latin typeface="Times New Roman"/>
                <a:cs typeface="Times New Roman"/>
              </a:rPr>
              <a:t>corporate </a:t>
            </a:r>
            <a:r>
              <a:rPr sz="1700" spc="-50" dirty="0">
                <a:solidFill>
                  <a:srgbClr val="262626"/>
                </a:solidFill>
                <a:latin typeface="Times New Roman"/>
                <a:cs typeface="Times New Roman"/>
              </a:rPr>
              <a:t>responsibility. </a:t>
            </a:r>
            <a:r>
              <a:rPr sz="1700" spc="20" dirty="0">
                <a:solidFill>
                  <a:srgbClr val="262626"/>
                </a:solidFill>
                <a:latin typeface="Times New Roman"/>
                <a:cs typeface="Times New Roman"/>
              </a:rPr>
              <a:t>In </a:t>
            </a:r>
            <a:r>
              <a:rPr sz="1700" i="1" spc="-160" dirty="0">
                <a:solidFill>
                  <a:srgbClr val="262626"/>
                </a:solidFill>
                <a:latin typeface="Times New Roman"/>
                <a:cs typeface="Times New Roman"/>
              </a:rPr>
              <a:t>Corporate</a:t>
            </a:r>
            <a:r>
              <a:rPr sz="1700" i="1" spc="-15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700" i="1" spc="-170" dirty="0">
                <a:solidFill>
                  <a:srgbClr val="262626"/>
                </a:solidFill>
                <a:latin typeface="Times New Roman"/>
                <a:cs typeface="Times New Roman"/>
              </a:rPr>
              <a:t>ethics</a:t>
            </a:r>
            <a:r>
              <a:rPr sz="1700" i="1" spc="-16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700" i="1" spc="-155" dirty="0">
                <a:solidFill>
                  <a:srgbClr val="262626"/>
                </a:solidFill>
                <a:latin typeface="Times New Roman"/>
                <a:cs typeface="Times New Roman"/>
              </a:rPr>
              <a:t>and</a:t>
            </a:r>
            <a:r>
              <a:rPr sz="1700" i="1" spc="-15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700" i="1" spc="-185" dirty="0">
                <a:solidFill>
                  <a:srgbClr val="262626"/>
                </a:solidFill>
                <a:latin typeface="Times New Roman"/>
                <a:cs typeface="Times New Roman"/>
              </a:rPr>
              <a:t>corporate</a:t>
            </a:r>
            <a:r>
              <a:rPr sz="1700" i="1" spc="-18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700" i="1" spc="-204" dirty="0">
                <a:solidFill>
                  <a:srgbClr val="262626"/>
                </a:solidFill>
                <a:latin typeface="Times New Roman"/>
                <a:cs typeface="Times New Roman"/>
              </a:rPr>
              <a:t>governance</a:t>
            </a:r>
            <a:r>
              <a:rPr sz="1700" i="1" spc="-20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700" spc="-45" dirty="0">
                <a:solidFill>
                  <a:srgbClr val="262626"/>
                </a:solidFill>
                <a:latin typeface="Times New Roman"/>
                <a:cs typeface="Times New Roman"/>
              </a:rPr>
              <a:t>(pp. </a:t>
            </a:r>
            <a:r>
              <a:rPr sz="1700" spc="-55" dirty="0">
                <a:solidFill>
                  <a:srgbClr val="262626"/>
                </a:solidFill>
                <a:latin typeface="Times New Roman"/>
                <a:cs typeface="Times New Roman"/>
              </a:rPr>
              <a:t>159-172). </a:t>
            </a:r>
            <a:r>
              <a:rPr sz="1700" spc="-409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700" spc="-55" dirty="0">
                <a:solidFill>
                  <a:srgbClr val="262626"/>
                </a:solidFill>
                <a:latin typeface="Times New Roman"/>
                <a:cs typeface="Times New Roman"/>
              </a:rPr>
              <a:t>Berlin,</a:t>
            </a:r>
            <a:r>
              <a:rPr sz="1700" spc="-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700" spc="-40" dirty="0">
                <a:solidFill>
                  <a:srgbClr val="262626"/>
                </a:solidFill>
                <a:latin typeface="Times New Roman"/>
                <a:cs typeface="Times New Roman"/>
              </a:rPr>
              <a:t>Heidelberg:</a:t>
            </a:r>
            <a:r>
              <a:rPr sz="170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700" spc="-40" dirty="0">
                <a:solidFill>
                  <a:srgbClr val="262626"/>
                </a:solidFill>
                <a:latin typeface="Times New Roman"/>
                <a:cs typeface="Times New Roman"/>
              </a:rPr>
              <a:t>Springer</a:t>
            </a:r>
            <a:r>
              <a:rPr sz="1700" spc="-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700" spc="-50" dirty="0">
                <a:solidFill>
                  <a:srgbClr val="262626"/>
                </a:solidFill>
                <a:latin typeface="Times New Roman"/>
                <a:cs typeface="Times New Roman"/>
              </a:rPr>
              <a:t>Berlin</a:t>
            </a:r>
            <a:r>
              <a:rPr sz="1700" spc="-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700" spc="-45" dirty="0">
                <a:solidFill>
                  <a:srgbClr val="262626"/>
                </a:solidFill>
                <a:latin typeface="Times New Roman"/>
                <a:cs typeface="Times New Roman"/>
              </a:rPr>
              <a:t>Heidelberg.</a:t>
            </a:r>
            <a:endParaRPr sz="1700">
              <a:latin typeface="Times New Roman"/>
              <a:cs typeface="Times New Roman"/>
            </a:endParaRPr>
          </a:p>
          <a:p>
            <a:pPr marL="297815" marR="397510" indent="-285750">
              <a:lnSpc>
                <a:spcPct val="77600"/>
              </a:lnSpc>
              <a:spcBef>
                <a:spcPts val="1125"/>
              </a:spcBef>
              <a:buClr>
                <a:srgbClr val="83992A"/>
              </a:buClr>
              <a:buSzPct val="117647"/>
              <a:buFont typeface="Arial MT"/>
              <a:buChar char="•"/>
              <a:tabLst>
                <a:tab pos="297815" algn="l"/>
                <a:tab pos="298450" algn="l"/>
              </a:tabLst>
            </a:pPr>
            <a:r>
              <a:rPr sz="1700" spc="-50" dirty="0">
                <a:solidFill>
                  <a:srgbClr val="262626"/>
                </a:solidFill>
                <a:latin typeface="Times New Roman"/>
                <a:cs typeface="Times New Roman"/>
              </a:rPr>
              <a:t>Mahdi,</a:t>
            </a:r>
            <a:r>
              <a:rPr sz="1700" spc="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700" spc="-50" dirty="0">
                <a:solidFill>
                  <a:srgbClr val="262626"/>
                </a:solidFill>
                <a:latin typeface="Times New Roman"/>
                <a:cs typeface="Times New Roman"/>
              </a:rPr>
              <a:t>H.A.A.,</a:t>
            </a:r>
            <a:r>
              <a:rPr sz="1700" spc="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700" spc="-45" dirty="0">
                <a:solidFill>
                  <a:srgbClr val="262626"/>
                </a:solidFill>
                <a:latin typeface="Times New Roman"/>
                <a:cs typeface="Times New Roman"/>
              </a:rPr>
              <a:t>Abbas,</a:t>
            </a:r>
            <a:r>
              <a:rPr sz="1700" spc="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700" spc="-70" dirty="0">
                <a:solidFill>
                  <a:srgbClr val="262626"/>
                </a:solidFill>
                <a:latin typeface="Times New Roman"/>
                <a:cs typeface="Times New Roman"/>
              </a:rPr>
              <a:t>M.,</a:t>
            </a:r>
            <a:r>
              <a:rPr sz="1700" spc="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700" spc="-65" dirty="0">
                <a:solidFill>
                  <a:srgbClr val="262626"/>
                </a:solidFill>
                <a:latin typeface="Times New Roman"/>
                <a:cs typeface="Times New Roman"/>
              </a:rPr>
              <a:t>Mazar,</a:t>
            </a:r>
            <a:r>
              <a:rPr sz="1700" spc="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700" spc="-55" dirty="0">
                <a:solidFill>
                  <a:srgbClr val="262626"/>
                </a:solidFill>
                <a:latin typeface="Times New Roman"/>
                <a:cs typeface="Times New Roman"/>
              </a:rPr>
              <a:t>T.I.</a:t>
            </a:r>
            <a:r>
              <a:rPr sz="1700" spc="1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700" spc="-20" dirty="0">
                <a:solidFill>
                  <a:srgbClr val="262626"/>
                </a:solidFill>
                <a:latin typeface="Times New Roman"/>
                <a:cs typeface="Times New Roman"/>
              </a:rPr>
              <a:t>and</a:t>
            </a:r>
            <a:r>
              <a:rPr sz="1700" spc="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700" spc="-20" dirty="0">
                <a:solidFill>
                  <a:srgbClr val="262626"/>
                </a:solidFill>
                <a:latin typeface="Times New Roman"/>
                <a:cs typeface="Times New Roman"/>
              </a:rPr>
              <a:t>George,</a:t>
            </a:r>
            <a:r>
              <a:rPr sz="1700" spc="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700" spc="-105" dirty="0">
                <a:solidFill>
                  <a:srgbClr val="262626"/>
                </a:solidFill>
                <a:latin typeface="Times New Roman"/>
                <a:cs typeface="Times New Roman"/>
              </a:rPr>
              <a:t>S.,</a:t>
            </a:r>
            <a:r>
              <a:rPr sz="1700" spc="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700" spc="-55" dirty="0">
                <a:solidFill>
                  <a:srgbClr val="262626"/>
                </a:solidFill>
                <a:latin typeface="Times New Roman"/>
                <a:cs typeface="Times New Roman"/>
              </a:rPr>
              <a:t>2015.</a:t>
            </a:r>
            <a:r>
              <a:rPr sz="1700" spc="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700" spc="-80" dirty="0">
                <a:solidFill>
                  <a:srgbClr val="262626"/>
                </a:solidFill>
                <a:latin typeface="Times New Roman"/>
                <a:cs typeface="Times New Roman"/>
              </a:rPr>
              <a:t>A</a:t>
            </a:r>
            <a:r>
              <a:rPr sz="170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700" spc="-40" dirty="0">
                <a:solidFill>
                  <a:srgbClr val="262626"/>
                </a:solidFill>
                <a:latin typeface="Times New Roman"/>
                <a:cs typeface="Times New Roman"/>
              </a:rPr>
              <a:t>Comparative</a:t>
            </a:r>
            <a:r>
              <a:rPr sz="1700" spc="1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700" spc="-70" dirty="0">
                <a:solidFill>
                  <a:srgbClr val="262626"/>
                </a:solidFill>
                <a:latin typeface="Times New Roman"/>
                <a:cs typeface="Times New Roman"/>
              </a:rPr>
              <a:t>Analysis</a:t>
            </a:r>
            <a:r>
              <a:rPr sz="1700" spc="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700" spc="-5" dirty="0">
                <a:solidFill>
                  <a:srgbClr val="262626"/>
                </a:solidFill>
                <a:latin typeface="Times New Roman"/>
                <a:cs typeface="Times New Roman"/>
              </a:rPr>
              <a:t>of</a:t>
            </a:r>
            <a:r>
              <a:rPr sz="1700" spc="22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700" spc="-50" dirty="0">
                <a:solidFill>
                  <a:srgbClr val="262626"/>
                </a:solidFill>
                <a:latin typeface="Times New Roman"/>
                <a:cs typeface="Times New Roman"/>
              </a:rPr>
              <a:t>Strategies</a:t>
            </a:r>
            <a:r>
              <a:rPr sz="1700" spc="1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700" spc="-20" dirty="0">
                <a:solidFill>
                  <a:srgbClr val="262626"/>
                </a:solidFill>
                <a:latin typeface="Times New Roman"/>
                <a:cs typeface="Times New Roman"/>
              </a:rPr>
              <a:t>and </a:t>
            </a:r>
            <a:r>
              <a:rPr sz="1700" spc="-409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700" spc="-45" dirty="0">
                <a:solidFill>
                  <a:srgbClr val="262626"/>
                </a:solidFill>
                <a:latin typeface="Times New Roman"/>
                <a:cs typeface="Times New Roman"/>
              </a:rPr>
              <a:t>Business</a:t>
            </a:r>
            <a:r>
              <a:rPr sz="1700" spc="-5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700" spc="-45" dirty="0">
                <a:solidFill>
                  <a:srgbClr val="262626"/>
                </a:solidFill>
                <a:latin typeface="Times New Roman"/>
                <a:cs typeface="Times New Roman"/>
              </a:rPr>
              <a:t>Models</a:t>
            </a:r>
            <a:r>
              <a:rPr sz="170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700" spc="-5" dirty="0">
                <a:solidFill>
                  <a:srgbClr val="262626"/>
                </a:solidFill>
                <a:latin typeface="Times New Roman"/>
                <a:cs typeface="Times New Roman"/>
              </a:rPr>
              <a:t>of</a:t>
            </a:r>
            <a:r>
              <a:rPr sz="1700" spc="220" dirty="0">
                <a:solidFill>
                  <a:srgbClr val="262626"/>
                </a:solidFill>
                <a:latin typeface="Times New Roman"/>
                <a:cs typeface="Times New Roman"/>
              </a:rPr>
              <a:t> </a:t>
            </a:r>
            <a:r>
              <a:rPr sz="1700" spc="-40" dirty="0">
                <a:solidFill>
                  <a:srgbClr val="262626"/>
                </a:solidFill>
                <a:latin typeface="Times New Roman"/>
                <a:cs typeface="Times New Roman"/>
              </a:rPr>
              <a:t>Nike,</a:t>
            </a:r>
            <a:endParaRPr sz="17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262626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</TotalTime>
  <Words>1243</Words>
  <Application>Microsoft Office PowerPoint</Application>
  <PresentationFormat>Widescreen</PresentationFormat>
  <Paragraphs>152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9" baseType="lpstr">
      <vt:lpstr>Arial MT</vt:lpstr>
      <vt:lpstr>Calibri</vt:lpstr>
      <vt:lpstr>Cambria Math</vt:lpstr>
      <vt:lpstr>Georgia</vt:lpstr>
      <vt:lpstr>Times New Roman</vt:lpstr>
      <vt:lpstr>Office Theme</vt:lpstr>
      <vt:lpstr>Developing an Effective Employee  Engagement Strategy</vt:lpstr>
      <vt:lpstr>Our Team</vt:lpstr>
      <vt:lpstr>PowerPoint Presentation</vt:lpstr>
      <vt:lpstr>Objective</vt:lpstr>
      <vt:lpstr>Introduction</vt:lpstr>
      <vt:lpstr>Importance of Employee Engagement</vt:lpstr>
      <vt:lpstr>Employee engagement in Nike?</vt:lpstr>
      <vt:lpstr>Key Concepts and Theories</vt:lpstr>
      <vt:lpstr>Factors Affecting Employee Engagement at Nike</vt:lpstr>
      <vt:lpstr>Assessing Current Engagement Levels at Nike</vt:lpstr>
      <vt:lpstr>Developing the Engagement Strategy at Nike  Step 1: Leadership Commitment</vt:lpstr>
      <vt:lpstr>The influence of a positive work environment on  engagement at Nike</vt:lpstr>
      <vt:lpstr>PowerPoint Presentation</vt:lpstr>
      <vt:lpstr>Developing the Engagement Strategy at Nike - Step 4: Recognition  and Rewards</vt:lpstr>
      <vt:lpstr>Developing the Engagement Strategy at Nike -  Step 5: Professional Growth</vt:lpstr>
      <vt:lpstr> Recognizing</vt:lpstr>
      <vt:lpstr>Phased approach  to strategy  implementation at  Nike</vt:lpstr>
      <vt:lpstr>Measuring and Monitoring Engagement at  Nike</vt:lpstr>
      <vt:lpstr>Nike's Successful Engagement Strategy</vt:lpstr>
      <vt:lpstr>Challenges and Solutions in Nike's Engagement  Strategy</vt:lpstr>
      <vt:lpstr>Any Questions?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Developing an Effective Employee  Engagement Strategy</dc:title>
  <cp:lastModifiedBy>ankarao chowdary</cp:lastModifiedBy>
  <cp:revision>1</cp:revision>
  <dcterms:created xsi:type="dcterms:W3CDTF">2023-08-18T13:20:54Z</dcterms:created>
  <dcterms:modified xsi:type="dcterms:W3CDTF">2023-08-18T13:23:10Z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2023-08-14T00:00:00Z</vt:filetime>
  </property>
  <property fmtid="{D5CDD505-2E9C-101B-9397-08002B2CF9AE}" pid="3" name="LastSaved">
    <vt:filetime>2023-08-18T00:00:00Z</vt:filetime>
  </property>
</Properties>
</file>