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48" r:id="rId4"/>
    <p:sldMasterId id="2147483660" r:id="rId5"/>
  </p:sldMasterIdLst>
  <p:notesMasterIdLst>
    <p:notesMasterId r:id="rId41"/>
  </p:notesMasterIdLst>
  <p:sldIdLst>
    <p:sldId id="259" r:id="rId6"/>
    <p:sldId id="260" r:id="rId7"/>
    <p:sldId id="261" r:id="rId8"/>
    <p:sldId id="286" r:id="rId9"/>
    <p:sldId id="287" r:id="rId10"/>
    <p:sldId id="288" r:id="rId11"/>
    <p:sldId id="290" r:id="rId12"/>
    <p:sldId id="289" r:id="rId13"/>
    <p:sldId id="269" r:id="rId14"/>
    <p:sldId id="265" r:id="rId15"/>
    <p:sldId id="274" r:id="rId16"/>
    <p:sldId id="275" r:id="rId17"/>
    <p:sldId id="276" r:id="rId18"/>
    <p:sldId id="268" r:id="rId19"/>
    <p:sldId id="271" r:id="rId20"/>
    <p:sldId id="273" r:id="rId21"/>
    <p:sldId id="278" r:id="rId22"/>
    <p:sldId id="306" r:id="rId23"/>
    <p:sldId id="305" r:id="rId24"/>
    <p:sldId id="263" r:id="rId25"/>
    <p:sldId id="277" r:id="rId26"/>
    <p:sldId id="297" r:id="rId27"/>
    <p:sldId id="298" r:id="rId28"/>
    <p:sldId id="299" r:id="rId29"/>
    <p:sldId id="300" r:id="rId30"/>
    <p:sldId id="301" r:id="rId31"/>
    <p:sldId id="302" r:id="rId32"/>
    <p:sldId id="256" r:id="rId33"/>
    <p:sldId id="258" r:id="rId34"/>
    <p:sldId id="292" r:id="rId35"/>
    <p:sldId id="293" r:id="rId36"/>
    <p:sldId id="294" r:id="rId37"/>
    <p:sldId id="295" r:id="rId38"/>
    <p:sldId id="291" r:id="rId39"/>
    <p:sldId id="304" r:id="rId4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0AB2EC6-A0B8-E28E-CF9D-D96DF0942F2D}" v="1" dt="2020-05-12T08:27:42.81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734" autoAdjust="0"/>
    <p:restoredTop sz="94660"/>
  </p:normalViewPr>
  <p:slideViewPr>
    <p:cSldViewPr snapToGrid="0">
      <p:cViewPr varScale="1">
        <p:scale>
          <a:sx n="97" d="100"/>
          <a:sy n="97" d="100"/>
        </p:scale>
        <p:origin x="80" y="292"/>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presProps" Target="pres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viewProps" Target="viewProps.xml"/></Relationships>
</file>

<file path=ppt/diagrams/_rels/data2.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3.png"/><Relationship Id="rId7" Type="http://schemas.openxmlformats.org/officeDocument/2006/relationships/image" Target="../media/image15.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4.png"/><Relationship Id="rId4" Type="http://schemas.openxmlformats.org/officeDocument/2006/relationships/image" Target="../media/image15.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3.png"/><Relationship Id="rId7" Type="http://schemas.openxmlformats.org/officeDocument/2006/relationships/image" Target="../media/image15.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4.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FE7ED5FC-AC85-46FD-A75D-FF0055C9064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24E9541-8F34-4BB2-9618-FB3A98A4A29B}">
      <dgm:prSet/>
      <dgm:spPr/>
      <dgm:t>
        <a:bodyPr/>
        <a:lstStyle/>
        <a:p>
          <a:r>
            <a:rPr lang="en-GB" b="1" dirty="0"/>
            <a:t>What is the Law ?</a:t>
          </a:r>
          <a:endParaRPr lang="en-US" dirty="0"/>
        </a:p>
      </dgm:t>
    </dgm:pt>
    <dgm:pt modelId="{4A65EBBD-DE0E-4DA3-824C-43AEE47D65A4}" type="parTrans" cxnId="{551C10A6-52FE-4232-84B9-01FB45D1B45C}">
      <dgm:prSet/>
      <dgm:spPr/>
      <dgm:t>
        <a:bodyPr/>
        <a:lstStyle/>
        <a:p>
          <a:endParaRPr lang="en-US"/>
        </a:p>
      </dgm:t>
    </dgm:pt>
    <dgm:pt modelId="{680894FB-A19A-4DF7-A414-2DEA49937BC4}" type="sibTrans" cxnId="{551C10A6-52FE-4232-84B9-01FB45D1B45C}">
      <dgm:prSet/>
      <dgm:spPr/>
      <dgm:t>
        <a:bodyPr/>
        <a:lstStyle/>
        <a:p>
          <a:endParaRPr lang="en-US"/>
        </a:p>
      </dgm:t>
    </dgm:pt>
    <dgm:pt modelId="{3B90B607-7B8D-4EFE-BEF7-2F1213B45A7D}">
      <dgm:prSet/>
      <dgm:spPr/>
      <dgm:t>
        <a:bodyPr/>
        <a:lstStyle/>
        <a:p>
          <a:r>
            <a:rPr lang="en-GB" b="1" dirty="0"/>
            <a:t>Here are three cases which have different outcomes of liability. </a:t>
          </a:r>
          <a:endParaRPr lang="en-US" dirty="0"/>
        </a:p>
      </dgm:t>
    </dgm:pt>
    <dgm:pt modelId="{CEC07D95-B832-4A17-8868-1114AB4D3190}" type="parTrans" cxnId="{D5360F37-5EDD-4359-82E5-11DDA94680B6}">
      <dgm:prSet/>
      <dgm:spPr/>
      <dgm:t>
        <a:bodyPr/>
        <a:lstStyle/>
        <a:p>
          <a:endParaRPr lang="en-US"/>
        </a:p>
      </dgm:t>
    </dgm:pt>
    <dgm:pt modelId="{17C603C2-20F8-4BEC-8134-05B4E224BB32}" type="sibTrans" cxnId="{D5360F37-5EDD-4359-82E5-11DDA94680B6}">
      <dgm:prSet/>
      <dgm:spPr/>
      <dgm:t>
        <a:bodyPr/>
        <a:lstStyle/>
        <a:p>
          <a:endParaRPr lang="en-US"/>
        </a:p>
      </dgm:t>
    </dgm:pt>
    <dgm:pt modelId="{5B2B24AC-FF2F-41CD-9A30-23C7408BDCED}">
      <dgm:prSet/>
      <dgm:spPr/>
      <dgm:t>
        <a:bodyPr/>
        <a:lstStyle/>
        <a:p>
          <a:r>
            <a:rPr lang="en-GB" b="1" dirty="0"/>
            <a:t>Robin Waistell v Network Rail Infrastructure Limited</a:t>
          </a:r>
          <a:endParaRPr lang="en-US" dirty="0"/>
        </a:p>
      </dgm:t>
    </dgm:pt>
    <dgm:pt modelId="{4E4841E1-D215-4AAA-B1C5-744B52F12FB6}" type="parTrans" cxnId="{F19BF1D9-99B9-443A-BDC9-598B308A0DBC}">
      <dgm:prSet/>
      <dgm:spPr/>
      <dgm:t>
        <a:bodyPr/>
        <a:lstStyle/>
        <a:p>
          <a:endParaRPr lang="en-US"/>
        </a:p>
      </dgm:t>
    </dgm:pt>
    <dgm:pt modelId="{0C3E8495-5E9F-4830-A688-D06B82C8D760}" type="sibTrans" cxnId="{F19BF1D9-99B9-443A-BDC9-598B308A0DBC}">
      <dgm:prSet/>
      <dgm:spPr/>
      <dgm:t>
        <a:bodyPr/>
        <a:lstStyle/>
        <a:p>
          <a:endParaRPr lang="en-US"/>
        </a:p>
      </dgm:t>
    </dgm:pt>
    <dgm:pt modelId="{0EC5C88A-56B4-4024-B2EA-84169844B47A}">
      <dgm:prSet/>
      <dgm:spPr/>
      <dgm:t>
        <a:bodyPr/>
        <a:lstStyle/>
        <a:p>
          <a:r>
            <a:rPr lang="en-GB" b="1" dirty="0"/>
            <a:t>Flanagan v Wigan Metropolitan Borough Counci</a:t>
          </a:r>
          <a:r>
            <a:rPr lang="en-GB" dirty="0"/>
            <a:t>l </a:t>
          </a:r>
          <a:endParaRPr lang="en-US" dirty="0"/>
        </a:p>
      </dgm:t>
    </dgm:pt>
    <dgm:pt modelId="{3CBE6D59-9EDD-47A5-9729-3F465CC99A09}" type="parTrans" cxnId="{E90DA5A8-B9C3-4DD6-BCC8-361EC30DE71E}">
      <dgm:prSet/>
      <dgm:spPr/>
      <dgm:t>
        <a:bodyPr/>
        <a:lstStyle/>
        <a:p>
          <a:endParaRPr lang="en-US"/>
        </a:p>
      </dgm:t>
    </dgm:pt>
    <dgm:pt modelId="{7425659A-1350-4B5C-BE1D-210F9C78E58D}" type="sibTrans" cxnId="{E90DA5A8-B9C3-4DD6-BCC8-361EC30DE71E}">
      <dgm:prSet/>
      <dgm:spPr/>
      <dgm:t>
        <a:bodyPr/>
        <a:lstStyle/>
        <a:p>
          <a:endParaRPr lang="en-US"/>
        </a:p>
      </dgm:t>
    </dgm:pt>
    <dgm:pt modelId="{BBEA22DA-745D-49E1-A46F-EB6BF364573D}">
      <dgm:prSet/>
      <dgm:spPr/>
      <dgm:t>
        <a:bodyPr/>
        <a:lstStyle/>
        <a:p>
          <a:r>
            <a:rPr lang="en-GB" b="1" dirty="0"/>
            <a:t>Neal Soil Suppliers Ltd</a:t>
          </a:r>
          <a:endParaRPr lang="en-US" dirty="0"/>
        </a:p>
      </dgm:t>
    </dgm:pt>
    <dgm:pt modelId="{4B00556B-7206-463F-9071-7993B6B82EFF}" type="parTrans" cxnId="{B3EE9469-68C7-46BC-9BE5-4C4D931C4E75}">
      <dgm:prSet/>
      <dgm:spPr/>
      <dgm:t>
        <a:bodyPr/>
        <a:lstStyle/>
        <a:p>
          <a:endParaRPr lang="en-US"/>
        </a:p>
      </dgm:t>
    </dgm:pt>
    <dgm:pt modelId="{16B72A23-B7C0-404B-872F-E43C55123E3F}" type="sibTrans" cxnId="{B3EE9469-68C7-46BC-9BE5-4C4D931C4E75}">
      <dgm:prSet/>
      <dgm:spPr/>
      <dgm:t>
        <a:bodyPr/>
        <a:lstStyle/>
        <a:p>
          <a:endParaRPr lang="en-US"/>
        </a:p>
      </dgm:t>
    </dgm:pt>
    <dgm:pt modelId="{6CA9A882-8E53-43BB-AAC7-C6DF88B11D60}" type="pres">
      <dgm:prSet presAssocID="{FE7ED5FC-AC85-46FD-A75D-FF0055C90642}" presName="linear" presStyleCnt="0">
        <dgm:presLayoutVars>
          <dgm:animLvl val="lvl"/>
          <dgm:resizeHandles val="exact"/>
        </dgm:presLayoutVars>
      </dgm:prSet>
      <dgm:spPr/>
      <dgm:t>
        <a:bodyPr/>
        <a:lstStyle/>
        <a:p>
          <a:endParaRPr lang="en-US"/>
        </a:p>
      </dgm:t>
    </dgm:pt>
    <dgm:pt modelId="{94F4469A-6D52-4502-B6E3-98A0CFB248B2}" type="pres">
      <dgm:prSet presAssocID="{F24E9541-8F34-4BB2-9618-FB3A98A4A29B}" presName="parentText" presStyleLbl="node1" presStyleIdx="0" presStyleCnt="5">
        <dgm:presLayoutVars>
          <dgm:chMax val="0"/>
          <dgm:bulletEnabled val="1"/>
        </dgm:presLayoutVars>
      </dgm:prSet>
      <dgm:spPr/>
      <dgm:t>
        <a:bodyPr/>
        <a:lstStyle/>
        <a:p>
          <a:endParaRPr lang="en-US"/>
        </a:p>
      </dgm:t>
    </dgm:pt>
    <dgm:pt modelId="{500B17C5-1C35-403C-BFB7-9E93594CEDA3}" type="pres">
      <dgm:prSet presAssocID="{680894FB-A19A-4DF7-A414-2DEA49937BC4}" presName="spacer" presStyleCnt="0"/>
      <dgm:spPr/>
    </dgm:pt>
    <dgm:pt modelId="{470EC991-F4E0-47A5-B77B-71B205E6380D}" type="pres">
      <dgm:prSet presAssocID="{3B90B607-7B8D-4EFE-BEF7-2F1213B45A7D}" presName="parentText" presStyleLbl="node1" presStyleIdx="1" presStyleCnt="5">
        <dgm:presLayoutVars>
          <dgm:chMax val="0"/>
          <dgm:bulletEnabled val="1"/>
        </dgm:presLayoutVars>
      </dgm:prSet>
      <dgm:spPr/>
      <dgm:t>
        <a:bodyPr/>
        <a:lstStyle/>
        <a:p>
          <a:endParaRPr lang="en-US"/>
        </a:p>
      </dgm:t>
    </dgm:pt>
    <dgm:pt modelId="{641B1FC3-06B7-4052-AF48-3B2783188E00}" type="pres">
      <dgm:prSet presAssocID="{17C603C2-20F8-4BEC-8134-05B4E224BB32}" presName="spacer" presStyleCnt="0"/>
      <dgm:spPr/>
    </dgm:pt>
    <dgm:pt modelId="{FC654372-DD3B-4630-AEEA-106395B17FE4}" type="pres">
      <dgm:prSet presAssocID="{5B2B24AC-FF2F-41CD-9A30-23C7408BDCED}" presName="parentText" presStyleLbl="node1" presStyleIdx="2" presStyleCnt="5">
        <dgm:presLayoutVars>
          <dgm:chMax val="0"/>
          <dgm:bulletEnabled val="1"/>
        </dgm:presLayoutVars>
      </dgm:prSet>
      <dgm:spPr/>
      <dgm:t>
        <a:bodyPr/>
        <a:lstStyle/>
        <a:p>
          <a:endParaRPr lang="en-US"/>
        </a:p>
      </dgm:t>
    </dgm:pt>
    <dgm:pt modelId="{64BE89E2-FADE-486B-B6E2-6DB4DA62A985}" type="pres">
      <dgm:prSet presAssocID="{0C3E8495-5E9F-4830-A688-D06B82C8D760}" presName="spacer" presStyleCnt="0"/>
      <dgm:spPr/>
    </dgm:pt>
    <dgm:pt modelId="{5FF4C103-9D4F-498C-8F45-819E5F075EBA}" type="pres">
      <dgm:prSet presAssocID="{0EC5C88A-56B4-4024-B2EA-84169844B47A}" presName="parentText" presStyleLbl="node1" presStyleIdx="3" presStyleCnt="5">
        <dgm:presLayoutVars>
          <dgm:chMax val="0"/>
          <dgm:bulletEnabled val="1"/>
        </dgm:presLayoutVars>
      </dgm:prSet>
      <dgm:spPr/>
      <dgm:t>
        <a:bodyPr/>
        <a:lstStyle/>
        <a:p>
          <a:endParaRPr lang="en-US"/>
        </a:p>
      </dgm:t>
    </dgm:pt>
    <dgm:pt modelId="{8C705397-E46C-42DD-BF08-4DB8D516E397}" type="pres">
      <dgm:prSet presAssocID="{7425659A-1350-4B5C-BE1D-210F9C78E58D}" presName="spacer" presStyleCnt="0"/>
      <dgm:spPr/>
    </dgm:pt>
    <dgm:pt modelId="{66B14A22-2072-4113-B4C4-6A1A6B79B21E}" type="pres">
      <dgm:prSet presAssocID="{BBEA22DA-745D-49E1-A46F-EB6BF364573D}" presName="parentText" presStyleLbl="node1" presStyleIdx="4" presStyleCnt="5">
        <dgm:presLayoutVars>
          <dgm:chMax val="0"/>
          <dgm:bulletEnabled val="1"/>
        </dgm:presLayoutVars>
      </dgm:prSet>
      <dgm:spPr/>
      <dgm:t>
        <a:bodyPr/>
        <a:lstStyle/>
        <a:p>
          <a:endParaRPr lang="en-US"/>
        </a:p>
      </dgm:t>
    </dgm:pt>
  </dgm:ptLst>
  <dgm:cxnLst>
    <dgm:cxn modelId="{551C10A6-52FE-4232-84B9-01FB45D1B45C}" srcId="{FE7ED5FC-AC85-46FD-A75D-FF0055C90642}" destId="{F24E9541-8F34-4BB2-9618-FB3A98A4A29B}" srcOrd="0" destOrd="0" parTransId="{4A65EBBD-DE0E-4DA3-824C-43AEE47D65A4}" sibTransId="{680894FB-A19A-4DF7-A414-2DEA49937BC4}"/>
    <dgm:cxn modelId="{E90DA5A8-B9C3-4DD6-BCC8-361EC30DE71E}" srcId="{FE7ED5FC-AC85-46FD-A75D-FF0055C90642}" destId="{0EC5C88A-56B4-4024-B2EA-84169844B47A}" srcOrd="3" destOrd="0" parTransId="{3CBE6D59-9EDD-47A5-9729-3F465CC99A09}" sibTransId="{7425659A-1350-4B5C-BE1D-210F9C78E58D}"/>
    <dgm:cxn modelId="{F19BF1D9-99B9-443A-BDC9-598B308A0DBC}" srcId="{FE7ED5FC-AC85-46FD-A75D-FF0055C90642}" destId="{5B2B24AC-FF2F-41CD-9A30-23C7408BDCED}" srcOrd="2" destOrd="0" parTransId="{4E4841E1-D215-4AAA-B1C5-744B52F12FB6}" sibTransId="{0C3E8495-5E9F-4830-A688-D06B82C8D760}"/>
    <dgm:cxn modelId="{712A0613-6D6F-4444-BE9E-6C3166C8EBE9}" type="presOf" srcId="{0EC5C88A-56B4-4024-B2EA-84169844B47A}" destId="{5FF4C103-9D4F-498C-8F45-819E5F075EBA}" srcOrd="0" destOrd="0" presId="urn:microsoft.com/office/officeart/2005/8/layout/vList2"/>
    <dgm:cxn modelId="{AEF73FC8-B1D8-4906-836D-0D16B2B70B0B}" type="presOf" srcId="{F24E9541-8F34-4BB2-9618-FB3A98A4A29B}" destId="{94F4469A-6D52-4502-B6E3-98A0CFB248B2}" srcOrd="0" destOrd="0" presId="urn:microsoft.com/office/officeart/2005/8/layout/vList2"/>
    <dgm:cxn modelId="{D5360F37-5EDD-4359-82E5-11DDA94680B6}" srcId="{FE7ED5FC-AC85-46FD-A75D-FF0055C90642}" destId="{3B90B607-7B8D-4EFE-BEF7-2F1213B45A7D}" srcOrd="1" destOrd="0" parTransId="{CEC07D95-B832-4A17-8868-1114AB4D3190}" sibTransId="{17C603C2-20F8-4BEC-8134-05B4E224BB32}"/>
    <dgm:cxn modelId="{B3EE9469-68C7-46BC-9BE5-4C4D931C4E75}" srcId="{FE7ED5FC-AC85-46FD-A75D-FF0055C90642}" destId="{BBEA22DA-745D-49E1-A46F-EB6BF364573D}" srcOrd="4" destOrd="0" parTransId="{4B00556B-7206-463F-9071-7993B6B82EFF}" sibTransId="{16B72A23-B7C0-404B-872F-E43C55123E3F}"/>
    <dgm:cxn modelId="{5F4B708E-5C26-43CB-BF16-AC8CF8429159}" type="presOf" srcId="{3B90B607-7B8D-4EFE-BEF7-2F1213B45A7D}" destId="{470EC991-F4E0-47A5-B77B-71B205E6380D}" srcOrd="0" destOrd="0" presId="urn:microsoft.com/office/officeart/2005/8/layout/vList2"/>
    <dgm:cxn modelId="{F4DA4CF5-ACEA-4D85-BFF2-8B8499BCB714}" type="presOf" srcId="{FE7ED5FC-AC85-46FD-A75D-FF0055C90642}" destId="{6CA9A882-8E53-43BB-AAC7-C6DF88B11D60}" srcOrd="0" destOrd="0" presId="urn:microsoft.com/office/officeart/2005/8/layout/vList2"/>
    <dgm:cxn modelId="{50D656C9-1609-4A99-9667-A9CB92D484D7}" type="presOf" srcId="{5B2B24AC-FF2F-41CD-9A30-23C7408BDCED}" destId="{FC654372-DD3B-4630-AEEA-106395B17FE4}" srcOrd="0" destOrd="0" presId="urn:microsoft.com/office/officeart/2005/8/layout/vList2"/>
    <dgm:cxn modelId="{CB40D1FE-D325-4EFC-A535-6556FDBE89AB}" type="presOf" srcId="{BBEA22DA-745D-49E1-A46F-EB6BF364573D}" destId="{66B14A22-2072-4113-B4C4-6A1A6B79B21E}" srcOrd="0" destOrd="0" presId="urn:microsoft.com/office/officeart/2005/8/layout/vList2"/>
    <dgm:cxn modelId="{0DB25EBE-D4AB-49C8-B451-B159EA3654EE}" type="presParOf" srcId="{6CA9A882-8E53-43BB-AAC7-C6DF88B11D60}" destId="{94F4469A-6D52-4502-B6E3-98A0CFB248B2}" srcOrd="0" destOrd="0" presId="urn:microsoft.com/office/officeart/2005/8/layout/vList2"/>
    <dgm:cxn modelId="{CAB2A9B7-30A1-47D9-9307-49BB233AE1A0}" type="presParOf" srcId="{6CA9A882-8E53-43BB-AAC7-C6DF88B11D60}" destId="{500B17C5-1C35-403C-BFB7-9E93594CEDA3}" srcOrd="1" destOrd="0" presId="urn:microsoft.com/office/officeart/2005/8/layout/vList2"/>
    <dgm:cxn modelId="{8DF86A4F-F73E-4852-8D3A-F450F4ED5A55}" type="presParOf" srcId="{6CA9A882-8E53-43BB-AAC7-C6DF88B11D60}" destId="{470EC991-F4E0-47A5-B77B-71B205E6380D}" srcOrd="2" destOrd="0" presId="urn:microsoft.com/office/officeart/2005/8/layout/vList2"/>
    <dgm:cxn modelId="{4C18484C-A2C9-4AB1-AC56-611156D0F868}" type="presParOf" srcId="{6CA9A882-8E53-43BB-AAC7-C6DF88B11D60}" destId="{641B1FC3-06B7-4052-AF48-3B2783188E00}" srcOrd="3" destOrd="0" presId="urn:microsoft.com/office/officeart/2005/8/layout/vList2"/>
    <dgm:cxn modelId="{3DA8D931-4C01-4F79-BDCC-17210B4AE7E6}" type="presParOf" srcId="{6CA9A882-8E53-43BB-AAC7-C6DF88B11D60}" destId="{FC654372-DD3B-4630-AEEA-106395B17FE4}" srcOrd="4" destOrd="0" presId="urn:microsoft.com/office/officeart/2005/8/layout/vList2"/>
    <dgm:cxn modelId="{66E4CDE3-A1EF-4921-BBEE-FA958BCF9498}" type="presParOf" srcId="{6CA9A882-8E53-43BB-AAC7-C6DF88B11D60}" destId="{64BE89E2-FADE-486B-B6E2-6DB4DA62A985}" srcOrd="5" destOrd="0" presId="urn:microsoft.com/office/officeart/2005/8/layout/vList2"/>
    <dgm:cxn modelId="{9D054CF5-0542-4A55-A438-B229B6C4280F}" type="presParOf" srcId="{6CA9A882-8E53-43BB-AAC7-C6DF88B11D60}" destId="{5FF4C103-9D4F-498C-8F45-819E5F075EBA}" srcOrd="6" destOrd="0" presId="urn:microsoft.com/office/officeart/2005/8/layout/vList2"/>
    <dgm:cxn modelId="{69D284A8-CDB0-40D4-BE25-CB6F48CD14F2}" type="presParOf" srcId="{6CA9A882-8E53-43BB-AAC7-C6DF88B11D60}" destId="{8C705397-E46C-42DD-BF08-4DB8D516E397}" srcOrd="7" destOrd="0" presId="urn:microsoft.com/office/officeart/2005/8/layout/vList2"/>
    <dgm:cxn modelId="{CEB08545-A73C-4814-A632-69F8A5262E4C}" type="presParOf" srcId="{6CA9A882-8E53-43BB-AAC7-C6DF88B11D60}" destId="{66B14A22-2072-4113-B4C4-6A1A6B79B21E}"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6BA7CF5-F517-42E7-AB5B-61FDB44FF4C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9BBED8C-69A6-437B-8DBE-3C26B8D72479}">
      <dgm:prSet/>
      <dgm:spPr/>
      <dgm:t>
        <a:bodyPr/>
        <a:lstStyle/>
        <a:p>
          <a:r>
            <a:rPr lang="en-GB" dirty="0"/>
            <a:t>Three specific objectives for the contract compared to existing standard forms: </a:t>
          </a:r>
          <a:endParaRPr lang="en-US" dirty="0"/>
        </a:p>
      </dgm:t>
    </dgm:pt>
    <dgm:pt modelId="{69BFAADE-87AA-456E-A085-8634013B943E}" type="parTrans" cxnId="{19C61F0C-98A7-4D47-9948-662BC3D769FB}">
      <dgm:prSet/>
      <dgm:spPr/>
      <dgm:t>
        <a:bodyPr/>
        <a:lstStyle/>
        <a:p>
          <a:endParaRPr lang="en-US"/>
        </a:p>
      </dgm:t>
    </dgm:pt>
    <dgm:pt modelId="{AB8C8B3D-0896-42DE-9298-7A3BC59EE581}" type="sibTrans" cxnId="{19C61F0C-98A7-4D47-9948-662BC3D769FB}">
      <dgm:prSet/>
      <dgm:spPr/>
      <dgm:t>
        <a:bodyPr/>
        <a:lstStyle/>
        <a:p>
          <a:endParaRPr lang="en-US"/>
        </a:p>
      </dgm:t>
    </dgm:pt>
    <dgm:pt modelId="{48758E7F-271C-4BF5-9175-4D0AFD93F8F3}">
      <dgm:prSet/>
      <dgm:spPr/>
      <dgm:t>
        <a:bodyPr/>
        <a:lstStyle/>
        <a:p>
          <a:r>
            <a:rPr lang="en-GB" dirty="0"/>
            <a:t>1. Flexibility </a:t>
          </a:r>
          <a:endParaRPr lang="en-US" dirty="0"/>
        </a:p>
      </dgm:t>
    </dgm:pt>
    <dgm:pt modelId="{7AA1BC98-6571-4B9A-A4A4-36CBCCE49ABF}" type="parTrans" cxnId="{3600C5B3-9C0E-4C61-8357-781087D4CBCE}">
      <dgm:prSet/>
      <dgm:spPr/>
      <dgm:t>
        <a:bodyPr/>
        <a:lstStyle/>
        <a:p>
          <a:endParaRPr lang="en-US"/>
        </a:p>
      </dgm:t>
    </dgm:pt>
    <dgm:pt modelId="{F772BF10-0E03-440F-9176-9443CA8605C4}" type="sibTrans" cxnId="{3600C5B3-9C0E-4C61-8357-781087D4CBCE}">
      <dgm:prSet/>
      <dgm:spPr/>
      <dgm:t>
        <a:bodyPr/>
        <a:lstStyle/>
        <a:p>
          <a:endParaRPr lang="en-US"/>
        </a:p>
      </dgm:t>
    </dgm:pt>
    <dgm:pt modelId="{A84894C5-BCC2-45EC-A3D0-19ACCF742496}">
      <dgm:prSet/>
      <dgm:spPr/>
      <dgm:t>
        <a:bodyPr/>
        <a:lstStyle/>
        <a:p>
          <a:r>
            <a:rPr lang="en-GB" dirty="0"/>
            <a:t>2. Good Management </a:t>
          </a:r>
          <a:endParaRPr lang="en-US" dirty="0"/>
        </a:p>
      </dgm:t>
    </dgm:pt>
    <dgm:pt modelId="{F58DBEFA-EFD1-4329-B0AC-7A780B1E5516}" type="parTrans" cxnId="{48CF9F4F-37ED-47E5-B316-12A2DAF45867}">
      <dgm:prSet/>
      <dgm:spPr/>
      <dgm:t>
        <a:bodyPr/>
        <a:lstStyle/>
        <a:p>
          <a:endParaRPr lang="en-US"/>
        </a:p>
      </dgm:t>
    </dgm:pt>
    <dgm:pt modelId="{3076A02D-A55F-4F67-A83E-02E071E616A7}" type="sibTrans" cxnId="{48CF9F4F-37ED-47E5-B316-12A2DAF45867}">
      <dgm:prSet/>
      <dgm:spPr/>
      <dgm:t>
        <a:bodyPr/>
        <a:lstStyle/>
        <a:p>
          <a:endParaRPr lang="en-US"/>
        </a:p>
      </dgm:t>
    </dgm:pt>
    <dgm:pt modelId="{202062E8-97C9-4448-9CFB-AFC3D1B59FD2}">
      <dgm:prSet/>
      <dgm:spPr/>
      <dgm:t>
        <a:bodyPr/>
        <a:lstStyle/>
        <a:p>
          <a:r>
            <a:rPr lang="en-GB" dirty="0"/>
            <a:t>3. Clarity and simplicity  </a:t>
          </a:r>
          <a:endParaRPr lang="en-US" dirty="0"/>
        </a:p>
      </dgm:t>
    </dgm:pt>
    <dgm:pt modelId="{C9E8C885-C2E2-40B0-BD2D-55D8E1E9DA29}" type="parTrans" cxnId="{1041EF70-D634-45B2-82FA-95DF36C160A8}">
      <dgm:prSet/>
      <dgm:spPr/>
      <dgm:t>
        <a:bodyPr/>
        <a:lstStyle/>
        <a:p>
          <a:endParaRPr lang="en-US"/>
        </a:p>
      </dgm:t>
    </dgm:pt>
    <dgm:pt modelId="{944A7C6D-3820-4947-8FF0-D46805F78A3F}" type="sibTrans" cxnId="{1041EF70-D634-45B2-82FA-95DF36C160A8}">
      <dgm:prSet/>
      <dgm:spPr/>
      <dgm:t>
        <a:bodyPr/>
        <a:lstStyle/>
        <a:p>
          <a:endParaRPr lang="en-US"/>
        </a:p>
      </dgm:t>
    </dgm:pt>
    <dgm:pt modelId="{C4D62B51-FD6A-4C72-8B54-9C8F1960596A}" type="pres">
      <dgm:prSet presAssocID="{76BA7CF5-F517-42E7-AB5B-61FDB44FF4CA}" presName="root" presStyleCnt="0">
        <dgm:presLayoutVars>
          <dgm:dir/>
          <dgm:resizeHandles val="exact"/>
        </dgm:presLayoutVars>
      </dgm:prSet>
      <dgm:spPr/>
      <dgm:t>
        <a:bodyPr/>
        <a:lstStyle/>
        <a:p>
          <a:endParaRPr lang="en-US"/>
        </a:p>
      </dgm:t>
    </dgm:pt>
    <dgm:pt modelId="{C64D2E56-6E25-4BC2-A6DB-7F72D61A7ADA}" type="pres">
      <dgm:prSet presAssocID="{69BBED8C-69A6-437B-8DBE-3C26B8D72479}" presName="compNode" presStyleCnt="0"/>
      <dgm:spPr/>
    </dgm:pt>
    <dgm:pt modelId="{F0BE3174-B707-4C9A-94F8-8D31D659F5C4}" type="pres">
      <dgm:prSet presAssocID="{69BBED8C-69A6-437B-8DBE-3C26B8D72479}" presName="bgRect" presStyleLbl="bgShp" presStyleIdx="0" presStyleCnt="4"/>
      <dgm:spPr/>
    </dgm:pt>
    <dgm:pt modelId="{54689F47-5E0E-4846-9BCC-D730D46DAADA}" type="pres">
      <dgm:prSet presAssocID="{69BBED8C-69A6-437B-8DBE-3C26B8D7247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extLst>
        <a:ext uri="{E40237B7-FDA0-4F09-8148-C483321AD2D9}">
          <dgm14:cNvPr xmlns:dgm14="http://schemas.microsoft.com/office/drawing/2010/diagram" id="0" name="" descr="Commitments"/>
        </a:ext>
      </dgm:extLst>
    </dgm:pt>
    <dgm:pt modelId="{50F09DEA-BE02-4326-92A8-1F321649ED35}" type="pres">
      <dgm:prSet presAssocID="{69BBED8C-69A6-437B-8DBE-3C26B8D72479}" presName="spaceRect" presStyleCnt="0"/>
      <dgm:spPr/>
    </dgm:pt>
    <dgm:pt modelId="{D44592E9-A53F-43C3-872E-3D042BA59D3F}" type="pres">
      <dgm:prSet presAssocID="{69BBED8C-69A6-437B-8DBE-3C26B8D72479}" presName="parTx" presStyleLbl="revTx" presStyleIdx="0" presStyleCnt="4">
        <dgm:presLayoutVars>
          <dgm:chMax val="0"/>
          <dgm:chPref val="0"/>
        </dgm:presLayoutVars>
      </dgm:prSet>
      <dgm:spPr/>
      <dgm:t>
        <a:bodyPr/>
        <a:lstStyle/>
        <a:p>
          <a:endParaRPr lang="en-US"/>
        </a:p>
      </dgm:t>
    </dgm:pt>
    <dgm:pt modelId="{D8954C74-D146-4DD6-B21D-53315AF0687B}" type="pres">
      <dgm:prSet presAssocID="{AB8C8B3D-0896-42DE-9298-7A3BC59EE581}" presName="sibTrans" presStyleCnt="0"/>
      <dgm:spPr/>
    </dgm:pt>
    <dgm:pt modelId="{5D407D43-BA21-4293-8E93-33F5BA8EC5DD}" type="pres">
      <dgm:prSet presAssocID="{48758E7F-271C-4BF5-9175-4D0AFD93F8F3}" presName="compNode" presStyleCnt="0"/>
      <dgm:spPr/>
    </dgm:pt>
    <dgm:pt modelId="{5C684FAA-B78C-490B-9F63-72EC416796A9}" type="pres">
      <dgm:prSet presAssocID="{48758E7F-271C-4BF5-9175-4D0AFD93F8F3}" presName="bgRect" presStyleLbl="bgShp" presStyleIdx="1" presStyleCnt="4"/>
      <dgm:spPr/>
    </dgm:pt>
    <dgm:pt modelId="{33D759D1-BF72-4296-9266-0638E68EA726}" type="pres">
      <dgm:prSet presAssocID="{48758E7F-271C-4BF5-9175-4D0AFD93F8F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extLst>
        <a:ext uri="{E40237B7-FDA0-4F09-8148-C483321AD2D9}">
          <dgm14:cNvPr xmlns:dgm14="http://schemas.microsoft.com/office/drawing/2010/diagram" id="0" name="" descr="Deploy"/>
        </a:ext>
      </dgm:extLst>
    </dgm:pt>
    <dgm:pt modelId="{70FB1C05-394E-42B0-B63A-9A1CD2EB377E}" type="pres">
      <dgm:prSet presAssocID="{48758E7F-271C-4BF5-9175-4D0AFD93F8F3}" presName="spaceRect" presStyleCnt="0"/>
      <dgm:spPr/>
    </dgm:pt>
    <dgm:pt modelId="{40A2F284-2234-470F-B46A-57EC54CE706F}" type="pres">
      <dgm:prSet presAssocID="{48758E7F-271C-4BF5-9175-4D0AFD93F8F3}" presName="parTx" presStyleLbl="revTx" presStyleIdx="1" presStyleCnt="4">
        <dgm:presLayoutVars>
          <dgm:chMax val="0"/>
          <dgm:chPref val="0"/>
        </dgm:presLayoutVars>
      </dgm:prSet>
      <dgm:spPr/>
      <dgm:t>
        <a:bodyPr/>
        <a:lstStyle/>
        <a:p>
          <a:endParaRPr lang="en-US"/>
        </a:p>
      </dgm:t>
    </dgm:pt>
    <dgm:pt modelId="{F9465E50-0E6B-48BE-8A01-ACA8ABE9FEFF}" type="pres">
      <dgm:prSet presAssocID="{F772BF10-0E03-440F-9176-9443CA8605C4}" presName="sibTrans" presStyleCnt="0"/>
      <dgm:spPr/>
    </dgm:pt>
    <dgm:pt modelId="{AC8AEFE3-8EB7-49C9-B307-B08CCF8B6787}" type="pres">
      <dgm:prSet presAssocID="{A84894C5-BCC2-45EC-A3D0-19ACCF742496}" presName="compNode" presStyleCnt="0"/>
      <dgm:spPr/>
    </dgm:pt>
    <dgm:pt modelId="{D845E19E-9017-43D7-98A3-B516C13D07CB}" type="pres">
      <dgm:prSet presAssocID="{A84894C5-BCC2-45EC-A3D0-19ACCF742496}" presName="bgRect" presStyleLbl="bgShp" presStyleIdx="2" presStyleCnt="4"/>
      <dgm:spPr/>
    </dgm:pt>
    <dgm:pt modelId="{3CFC6253-1470-4A0D-8D48-04B52D877CCE}" type="pres">
      <dgm:prSet presAssocID="{A84894C5-BCC2-45EC-A3D0-19ACCF74249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extLst>
        <a:ext uri="{E40237B7-FDA0-4F09-8148-C483321AD2D9}">
          <dgm14:cNvPr xmlns:dgm14="http://schemas.microsoft.com/office/drawing/2010/diagram" id="0" name="" descr="Laptop Secure"/>
        </a:ext>
      </dgm:extLst>
    </dgm:pt>
    <dgm:pt modelId="{50DA4084-E023-4CE4-9ED9-E5D9B684C2B5}" type="pres">
      <dgm:prSet presAssocID="{A84894C5-BCC2-45EC-A3D0-19ACCF742496}" presName="spaceRect" presStyleCnt="0"/>
      <dgm:spPr/>
    </dgm:pt>
    <dgm:pt modelId="{0E394619-EF3D-4929-94E4-0471D72C536C}" type="pres">
      <dgm:prSet presAssocID="{A84894C5-BCC2-45EC-A3D0-19ACCF742496}" presName="parTx" presStyleLbl="revTx" presStyleIdx="2" presStyleCnt="4">
        <dgm:presLayoutVars>
          <dgm:chMax val="0"/>
          <dgm:chPref val="0"/>
        </dgm:presLayoutVars>
      </dgm:prSet>
      <dgm:spPr/>
      <dgm:t>
        <a:bodyPr/>
        <a:lstStyle/>
        <a:p>
          <a:endParaRPr lang="en-US"/>
        </a:p>
      </dgm:t>
    </dgm:pt>
    <dgm:pt modelId="{F466E3FA-4006-4ED0-AC32-4491B5F9396F}" type="pres">
      <dgm:prSet presAssocID="{3076A02D-A55F-4F67-A83E-02E071E616A7}" presName="sibTrans" presStyleCnt="0"/>
      <dgm:spPr/>
    </dgm:pt>
    <dgm:pt modelId="{F4CAC7F7-41D3-4793-9B22-DAA949111B35}" type="pres">
      <dgm:prSet presAssocID="{202062E8-97C9-4448-9CFB-AFC3D1B59FD2}" presName="compNode" presStyleCnt="0"/>
      <dgm:spPr/>
    </dgm:pt>
    <dgm:pt modelId="{0DD54697-8DCB-4B71-9AF5-DF1EDB189CEB}" type="pres">
      <dgm:prSet presAssocID="{202062E8-97C9-4448-9CFB-AFC3D1B59FD2}" presName="bgRect" presStyleLbl="bgShp" presStyleIdx="3" presStyleCnt="4"/>
      <dgm:spPr/>
    </dgm:pt>
    <dgm:pt modelId="{29F30EA4-C25A-4FB3-A3A1-4F2D80E7BA92}" type="pres">
      <dgm:prSet presAssocID="{202062E8-97C9-4448-9CFB-AFC3D1B59FD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a:noFill/>
        </a:ln>
      </dgm:spPr>
      <dgm:extLst>
        <a:ext uri="{E40237B7-FDA0-4F09-8148-C483321AD2D9}">
          <dgm14:cNvPr xmlns:dgm14="http://schemas.microsoft.com/office/drawing/2010/diagram" id="0" name="" descr="Fingerprint"/>
        </a:ext>
      </dgm:extLst>
    </dgm:pt>
    <dgm:pt modelId="{B07BFCD9-CDB2-4F3B-B471-D4C91C8F93B4}" type="pres">
      <dgm:prSet presAssocID="{202062E8-97C9-4448-9CFB-AFC3D1B59FD2}" presName="spaceRect" presStyleCnt="0"/>
      <dgm:spPr/>
    </dgm:pt>
    <dgm:pt modelId="{FFEFF4D3-3BD5-4FFA-83C2-342D3557D9E1}" type="pres">
      <dgm:prSet presAssocID="{202062E8-97C9-4448-9CFB-AFC3D1B59FD2}" presName="parTx" presStyleLbl="revTx" presStyleIdx="3" presStyleCnt="4">
        <dgm:presLayoutVars>
          <dgm:chMax val="0"/>
          <dgm:chPref val="0"/>
        </dgm:presLayoutVars>
      </dgm:prSet>
      <dgm:spPr/>
      <dgm:t>
        <a:bodyPr/>
        <a:lstStyle/>
        <a:p>
          <a:endParaRPr lang="en-US"/>
        </a:p>
      </dgm:t>
    </dgm:pt>
  </dgm:ptLst>
  <dgm:cxnLst>
    <dgm:cxn modelId="{48CF9F4F-37ED-47E5-B316-12A2DAF45867}" srcId="{76BA7CF5-F517-42E7-AB5B-61FDB44FF4CA}" destId="{A84894C5-BCC2-45EC-A3D0-19ACCF742496}" srcOrd="2" destOrd="0" parTransId="{F58DBEFA-EFD1-4329-B0AC-7A780B1E5516}" sibTransId="{3076A02D-A55F-4F67-A83E-02E071E616A7}"/>
    <dgm:cxn modelId="{17C0B587-5C1B-4290-9D1B-60B221BCF9B2}" type="presOf" srcId="{48758E7F-271C-4BF5-9175-4D0AFD93F8F3}" destId="{40A2F284-2234-470F-B46A-57EC54CE706F}" srcOrd="0" destOrd="0" presId="urn:microsoft.com/office/officeart/2018/2/layout/IconVerticalSolidList"/>
    <dgm:cxn modelId="{61D80E80-E5F2-453F-BB08-597697615E10}" type="presOf" srcId="{76BA7CF5-F517-42E7-AB5B-61FDB44FF4CA}" destId="{C4D62B51-FD6A-4C72-8B54-9C8F1960596A}" srcOrd="0" destOrd="0" presId="urn:microsoft.com/office/officeart/2018/2/layout/IconVerticalSolidList"/>
    <dgm:cxn modelId="{1041EF70-D634-45B2-82FA-95DF36C160A8}" srcId="{76BA7CF5-F517-42E7-AB5B-61FDB44FF4CA}" destId="{202062E8-97C9-4448-9CFB-AFC3D1B59FD2}" srcOrd="3" destOrd="0" parTransId="{C9E8C885-C2E2-40B0-BD2D-55D8E1E9DA29}" sibTransId="{944A7C6D-3820-4947-8FF0-D46805F78A3F}"/>
    <dgm:cxn modelId="{19C61F0C-98A7-4D47-9948-662BC3D769FB}" srcId="{76BA7CF5-F517-42E7-AB5B-61FDB44FF4CA}" destId="{69BBED8C-69A6-437B-8DBE-3C26B8D72479}" srcOrd="0" destOrd="0" parTransId="{69BFAADE-87AA-456E-A085-8634013B943E}" sibTransId="{AB8C8B3D-0896-42DE-9298-7A3BC59EE581}"/>
    <dgm:cxn modelId="{CE96F89C-F7D5-4C75-8D2B-3CC9F1254C0F}" type="presOf" srcId="{69BBED8C-69A6-437B-8DBE-3C26B8D72479}" destId="{D44592E9-A53F-43C3-872E-3D042BA59D3F}" srcOrd="0" destOrd="0" presId="urn:microsoft.com/office/officeart/2018/2/layout/IconVerticalSolidList"/>
    <dgm:cxn modelId="{7AAF9284-F4DD-49E6-A673-4A679A75FEDD}" type="presOf" srcId="{A84894C5-BCC2-45EC-A3D0-19ACCF742496}" destId="{0E394619-EF3D-4929-94E4-0471D72C536C}" srcOrd="0" destOrd="0" presId="urn:microsoft.com/office/officeart/2018/2/layout/IconVerticalSolidList"/>
    <dgm:cxn modelId="{B4ACF7FE-D795-48F8-8768-353990FC3F00}" type="presOf" srcId="{202062E8-97C9-4448-9CFB-AFC3D1B59FD2}" destId="{FFEFF4D3-3BD5-4FFA-83C2-342D3557D9E1}" srcOrd="0" destOrd="0" presId="urn:microsoft.com/office/officeart/2018/2/layout/IconVerticalSolidList"/>
    <dgm:cxn modelId="{3600C5B3-9C0E-4C61-8357-781087D4CBCE}" srcId="{76BA7CF5-F517-42E7-AB5B-61FDB44FF4CA}" destId="{48758E7F-271C-4BF5-9175-4D0AFD93F8F3}" srcOrd="1" destOrd="0" parTransId="{7AA1BC98-6571-4B9A-A4A4-36CBCCE49ABF}" sibTransId="{F772BF10-0E03-440F-9176-9443CA8605C4}"/>
    <dgm:cxn modelId="{2A344BD4-42E9-4ED6-B809-B95164E0ABD2}" type="presParOf" srcId="{C4D62B51-FD6A-4C72-8B54-9C8F1960596A}" destId="{C64D2E56-6E25-4BC2-A6DB-7F72D61A7ADA}" srcOrd="0" destOrd="0" presId="urn:microsoft.com/office/officeart/2018/2/layout/IconVerticalSolidList"/>
    <dgm:cxn modelId="{F0651086-A41D-4778-9C48-49985D231C7A}" type="presParOf" srcId="{C64D2E56-6E25-4BC2-A6DB-7F72D61A7ADA}" destId="{F0BE3174-B707-4C9A-94F8-8D31D659F5C4}" srcOrd="0" destOrd="0" presId="urn:microsoft.com/office/officeart/2018/2/layout/IconVerticalSolidList"/>
    <dgm:cxn modelId="{AA5FC55E-62D6-401D-A899-956E48D00973}" type="presParOf" srcId="{C64D2E56-6E25-4BC2-A6DB-7F72D61A7ADA}" destId="{54689F47-5E0E-4846-9BCC-D730D46DAADA}" srcOrd="1" destOrd="0" presId="urn:microsoft.com/office/officeart/2018/2/layout/IconVerticalSolidList"/>
    <dgm:cxn modelId="{0D89E1C7-1E70-48B5-B86D-BCADAD419CA4}" type="presParOf" srcId="{C64D2E56-6E25-4BC2-A6DB-7F72D61A7ADA}" destId="{50F09DEA-BE02-4326-92A8-1F321649ED35}" srcOrd="2" destOrd="0" presId="urn:microsoft.com/office/officeart/2018/2/layout/IconVerticalSolidList"/>
    <dgm:cxn modelId="{70DC7F27-E2D3-4F3D-9AB7-AC27194E6529}" type="presParOf" srcId="{C64D2E56-6E25-4BC2-A6DB-7F72D61A7ADA}" destId="{D44592E9-A53F-43C3-872E-3D042BA59D3F}" srcOrd="3" destOrd="0" presId="urn:microsoft.com/office/officeart/2018/2/layout/IconVerticalSolidList"/>
    <dgm:cxn modelId="{46BBDB10-4FB2-4AAB-AC98-37E044A81475}" type="presParOf" srcId="{C4D62B51-FD6A-4C72-8B54-9C8F1960596A}" destId="{D8954C74-D146-4DD6-B21D-53315AF0687B}" srcOrd="1" destOrd="0" presId="urn:microsoft.com/office/officeart/2018/2/layout/IconVerticalSolidList"/>
    <dgm:cxn modelId="{9FF2D0B8-D83F-4776-81DA-556AA6FF7CCC}" type="presParOf" srcId="{C4D62B51-FD6A-4C72-8B54-9C8F1960596A}" destId="{5D407D43-BA21-4293-8E93-33F5BA8EC5DD}" srcOrd="2" destOrd="0" presId="urn:microsoft.com/office/officeart/2018/2/layout/IconVerticalSolidList"/>
    <dgm:cxn modelId="{508EC068-B269-4EDE-8B3E-60CCB4DDD600}" type="presParOf" srcId="{5D407D43-BA21-4293-8E93-33F5BA8EC5DD}" destId="{5C684FAA-B78C-490B-9F63-72EC416796A9}" srcOrd="0" destOrd="0" presId="urn:microsoft.com/office/officeart/2018/2/layout/IconVerticalSolidList"/>
    <dgm:cxn modelId="{CED4164F-D0F1-41D9-A029-93AE92857553}" type="presParOf" srcId="{5D407D43-BA21-4293-8E93-33F5BA8EC5DD}" destId="{33D759D1-BF72-4296-9266-0638E68EA726}" srcOrd="1" destOrd="0" presId="urn:microsoft.com/office/officeart/2018/2/layout/IconVerticalSolidList"/>
    <dgm:cxn modelId="{3226C99D-CACB-48D7-A76B-60C6A023FD83}" type="presParOf" srcId="{5D407D43-BA21-4293-8E93-33F5BA8EC5DD}" destId="{70FB1C05-394E-42B0-B63A-9A1CD2EB377E}" srcOrd="2" destOrd="0" presId="urn:microsoft.com/office/officeart/2018/2/layout/IconVerticalSolidList"/>
    <dgm:cxn modelId="{EA9AE127-0F99-427B-99B8-19614A6FA342}" type="presParOf" srcId="{5D407D43-BA21-4293-8E93-33F5BA8EC5DD}" destId="{40A2F284-2234-470F-B46A-57EC54CE706F}" srcOrd="3" destOrd="0" presId="urn:microsoft.com/office/officeart/2018/2/layout/IconVerticalSolidList"/>
    <dgm:cxn modelId="{0121BBC3-9879-4A83-B18F-2C6BEDE43032}" type="presParOf" srcId="{C4D62B51-FD6A-4C72-8B54-9C8F1960596A}" destId="{F9465E50-0E6B-48BE-8A01-ACA8ABE9FEFF}" srcOrd="3" destOrd="0" presId="urn:microsoft.com/office/officeart/2018/2/layout/IconVerticalSolidList"/>
    <dgm:cxn modelId="{9F60F305-97C9-4E86-BE72-4E64415A5720}" type="presParOf" srcId="{C4D62B51-FD6A-4C72-8B54-9C8F1960596A}" destId="{AC8AEFE3-8EB7-49C9-B307-B08CCF8B6787}" srcOrd="4" destOrd="0" presId="urn:microsoft.com/office/officeart/2018/2/layout/IconVerticalSolidList"/>
    <dgm:cxn modelId="{3D27C65C-8A91-4613-9A40-0490A2E4BAD9}" type="presParOf" srcId="{AC8AEFE3-8EB7-49C9-B307-B08CCF8B6787}" destId="{D845E19E-9017-43D7-98A3-B516C13D07CB}" srcOrd="0" destOrd="0" presId="urn:microsoft.com/office/officeart/2018/2/layout/IconVerticalSolidList"/>
    <dgm:cxn modelId="{6B84948C-8338-459B-AFD8-09F45B2113C1}" type="presParOf" srcId="{AC8AEFE3-8EB7-49C9-B307-B08CCF8B6787}" destId="{3CFC6253-1470-4A0D-8D48-04B52D877CCE}" srcOrd="1" destOrd="0" presId="urn:microsoft.com/office/officeart/2018/2/layout/IconVerticalSolidList"/>
    <dgm:cxn modelId="{70FDB4B6-DE95-4F30-BBD0-8A99F931631E}" type="presParOf" srcId="{AC8AEFE3-8EB7-49C9-B307-B08CCF8B6787}" destId="{50DA4084-E023-4CE4-9ED9-E5D9B684C2B5}" srcOrd="2" destOrd="0" presId="urn:microsoft.com/office/officeart/2018/2/layout/IconVerticalSolidList"/>
    <dgm:cxn modelId="{AC399E8E-E323-47BD-BECE-F9112944B341}" type="presParOf" srcId="{AC8AEFE3-8EB7-49C9-B307-B08CCF8B6787}" destId="{0E394619-EF3D-4929-94E4-0471D72C536C}" srcOrd="3" destOrd="0" presId="urn:microsoft.com/office/officeart/2018/2/layout/IconVerticalSolidList"/>
    <dgm:cxn modelId="{4013B03E-32B7-45CB-9A93-8C7F816CEB19}" type="presParOf" srcId="{C4D62B51-FD6A-4C72-8B54-9C8F1960596A}" destId="{F466E3FA-4006-4ED0-AC32-4491B5F9396F}" srcOrd="5" destOrd="0" presId="urn:microsoft.com/office/officeart/2018/2/layout/IconVerticalSolidList"/>
    <dgm:cxn modelId="{08FC2566-FEC4-4C45-B133-EB4682371E5E}" type="presParOf" srcId="{C4D62B51-FD6A-4C72-8B54-9C8F1960596A}" destId="{F4CAC7F7-41D3-4793-9B22-DAA949111B35}" srcOrd="6" destOrd="0" presId="urn:microsoft.com/office/officeart/2018/2/layout/IconVerticalSolidList"/>
    <dgm:cxn modelId="{2A7CA7BD-49FB-47D0-8122-4A293D02A7FC}" type="presParOf" srcId="{F4CAC7F7-41D3-4793-9B22-DAA949111B35}" destId="{0DD54697-8DCB-4B71-9AF5-DF1EDB189CEB}" srcOrd="0" destOrd="0" presId="urn:microsoft.com/office/officeart/2018/2/layout/IconVerticalSolidList"/>
    <dgm:cxn modelId="{6002D3FA-24A0-4728-B1D2-D835A9366CFF}" type="presParOf" srcId="{F4CAC7F7-41D3-4793-9B22-DAA949111B35}" destId="{29F30EA4-C25A-4FB3-A3A1-4F2D80E7BA92}" srcOrd="1" destOrd="0" presId="urn:microsoft.com/office/officeart/2018/2/layout/IconVerticalSolidList"/>
    <dgm:cxn modelId="{E1424573-C31E-4665-B16E-EB6A761E703A}" type="presParOf" srcId="{F4CAC7F7-41D3-4793-9B22-DAA949111B35}" destId="{B07BFCD9-CDB2-4F3B-B471-D4C91C8F93B4}" srcOrd="2" destOrd="0" presId="urn:microsoft.com/office/officeart/2018/2/layout/IconVerticalSolidList"/>
    <dgm:cxn modelId="{1679B8B0-1597-4C37-8AA1-EDD3DB72EA4A}" type="presParOf" srcId="{F4CAC7F7-41D3-4793-9B22-DAA949111B35}" destId="{FFEFF4D3-3BD5-4FFA-83C2-342D3557D9E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F4469A-6D52-4502-B6E3-98A0CFB248B2}">
      <dsp:nvSpPr>
        <dsp:cNvPr id="0" name=""/>
        <dsp:cNvSpPr/>
      </dsp:nvSpPr>
      <dsp:spPr>
        <a:xfrm>
          <a:off x="0" y="38235"/>
          <a:ext cx="5889686" cy="98865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lvl="0" algn="l" defTabSz="1155700">
            <a:lnSpc>
              <a:spcPct val="90000"/>
            </a:lnSpc>
            <a:spcBef>
              <a:spcPct val="0"/>
            </a:spcBef>
            <a:spcAft>
              <a:spcPct val="35000"/>
            </a:spcAft>
          </a:pPr>
          <a:r>
            <a:rPr lang="en-GB" sz="2600" b="1" kern="1200" dirty="0"/>
            <a:t>What is the Law ?</a:t>
          </a:r>
          <a:endParaRPr lang="en-US" sz="2600" kern="1200" dirty="0"/>
        </a:p>
      </dsp:txBody>
      <dsp:txXfrm>
        <a:off x="48262" y="86497"/>
        <a:ext cx="5793162" cy="892126"/>
      </dsp:txXfrm>
    </dsp:sp>
    <dsp:sp modelId="{470EC991-F4E0-47A5-B77B-71B205E6380D}">
      <dsp:nvSpPr>
        <dsp:cNvPr id="0" name=""/>
        <dsp:cNvSpPr/>
      </dsp:nvSpPr>
      <dsp:spPr>
        <a:xfrm>
          <a:off x="0" y="1101765"/>
          <a:ext cx="5889686" cy="988650"/>
        </a:xfrm>
        <a:prstGeom prst="roundRect">
          <a:avLst/>
        </a:prstGeom>
        <a:solidFill>
          <a:schemeClr val="accent2">
            <a:hueOff val="663946"/>
            <a:satOff val="2284"/>
            <a:lumOff val="-44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lvl="0" algn="l" defTabSz="1155700">
            <a:lnSpc>
              <a:spcPct val="90000"/>
            </a:lnSpc>
            <a:spcBef>
              <a:spcPct val="0"/>
            </a:spcBef>
            <a:spcAft>
              <a:spcPct val="35000"/>
            </a:spcAft>
          </a:pPr>
          <a:r>
            <a:rPr lang="en-GB" sz="2600" b="1" kern="1200" dirty="0"/>
            <a:t>Here are three cases which have different outcomes of liability. </a:t>
          </a:r>
          <a:endParaRPr lang="en-US" sz="2600" kern="1200" dirty="0"/>
        </a:p>
      </dsp:txBody>
      <dsp:txXfrm>
        <a:off x="48262" y="1150027"/>
        <a:ext cx="5793162" cy="892126"/>
      </dsp:txXfrm>
    </dsp:sp>
    <dsp:sp modelId="{FC654372-DD3B-4630-AEEA-106395B17FE4}">
      <dsp:nvSpPr>
        <dsp:cNvPr id="0" name=""/>
        <dsp:cNvSpPr/>
      </dsp:nvSpPr>
      <dsp:spPr>
        <a:xfrm>
          <a:off x="0" y="2165295"/>
          <a:ext cx="5889686" cy="988650"/>
        </a:xfrm>
        <a:prstGeom prst="roundRect">
          <a:avLst/>
        </a:prstGeom>
        <a:solidFill>
          <a:schemeClr val="accent2">
            <a:hueOff val="1327892"/>
            <a:satOff val="4567"/>
            <a:lumOff val="-88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lvl="0" algn="l" defTabSz="1155700">
            <a:lnSpc>
              <a:spcPct val="90000"/>
            </a:lnSpc>
            <a:spcBef>
              <a:spcPct val="0"/>
            </a:spcBef>
            <a:spcAft>
              <a:spcPct val="35000"/>
            </a:spcAft>
          </a:pPr>
          <a:r>
            <a:rPr lang="en-GB" sz="2600" b="1" kern="1200" dirty="0"/>
            <a:t>Robin Waistell v Network Rail Infrastructure Limited</a:t>
          </a:r>
          <a:endParaRPr lang="en-US" sz="2600" kern="1200" dirty="0"/>
        </a:p>
      </dsp:txBody>
      <dsp:txXfrm>
        <a:off x="48262" y="2213557"/>
        <a:ext cx="5793162" cy="892126"/>
      </dsp:txXfrm>
    </dsp:sp>
    <dsp:sp modelId="{5FF4C103-9D4F-498C-8F45-819E5F075EBA}">
      <dsp:nvSpPr>
        <dsp:cNvPr id="0" name=""/>
        <dsp:cNvSpPr/>
      </dsp:nvSpPr>
      <dsp:spPr>
        <a:xfrm>
          <a:off x="0" y="3228825"/>
          <a:ext cx="5889686" cy="988650"/>
        </a:xfrm>
        <a:prstGeom prst="roundRect">
          <a:avLst/>
        </a:prstGeom>
        <a:solidFill>
          <a:schemeClr val="accent2">
            <a:hueOff val="1991838"/>
            <a:satOff val="6851"/>
            <a:lumOff val="-132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lvl="0" algn="l" defTabSz="1155700">
            <a:lnSpc>
              <a:spcPct val="90000"/>
            </a:lnSpc>
            <a:spcBef>
              <a:spcPct val="0"/>
            </a:spcBef>
            <a:spcAft>
              <a:spcPct val="35000"/>
            </a:spcAft>
          </a:pPr>
          <a:r>
            <a:rPr lang="en-GB" sz="2600" b="1" kern="1200" dirty="0"/>
            <a:t>Flanagan v Wigan Metropolitan Borough Counci</a:t>
          </a:r>
          <a:r>
            <a:rPr lang="en-GB" sz="2600" kern="1200" dirty="0"/>
            <a:t>l </a:t>
          </a:r>
          <a:endParaRPr lang="en-US" sz="2600" kern="1200" dirty="0"/>
        </a:p>
      </dsp:txBody>
      <dsp:txXfrm>
        <a:off x="48262" y="3277087"/>
        <a:ext cx="5793162" cy="892126"/>
      </dsp:txXfrm>
    </dsp:sp>
    <dsp:sp modelId="{66B14A22-2072-4113-B4C4-6A1A6B79B21E}">
      <dsp:nvSpPr>
        <dsp:cNvPr id="0" name=""/>
        <dsp:cNvSpPr/>
      </dsp:nvSpPr>
      <dsp:spPr>
        <a:xfrm>
          <a:off x="0" y="4292355"/>
          <a:ext cx="5889686" cy="988650"/>
        </a:xfrm>
        <a:prstGeom prst="roundRect">
          <a:avLst/>
        </a:prstGeom>
        <a:solidFill>
          <a:schemeClr val="accent2">
            <a:hueOff val="2655785"/>
            <a:satOff val="9135"/>
            <a:lumOff val="-176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lvl="0" algn="l" defTabSz="1155700">
            <a:lnSpc>
              <a:spcPct val="90000"/>
            </a:lnSpc>
            <a:spcBef>
              <a:spcPct val="0"/>
            </a:spcBef>
            <a:spcAft>
              <a:spcPct val="35000"/>
            </a:spcAft>
          </a:pPr>
          <a:r>
            <a:rPr lang="en-GB" sz="2600" b="1" kern="1200" dirty="0"/>
            <a:t>Neal Soil Suppliers Ltd</a:t>
          </a:r>
          <a:endParaRPr lang="en-US" sz="2600" kern="1200" dirty="0"/>
        </a:p>
      </dsp:txBody>
      <dsp:txXfrm>
        <a:off x="48262" y="4340617"/>
        <a:ext cx="5793162" cy="89212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BE3174-B707-4C9A-94F8-8D31D659F5C4}">
      <dsp:nvSpPr>
        <dsp:cNvPr id="0" name=""/>
        <dsp:cNvSpPr/>
      </dsp:nvSpPr>
      <dsp:spPr>
        <a:xfrm>
          <a:off x="0" y="2207"/>
          <a:ext cx="5889686" cy="111891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689F47-5E0E-4846-9BCC-D730D46DAADA}">
      <dsp:nvSpPr>
        <dsp:cNvPr id="0" name=""/>
        <dsp:cNvSpPr/>
      </dsp:nvSpPr>
      <dsp:spPr>
        <a:xfrm>
          <a:off x="338470" y="253962"/>
          <a:ext cx="615400" cy="6154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44592E9-A53F-43C3-872E-3D042BA59D3F}">
      <dsp:nvSpPr>
        <dsp:cNvPr id="0" name=""/>
        <dsp:cNvSpPr/>
      </dsp:nvSpPr>
      <dsp:spPr>
        <a:xfrm>
          <a:off x="1292341" y="2207"/>
          <a:ext cx="4597344" cy="11189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18" tIns="118418" rIns="118418" bIns="118418" numCol="1" spcCol="1270" anchor="ctr" anchorCtr="0">
          <a:noAutofit/>
        </a:bodyPr>
        <a:lstStyle/>
        <a:p>
          <a:pPr lvl="0" algn="l" defTabSz="977900">
            <a:lnSpc>
              <a:spcPct val="90000"/>
            </a:lnSpc>
            <a:spcBef>
              <a:spcPct val="0"/>
            </a:spcBef>
            <a:spcAft>
              <a:spcPct val="35000"/>
            </a:spcAft>
          </a:pPr>
          <a:r>
            <a:rPr lang="en-GB" sz="2200" kern="1200" dirty="0"/>
            <a:t>Three specific objectives for the contract compared to existing standard forms: </a:t>
          </a:r>
          <a:endParaRPr lang="en-US" sz="2200" kern="1200" dirty="0"/>
        </a:p>
      </dsp:txBody>
      <dsp:txXfrm>
        <a:off x="1292341" y="2207"/>
        <a:ext cx="4597344" cy="1118910"/>
      </dsp:txXfrm>
    </dsp:sp>
    <dsp:sp modelId="{5C684FAA-B78C-490B-9F63-72EC416796A9}">
      <dsp:nvSpPr>
        <dsp:cNvPr id="0" name=""/>
        <dsp:cNvSpPr/>
      </dsp:nvSpPr>
      <dsp:spPr>
        <a:xfrm>
          <a:off x="0" y="1400846"/>
          <a:ext cx="5889686" cy="111891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D759D1-BF72-4296-9266-0638E68EA726}">
      <dsp:nvSpPr>
        <dsp:cNvPr id="0" name=""/>
        <dsp:cNvSpPr/>
      </dsp:nvSpPr>
      <dsp:spPr>
        <a:xfrm>
          <a:off x="338470" y="1652600"/>
          <a:ext cx="615400" cy="6154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0A2F284-2234-470F-B46A-57EC54CE706F}">
      <dsp:nvSpPr>
        <dsp:cNvPr id="0" name=""/>
        <dsp:cNvSpPr/>
      </dsp:nvSpPr>
      <dsp:spPr>
        <a:xfrm>
          <a:off x="1292341" y="1400846"/>
          <a:ext cx="4597344" cy="11189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18" tIns="118418" rIns="118418" bIns="118418" numCol="1" spcCol="1270" anchor="ctr" anchorCtr="0">
          <a:noAutofit/>
        </a:bodyPr>
        <a:lstStyle/>
        <a:p>
          <a:pPr lvl="0" algn="l" defTabSz="977900">
            <a:lnSpc>
              <a:spcPct val="90000"/>
            </a:lnSpc>
            <a:spcBef>
              <a:spcPct val="0"/>
            </a:spcBef>
            <a:spcAft>
              <a:spcPct val="35000"/>
            </a:spcAft>
          </a:pPr>
          <a:r>
            <a:rPr lang="en-GB" sz="2200" kern="1200" dirty="0"/>
            <a:t>1. Flexibility </a:t>
          </a:r>
          <a:endParaRPr lang="en-US" sz="2200" kern="1200" dirty="0"/>
        </a:p>
      </dsp:txBody>
      <dsp:txXfrm>
        <a:off x="1292341" y="1400846"/>
        <a:ext cx="4597344" cy="1118910"/>
      </dsp:txXfrm>
    </dsp:sp>
    <dsp:sp modelId="{D845E19E-9017-43D7-98A3-B516C13D07CB}">
      <dsp:nvSpPr>
        <dsp:cNvPr id="0" name=""/>
        <dsp:cNvSpPr/>
      </dsp:nvSpPr>
      <dsp:spPr>
        <a:xfrm>
          <a:off x="0" y="2799484"/>
          <a:ext cx="5889686" cy="111891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FC6253-1470-4A0D-8D48-04B52D877CCE}">
      <dsp:nvSpPr>
        <dsp:cNvPr id="0" name=""/>
        <dsp:cNvSpPr/>
      </dsp:nvSpPr>
      <dsp:spPr>
        <a:xfrm>
          <a:off x="338470" y="3051239"/>
          <a:ext cx="615400" cy="6154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E394619-EF3D-4929-94E4-0471D72C536C}">
      <dsp:nvSpPr>
        <dsp:cNvPr id="0" name=""/>
        <dsp:cNvSpPr/>
      </dsp:nvSpPr>
      <dsp:spPr>
        <a:xfrm>
          <a:off x="1292341" y="2799484"/>
          <a:ext cx="4597344" cy="11189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18" tIns="118418" rIns="118418" bIns="118418" numCol="1" spcCol="1270" anchor="ctr" anchorCtr="0">
          <a:noAutofit/>
        </a:bodyPr>
        <a:lstStyle/>
        <a:p>
          <a:pPr lvl="0" algn="l" defTabSz="977900">
            <a:lnSpc>
              <a:spcPct val="90000"/>
            </a:lnSpc>
            <a:spcBef>
              <a:spcPct val="0"/>
            </a:spcBef>
            <a:spcAft>
              <a:spcPct val="35000"/>
            </a:spcAft>
          </a:pPr>
          <a:r>
            <a:rPr lang="en-GB" sz="2200" kern="1200" dirty="0"/>
            <a:t>2. Good Management </a:t>
          </a:r>
          <a:endParaRPr lang="en-US" sz="2200" kern="1200" dirty="0"/>
        </a:p>
      </dsp:txBody>
      <dsp:txXfrm>
        <a:off x="1292341" y="2799484"/>
        <a:ext cx="4597344" cy="1118910"/>
      </dsp:txXfrm>
    </dsp:sp>
    <dsp:sp modelId="{0DD54697-8DCB-4B71-9AF5-DF1EDB189CEB}">
      <dsp:nvSpPr>
        <dsp:cNvPr id="0" name=""/>
        <dsp:cNvSpPr/>
      </dsp:nvSpPr>
      <dsp:spPr>
        <a:xfrm>
          <a:off x="0" y="4198122"/>
          <a:ext cx="5889686" cy="111891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F30EA4-C25A-4FB3-A3A1-4F2D80E7BA92}">
      <dsp:nvSpPr>
        <dsp:cNvPr id="0" name=""/>
        <dsp:cNvSpPr/>
      </dsp:nvSpPr>
      <dsp:spPr>
        <a:xfrm>
          <a:off x="338470" y="4449877"/>
          <a:ext cx="615400" cy="6154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FEFF4D3-3BD5-4FFA-83C2-342D3557D9E1}">
      <dsp:nvSpPr>
        <dsp:cNvPr id="0" name=""/>
        <dsp:cNvSpPr/>
      </dsp:nvSpPr>
      <dsp:spPr>
        <a:xfrm>
          <a:off x="1292341" y="4198122"/>
          <a:ext cx="4597344" cy="11189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18" tIns="118418" rIns="118418" bIns="118418" numCol="1" spcCol="1270" anchor="ctr" anchorCtr="0">
          <a:noAutofit/>
        </a:bodyPr>
        <a:lstStyle/>
        <a:p>
          <a:pPr lvl="0" algn="l" defTabSz="977900">
            <a:lnSpc>
              <a:spcPct val="90000"/>
            </a:lnSpc>
            <a:spcBef>
              <a:spcPct val="0"/>
            </a:spcBef>
            <a:spcAft>
              <a:spcPct val="35000"/>
            </a:spcAft>
          </a:pPr>
          <a:r>
            <a:rPr lang="en-GB" sz="2200" kern="1200" dirty="0"/>
            <a:t>3. Clarity and simplicity  </a:t>
          </a:r>
          <a:endParaRPr lang="en-US" sz="2200" kern="1200" dirty="0"/>
        </a:p>
      </dsp:txBody>
      <dsp:txXfrm>
        <a:off x="1292341" y="4198122"/>
        <a:ext cx="4597344" cy="111891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F8B987B-6643-43AA-9B56-509B80CCD0F3}" type="datetimeFigureOut">
              <a:rPr lang="en-US" smtClean="0"/>
              <a:t>5/12/2020</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C0D42F3-CDD5-4B19-B3DB-7C5223465AF0}" type="slidenum">
              <a:rPr lang="en-US" smtClean="0"/>
              <a:t>‹#›</a:t>
            </a:fld>
            <a:endParaRPr lang="en-US" dirty="0"/>
          </a:p>
        </p:txBody>
      </p:sp>
    </p:spTree>
    <p:extLst>
      <p:ext uri="{BB962C8B-B14F-4D97-AF65-F5344CB8AC3E}">
        <p14:creationId xmlns:p14="http://schemas.microsoft.com/office/powerpoint/2010/main" val="4810580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C2F5248-46FB-4B21-86CC-193094DCEFA0}" type="datetime1">
              <a:rPr lang="en-US" smtClean="0"/>
              <a:t>5/12/2020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rIns="45720"/>
          <a:lstStyle/>
          <a:p>
            <a:fld id="{6D22F896-40B5-4ADD-8801-0D06FADFA095}" type="slidenum">
              <a:rPr lang="en-US" dirty="0"/>
              <a:t>‹#›</a:t>
            </a:fld>
            <a:endParaRPr lang="en-US" dirty="0"/>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4BCEC5-CE1B-4617-82D6-65BD0F5B07A5}" type="datetime1">
              <a:rPr lang="en-US" smtClean="0"/>
              <a:t>5/12/2020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40011BD-7957-4CF3-8BCA-9A385F7F00A0}" type="datetime1">
              <a:rPr lang="en-US" smtClean="0"/>
              <a:t>5/12/2020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14D1E35-9E29-4BA2-8650-B8DF2FB8418A}" type="datetime1">
              <a:rPr lang="en-US" smtClean="0"/>
              <a:t>5/12/2020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30E36BE-4641-4FC6-BB34-6A020DAA3E16}" type="datetime1">
              <a:rPr lang="en-US" smtClean="0"/>
              <a:t>5/12/2020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E3F94D2-0D2E-4C87-8168-ED920BF6FA52}" type="datetime1">
              <a:rPr lang="en-US" smtClean="0"/>
              <a:t>5/12/2020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1893852E-F5CF-4AEE-8E73-07BBAD90892A}" type="datetime1">
              <a:rPr lang="en-US" smtClean="0"/>
              <a:t>5/12/2020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6DCBE78-9AC4-4210-8A68-53918CCA97CC}" type="datetime1">
              <a:rPr lang="en-US" smtClean="0"/>
              <a:t>5/12/2020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F9BF09E-DD05-437F-9F41-BFC11A888A78}" type="datetime1">
              <a:rPr lang="en-US" smtClean="0"/>
              <a:t>5/12/2020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D1CC9A-5A1F-4B55-A065-BB4E65346D4D}" type="datetime1">
              <a:rPr lang="en-US" smtClean="0"/>
              <a:t>5/12/2020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F9D0E3-2BD6-4254-82D0-8E1441667E33}" type="datetime1">
              <a:rPr lang="en-US" smtClean="0"/>
              <a:t>5/12/2020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137A7-552B-4274-A29D-5E57F09B887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4F3BAB0-AF98-4857-95B2-D35C2865A1E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388BB76-E821-4621-839F-ED0FB97D8F4A}"/>
              </a:ext>
            </a:extLst>
          </p:cNvPr>
          <p:cNvSpPr>
            <a:spLocks noGrp="1"/>
          </p:cNvSpPr>
          <p:nvPr>
            <p:ph type="dt" sz="half" idx="10"/>
          </p:nvPr>
        </p:nvSpPr>
        <p:spPr/>
        <p:txBody>
          <a:bodyPr/>
          <a:lstStyle/>
          <a:p>
            <a:fld id="{1E1FD3D2-0A17-4068-A6E4-ADDED16503D1}" type="datetimeFigureOut">
              <a:rPr lang="en-GB" smtClean="0"/>
              <a:t>12/05/2020</a:t>
            </a:fld>
            <a:endParaRPr lang="en-GB" dirty="0"/>
          </a:p>
        </p:txBody>
      </p:sp>
      <p:sp>
        <p:nvSpPr>
          <p:cNvPr id="5" name="Footer Placeholder 4">
            <a:extLst>
              <a:ext uri="{FF2B5EF4-FFF2-40B4-BE49-F238E27FC236}">
                <a16:creationId xmlns:a16="http://schemas.microsoft.com/office/drawing/2014/main" id="{08855C17-4AEF-4C22-B931-AC53D7D73D1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979B8E2-00D2-4AEB-9705-F7C8DBBC666D}"/>
              </a:ext>
            </a:extLst>
          </p:cNvPr>
          <p:cNvSpPr>
            <a:spLocks noGrp="1"/>
          </p:cNvSpPr>
          <p:nvPr>
            <p:ph type="sldNum" sz="quarter" idx="12"/>
          </p:nvPr>
        </p:nvSpPr>
        <p:spPr/>
        <p:txBody>
          <a:bodyPr/>
          <a:lstStyle/>
          <a:p>
            <a:fld id="{16FAE54F-4BE1-43F2-902B-C61A19FAB765}" type="slidenum">
              <a:rPr lang="en-GB" smtClean="0"/>
              <a:t>‹#›</a:t>
            </a:fld>
            <a:endParaRPr lang="en-GB" dirty="0"/>
          </a:p>
        </p:txBody>
      </p:sp>
    </p:spTree>
    <p:extLst>
      <p:ext uri="{BB962C8B-B14F-4D97-AF65-F5344CB8AC3E}">
        <p14:creationId xmlns:p14="http://schemas.microsoft.com/office/powerpoint/2010/main" val="25231808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BE2D77-5715-4AC7-A733-2E9EFC7EE16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1AC7F40-A4A2-4091-BD2C-18159EEACFD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0A1F390-D5DB-4557-B8D3-253C1D8DC4FB}"/>
              </a:ext>
            </a:extLst>
          </p:cNvPr>
          <p:cNvSpPr>
            <a:spLocks noGrp="1"/>
          </p:cNvSpPr>
          <p:nvPr>
            <p:ph type="dt" sz="half" idx="10"/>
          </p:nvPr>
        </p:nvSpPr>
        <p:spPr/>
        <p:txBody>
          <a:bodyPr/>
          <a:lstStyle/>
          <a:p>
            <a:fld id="{1E1FD3D2-0A17-4068-A6E4-ADDED16503D1}" type="datetimeFigureOut">
              <a:rPr lang="en-GB" smtClean="0"/>
              <a:t>12/05/2020</a:t>
            </a:fld>
            <a:endParaRPr lang="en-GB" dirty="0"/>
          </a:p>
        </p:txBody>
      </p:sp>
      <p:sp>
        <p:nvSpPr>
          <p:cNvPr id="5" name="Footer Placeholder 4">
            <a:extLst>
              <a:ext uri="{FF2B5EF4-FFF2-40B4-BE49-F238E27FC236}">
                <a16:creationId xmlns:a16="http://schemas.microsoft.com/office/drawing/2014/main" id="{30173AF3-DE12-4F68-9E73-70310B095B45}"/>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044FF4F-E056-499B-B727-16760925176B}"/>
              </a:ext>
            </a:extLst>
          </p:cNvPr>
          <p:cNvSpPr>
            <a:spLocks noGrp="1"/>
          </p:cNvSpPr>
          <p:nvPr>
            <p:ph type="sldNum" sz="quarter" idx="12"/>
          </p:nvPr>
        </p:nvSpPr>
        <p:spPr/>
        <p:txBody>
          <a:bodyPr/>
          <a:lstStyle/>
          <a:p>
            <a:fld id="{16FAE54F-4BE1-43F2-902B-C61A19FAB765}" type="slidenum">
              <a:rPr lang="en-GB" smtClean="0"/>
              <a:t>‹#›</a:t>
            </a:fld>
            <a:endParaRPr lang="en-GB" dirty="0"/>
          </a:p>
        </p:txBody>
      </p:sp>
    </p:spTree>
    <p:extLst>
      <p:ext uri="{BB962C8B-B14F-4D97-AF65-F5344CB8AC3E}">
        <p14:creationId xmlns:p14="http://schemas.microsoft.com/office/powerpoint/2010/main" val="28801912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77D94-5F2C-4490-9DBF-BFDD5F291EC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E3A5B7D-6D15-4CFF-B64B-4B5463EA057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AF94B57-62FB-4ACB-B735-B87DB19B50C7}"/>
              </a:ext>
            </a:extLst>
          </p:cNvPr>
          <p:cNvSpPr>
            <a:spLocks noGrp="1"/>
          </p:cNvSpPr>
          <p:nvPr>
            <p:ph type="dt" sz="half" idx="10"/>
          </p:nvPr>
        </p:nvSpPr>
        <p:spPr/>
        <p:txBody>
          <a:bodyPr/>
          <a:lstStyle/>
          <a:p>
            <a:fld id="{1E1FD3D2-0A17-4068-A6E4-ADDED16503D1}" type="datetimeFigureOut">
              <a:rPr lang="en-GB" smtClean="0"/>
              <a:t>12/05/2020</a:t>
            </a:fld>
            <a:endParaRPr lang="en-GB" dirty="0"/>
          </a:p>
        </p:txBody>
      </p:sp>
      <p:sp>
        <p:nvSpPr>
          <p:cNvPr id="5" name="Footer Placeholder 4">
            <a:extLst>
              <a:ext uri="{FF2B5EF4-FFF2-40B4-BE49-F238E27FC236}">
                <a16:creationId xmlns:a16="http://schemas.microsoft.com/office/drawing/2014/main" id="{D1645BDF-65F4-498C-8371-08CC983C26A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B4645F6-F705-47CE-B5D3-AA3770229C9C}"/>
              </a:ext>
            </a:extLst>
          </p:cNvPr>
          <p:cNvSpPr>
            <a:spLocks noGrp="1"/>
          </p:cNvSpPr>
          <p:nvPr>
            <p:ph type="sldNum" sz="quarter" idx="12"/>
          </p:nvPr>
        </p:nvSpPr>
        <p:spPr/>
        <p:txBody>
          <a:bodyPr/>
          <a:lstStyle/>
          <a:p>
            <a:fld id="{16FAE54F-4BE1-43F2-902B-C61A19FAB765}" type="slidenum">
              <a:rPr lang="en-GB" smtClean="0"/>
              <a:t>‹#›</a:t>
            </a:fld>
            <a:endParaRPr lang="en-GB" dirty="0"/>
          </a:p>
        </p:txBody>
      </p:sp>
    </p:spTree>
    <p:extLst>
      <p:ext uri="{BB962C8B-B14F-4D97-AF65-F5344CB8AC3E}">
        <p14:creationId xmlns:p14="http://schemas.microsoft.com/office/powerpoint/2010/main" val="19153232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87BB6B-04B8-47C0-B4EF-D9CAC580B2B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BB30979-F2C3-4119-BCCA-48804FE1434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7CAC81E-A189-4777-AB73-D3A25E3B744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D19E783-460A-459E-BF6B-1D534FFFEC7F}"/>
              </a:ext>
            </a:extLst>
          </p:cNvPr>
          <p:cNvSpPr>
            <a:spLocks noGrp="1"/>
          </p:cNvSpPr>
          <p:nvPr>
            <p:ph type="dt" sz="half" idx="10"/>
          </p:nvPr>
        </p:nvSpPr>
        <p:spPr/>
        <p:txBody>
          <a:bodyPr/>
          <a:lstStyle/>
          <a:p>
            <a:fld id="{1E1FD3D2-0A17-4068-A6E4-ADDED16503D1}" type="datetimeFigureOut">
              <a:rPr lang="en-GB" smtClean="0"/>
              <a:t>12/05/2020</a:t>
            </a:fld>
            <a:endParaRPr lang="en-GB" dirty="0"/>
          </a:p>
        </p:txBody>
      </p:sp>
      <p:sp>
        <p:nvSpPr>
          <p:cNvPr id="6" name="Footer Placeholder 5">
            <a:extLst>
              <a:ext uri="{FF2B5EF4-FFF2-40B4-BE49-F238E27FC236}">
                <a16:creationId xmlns:a16="http://schemas.microsoft.com/office/drawing/2014/main" id="{51DA8EAD-4395-46DD-9E44-F2E9403FD806}"/>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1780E523-782D-4CC9-A547-529E9FBAADE2}"/>
              </a:ext>
            </a:extLst>
          </p:cNvPr>
          <p:cNvSpPr>
            <a:spLocks noGrp="1"/>
          </p:cNvSpPr>
          <p:nvPr>
            <p:ph type="sldNum" sz="quarter" idx="12"/>
          </p:nvPr>
        </p:nvSpPr>
        <p:spPr/>
        <p:txBody>
          <a:bodyPr/>
          <a:lstStyle/>
          <a:p>
            <a:fld id="{16FAE54F-4BE1-43F2-902B-C61A19FAB765}" type="slidenum">
              <a:rPr lang="en-GB" smtClean="0"/>
              <a:t>‹#›</a:t>
            </a:fld>
            <a:endParaRPr lang="en-GB" dirty="0"/>
          </a:p>
        </p:txBody>
      </p:sp>
    </p:spTree>
    <p:extLst>
      <p:ext uri="{BB962C8B-B14F-4D97-AF65-F5344CB8AC3E}">
        <p14:creationId xmlns:p14="http://schemas.microsoft.com/office/powerpoint/2010/main" val="28821627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2D260D-A407-4BA7-964D-C38913DA82D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9137564-9CD2-4EB6-8C59-AA484BD2A8B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33712E6-A776-407E-B176-BA296541D5B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D5BD5CA-2BA8-446D-9E7F-0DEE36C19F2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8E35F2A-88AE-4BA9-9DEA-5561626F915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5FA4D25-4D74-4541-9A5A-CBF2E0C5B907}"/>
              </a:ext>
            </a:extLst>
          </p:cNvPr>
          <p:cNvSpPr>
            <a:spLocks noGrp="1"/>
          </p:cNvSpPr>
          <p:nvPr>
            <p:ph type="dt" sz="half" idx="10"/>
          </p:nvPr>
        </p:nvSpPr>
        <p:spPr/>
        <p:txBody>
          <a:bodyPr/>
          <a:lstStyle/>
          <a:p>
            <a:fld id="{1E1FD3D2-0A17-4068-A6E4-ADDED16503D1}" type="datetimeFigureOut">
              <a:rPr lang="en-GB" smtClean="0"/>
              <a:t>12/05/2020</a:t>
            </a:fld>
            <a:endParaRPr lang="en-GB" dirty="0"/>
          </a:p>
        </p:txBody>
      </p:sp>
      <p:sp>
        <p:nvSpPr>
          <p:cNvPr id="8" name="Footer Placeholder 7">
            <a:extLst>
              <a:ext uri="{FF2B5EF4-FFF2-40B4-BE49-F238E27FC236}">
                <a16:creationId xmlns:a16="http://schemas.microsoft.com/office/drawing/2014/main" id="{39D3E2F8-03DD-4818-BDE7-FB4317ED98B1}"/>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1F06BD42-BC23-46F5-A1B9-33992E1C2294}"/>
              </a:ext>
            </a:extLst>
          </p:cNvPr>
          <p:cNvSpPr>
            <a:spLocks noGrp="1"/>
          </p:cNvSpPr>
          <p:nvPr>
            <p:ph type="sldNum" sz="quarter" idx="12"/>
          </p:nvPr>
        </p:nvSpPr>
        <p:spPr/>
        <p:txBody>
          <a:bodyPr/>
          <a:lstStyle/>
          <a:p>
            <a:fld id="{16FAE54F-4BE1-43F2-902B-C61A19FAB765}" type="slidenum">
              <a:rPr lang="en-GB" smtClean="0"/>
              <a:t>‹#›</a:t>
            </a:fld>
            <a:endParaRPr lang="en-GB" dirty="0"/>
          </a:p>
        </p:txBody>
      </p:sp>
    </p:spTree>
    <p:extLst>
      <p:ext uri="{BB962C8B-B14F-4D97-AF65-F5344CB8AC3E}">
        <p14:creationId xmlns:p14="http://schemas.microsoft.com/office/powerpoint/2010/main" val="175880215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3C5CA-E5F9-4DDB-83D4-9C14C9BCAAD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A3F1EE0-FB2F-4759-AAE4-AB5BFDEF64A6}"/>
              </a:ext>
            </a:extLst>
          </p:cNvPr>
          <p:cNvSpPr>
            <a:spLocks noGrp="1"/>
          </p:cNvSpPr>
          <p:nvPr>
            <p:ph type="dt" sz="half" idx="10"/>
          </p:nvPr>
        </p:nvSpPr>
        <p:spPr/>
        <p:txBody>
          <a:bodyPr/>
          <a:lstStyle/>
          <a:p>
            <a:fld id="{1E1FD3D2-0A17-4068-A6E4-ADDED16503D1}" type="datetimeFigureOut">
              <a:rPr lang="en-GB" smtClean="0"/>
              <a:t>12/05/2020</a:t>
            </a:fld>
            <a:endParaRPr lang="en-GB" dirty="0"/>
          </a:p>
        </p:txBody>
      </p:sp>
      <p:sp>
        <p:nvSpPr>
          <p:cNvPr id="4" name="Footer Placeholder 3">
            <a:extLst>
              <a:ext uri="{FF2B5EF4-FFF2-40B4-BE49-F238E27FC236}">
                <a16:creationId xmlns:a16="http://schemas.microsoft.com/office/drawing/2014/main" id="{E4629519-ACB6-41E3-9E37-C135F1DDC0F0}"/>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2582E98C-0397-412B-8839-B1DAD1111CBB}"/>
              </a:ext>
            </a:extLst>
          </p:cNvPr>
          <p:cNvSpPr>
            <a:spLocks noGrp="1"/>
          </p:cNvSpPr>
          <p:nvPr>
            <p:ph type="sldNum" sz="quarter" idx="12"/>
          </p:nvPr>
        </p:nvSpPr>
        <p:spPr/>
        <p:txBody>
          <a:bodyPr/>
          <a:lstStyle/>
          <a:p>
            <a:fld id="{16FAE54F-4BE1-43F2-902B-C61A19FAB765}" type="slidenum">
              <a:rPr lang="en-GB" smtClean="0"/>
              <a:t>‹#›</a:t>
            </a:fld>
            <a:endParaRPr lang="en-GB" dirty="0"/>
          </a:p>
        </p:txBody>
      </p:sp>
    </p:spTree>
    <p:extLst>
      <p:ext uri="{BB962C8B-B14F-4D97-AF65-F5344CB8AC3E}">
        <p14:creationId xmlns:p14="http://schemas.microsoft.com/office/powerpoint/2010/main" val="34963159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C1448B1-D36C-4069-9424-AB0EB95C6C24}"/>
              </a:ext>
            </a:extLst>
          </p:cNvPr>
          <p:cNvSpPr>
            <a:spLocks noGrp="1"/>
          </p:cNvSpPr>
          <p:nvPr>
            <p:ph type="dt" sz="half" idx="10"/>
          </p:nvPr>
        </p:nvSpPr>
        <p:spPr/>
        <p:txBody>
          <a:bodyPr/>
          <a:lstStyle/>
          <a:p>
            <a:fld id="{1E1FD3D2-0A17-4068-A6E4-ADDED16503D1}" type="datetimeFigureOut">
              <a:rPr lang="en-GB" smtClean="0"/>
              <a:t>12/05/2020</a:t>
            </a:fld>
            <a:endParaRPr lang="en-GB" dirty="0"/>
          </a:p>
        </p:txBody>
      </p:sp>
      <p:sp>
        <p:nvSpPr>
          <p:cNvPr id="3" name="Footer Placeholder 2">
            <a:extLst>
              <a:ext uri="{FF2B5EF4-FFF2-40B4-BE49-F238E27FC236}">
                <a16:creationId xmlns:a16="http://schemas.microsoft.com/office/drawing/2014/main" id="{B740029E-E618-4556-93A3-2810419B5405}"/>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D654A144-2570-4F61-99DB-25A8744CE0DF}"/>
              </a:ext>
            </a:extLst>
          </p:cNvPr>
          <p:cNvSpPr>
            <a:spLocks noGrp="1"/>
          </p:cNvSpPr>
          <p:nvPr>
            <p:ph type="sldNum" sz="quarter" idx="12"/>
          </p:nvPr>
        </p:nvSpPr>
        <p:spPr/>
        <p:txBody>
          <a:bodyPr/>
          <a:lstStyle/>
          <a:p>
            <a:fld id="{16FAE54F-4BE1-43F2-902B-C61A19FAB765}" type="slidenum">
              <a:rPr lang="en-GB" smtClean="0"/>
              <a:t>‹#›</a:t>
            </a:fld>
            <a:endParaRPr lang="en-GB" dirty="0"/>
          </a:p>
        </p:txBody>
      </p:sp>
    </p:spTree>
    <p:extLst>
      <p:ext uri="{BB962C8B-B14F-4D97-AF65-F5344CB8AC3E}">
        <p14:creationId xmlns:p14="http://schemas.microsoft.com/office/powerpoint/2010/main" val="3668862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5089F-8160-4D90-ABE5-2350F30B613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82FD6B4-D7BD-45AA-B42D-628C0168AD5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D411948-75C1-40EE-835E-3D416CE259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4DF98B9-32CC-48FE-A6D2-03E87E2AE0C3}"/>
              </a:ext>
            </a:extLst>
          </p:cNvPr>
          <p:cNvSpPr>
            <a:spLocks noGrp="1"/>
          </p:cNvSpPr>
          <p:nvPr>
            <p:ph type="dt" sz="half" idx="10"/>
          </p:nvPr>
        </p:nvSpPr>
        <p:spPr/>
        <p:txBody>
          <a:bodyPr/>
          <a:lstStyle/>
          <a:p>
            <a:fld id="{1E1FD3D2-0A17-4068-A6E4-ADDED16503D1}" type="datetimeFigureOut">
              <a:rPr lang="en-GB" smtClean="0"/>
              <a:t>12/05/2020</a:t>
            </a:fld>
            <a:endParaRPr lang="en-GB" dirty="0"/>
          </a:p>
        </p:txBody>
      </p:sp>
      <p:sp>
        <p:nvSpPr>
          <p:cNvPr id="6" name="Footer Placeholder 5">
            <a:extLst>
              <a:ext uri="{FF2B5EF4-FFF2-40B4-BE49-F238E27FC236}">
                <a16:creationId xmlns:a16="http://schemas.microsoft.com/office/drawing/2014/main" id="{1BEEB9EC-C8F9-4680-99AC-DAD4444A04D5}"/>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1F533936-8611-4263-8097-19CD732C7515}"/>
              </a:ext>
            </a:extLst>
          </p:cNvPr>
          <p:cNvSpPr>
            <a:spLocks noGrp="1"/>
          </p:cNvSpPr>
          <p:nvPr>
            <p:ph type="sldNum" sz="quarter" idx="12"/>
          </p:nvPr>
        </p:nvSpPr>
        <p:spPr/>
        <p:txBody>
          <a:bodyPr/>
          <a:lstStyle/>
          <a:p>
            <a:fld id="{16FAE54F-4BE1-43F2-902B-C61A19FAB765}" type="slidenum">
              <a:rPr lang="en-GB" smtClean="0"/>
              <a:t>‹#›</a:t>
            </a:fld>
            <a:endParaRPr lang="en-GB" dirty="0"/>
          </a:p>
        </p:txBody>
      </p:sp>
    </p:spTree>
    <p:extLst>
      <p:ext uri="{BB962C8B-B14F-4D97-AF65-F5344CB8AC3E}">
        <p14:creationId xmlns:p14="http://schemas.microsoft.com/office/powerpoint/2010/main" val="284327430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792B9-3590-4E2C-8FDC-70A51248137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6AACC2B-338D-41F4-B5C5-F1C5864BDAA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C9B4BD34-574D-433C-B994-BC890C902FC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2C34B55-44F2-419C-9CBC-2D51261B38F2}"/>
              </a:ext>
            </a:extLst>
          </p:cNvPr>
          <p:cNvSpPr>
            <a:spLocks noGrp="1"/>
          </p:cNvSpPr>
          <p:nvPr>
            <p:ph type="dt" sz="half" idx="10"/>
          </p:nvPr>
        </p:nvSpPr>
        <p:spPr/>
        <p:txBody>
          <a:bodyPr/>
          <a:lstStyle/>
          <a:p>
            <a:fld id="{1E1FD3D2-0A17-4068-A6E4-ADDED16503D1}" type="datetimeFigureOut">
              <a:rPr lang="en-GB" smtClean="0"/>
              <a:t>12/05/2020</a:t>
            </a:fld>
            <a:endParaRPr lang="en-GB" dirty="0"/>
          </a:p>
        </p:txBody>
      </p:sp>
      <p:sp>
        <p:nvSpPr>
          <p:cNvPr id="6" name="Footer Placeholder 5">
            <a:extLst>
              <a:ext uri="{FF2B5EF4-FFF2-40B4-BE49-F238E27FC236}">
                <a16:creationId xmlns:a16="http://schemas.microsoft.com/office/drawing/2014/main" id="{F1A6D8E6-548A-4D43-858A-9E1387935F3E}"/>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08460BEC-C39B-4281-9BD8-F277A7035F2D}"/>
              </a:ext>
            </a:extLst>
          </p:cNvPr>
          <p:cNvSpPr>
            <a:spLocks noGrp="1"/>
          </p:cNvSpPr>
          <p:nvPr>
            <p:ph type="sldNum" sz="quarter" idx="12"/>
          </p:nvPr>
        </p:nvSpPr>
        <p:spPr/>
        <p:txBody>
          <a:bodyPr/>
          <a:lstStyle/>
          <a:p>
            <a:fld id="{16FAE54F-4BE1-43F2-902B-C61A19FAB765}" type="slidenum">
              <a:rPr lang="en-GB" smtClean="0"/>
              <a:t>‹#›</a:t>
            </a:fld>
            <a:endParaRPr lang="en-GB" dirty="0"/>
          </a:p>
        </p:txBody>
      </p:sp>
    </p:spTree>
    <p:extLst>
      <p:ext uri="{BB962C8B-B14F-4D97-AF65-F5344CB8AC3E}">
        <p14:creationId xmlns:p14="http://schemas.microsoft.com/office/powerpoint/2010/main" val="42096182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55EEE-B306-449F-8855-1E353E74C6B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F1A093D-382F-4AFE-A91F-EA8B11C7D73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717BE6-C15D-4190-880A-2E1EB193193B}"/>
              </a:ext>
            </a:extLst>
          </p:cNvPr>
          <p:cNvSpPr>
            <a:spLocks noGrp="1"/>
          </p:cNvSpPr>
          <p:nvPr>
            <p:ph type="dt" sz="half" idx="10"/>
          </p:nvPr>
        </p:nvSpPr>
        <p:spPr/>
        <p:txBody>
          <a:bodyPr/>
          <a:lstStyle/>
          <a:p>
            <a:fld id="{1E1FD3D2-0A17-4068-A6E4-ADDED16503D1}" type="datetimeFigureOut">
              <a:rPr lang="en-GB" smtClean="0"/>
              <a:t>12/05/2020</a:t>
            </a:fld>
            <a:endParaRPr lang="en-GB" dirty="0"/>
          </a:p>
        </p:txBody>
      </p:sp>
      <p:sp>
        <p:nvSpPr>
          <p:cNvPr id="5" name="Footer Placeholder 4">
            <a:extLst>
              <a:ext uri="{FF2B5EF4-FFF2-40B4-BE49-F238E27FC236}">
                <a16:creationId xmlns:a16="http://schemas.microsoft.com/office/drawing/2014/main" id="{E11D8FEE-26BA-4B60-814E-19FDECEA210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E3A3724-BDAD-4300-8298-34B331D6C687}"/>
              </a:ext>
            </a:extLst>
          </p:cNvPr>
          <p:cNvSpPr>
            <a:spLocks noGrp="1"/>
          </p:cNvSpPr>
          <p:nvPr>
            <p:ph type="sldNum" sz="quarter" idx="12"/>
          </p:nvPr>
        </p:nvSpPr>
        <p:spPr/>
        <p:txBody>
          <a:bodyPr/>
          <a:lstStyle/>
          <a:p>
            <a:fld id="{16FAE54F-4BE1-43F2-902B-C61A19FAB765}" type="slidenum">
              <a:rPr lang="en-GB" smtClean="0"/>
              <a:t>‹#›</a:t>
            </a:fld>
            <a:endParaRPr lang="en-GB" dirty="0"/>
          </a:p>
        </p:txBody>
      </p:sp>
    </p:spTree>
    <p:extLst>
      <p:ext uri="{BB962C8B-B14F-4D97-AF65-F5344CB8AC3E}">
        <p14:creationId xmlns:p14="http://schemas.microsoft.com/office/powerpoint/2010/main" val="350010104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4EEEAD2-C4EB-4C76-9B65-4AFDA9B245B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7C9CC88-0E10-431D-947B-A161AE5F364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FAC54A-6800-4D55-8AF3-2B90478A060C}"/>
              </a:ext>
            </a:extLst>
          </p:cNvPr>
          <p:cNvSpPr>
            <a:spLocks noGrp="1"/>
          </p:cNvSpPr>
          <p:nvPr>
            <p:ph type="dt" sz="half" idx="10"/>
          </p:nvPr>
        </p:nvSpPr>
        <p:spPr/>
        <p:txBody>
          <a:bodyPr/>
          <a:lstStyle/>
          <a:p>
            <a:fld id="{1E1FD3D2-0A17-4068-A6E4-ADDED16503D1}" type="datetimeFigureOut">
              <a:rPr lang="en-GB" smtClean="0"/>
              <a:t>12/05/2020</a:t>
            </a:fld>
            <a:endParaRPr lang="en-GB" dirty="0"/>
          </a:p>
        </p:txBody>
      </p:sp>
      <p:sp>
        <p:nvSpPr>
          <p:cNvPr id="5" name="Footer Placeholder 4">
            <a:extLst>
              <a:ext uri="{FF2B5EF4-FFF2-40B4-BE49-F238E27FC236}">
                <a16:creationId xmlns:a16="http://schemas.microsoft.com/office/drawing/2014/main" id="{877B0296-A377-4210-AA9A-AD5EDE1AC45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91AEE4B-40F6-445B-8610-706C5AC1552D}"/>
              </a:ext>
            </a:extLst>
          </p:cNvPr>
          <p:cNvSpPr>
            <a:spLocks noGrp="1"/>
          </p:cNvSpPr>
          <p:nvPr>
            <p:ph type="sldNum" sz="quarter" idx="12"/>
          </p:nvPr>
        </p:nvSpPr>
        <p:spPr/>
        <p:txBody>
          <a:bodyPr/>
          <a:lstStyle/>
          <a:p>
            <a:fld id="{16FAE54F-4BE1-43F2-902B-C61A19FAB765}" type="slidenum">
              <a:rPr lang="en-GB" smtClean="0"/>
              <a:t>‹#›</a:t>
            </a:fld>
            <a:endParaRPr lang="en-GB" dirty="0"/>
          </a:p>
        </p:txBody>
      </p:sp>
    </p:spTree>
    <p:extLst>
      <p:ext uri="{BB962C8B-B14F-4D97-AF65-F5344CB8AC3E}">
        <p14:creationId xmlns:p14="http://schemas.microsoft.com/office/powerpoint/2010/main" val="26807716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C3E312BF-6E7B-46F2-B83A-98982FB970FA}" type="datetime1">
              <a:rPr lang="en-US" smtClean="0"/>
              <a:t>5/12/2020</a:t>
            </a:fld>
            <a:endParaRPr lang="en-US" dirty="0"/>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dirty="0"/>
              <a:pPr/>
              <a:t>‹#›</a:t>
            </a:fld>
            <a:endParaRPr lang="en-US" dirty="0"/>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99D8D8F-5141-4507-96EC-7DEB9C25127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8CEEBC2-68E0-4D61-9D03-1E96C40AA59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0D0E08F-9553-4055-9D91-BA82457C1CC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E1FD3D2-0A17-4068-A6E4-ADDED16503D1}" type="datetimeFigureOut">
              <a:rPr lang="en-GB" smtClean="0"/>
              <a:t>12/05/2020</a:t>
            </a:fld>
            <a:endParaRPr lang="en-GB" dirty="0"/>
          </a:p>
        </p:txBody>
      </p:sp>
      <p:sp>
        <p:nvSpPr>
          <p:cNvPr id="5" name="Footer Placeholder 4">
            <a:extLst>
              <a:ext uri="{FF2B5EF4-FFF2-40B4-BE49-F238E27FC236}">
                <a16:creationId xmlns:a16="http://schemas.microsoft.com/office/drawing/2014/main" id="{6601E8B0-2EDF-4D49-8686-754A8E3B754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728ED54A-E105-4ACA-9B16-FE424764FA2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6FAE54F-4BE1-43F2-902B-C61A19FAB765}" type="slidenum">
              <a:rPr lang="en-GB" smtClean="0"/>
              <a:t>‹#›</a:t>
            </a:fld>
            <a:endParaRPr lang="en-GB" dirty="0"/>
          </a:p>
        </p:txBody>
      </p:sp>
    </p:spTree>
    <p:extLst>
      <p:ext uri="{BB962C8B-B14F-4D97-AF65-F5344CB8AC3E}">
        <p14:creationId xmlns:p14="http://schemas.microsoft.com/office/powerpoint/2010/main" val="56532726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hyperlink" Target="http://www.geograph.org.uk/photo/2611699" TargetMode="External"/><Relationship Id="rId5" Type="http://schemas.openxmlformats.org/officeDocument/2006/relationships/image" Target="../media/image4.jp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tif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hyperlink" Target="https://commons.wikimedia.org/wiki/File:Law3.jpg"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hyperlink" Target="https://simplymalaysia.wordpress.com/case-law/relevant-international-case-law/g-percy-trentham-v-archital-luxfer-ltd-1992/"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3" Type="http://schemas.openxmlformats.org/officeDocument/2006/relationships/hyperlink" Target="https://www.lovethegarden.com/uk-en/article/japanese-knotweed-control" TargetMode="External"/><Relationship Id="rId2" Type="http://schemas.openxmlformats.org/officeDocument/2006/relationships/image" Target="../media/image21.jpeg"/><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8F3CF990-ACB8-443A-BB74-D36EC8A00B0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8" name="Picture 47">
            <a:extLst>
              <a:ext uri="{FF2B5EF4-FFF2-40B4-BE49-F238E27FC236}">
                <a16:creationId xmlns:a16="http://schemas.microsoft.com/office/drawing/2014/main" id="{00B98862-BEE1-44FB-A335-A1B9106B445E}"/>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50" name="Freeform: Shape 49">
            <a:extLst>
              <a:ext uri="{FF2B5EF4-FFF2-40B4-BE49-F238E27FC236}">
                <a16:creationId xmlns:a16="http://schemas.microsoft.com/office/drawing/2014/main" id="{65F94F98-3A57-49AA-838E-91AAF600B6E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52" name="Picture 51">
            <a:extLst>
              <a:ext uri="{FF2B5EF4-FFF2-40B4-BE49-F238E27FC236}">
                <a16:creationId xmlns:a16="http://schemas.microsoft.com/office/drawing/2014/main" id="{7185CF21-0594-48C0-9F3E-254D6BCE9D9B}"/>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45489" y="-5487"/>
            <a:ext cx="12189867" cy="6858000"/>
          </a:xfrm>
          <a:prstGeom prst="rect">
            <a:avLst/>
          </a:prstGeom>
        </p:spPr>
      </p:pic>
      <p:sp>
        <p:nvSpPr>
          <p:cNvPr id="54" name="Rectangle 53">
            <a:extLst>
              <a:ext uri="{FF2B5EF4-FFF2-40B4-BE49-F238E27FC236}">
                <a16:creationId xmlns:a16="http://schemas.microsoft.com/office/drawing/2014/main" id="{A0B5529D-5CAA-4BF2-B5C9-34705E7661F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6" name="Freeform: Shape 55">
            <a:extLst>
              <a:ext uri="{FF2B5EF4-FFF2-40B4-BE49-F238E27FC236}">
                <a16:creationId xmlns:a16="http://schemas.microsoft.com/office/drawing/2014/main" id="{FBD68200-BC03-4015-860B-CD5C30CD76B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910" y="0"/>
            <a:ext cx="7869544"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996">
                <a:srgbClr val="1F2D29">
                  <a:alpha val="4000"/>
                </a:srgbClr>
              </a:gs>
              <a:gs pos="20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58" name="Oval 57">
            <a:extLst>
              <a:ext uri="{FF2B5EF4-FFF2-40B4-BE49-F238E27FC236}">
                <a16:creationId xmlns:a16="http://schemas.microsoft.com/office/drawing/2014/main" id="{332A6F87-AC28-4AA8-B8A6-AEBC67BD0D6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2282700"/>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Subtitle 2">
            <a:extLst>
              <a:ext uri="{FF2B5EF4-FFF2-40B4-BE49-F238E27FC236}">
                <a16:creationId xmlns:a16="http://schemas.microsoft.com/office/drawing/2014/main" id="{F5138C4F-5ED7-4B74-B0C6-2DF6DC04F194}"/>
              </a:ext>
            </a:extLst>
          </p:cNvPr>
          <p:cNvSpPr>
            <a:spLocks noGrp="1"/>
          </p:cNvSpPr>
          <p:nvPr>
            <p:ph type="subTitle" idx="1"/>
          </p:nvPr>
        </p:nvSpPr>
        <p:spPr>
          <a:xfrm>
            <a:off x="1420427" y="1766656"/>
            <a:ext cx="8566951" cy="648059"/>
          </a:xfrm>
        </p:spPr>
        <p:txBody>
          <a:bodyPr>
            <a:noAutofit/>
          </a:bodyPr>
          <a:lstStyle/>
          <a:p>
            <a:pPr algn="l"/>
            <a:r>
              <a:rPr lang="en-US" sz="4400" dirty="0">
                <a:solidFill>
                  <a:schemeClr val="bg1"/>
                </a:solidFill>
              </a:rPr>
              <a:t>Introduction to Contract and Legal Responsibilities within the Built Environment</a:t>
            </a:r>
            <a:r>
              <a:rPr lang="en-US" sz="3200" dirty="0">
                <a:solidFill>
                  <a:schemeClr val="bg1"/>
                </a:solidFill>
              </a:rPr>
              <a:t>. </a:t>
            </a:r>
          </a:p>
        </p:txBody>
      </p:sp>
      <p:sp>
        <p:nvSpPr>
          <p:cNvPr id="5" name="TextBox 4">
            <a:extLst>
              <a:ext uri="{FF2B5EF4-FFF2-40B4-BE49-F238E27FC236}">
                <a16:creationId xmlns:a16="http://schemas.microsoft.com/office/drawing/2014/main" id="{B84DF1A1-D17D-4422-9F5B-BA4ADC4DE91D}"/>
              </a:ext>
            </a:extLst>
          </p:cNvPr>
          <p:cNvSpPr txBox="1"/>
          <p:nvPr/>
        </p:nvSpPr>
        <p:spPr>
          <a:xfrm>
            <a:off x="1420427" y="4264131"/>
            <a:ext cx="9046345" cy="1754326"/>
          </a:xfrm>
          <a:prstGeom prst="rect">
            <a:avLst/>
          </a:prstGeom>
          <a:noFill/>
        </p:spPr>
        <p:txBody>
          <a:bodyPr wrap="square" rtlCol="0">
            <a:spAutoFit/>
          </a:bodyPr>
          <a:lstStyle/>
          <a:p>
            <a:r>
              <a:rPr lang="en-US" dirty="0"/>
              <a:t>Assignment Title: Application of Legal Obligations. </a:t>
            </a:r>
          </a:p>
          <a:p>
            <a:r>
              <a:rPr lang="en-US" dirty="0"/>
              <a:t>Lecturer: Lara Hopkinson. </a:t>
            </a:r>
          </a:p>
          <a:p>
            <a:r>
              <a:rPr lang="en-US" dirty="0"/>
              <a:t>Group 4.</a:t>
            </a:r>
          </a:p>
          <a:p>
            <a:r>
              <a:rPr lang="en-US" dirty="0"/>
              <a:t>Written By: Kyle Davies, Lynsey Davies, Nathan Davies, Jack Keenan and Declan Thomas. </a:t>
            </a:r>
          </a:p>
          <a:p>
            <a:r>
              <a:rPr lang="en-US" dirty="0"/>
              <a:t>Source: </a:t>
            </a:r>
            <a:r>
              <a:rPr lang="en-GB" dirty="0"/>
              <a:t>Japanese knotweed - Bing images, 2020.</a:t>
            </a:r>
            <a:endParaRPr lang="en-US" dirty="0"/>
          </a:p>
        </p:txBody>
      </p:sp>
      <p:sp>
        <p:nvSpPr>
          <p:cNvPr id="6" name="TextBox 5">
            <a:extLst>
              <a:ext uri="{FF2B5EF4-FFF2-40B4-BE49-F238E27FC236}">
                <a16:creationId xmlns:a16="http://schemas.microsoft.com/office/drawing/2014/main" id="{DA5C9D9D-278B-4874-A2F9-CFDE135FCCC7}"/>
              </a:ext>
            </a:extLst>
          </p:cNvPr>
          <p:cNvSpPr txBox="1"/>
          <p:nvPr/>
        </p:nvSpPr>
        <p:spPr>
          <a:xfrm rot="204826">
            <a:off x="5659514" y="2969580"/>
            <a:ext cx="914400" cy="646331"/>
          </a:xfrm>
          <a:prstGeom prst="rect">
            <a:avLst/>
          </a:prstGeom>
          <a:noFill/>
        </p:spPr>
        <p:txBody>
          <a:bodyPr wrap="square" rtlCol="0">
            <a:spAutoFit/>
          </a:bodyPr>
          <a:lstStyle/>
          <a:p>
            <a:endParaRPr lang="en-GB" dirty="0"/>
          </a:p>
          <a:p>
            <a:endParaRPr lang="en-GB" dirty="0"/>
          </a:p>
        </p:txBody>
      </p:sp>
      <p:sp>
        <p:nvSpPr>
          <p:cNvPr id="10" name="TextBox 9">
            <a:extLst>
              <a:ext uri="{FF2B5EF4-FFF2-40B4-BE49-F238E27FC236}">
                <a16:creationId xmlns:a16="http://schemas.microsoft.com/office/drawing/2014/main" id="{7CB4F852-2DBD-416F-A568-00962EACF965}"/>
              </a:ext>
            </a:extLst>
          </p:cNvPr>
          <p:cNvSpPr txBox="1"/>
          <p:nvPr/>
        </p:nvSpPr>
        <p:spPr>
          <a:xfrm>
            <a:off x="1547567" y="2631537"/>
            <a:ext cx="7888798" cy="707886"/>
          </a:xfrm>
          <a:prstGeom prst="rect">
            <a:avLst/>
          </a:prstGeom>
          <a:noFill/>
        </p:spPr>
        <p:txBody>
          <a:bodyPr wrap="square" rtlCol="0">
            <a:spAutoFit/>
          </a:bodyPr>
          <a:lstStyle/>
          <a:p>
            <a:r>
              <a:rPr lang="en-GB" sz="4000" dirty="0"/>
              <a:t>Japanese Knotweed </a:t>
            </a:r>
          </a:p>
        </p:txBody>
      </p:sp>
      <p:pic>
        <p:nvPicPr>
          <p:cNvPr id="23" name="Picture 22" descr="A sign in front of a building&#10;&#10;Description automatically generated">
            <a:extLst>
              <a:ext uri="{FF2B5EF4-FFF2-40B4-BE49-F238E27FC236}">
                <a16:creationId xmlns:a16="http://schemas.microsoft.com/office/drawing/2014/main" id="{B9F10C37-727E-40C0-A482-02369056661F}"/>
              </a:ext>
            </a:extLst>
          </p:cNvPr>
          <p:cNvPicPr>
            <a:picLocks noChangeAspect="1"/>
          </p:cNvPicPr>
          <p:nvPr/>
        </p:nvPicPr>
        <p:blipFill>
          <a:blip r:embed="rId5">
            <a:extLst>
              <a:ext uri="{837473B0-CC2E-450A-ABE3-18F120FF3D39}">
                <a1611:picAttrSrcUrl xmlns:a1611="http://schemas.microsoft.com/office/drawing/2016/11/main" xmlns="" r:id="rId6"/>
              </a:ext>
            </a:extLst>
          </a:blip>
          <a:stretch>
            <a:fillRect/>
          </a:stretch>
        </p:blipFill>
        <p:spPr>
          <a:xfrm>
            <a:off x="6762750" y="1766657"/>
            <a:ext cx="5275369" cy="3293616"/>
          </a:xfrm>
          <a:prstGeom prst="rect">
            <a:avLst/>
          </a:prstGeom>
          <a:ln>
            <a:noFill/>
          </a:ln>
          <a:effectLst>
            <a:softEdge rad="112500"/>
          </a:effectLst>
        </p:spPr>
      </p:pic>
    </p:spTree>
    <p:extLst>
      <p:ext uri="{BB962C8B-B14F-4D97-AF65-F5344CB8AC3E}">
        <p14:creationId xmlns:p14="http://schemas.microsoft.com/office/powerpoint/2010/main" val="41256246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2" name="Rectangle 51">
            <a:extLst>
              <a:ext uri="{FF2B5EF4-FFF2-40B4-BE49-F238E27FC236}">
                <a16:creationId xmlns:a16="http://schemas.microsoft.com/office/drawing/2014/main" id="{D0BE3D13-5BE5-4B05-AFCF-2A2E059D29F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4" name="Rectangle 53">
            <a:extLst>
              <a:ext uri="{FF2B5EF4-FFF2-40B4-BE49-F238E27FC236}">
                <a16:creationId xmlns:a16="http://schemas.microsoft.com/office/drawing/2014/main" id="{76562092-3AA7-4EF0-9007-C44F879A13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6" name="Oval 55">
            <a:extLst>
              <a:ext uri="{FF2B5EF4-FFF2-40B4-BE49-F238E27FC236}">
                <a16:creationId xmlns:a16="http://schemas.microsoft.com/office/drawing/2014/main" id="{1AC85C80-0175-4214-A13D-03C224658C1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70108" y="985292"/>
            <a:ext cx="1345319" cy="1345319"/>
          </a:xfrm>
          <a:prstGeom prst="ellipse">
            <a:avLst/>
          </a:prstGeom>
          <a:solidFill>
            <a:schemeClr val="accent1">
              <a:lumMod val="40000"/>
              <a:lumOff val="6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8" name="Picture 57">
            <a:extLst>
              <a:ext uri="{FF2B5EF4-FFF2-40B4-BE49-F238E27FC236}">
                <a16:creationId xmlns:a16="http://schemas.microsoft.com/office/drawing/2014/main" id="{E60B620B-3E81-4075-BC12-D4FB3E299C70}"/>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133" y="0"/>
            <a:ext cx="12189867" cy="6858000"/>
          </a:xfrm>
          <a:prstGeom prst="rect">
            <a:avLst/>
          </a:prstGeom>
        </p:spPr>
      </p:pic>
      <p:sp>
        <p:nvSpPr>
          <p:cNvPr id="2" name="Title 1">
            <a:extLst>
              <a:ext uri="{FF2B5EF4-FFF2-40B4-BE49-F238E27FC236}">
                <a16:creationId xmlns:a16="http://schemas.microsoft.com/office/drawing/2014/main" id="{ABD5D5B6-1EE6-4A33-9D8C-0932DF771FAF}"/>
              </a:ext>
            </a:extLst>
          </p:cNvPr>
          <p:cNvSpPr>
            <a:spLocks noGrp="1"/>
          </p:cNvSpPr>
          <p:nvPr>
            <p:ph type="title"/>
          </p:nvPr>
        </p:nvSpPr>
        <p:spPr>
          <a:xfrm>
            <a:off x="1770108" y="62145"/>
            <a:ext cx="8800032" cy="1071471"/>
          </a:xfrm>
        </p:spPr>
        <p:txBody>
          <a:bodyPr anchor="b">
            <a:normAutofit/>
          </a:bodyPr>
          <a:lstStyle/>
          <a:p>
            <a:pPr algn="l"/>
            <a:r>
              <a:rPr lang="en-US" sz="3600" u="sng" dirty="0">
                <a:solidFill>
                  <a:srgbClr val="1F2D29"/>
                </a:solidFill>
              </a:rPr>
              <a:t>Task Description  </a:t>
            </a:r>
          </a:p>
        </p:txBody>
      </p:sp>
      <p:sp>
        <p:nvSpPr>
          <p:cNvPr id="4" name="Content Placeholder 3">
            <a:extLst>
              <a:ext uri="{FF2B5EF4-FFF2-40B4-BE49-F238E27FC236}">
                <a16:creationId xmlns:a16="http://schemas.microsoft.com/office/drawing/2014/main" id="{97FBABD6-6DBC-49F8-8D08-9A3DBE362FF8}"/>
              </a:ext>
            </a:extLst>
          </p:cNvPr>
          <p:cNvSpPr>
            <a:spLocks noGrp="1"/>
          </p:cNvSpPr>
          <p:nvPr>
            <p:ph idx="1"/>
          </p:nvPr>
        </p:nvSpPr>
        <p:spPr>
          <a:xfrm>
            <a:off x="1770108" y="2574523"/>
            <a:ext cx="8154431" cy="1775535"/>
          </a:xfrm>
        </p:spPr>
        <p:txBody>
          <a:bodyPr anchor="t">
            <a:normAutofit fontScale="77500" lnSpcReduction="20000"/>
          </a:bodyPr>
          <a:lstStyle/>
          <a:p>
            <a:pPr marL="112712" indent="0" algn="just">
              <a:spcAft>
                <a:spcPts val="0"/>
              </a:spcAft>
              <a:buNone/>
            </a:pPr>
            <a:r>
              <a:rPr lang="en-GB" sz="2900" dirty="0">
                <a:latin typeface="Arial" panose="020B0604020202020204" pitchFamily="34" charset="0"/>
                <a:ea typeface="Times New Roman" panose="02020603050405020304" pitchFamily="18" charset="0"/>
              </a:rPr>
              <a:t>Scenario:</a:t>
            </a:r>
          </a:p>
          <a:p>
            <a:pPr marL="112712" indent="0">
              <a:spcAft>
                <a:spcPts val="0"/>
              </a:spcAft>
              <a:buNone/>
            </a:pPr>
            <a:r>
              <a:rPr lang="en-GB" sz="2900" dirty="0">
                <a:latin typeface="Arial" panose="020B0604020202020204" pitchFamily="34" charset="0"/>
                <a:ea typeface="Times New Roman" panose="02020603050405020304" pitchFamily="18" charset="0"/>
              </a:rPr>
              <a:t>You are to consider your role is administering the contract between a contractor and client; therefore you must explain the legal implications in respect of both parties.  </a:t>
            </a:r>
            <a:endParaRPr lang="en-GB" sz="2900" dirty="0">
              <a:latin typeface="Times New Roman" panose="02020603050405020304" pitchFamily="18" charset="0"/>
              <a:ea typeface="Times New Roman" panose="02020603050405020304" pitchFamily="18" charset="0"/>
            </a:endParaRPr>
          </a:p>
          <a:p>
            <a:pPr marL="0" indent="0">
              <a:buNone/>
            </a:pPr>
            <a:endParaRPr lang="en-GB" sz="2900" dirty="0">
              <a:solidFill>
                <a:srgbClr val="1F2D29"/>
              </a:solidFill>
            </a:endParaRPr>
          </a:p>
          <a:p>
            <a:pPr marL="0" indent="0">
              <a:buNone/>
            </a:pPr>
            <a:endParaRPr lang="en-GB" sz="2900" dirty="0">
              <a:solidFill>
                <a:srgbClr val="1F2D29"/>
              </a:solidFill>
            </a:endParaRPr>
          </a:p>
          <a:p>
            <a:pPr marL="0" indent="0">
              <a:buNone/>
            </a:pPr>
            <a:endParaRPr lang="en-GB" sz="2900" dirty="0">
              <a:solidFill>
                <a:srgbClr val="1F2D29"/>
              </a:solidFill>
            </a:endParaRPr>
          </a:p>
          <a:p>
            <a:pPr marL="0" indent="0">
              <a:buNone/>
            </a:pPr>
            <a:endParaRPr lang="en-GB" sz="2900" dirty="0">
              <a:solidFill>
                <a:srgbClr val="1F2D29"/>
              </a:solidFill>
            </a:endParaRPr>
          </a:p>
          <a:p>
            <a:endParaRPr lang="en-GB" sz="1600" dirty="0">
              <a:solidFill>
                <a:srgbClr val="1F2D29"/>
              </a:solidFill>
            </a:endParaRPr>
          </a:p>
        </p:txBody>
      </p:sp>
      <p:sp>
        <p:nvSpPr>
          <p:cNvPr id="6" name="TextBox 5">
            <a:extLst>
              <a:ext uri="{FF2B5EF4-FFF2-40B4-BE49-F238E27FC236}">
                <a16:creationId xmlns:a16="http://schemas.microsoft.com/office/drawing/2014/main" id="{4079BE17-96D2-4737-A675-7153CA02448D}"/>
              </a:ext>
            </a:extLst>
          </p:cNvPr>
          <p:cNvSpPr txBox="1"/>
          <p:nvPr/>
        </p:nvSpPr>
        <p:spPr>
          <a:xfrm>
            <a:off x="1770108" y="4616388"/>
            <a:ext cx="7382771" cy="1631216"/>
          </a:xfrm>
          <a:prstGeom prst="rect">
            <a:avLst/>
          </a:prstGeom>
          <a:noFill/>
        </p:spPr>
        <p:txBody>
          <a:bodyPr wrap="square" rtlCol="0">
            <a:spAutoFit/>
          </a:bodyPr>
          <a:lstStyle/>
          <a:p>
            <a:r>
              <a:rPr lang="en-GB" sz="2000" dirty="0"/>
              <a:t>Japanese Knotweed is found in an area of the site.  It was initially found on a boundary of the site and not deemed significant; however in the intervening period, it has spread onto the planned site of construction.  The site is being used to construct residential dwellings. </a:t>
            </a:r>
          </a:p>
        </p:txBody>
      </p:sp>
    </p:spTree>
    <p:extLst>
      <p:ext uri="{BB962C8B-B14F-4D97-AF65-F5344CB8AC3E}">
        <p14:creationId xmlns:p14="http://schemas.microsoft.com/office/powerpoint/2010/main" val="2151924880"/>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1054E0-03D7-4015-8CA5-47555F558A27}"/>
              </a:ext>
            </a:extLst>
          </p:cNvPr>
          <p:cNvSpPr>
            <a:spLocks noGrp="1"/>
          </p:cNvSpPr>
          <p:nvPr>
            <p:ph type="title"/>
          </p:nvPr>
        </p:nvSpPr>
        <p:spPr>
          <a:xfrm>
            <a:off x="6369475" y="808056"/>
            <a:ext cx="4203364" cy="1077229"/>
          </a:xfrm>
        </p:spPr>
        <p:txBody>
          <a:bodyPr>
            <a:normAutofit/>
          </a:bodyPr>
          <a:lstStyle/>
          <a:p>
            <a:pPr algn="l"/>
            <a:r>
              <a:rPr lang="en-GB" dirty="0"/>
              <a:t>What is Japanese Knotweed?</a:t>
            </a:r>
          </a:p>
        </p:txBody>
      </p:sp>
      <p:pic>
        <p:nvPicPr>
          <p:cNvPr id="4" name="Picture 3" descr="A close up of a tree&#10;&#10;Description automatically generated">
            <a:extLst>
              <a:ext uri="{FF2B5EF4-FFF2-40B4-BE49-F238E27FC236}">
                <a16:creationId xmlns:a16="http://schemas.microsoft.com/office/drawing/2014/main" id="{F56CEDEA-91B6-46CA-9527-850C9C689612}"/>
              </a:ext>
            </a:extLst>
          </p:cNvPr>
          <p:cNvPicPr>
            <a:picLocks noChangeAspect="1"/>
          </p:cNvPicPr>
          <p:nvPr/>
        </p:nvPicPr>
        <p:blipFill rotWithShape="1">
          <a:blip r:embed="rId2"/>
          <a:srcRect l="33762" r="16081" b="-2"/>
          <a:stretch/>
        </p:blipFill>
        <p:spPr>
          <a:xfrm>
            <a:off x="1005401" y="227"/>
            <a:ext cx="4424045" cy="6858000"/>
          </a:xfrm>
          <a:prstGeom prst="rect">
            <a:avLst/>
          </a:prstGeom>
          <a:ln w="12700">
            <a:solidFill>
              <a:schemeClr val="tx1"/>
            </a:solidFill>
          </a:ln>
        </p:spPr>
      </p:pic>
      <p:sp>
        <p:nvSpPr>
          <p:cNvPr id="3" name="Content Placeholder 2">
            <a:extLst>
              <a:ext uri="{FF2B5EF4-FFF2-40B4-BE49-F238E27FC236}">
                <a16:creationId xmlns:a16="http://schemas.microsoft.com/office/drawing/2014/main" id="{E49AB972-68B2-4719-9220-6ABB5ACD3481}"/>
              </a:ext>
            </a:extLst>
          </p:cNvPr>
          <p:cNvSpPr>
            <a:spLocks noGrp="1"/>
          </p:cNvSpPr>
          <p:nvPr>
            <p:ph idx="1"/>
          </p:nvPr>
        </p:nvSpPr>
        <p:spPr>
          <a:xfrm>
            <a:off x="6369474" y="2052116"/>
            <a:ext cx="4203365" cy="3997828"/>
          </a:xfrm>
        </p:spPr>
        <p:txBody>
          <a:bodyPr>
            <a:normAutofit fontScale="85000" lnSpcReduction="10000"/>
          </a:bodyPr>
          <a:lstStyle/>
          <a:p>
            <a:pPr marL="0" indent="0">
              <a:buNone/>
            </a:pPr>
            <a:r>
              <a:rPr lang="en-GB" sz="1800" dirty="0"/>
              <a:t>Firstly, this plant was originally used as an ornamental plant which became aggressive. It was first found in japan, Korea and China in the 18</a:t>
            </a:r>
            <a:r>
              <a:rPr lang="en-GB" sz="1800" baseline="30000" dirty="0"/>
              <a:t>th</a:t>
            </a:r>
            <a:r>
              <a:rPr lang="en-GB" sz="1800" dirty="0"/>
              <a:t> century. It is a tall fast-growing Japanese plant of the dock family, with bamboo-like stems and small white flowers.</a:t>
            </a:r>
          </a:p>
          <a:p>
            <a:pPr marL="0" indent="0">
              <a:buNone/>
            </a:pPr>
            <a:r>
              <a:rPr lang="en-GB" sz="1800" dirty="0"/>
              <a:t>In the 18</a:t>
            </a:r>
            <a:r>
              <a:rPr lang="en-GB" sz="1800" baseline="30000" dirty="0"/>
              <a:t>th</a:t>
            </a:r>
            <a:r>
              <a:rPr lang="en-GB" sz="1800" dirty="0"/>
              <a:t> century this plant was brought to Europe and then imported into the UK early 19</a:t>
            </a:r>
            <a:r>
              <a:rPr lang="en-GB" sz="1800" baseline="30000" dirty="0"/>
              <a:t>th</a:t>
            </a:r>
            <a:r>
              <a:rPr lang="en-GB" sz="1800" dirty="0"/>
              <a:t> century. Japanese Knotweed is known as an “invasive plant”  and Is listed in the Wildlife and Countryside Act 1981 (‘WCA’) which the law seeks to prevent spreading further. </a:t>
            </a:r>
          </a:p>
          <a:p>
            <a:pPr marL="0" indent="0">
              <a:buNone/>
            </a:pPr>
            <a:endParaRPr lang="en-GB" sz="1800" dirty="0"/>
          </a:p>
          <a:p>
            <a:pPr marL="0" indent="0">
              <a:buNone/>
            </a:pPr>
            <a:endParaRPr lang="en-GB" sz="1800" dirty="0"/>
          </a:p>
        </p:txBody>
      </p:sp>
    </p:spTree>
    <p:extLst>
      <p:ext uri="{BB962C8B-B14F-4D97-AF65-F5344CB8AC3E}">
        <p14:creationId xmlns:p14="http://schemas.microsoft.com/office/powerpoint/2010/main" val="16936076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C24807-B391-4653-86D4-A5469BD5590D}"/>
              </a:ext>
            </a:extLst>
          </p:cNvPr>
          <p:cNvSpPr>
            <a:spLocks noGrp="1"/>
          </p:cNvSpPr>
          <p:nvPr>
            <p:ph type="title"/>
          </p:nvPr>
        </p:nvSpPr>
        <p:spPr>
          <a:xfrm>
            <a:off x="6369475" y="808056"/>
            <a:ext cx="4203364" cy="1077229"/>
          </a:xfrm>
        </p:spPr>
        <p:txBody>
          <a:bodyPr>
            <a:normAutofit/>
          </a:bodyPr>
          <a:lstStyle/>
          <a:p>
            <a:pPr algn="l"/>
            <a:r>
              <a:rPr lang="en-GB" dirty="0"/>
              <a:t>What is Japanese Knotweed?</a:t>
            </a:r>
          </a:p>
        </p:txBody>
      </p:sp>
      <p:pic>
        <p:nvPicPr>
          <p:cNvPr id="4" name="Picture 3" descr="A close up of a tree&#10;&#10;Description automatically generated">
            <a:extLst>
              <a:ext uri="{FF2B5EF4-FFF2-40B4-BE49-F238E27FC236}">
                <a16:creationId xmlns:a16="http://schemas.microsoft.com/office/drawing/2014/main" id="{7F5AB236-8B69-4BA5-A089-3C4DE2EDB1BB}"/>
              </a:ext>
            </a:extLst>
          </p:cNvPr>
          <p:cNvPicPr>
            <a:picLocks noChangeAspect="1"/>
          </p:cNvPicPr>
          <p:nvPr/>
        </p:nvPicPr>
        <p:blipFill rotWithShape="1">
          <a:blip r:embed="rId2"/>
          <a:srcRect r="372"/>
          <a:stretch/>
        </p:blipFill>
        <p:spPr>
          <a:xfrm>
            <a:off x="1005401" y="227"/>
            <a:ext cx="4424045" cy="6858000"/>
          </a:xfrm>
          <a:prstGeom prst="rect">
            <a:avLst/>
          </a:prstGeom>
          <a:ln w="12700">
            <a:solidFill>
              <a:schemeClr val="tx1"/>
            </a:solidFill>
          </a:ln>
        </p:spPr>
      </p:pic>
      <p:sp>
        <p:nvSpPr>
          <p:cNvPr id="3" name="Content Placeholder 2">
            <a:extLst>
              <a:ext uri="{FF2B5EF4-FFF2-40B4-BE49-F238E27FC236}">
                <a16:creationId xmlns:a16="http://schemas.microsoft.com/office/drawing/2014/main" id="{1590691A-2712-45BD-BB33-98A91B8F9E9B}"/>
              </a:ext>
            </a:extLst>
          </p:cNvPr>
          <p:cNvSpPr>
            <a:spLocks noGrp="1"/>
          </p:cNvSpPr>
          <p:nvPr>
            <p:ph idx="1"/>
          </p:nvPr>
        </p:nvSpPr>
        <p:spPr>
          <a:xfrm>
            <a:off x="6369474" y="2052116"/>
            <a:ext cx="4203365" cy="3997828"/>
          </a:xfrm>
        </p:spPr>
        <p:txBody>
          <a:bodyPr>
            <a:normAutofit fontScale="92500" lnSpcReduction="10000"/>
          </a:bodyPr>
          <a:lstStyle/>
          <a:p>
            <a:r>
              <a:rPr lang="en-GB" sz="1800" dirty="0"/>
              <a:t>The Japanese knotweed plant grows immensely fast and has now spread to almost every county within the UK. As a matter of this, it has caused many problems to property owners as it affects the land it is upon.</a:t>
            </a:r>
          </a:p>
          <a:p>
            <a:r>
              <a:rPr lang="en-GB" sz="1800" dirty="0"/>
              <a:t>As the plant has an extensive root system, it allows the plant to the spread to great depth. Therefore, if the root is not killed or removed it shall continue to grow and spread to  more land which will the cause more problems.</a:t>
            </a:r>
          </a:p>
        </p:txBody>
      </p:sp>
    </p:spTree>
    <p:extLst>
      <p:ext uri="{BB962C8B-B14F-4D97-AF65-F5344CB8AC3E}">
        <p14:creationId xmlns:p14="http://schemas.microsoft.com/office/powerpoint/2010/main" val="12249877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C24807-B391-4653-86D4-A5469BD5590D}"/>
              </a:ext>
            </a:extLst>
          </p:cNvPr>
          <p:cNvSpPr>
            <a:spLocks noGrp="1"/>
          </p:cNvSpPr>
          <p:nvPr>
            <p:ph type="title"/>
          </p:nvPr>
        </p:nvSpPr>
        <p:spPr>
          <a:xfrm>
            <a:off x="6369475" y="808056"/>
            <a:ext cx="4203364" cy="1077229"/>
          </a:xfrm>
        </p:spPr>
        <p:txBody>
          <a:bodyPr>
            <a:normAutofit/>
          </a:bodyPr>
          <a:lstStyle/>
          <a:p>
            <a:pPr algn="l"/>
            <a:r>
              <a:rPr lang="en-GB" dirty="0"/>
              <a:t>How to identify</a:t>
            </a:r>
          </a:p>
        </p:txBody>
      </p:sp>
      <p:pic>
        <p:nvPicPr>
          <p:cNvPr id="4" name="Picture 3" descr="A close up of a tree&#10;&#10;Description automatically generated">
            <a:extLst>
              <a:ext uri="{FF2B5EF4-FFF2-40B4-BE49-F238E27FC236}">
                <a16:creationId xmlns:a16="http://schemas.microsoft.com/office/drawing/2014/main" id="{7F5AB236-8B69-4BA5-A089-3C4DE2EDB1BB}"/>
              </a:ext>
            </a:extLst>
          </p:cNvPr>
          <p:cNvPicPr>
            <a:picLocks noChangeAspect="1"/>
          </p:cNvPicPr>
          <p:nvPr/>
        </p:nvPicPr>
        <p:blipFill rotWithShape="1">
          <a:blip r:embed="rId2"/>
          <a:srcRect r="372"/>
          <a:stretch/>
        </p:blipFill>
        <p:spPr>
          <a:xfrm>
            <a:off x="1005401" y="227"/>
            <a:ext cx="4424045" cy="6858000"/>
          </a:xfrm>
          <a:prstGeom prst="rect">
            <a:avLst/>
          </a:prstGeom>
          <a:ln w="12700">
            <a:solidFill>
              <a:schemeClr val="tx1"/>
            </a:solidFill>
          </a:ln>
        </p:spPr>
      </p:pic>
      <p:sp>
        <p:nvSpPr>
          <p:cNvPr id="3" name="Content Placeholder 2">
            <a:extLst>
              <a:ext uri="{FF2B5EF4-FFF2-40B4-BE49-F238E27FC236}">
                <a16:creationId xmlns:a16="http://schemas.microsoft.com/office/drawing/2014/main" id="{1590691A-2712-45BD-BB33-98A91B8F9E9B}"/>
              </a:ext>
            </a:extLst>
          </p:cNvPr>
          <p:cNvSpPr>
            <a:spLocks noGrp="1"/>
          </p:cNvSpPr>
          <p:nvPr>
            <p:ph idx="1"/>
          </p:nvPr>
        </p:nvSpPr>
        <p:spPr>
          <a:xfrm>
            <a:off x="6305807" y="1781349"/>
            <a:ext cx="4203365" cy="3997828"/>
          </a:xfrm>
        </p:spPr>
        <p:txBody>
          <a:bodyPr>
            <a:normAutofit lnSpcReduction="10000"/>
          </a:bodyPr>
          <a:lstStyle/>
          <a:p>
            <a:r>
              <a:rPr lang="en-GB" sz="1800" dirty="0"/>
              <a:t>As stated in the previous slides, the plant is a tall fast growing plant. It is usually 2-3m tall, which makes the plant very distinctive to see. The plant has similarities of bamboo and also has small white flowers growing from the leaf's.</a:t>
            </a:r>
          </a:p>
          <a:p>
            <a:r>
              <a:rPr lang="en-GB" sz="1800" dirty="0"/>
              <a:t>However, the plant appearance shall change throughout the seasons. Going from new steams and leaves in the spring and dead canes in the winter.</a:t>
            </a:r>
          </a:p>
        </p:txBody>
      </p:sp>
    </p:spTree>
    <p:extLst>
      <p:ext uri="{BB962C8B-B14F-4D97-AF65-F5344CB8AC3E}">
        <p14:creationId xmlns:p14="http://schemas.microsoft.com/office/powerpoint/2010/main" val="1056317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C24807-B391-4653-86D4-A5469BD5590D}"/>
              </a:ext>
            </a:extLst>
          </p:cNvPr>
          <p:cNvSpPr>
            <a:spLocks noGrp="1"/>
          </p:cNvSpPr>
          <p:nvPr>
            <p:ph type="title"/>
          </p:nvPr>
        </p:nvSpPr>
        <p:spPr>
          <a:xfrm>
            <a:off x="6369475" y="808056"/>
            <a:ext cx="4203364" cy="1077229"/>
          </a:xfrm>
        </p:spPr>
        <p:txBody>
          <a:bodyPr>
            <a:normAutofit/>
          </a:bodyPr>
          <a:lstStyle/>
          <a:p>
            <a:pPr algn="l"/>
            <a:r>
              <a:rPr lang="en-GB" dirty="0"/>
              <a:t>Japanese knotweed on site</a:t>
            </a:r>
          </a:p>
        </p:txBody>
      </p:sp>
      <p:pic>
        <p:nvPicPr>
          <p:cNvPr id="4" name="Picture 3" descr="A close up of a tree&#10;&#10;Description automatically generated">
            <a:extLst>
              <a:ext uri="{FF2B5EF4-FFF2-40B4-BE49-F238E27FC236}">
                <a16:creationId xmlns:a16="http://schemas.microsoft.com/office/drawing/2014/main" id="{7F5AB236-8B69-4BA5-A089-3C4DE2EDB1BB}"/>
              </a:ext>
            </a:extLst>
          </p:cNvPr>
          <p:cNvPicPr>
            <a:picLocks noChangeAspect="1"/>
          </p:cNvPicPr>
          <p:nvPr/>
        </p:nvPicPr>
        <p:blipFill rotWithShape="1">
          <a:blip r:embed="rId2"/>
          <a:srcRect r="372"/>
          <a:stretch/>
        </p:blipFill>
        <p:spPr>
          <a:xfrm>
            <a:off x="1005401" y="227"/>
            <a:ext cx="4424045" cy="6858000"/>
          </a:xfrm>
          <a:prstGeom prst="rect">
            <a:avLst/>
          </a:prstGeom>
          <a:ln w="12700">
            <a:solidFill>
              <a:schemeClr val="tx1"/>
            </a:solidFill>
          </a:ln>
        </p:spPr>
      </p:pic>
      <p:sp>
        <p:nvSpPr>
          <p:cNvPr id="3" name="Content Placeholder 2">
            <a:extLst>
              <a:ext uri="{FF2B5EF4-FFF2-40B4-BE49-F238E27FC236}">
                <a16:creationId xmlns:a16="http://schemas.microsoft.com/office/drawing/2014/main" id="{1590691A-2712-45BD-BB33-98A91B8F9E9B}"/>
              </a:ext>
            </a:extLst>
          </p:cNvPr>
          <p:cNvSpPr>
            <a:spLocks noGrp="1"/>
          </p:cNvSpPr>
          <p:nvPr>
            <p:ph idx="1"/>
          </p:nvPr>
        </p:nvSpPr>
        <p:spPr>
          <a:xfrm>
            <a:off x="6354834" y="2102484"/>
            <a:ext cx="4203365" cy="4153516"/>
          </a:xfrm>
        </p:spPr>
        <p:txBody>
          <a:bodyPr>
            <a:normAutofit fontScale="85000" lnSpcReduction="10000"/>
          </a:bodyPr>
          <a:lstStyle/>
          <a:p>
            <a:r>
              <a:rPr lang="en-GB" sz="1800" dirty="0"/>
              <a:t>If Japanese knotweed is to be found on site, then a complete eradication of the knotweed shall be the goal. </a:t>
            </a:r>
          </a:p>
          <a:p>
            <a:r>
              <a:rPr lang="en-GB" sz="1800" dirty="0"/>
              <a:t>However, if a developer causes any spread off site, they could find themselves in the wrong end of the criminal proceeding under ‘Wildlife and countryside Act 1981’ or ‘Environmental protection Act 1990’. Any offences under either of these acts shall produce significant fines or can lead to a sentence depending on the case.</a:t>
            </a:r>
          </a:p>
          <a:p>
            <a:r>
              <a:rPr lang="en-GB" sz="1200" dirty="0"/>
              <a:t>https://www.designingbuildings.co.uk/wiki/Japanese_knotweed_identification_and_eradication</a:t>
            </a:r>
          </a:p>
          <a:p>
            <a:endParaRPr lang="en-GB" sz="1800" dirty="0"/>
          </a:p>
        </p:txBody>
      </p:sp>
    </p:spTree>
    <p:extLst>
      <p:ext uri="{BB962C8B-B14F-4D97-AF65-F5344CB8AC3E}">
        <p14:creationId xmlns:p14="http://schemas.microsoft.com/office/powerpoint/2010/main" val="37764364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954F32-7286-F840-9636-33D0DAC8251A}"/>
              </a:ext>
            </a:extLst>
          </p:cNvPr>
          <p:cNvSpPr>
            <a:spLocks noGrp="1"/>
          </p:cNvSpPr>
          <p:nvPr>
            <p:ph type="title"/>
          </p:nvPr>
        </p:nvSpPr>
        <p:spPr>
          <a:xfrm>
            <a:off x="4800600" y="808056"/>
            <a:ext cx="5769539" cy="1077229"/>
          </a:xfrm>
        </p:spPr>
        <p:txBody>
          <a:bodyPr/>
          <a:lstStyle/>
          <a:p>
            <a:pPr algn="l"/>
            <a:r>
              <a:rPr lang="en-US" dirty="0"/>
              <a:t>Why is Japanese knotweed a problem for construction.</a:t>
            </a:r>
          </a:p>
        </p:txBody>
      </p:sp>
      <p:pic>
        <p:nvPicPr>
          <p:cNvPr id="4" name="Content Placeholder 3">
            <a:extLst>
              <a:ext uri="{FF2B5EF4-FFF2-40B4-BE49-F238E27FC236}">
                <a16:creationId xmlns:a16="http://schemas.microsoft.com/office/drawing/2014/main" id="{8082AAAF-F2AF-2340-90E8-C226B4E9125A}"/>
              </a:ext>
            </a:extLst>
          </p:cNvPr>
          <p:cNvPicPr>
            <a:picLocks noGrp="1" noChangeAspect="1"/>
          </p:cNvPicPr>
          <p:nvPr>
            <p:ph idx="1"/>
          </p:nvPr>
        </p:nvPicPr>
        <p:blipFill>
          <a:blip r:embed="rId2"/>
          <a:stretch>
            <a:fillRect/>
          </a:stretch>
        </p:blipFill>
        <p:spPr>
          <a:xfrm>
            <a:off x="1158558" y="2295287"/>
            <a:ext cx="3642042" cy="2731532"/>
          </a:xfrm>
        </p:spPr>
      </p:pic>
      <p:sp>
        <p:nvSpPr>
          <p:cNvPr id="5" name="TextBox 4">
            <a:extLst>
              <a:ext uri="{FF2B5EF4-FFF2-40B4-BE49-F238E27FC236}">
                <a16:creationId xmlns:a16="http://schemas.microsoft.com/office/drawing/2014/main" id="{F3343D8D-53F5-2441-AB98-8BC2CBBB80FA}"/>
              </a:ext>
            </a:extLst>
          </p:cNvPr>
          <p:cNvSpPr txBox="1"/>
          <p:nvPr/>
        </p:nvSpPr>
        <p:spPr>
          <a:xfrm>
            <a:off x="10591800" y="5283200"/>
            <a:ext cx="184731" cy="369332"/>
          </a:xfrm>
          <a:prstGeom prst="rect">
            <a:avLst/>
          </a:prstGeom>
          <a:noFill/>
        </p:spPr>
        <p:txBody>
          <a:bodyPr wrap="none" rtlCol="0">
            <a:spAutoFit/>
          </a:bodyPr>
          <a:lstStyle/>
          <a:p>
            <a:endParaRPr lang="en-US" dirty="0"/>
          </a:p>
        </p:txBody>
      </p:sp>
      <p:sp>
        <p:nvSpPr>
          <p:cNvPr id="6" name="TextBox 5">
            <a:extLst>
              <a:ext uri="{FF2B5EF4-FFF2-40B4-BE49-F238E27FC236}">
                <a16:creationId xmlns:a16="http://schemas.microsoft.com/office/drawing/2014/main" id="{2A1F1C94-5E62-764A-A55D-D7B3D153C730}"/>
              </a:ext>
            </a:extLst>
          </p:cNvPr>
          <p:cNvSpPr txBox="1"/>
          <p:nvPr/>
        </p:nvSpPr>
        <p:spPr>
          <a:xfrm>
            <a:off x="5058066" y="1885285"/>
            <a:ext cx="5254606" cy="4801314"/>
          </a:xfrm>
          <a:prstGeom prst="rect">
            <a:avLst/>
          </a:prstGeom>
          <a:noFill/>
        </p:spPr>
        <p:txBody>
          <a:bodyPr wrap="square" rtlCol="0">
            <a:spAutoFit/>
          </a:bodyPr>
          <a:lstStyle/>
          <a:p>
            <a:r>
              <a:rPr lang="en-US" dirty="0"/>
              <a:t>Japanese knotweed is a big problem in the UK because mortgage companies will refuse to lend to a client if there isn’t a management plan that has guaranteed insurance. If Japanese knotweed is left to grow it will cause damage to the building and then cause a big financial problem.</a:t>
            </a:r>
          </a:p>
          <a:p>
            <a:endParaRPr lang="en-US" dirty="0"/>
          </a:p>
          <a:p>
            <a:r>
              <a:rPr lang="en-US" dirty="0"/>
              <a:t>This is also the problem for the construction industry. Japanese knotweed can cause a lot of damage to a new site, damaging the building’s, the gardens and the surrounding landscape. This would then mean a lot of money would need to be spent to manage the damages. This is why, there should be a survey done before the site starts to eradicate the knotweed and reduce the cost of damages.</a:t>
            </a:r>
          </a:p>
          <a:p>
            <a:r>
              <a:rPr lang="en-US" dirty="0"/>
              <a:t>https://environetuk.com</a:t>
            </a:r>
          </a:p>
        </p:txBody>
      </p:sp>
    </p:spTree>
    <p:extLst>
      <p:ext uri="{BB962C8B-B14F-4D97-AF65-F5344CB8AC3E}">
        <p14:creationId xmlns:p14="http://schemas.microsoft.com/office/powerpoint/2010/main" val="25705356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B88561-CD70-4946-8E8C-7ECCDE410C0B}"/>
              </a:ext>
            </a:extLst>
          </p:cNvPr>
          <p:cNvSpPr>
            <a:spLocks noGrp="1"/>
          </p:cNvSpPr>
          <p:nvPr>
            <p:ph type="title"/>
          </p:nvPr>
        </p:nvSpPr>
        <p:spPr>
          <a:xfrm>
            <a:off x="4960883" y="808056"/>
            <a:ext cx="5609256" cy="1077229"/>
          </a:xfrm>
        </p:spPr>
        <p:txBody>
          <a:bodyPr/>
          <a:lstStyle/>
          <a:p>
            <a:pPr algn="l"/>
            <a:r>
              <a:rPr lang="en-US" dirty="0"/>
              <a:t>The Removal of Japanese knotweed.</a:t>
            </a:r>
          </a:p>
        </p:txBody>
      </p:sp>
      <p:sp>
        <p:nvSpPr>
          <p:cNvPr id="3" name="Content Placeholder 2">
            <a:extLst>
              <a:ext uri="{FF2B5EF4-FFF2-40B4-BE49-F238E27FC236}">
                <a16:creationId xmlns:a16="http://schemas.microsoft.com/office/drawing/2014/main" id="{03B1448F-F3AA-6F4A-9FEE-34A7E3B92610}"/>
              </a:ext>
            </a:extLst>
          </p:cNvPr>
          <p:cNvSpPr>
            <a:spLocks noGrp="1"/>
          </p:cNvSpPr>
          <p:nvPr>
            <p:ph idx="1"/>
          </p:nvPr>
        </p:nvSpPr>
        <p:spPr>
          <a:xfrm>
            <a:off x="4960883" y="2052116"/>
            <a:ext cx="5609256" cy="3997828"/>
          </a:xfrm>
        </p:spPr>
        <p:txBody>
          <a:bodyPr>
            <a:normAutofit fontScale="70000" lnSpcReduction="20000"/>
          </a:bodyPr>
          <a:lstStyle/>
          <a:p>
            <a:r>
              <a:rPr lang="en-US" dirty="0"/>
              <a:t>You can remove Japanese knotweed yourself by cutting down and removing the canes. This will stop the knotweed from re-growing. But under the legislation of the “wildlife and countryside Act 1981” you must not encourage or plant Japanese knotweed on the land adjacent to your plot.</a:t>
            </a:r>
          </a:p>
          <a:p>
            <a:r>
              <a:rPr lang="en-US" dirty="0"/>
              <a:t>There are now companies that offer a professional removal of the knotweed. CYB Environmental are based across the UK and are a company that remove the knotweed. They monitor the growth on your site and then start to eradicate it from the area and make sure that it doesn’t cause a mass spread to any adjacent land.</a:t>
            </a:r>
          </a:p>
          <a:p>
            <a:r>
              <a:rPr lang="en-US" dirty="0"/>
              <a:t>https://cyb-environmental.com/japanese-knotweed-removal.</a:t>
            </a:r>
          </a:p>
        </p:txBody>
      </p:sp>
      <p:pic>
        <p:nvPicPr>
          <p:cNvPr id="4" name="Picture 3">
            <a:extLst>
              <a:ext uri="{FF2B5EF4-FFF2-40B4-BE49-F238E27FC236}">
                <a16:creationId xmlns:a16="http://schemas.microsoft.com/office/drawing/2014/main" id="{DA1119DE-CFBE-FE41-8E6C-380CACEEEF77}"/>
              </a:ext>
            </a:extLst>
          </p:cNvPr>
          <p:cNvPicPr>
            <a:picLocks noChangeAspect="1"/>
          </p:cNvPicPr>
          <p:nvPr/>
        </p:nvPicPr>
        <p:blipFill>
          <a:blip r:embed="rId2"/>
          <a:stretch>
            <a:fillRect/>
          </a:stretch>
        </p:blipFill>
        <p:spPr>
          <a:xfrm>
            <a:off x="1441449" y="1790700"/>
            <a:ext cx="3006119" cy="3997828"/>
          </a:xfrm>
          <a:prstGeom prst="rect">
            <a:avLst/>
          </a:prstGeom>
        </p:spPr>
      </p:pic>
    </p:spTree>
    <p:extLst>
      <p:ext uri="{BB962C8B-B14F-4D97-AF65-F5344CB8AC3E}">
        <p14:creationId xmlns:p14="http://schemas.microsoft.com/office/powerpoint/2010/main" val="8055992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B5E326A3-EB92-4BDA-9F77-45197E0CBE7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4" name="Picture 23">
            <a:extLst>
              <a:ext uri="{FF2B5EF4-FFF2-40B4-BE49-F238E27FC236}">
                <a16:creationId xmlns:a16="http://schemas.microsoft.com/office/drawing/2014/main" id="{B4E7D395-0531-4A17-A276-FDA3EB7792EC}"/>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26" name="Rectangle 25">
            <a:extLst>
              <a:ext uri="{FF2B5EF4-FFF2-40B4-BE49-F238E27FC236}">
                <a16:creationId xmlns:a16="http://schemas.microsoft.com/office/drawing/2014/main" id="{CAC996C7-7B84-4645-9AA1-6EA85EAB47D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2290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1727B2A-99D2-4D75-91B8-B43C5DEF3534}"/>
              </a:ext>
            </a:extLst>
          </p:cNvPr>
          <p:cNvSpPr>
            <a:spLocks noGrp="1"/>
          </p:cNvSpPr>
          <p:nvPr>
            <p:ph type="title"/>
          </p:nvPr>
        </p:nvSpPr>
        <p:spPr>
          <a:xfrm>
            <a:off x="200025" y="1064365"/>
            <a:ext cx="3993748" cy="5460260"/>
          </a:xfrm>
        </p:spPr>
        <p:txBody>
          <a:bodyPr anchor="ctr">
            <a:normAutofit/>
          </a:bodyPr>
          <a:lstStyle/>
          <a:p>
            <a:pPr algn="ctr"/>
            <a:r>
              <a:rPr lang="en-GB" dirty="0">
                <a:solidFill>
                  <a:schemeClr val="bg1"/>
                </a:solidFill>
              </a:rPr>
              <a:t>Knotweed Law:</a:t>
            </a:r>
          </a:p>
        </p:txBody>
      </p:sp>
      <p:sp>
        <p:nvSpPr>
          <p:cNvPr id="28" name="Rectangle 27">
            <a:extLst>
              <a:ext uri="{FF2B5EF4-FFF2-40B4-BE49-F238E27FC236}">
                <a16:creationId xmlns:a16="http://schemas.microsoft.com/office/drawing/2014/main" id="{32DC315B-5680-47D9-B827-34D012FB14B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769"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17" name="Content Placeholder 3">
            <a:extLst>
              <a:ext uri="{FF2B5EF4-FFF2-40B4-BE49-F238E27FC236}">
                <a16:creationId xmlns:a16="http://schemas.microsoft.com/office/drawing/2014/main" id="{C41CBDD4-5059-4394-AC76-6781269EB810}"/>
              </a:ext>
            </a:extLst>
          </p:cNvPr>
          <p:cNvGraphicFramePr>
            <a:graphicFrameLocks noGrp="1"/>
          </p:cNvGraphicFramePr>
          <p:nvPr>
            <p:ph idx="1"/>
            <p:extLst>
              <p:ext uri="{D42A27DB-BD31-4B8C-83A1-F6EECF244321}">
                <p14:modId xmlns:p14="http://schemas.microsoft.com/office/powerpoint/2010/main" val="850701029"/>
              </p:ext>
            </p:extLst>
          </p:nvPr>
        </p:nvGraphicFramePr>
        <p:xfrm>
          <a:off x="5507182" y="897534"/>
          <a:ext cx="5889686" cy="53192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0269064"/>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3BBAF34-367D-4E18-A62E-4602BD90855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432" y="-2718"/>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99A4CF08-858A-49E4-B707-4E7585D1156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56938E62-910D-4D69-AA09-567AAAC3776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A74E54C6-D084-4BC8-B3F9-8B9EC22A6B6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5" y="0"/>
            <a:ext cx="65268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45A6708-894B-46A1-9C4B-B975ED820D6D}"/>
              </a:ext>
            </a:extLst>
          </p:cNvPr>
          <p:cNvSpPr>
            <a:spLocks noGrp="1"/>
          </p:cNvSpPr>
          <p:nvPr>
            <p:ph type="title"/>
          </p:nvPr>
        </p:nvSpPr>
        <p:spPr>
          <a:xfrm>
            <a:off x="1974738" y="808056"/>
            <a:ext cx="4986954" cy="1077229"/>
          </a:xfrm>
        </p:spPr>
        <p:txBody>
          <a:bodyPr>
            <a:normAutofit/>
          </a:bodyPr>
          <a:lstStyle/>
          <a:p>
            <a:pPr algn="l"/>
            <a:r>
              <a:rPr lang="en-GB" dirty="0"/>
              <a:t>The Law:</a:t>
            </a:r>
          </a:p>
        </p:txBody>
      </p:sp>
      <p:sp>
        <p:nvSpPr>
          <p:cNvPr id="3" name="Content Placeholder 2">
            <a:extLst>
              <a:ext uri="{FF2B5EF4-FFF2-40B4-BE49-F238E27FC236}">
                <a16:creationId xmlns:a16="http://schemas.microsoft.com/office/drawing/2014/main" id="{C9F15030-6B82-4256-8CE2-B4D3907E57C8}"/>
              </a:ext>
            </a:extLst>
          </p:cNvPr>
          <p:cNvSpPr>
            <a:spLocks noGrp="1"/>
          </p:cNvSpPr>
          <p:nvPr>
            <p:ph idx="1"/>
          </p:nvPr>
        </p:nvSpPr>
        <p:spPr>
          <a:xfrm>
            <a:off x="1974739" y="2052116"/>
            <a:ext cx="4901548" cy="3997828"/>
          </a:xfrm>
        </p:spPr>
        <p:txBody>
          <a:bodyPr>
            <a:normAutofit/>
          </a:bodyPr>
          <a:lstStyle/>
          <a:p>
            <a:pPr marL="0" indent="0">
              <a:lnSpc>
                <a:spcPct val="110000"/>
              </a:lnSpc>
              <a:buNone/>
            </a:pPr>
            <a:endParaRPr lang="en-GB" sz="1100" dirty="0"/>
          </a:p>
          <a:p>
            <a:pPr marL="0" indent="0">
              <a:lnSpc>
                <a:spcPct val="110000"/>
              </a:lnSpc>
              <a:buNone/>
            </a:pPr>
            <a:r>
              <a:rPr lang="en-GB" sz="1200" dirty="0"/>
              <a:t>The law on Japanese Knotweed (“Knotweed”), which will equally apply to Bohemian Knotweed, is now well established. Schedule 9 to the Wildlife and Countryside Act 1981 (‘WCA’) lists certain plants and animal invasive non-native species that have become established in the UK but which the law seeks to prevent spreading further. Under s. 14 (2) WCA it is an offence to plant Knotweed or “cause it to grow” in the wild (and arguably this provision would catch allowing knotweed to spread over boundaries beyond an individual’s property). S14(2) states that “if any person plants or otherwise causes to grow in the wild any plant which is included in Part II of Schedule 9, he shall be guilty of an offence.” A defence under s.14(3) is that the accused took all reasonable steps and exercised due diligence to avoid committing an offence. Taking appropriate steps to treat the Knotweed is likely to constitute a defence.(</a:t>
            </a:r>
            <a:r>
              <a:rPr lang="en-GB" sz="1200" i="1" dirty="0"/>
              <a:t>Japanese Knotweed: legal claims: nuisance, negligence and misrepresentation, 2020)</a:t>
            </a:r>
          </a:p>
          <a:p>
            <a:pPr marL="0" indent="0">
              <a:lnSpc>
                <a:spcPct val="110000"/>
              </a:lnSpc>
              <a:buNone/>
            </a:pPr>
            <a:r>
              <a:rPr lang="en-GB" sz="1100" dirty="0"/>
              <a:t>Source: Law, Bing,2020. </a:t>
            </a:r>
          </a:p>
        </p:txBody>
      </p:sp>
      <p:sp>
        <p:nvSpPr>
          <p:cNvPr id="19" name="Rectangle 18">
            <a:extLst>
              <a:ext uri="{FF2B5EF4-FFF2-40B4-BE49-F238E27FC236}">
                <a16:creationId xmlns:a16="http://schemas.microsoft.com/office/drawing/2014/main" id="{777713DB-A0B1-4507-9991-B6DCAE436C7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93970"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close up of a logo&#10;&#10;Description automatically generated">
            <a:extLst>
              <a:ext uri="{FF2B5EF4-FFF2-40B4-BE49-F238E27FC236}">
                <a16:creationId xmlns:a16="http://schemas.microsoft.com/office/drawing/2014/main" id="{E64EED78-81D4-436B-8653-E2D03BCC9B17}"/>
              </a:ext>
            </a:extLst>
          </p:cNvPr>
          <p:cNvPicPr>
            <a:picLocks noChangeAspect="1"/>
          </p:cNvPicPr>
          <p:nvPr/>
        </p:nvPicPr>
        <p:blipFill rotWithShape="1">
          <a:blip r:embed="rId3">
            <a:extLst>
              <a:ext uri="{837473B0-CC2E-450A-ABE3-18F120FF3D39}">
                <a1611:picAttrSrcUrl xmlns:a1611="http://schemas.microsoft.com/office/drawing/2016/11/main" xmlns="" r:id="rId4"/>
              </a:ext>
            </a:extLst>
          </a:blip>
          <a:srcRect l="27964" r="20427" b="-1"/>
          <a:stretch/>
        </p:blipFill>
        <p:spPr>
          <a:xfrm>
            <a:off x="7534656" y="227"/>
            <a:ext cx="4657039" cy="6858000"/>
          </a:xfrm>
          <a:prstGeom prst="rect">
            <a:avLst/>
          </a:prstGeom>
        </p:spPr>
      </p:pic>
      <p:pic>
        <p:nvPicPr>
          <p:cNvPr id="21" name="Picture 20">
            <a:extLst>
              <a:ext uri="{FF2B5EF4-FFF2-40B4-BE49-F238E27FC236}">
                <a16:creationId xmlns:a16="http://schemas.microsoft.com/office/drawing/2014/main" id="{A9A96FF2-ACD7-48C4-BCE1-FC7F42108606}"/>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7542372" y="0"/>
            <a:ext cx="4649628" cy="6858000"/>
          </a:xfrm>
          <a:prstGeom prst="rect">
            <a:avLst/>
          </a:prstGeom>
        </p:spPr>
      </p:pic>
    </p:spTree>
    <p:extLst>
      <p:ext uri="{BB962C8B-B14F-4D97-AF65-F5344CB8AC3E}">
        <p14:creationId xmlns:p14="http://schemas.microsoft.com/office/powerpoint/2010/main" val="10231204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E3CF2-2508-4DC6-9CD5-DBDB0E8EAA2D}"/>
              </a:ext>
            </a:extLst>
          </p:cNvPr>
          <p:cNvSpPr>
            <a:spLocks noGrp="1"/>
          </p:cNvSpPr>
          <p:nvPr>
            <p:ph type="title"/>
          </p:nvPr>
        </p:nvSpPr>
        <p:spPr>
          <a:xfrm>
            <a:off x="1828800" y="808056"/>
            <a:ext cx="8741339" cy="1077229"/>
          </a:xfrm>
        </p:spPr>
        <p:txBody>
          <a:bodyPr>
            <a:normAutofit fontScale="90000"/>
          </a:bodyPr>
          <a:lstStyle/>
          <a:p>
            <a:pPr algn="l"/>
            <a:r>
              <a:rPr lang="en-GB" b="1" dirty="0"/>
              <a:t>Robin Waistell v Network Rail Infrastructure Limited</a:t>
            </a:r>
            <a:r>
              <a:rPr lang="en-GB" dirty="0"/>
              <a:t/>
            </a:r>
            <a:br>
              <a:rPr lang="en-GB" dirty="0"/>
            </a:br>
            <a:endParaRPr lang="en-GB" dirty="0"/>
          </a:p>
        </p:txBody>
      </p:sp>
      <p:sp>
        <p:nvSpPr>
          <p:cNvPr id="3" name="Content Placeholder 2">
            <a:extLst>
              <a:ext uri="{FF2B5EF4-FFF2-40B4-BE49-F238E27FC236}">
                <a16:creationId xmlns:a16="http://schemas.microsoft.com/office/drawing/2014/main" id="{34837C70-EF82-45C1-BF04-ACA506C58CD5}"/>
              </a:ext>
            </a:extLst>
          </p:cNvPr>
          <p:cNvSpPr>
            <a:spLocks noGrp="1"/>
          </p:cNvSpPr>
          <p:nvPr>
            <p:ph idx="1"/>
          </p:nvPr>
        </p:nvSpPr>
        <p:spPr>
          <a:xfrm>
            <a:off x="1828800" y="1811045"/>
            <a:ext cx="8741339" cy="4749553"/>
          </a:xfrm>
        </p:spPr>
        <p:txBody>
          <a:bodyPr>
            <a:normAutofit fontScale="62500" lnSpcReduction="20000"/>
          </a:bodyPr>
          <a:lstStyle/>
          <a:p>
            <a:r>
              <a:rPr lang="en-GB" sz="2600" dirty="0"/>
              <a:t>“Mr Waistell had bought a property in Maesteg, South Wales, in 2012 shortly after his wife died, but deciding that he wished to see out his final years in Spain, attempted to sell the property in 2013. It was during the course of trying to sell his property that Mr Waistell discovered that there was over 600 square metres of knotweed on the railway embankment to the back of his bungalow and that no lender would lend against the property. This, in effect, meant that Mr Waistell was unable to sell his property. </a:t>
            </a:r>
          </a:p>
          <a:p>
            <a:r>
              <a:rPr lang="en-GB" sz="2600" b="1" dirty="0"/>
              <a:t> </a:t>
            </a:r>
            <a:r>
              <a:rPr lang="en-GB" sz="2600" dirty="0"/>
              <a:t>This case has helped to clarify what constitutes “nuisance”, and that damages for cost of the knotweed treatment and diminution in property value can be successfully claimed from the defendant. </a:t>
            </a:r>
          </a:p>
          <a:p>
            <a:r>
              <a:rPr lang="en-GB" sz="2600" dirty="0"/>
              <a:t>“The case is significant as it holds big landowners to account and imposes a positive duty on them to ensure that any knotweed that is on their property is not preventing neighbouring landowners from being able to sell their property for market value.  Failing to comply with this obligation will result in awards for damage for the cost of treatment of the knotweed and any residual diminution of value. (Landmark ruling on Japanese knotweed encroachment case | Japanese Knotweed Removal by Environet, 2020). </a:t>
            </a:r>
          </a:p>
          <a:p>
            <a:endParaRPr lang="en-GB" dirty="0"/>
          </a:p>
        </p:txBody>
      </p:sp>
    </p:spTree>
    <p:extLst>
      <p:ext uri="{BB962C8B-B14F-4D97-AF65-F5344CB8AC3E}">
        <p14:creationId xmlns:p14="http://schemas.microsoft.com/office/powerpoint/2010/main" val="17090980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1A718-EF2F-4179-A84F-7E10FF377E9C}"/>
              </a:ext>
            </a:extLst>
          </p:cNvPr>
          <p:cNvSpPr>
            <a:spLocks noGrp="1"/>
          </p:cNvSpPr>
          <p:nvPr>
            <p:ph type="title"/>
          </p:nvPr>
        </p:nvSpPr>
        <p:spPr>
          <a:xfrm>
            <a:off x="1633492" y="781423"/>
            <a:ext cx="9034302" cy="1077229"/>
          </a:xfrm>
        </p:spPr>
        <p:txBody>
          <a:bodyPr>
            <a:normAutofit fontScale="90000"/>
          </a:bodyPr>
          <a:lstStyle/>
          <a:p>
            <a:pPr algn="l"/>
            <a:r>
              <a:rPr lang="en-GB" dirty="0"/>
              <a:t> </a:t>
            </a:r>
            <a:r>
              <a:rPr lang="en-GB" b="1" u="sng" dirty="0"/>
              <a:t>Flanagan v Wigan Metropolitan Borough Counci</a:t>
            </a:r>
            <a:r>
              <a:rPr lang="en-GB" u="sng" dirty="0"/>
              <a:t>l </a:t>
            </a:r>
            <a:r>
              <a:rPr lang="en-GB" dirty="0"/>
              <a:t/>
            </a:r>
            <a:br>
              <a:rPr lang="en-GB" dirty="0"/>
            </a:br>
            <a:endParaRPr lang="en-GB" dirty="0"/>
          </a:p>
        </p:txBody>
      </p:sp>
      <p:sp>
        <p:nvSpPr>
          <p:cNvPr id="3" name="Content Placeholder 2">
            <a:extLst>
              <a:ext uri="{FF2B5EF4-FFF2-40B4-BE49-F238E27FC236}">
                <a16:creationId xmlns:a16="http://schemas.microsoft.com/office/drawing/2014/main" id="{5E4E872E-8846-45EF-833D-653FFD04E3D4}"/>
              </a:ext>
            </a:extLst>
          </p:cNvPr>
          <p:cNvSpPr>
            <a:spLocks noGrp="1"/>
          </p:cNvSpPr>
          <p:nvPr>
            <p:ph idx="1"/>
          </p:nvPr>
        </p:nvSpPr>
        <p:spPr>
          <a:xfrm>
            <a:off x="1633492" y="1953087"/>
            <a:ext cx="8360778" cy="4247777"/>
          </a:xfrm>
        </p:spPr>
        <p:txBody>
          <a:bodyPr>
            <a:normAutofit/>
          </a:bodyPr>
          <a:lstStyle/>
          <a:p>
            <a:r>
              <a:rPr lang="en-GB" dirty="0"/>
              <a:t>A residential house holder bought civil action against the council in relation to Japanese knotweed that had encroached into his garden from adjacent land belonging to the council.</a:t>
            </a:r>
          </a:p>
          <a:p>
            <a:r>
              <a:rPr lang="en-GB" dirty="0"/>
              <a:t>The court ordered the council to begin a 3 year management plan using herbicide to eradicate the infestation and to proceed with the installation of a reinforced concrete boundary (bund). The council was also ordered to contribute towards the costs of the proceedings. (Court Judgements, Case Law and Legal Precedents, 2020).</a:t>
            </a:r>
          </a:p>
          <a:p>
            <a:endParaRPr lang="en-GB" dirty="0"/>
          </a:p>
        </p:txBody>
      </p:sp>
    </p:spTree>
    <p:extLst>
      <p:ext uri="{BB962C8B-B14F-4D97-AF65-F5344CB8AC3E}">
        <p14:creationId xmlns:p14="http://schemas.microsoft.com/office/powerpoint/2010/main" val="37491619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99250-B5F5-4BA5-8426-E50BA9990379}"/>
              </a:ext>
            </a:extLst>
          </p:cNvPr>
          <p:cNvSpPr>
            <a:spLocks noGrp="1"/>
          </p:cNvSpPr>
          <p:nvPr>
            <p:ph type="title"/>
          </p:nvPr>
        </p:nvSpPr>
        <p:spPr>
          <a:xfrm>
            <a:off x="1660124" y="808056"/>
            <a:ext cx="8910015" cy="1077229"/>
          </a:xfrm>
        </p:spPr>
        <p:txBody>
          <a:bodyPr>
            <a:normAutofit fontScale="90000"/>
          </a:bodyPr>
          <a:lstStyle/>
          <a:p>
            <a:pPr algn="l"/>
            <a:r>
              <a:rPr lang="en-GB" b="1" u="sng" dirty="0"/>
              <a:t>In Neal Soil Suppliers Ltd v Environment Agency </a:t>
            </a:r>
            <a:r>
              <a:rPr lang="en-GB" dirty="0"/>
              <a:t/>
            </a:r>
            <a:br>
              <a:rPr lang="en-GB" dirty="0"/>
            </a:br>
            <a:endParaRPr lang="en-GB" dirty="0"/>
          </a:p>
        </p:txBody>
      </p:sp>
      <p:sp>
        <p:nvSpPr>
          <p:cNvPr id="3" name="Content Placeholder 2">
            <a:extLst>
              <a:ext uri="{FF2B5EF4-FFF2-40B4-BE49-F238E27FC236}">
                <a16:creationId xmlns:a16="http://schemas.microsoft.com/office/drawing/2014/main" id="{A85295A8-2DA6-438E-A4EB-CB262F5E25A2}"/>
              </a:ext>
            </a:extLst>
          </p:cNvPr>
          <p:cNvSpPr>
            <a:spLocks noGrp="1"/>
          </p:cNvSpPr>
          <p:nvPr>
            <p:ph idx="1"/>
          </p:nvPr>
        </p:nvSpPr>
        <p:spPr>
          <a:xfrm>
            <a:off x="1660124" y="2052116"/>
            <a:ext cx="8910015" cy="3997828"/>
          </a:xfrm>
        </p:spPr>
        <p:txBody>
          <a:bodyPr>
            <a:normAutofit lnSpcReduction="10000"/>
          </a:bodyPr>
          <a:lstStyle/>
          <a:p>
            <a:r>
              <a:rPr lang="en-GB" dirty="0"/>
              <a:t>The claimant had removed soil contaminated with Japanese Knotweed, which was controlled waste, with a view to treating it under licence on its own land and then recycling it.</a:t>
            </a:r>
          </a:p>
          <a:p>
            <a:r>
              <a:rPr lang="en-GB" dirty="0"/>
              <a:t>Having deposited the soil, the claimant then failed to obtain a waste management licence for the treatment. The Environment Agency prosecuted both the claimant and the developer from where the soil came under section 33 of the 1990 Act, with both parties convicted and fined. The Agency then served a notice under section 59 requiring the soil to be removed within 28 days. (Court Judgements, Case Law and Legal Precedents, 2020). </a:t>
            </a:r>
          </a:p>
          <a:p>
            <a:endParaRPr lang="en-GB" dirty="0"/>
          </a:p>
        </p:txBody>
      </p:sp>
    </p:spTree>
    <p:extLst>
      <p:ext uri="{BB962C8B-B14F-4D97-AF65-F5344CB8AC3E}">
        <p14:creationId xmlns:p14="http://schemas.microsoft.com/office/powerpoint/2010/main" val="36628475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37" name="Picture 8">
            <a:extLst>
              <a:ext uri="{FF2B5EF4-FFF2-40B4-BE49-F238E27FC236}">
                <a16:creationId xmlns:a16="http://schemas.microsoft.com/office/drawing/2014/main" id="{01AF5FBB-9FDC-4D75-9DD6-DAF01ED197A0}"/>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38" name="Picture 10">
            <a:extLst>
              <a:ext uri="{FF2B5EF4-FFF2-40B4-BE49-F238E27FC236}">
                <a16:creationId xmlns:a16="http://schemas.microsoft.com/office/drawing/2014/main" id="{933BBBE6-F4CF-483E-BA74-B51421B4D93F}"/>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39" name="Rectangle 12">
            <a:extLst>
              <a:ext uri="{FF2B5EF4-FFF2-40B4-BE49-F238E27FC236}">
                <a16:creationId xmlns:a16="http://schemas.microsoft.com/office/drawing/2014/main" id="{4C790028-99AE-4AE4-8269-9913E2D5062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Rectangle 14">
            <a:extLst>
              <a:ext uri="{FF2B5EF4-FFF2-40B4-BE49-F238E27FC236}">
                <a16:creationId xmlns:a16="http://schemas.microsoft.com/office/drawing/2014/main" id="{06936A2A-FE08-4EE0-A409-3EF3FA2448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16">
            <a:extLst>
              <a:ext uri="{FF2B5EF4-FFF2-40B4-BE49-F238E27FC236}">
                <a16:creationId xmlns:a16="http://schemas.microsoft.com/office/drawing/2014/main" id="{BAF0407B-48CB-4C05-B0D7-7A69A0D407F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2" name="Rectangle 18">
            <a:extLst>
              <a:ext uri="{FF2B5EF4-FFF2-40B4-BE49-F238E27FC236}">
                <a16:creationId xmlns:a16="http://schemas.microsoft.com/office/drawing/2014/main" id="{ADC50C3D-0DA0-4914-B5B4-D1819CC6981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3" name="TextBox 20">
            <a:extLst>
              <a:ext uri="{FF2B5EF4-FFF2-40B4-BE49-F238E27FC236}">
                <a16:creationId xmlns:a16="http://schemas.microsoft.com/office/drawing/2014/main" id="{8CF9E583-1A92-4144-B4FA-81D98317FA04}"/>
              </a:ext>
              <a:ext uri="{C183D7F6-B498-43B3-948B-1728B52AA6E4}">
                <adec:decorative xmlns:adec="http://schemas.microsoft.com/office/drawing/2017/decorative" xmlns=""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1282" y="3262852"/>
            <a:ext cx="415636" cy="461665"/>
          </a:xfrm>
          <a:prstGeom prst="rect">
            <a:avLst/>
          </a:prstGeom>
          <a:noFill/>
        </p:spPr>
        <p:txBody>
          <a:bodyPr wrap="square" rtlCol="0">
            <a:spAutoFit/>
          </a:bodyPr>
          <a:lstStyle/>
          <a:p>
            <a:pPr algn="r">
              <a:spcAft>
                <a:spcPts val="600"/>
              </a:spcAft>
            </a:pP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 useBgFill="1">
        <p:nvSpPr>
          <p:cNvPr id="44" name="Rectangle 22">
            <a:extLst>
              <a:ext uri="{FF2B5EF4-FFF2-40B4-BE49-F238E27FC236}">
                <a16:creationId xmlns:a16="http://schemas.microsoft.com/office/drawing/2014/main" id="{55980737-1E33-40A8-819D-C20C41E4F7E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5" name="Picture 24">
            <a:extLst>
              <a:ext uri="{FF2B5EF4-FFF2-40B4-BE49-F238E27FC236}">
                <a16:creationId xmlns:a16="http://schemas.microsoft.com/office/drawing/2014/main" id="{6ABBD51A-FA48-44B8-B184-A40D7F134F1C}"/>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46" name="Picture 26">
            <a:extLst>
              <a:ext uri="{FF2B5EF4-FFF2-40B4-BE49-F238E27FC236}">
                <a16:creationId xmlns:a16="http://schemas.microsoft.com/office/drawing/2014/main" id="{510188A9-F0D9-4FE9-85DC-2179145278CD}"/>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47" name="Rectangle 28">
            <a:extLst>
              <a:ext uri="{FF2B5EF4-FFF2-40B4-BE49-F238E27FC236}">
                <a16:creationId xmlns:a16="http://schemas.microsoft.com/office/drawing/2014/main" id="{32927575-BD84-44B6-BE49-E0C7EDD0E69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Rectangle 30">
            <a:extLst>
              <a:ext uri="{FF2B5EF4-FFF2-40B4-BE49-F238E27FC236}">
                <a16:creationId xmlns:a16="http://schemas.microsoft.com/office/drawing/2014/main" id="{73FDF09A-B960-49F4-BAEB-DA397BDCD4E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Rectangle 32">
            <a:extLst>
              <a:ext uri="{FF2B5EF4-FFF2-40B4-BE49-F238E27FC236}">
                <a16:creationId xmlns:a16="http://schemas.microsoft.com/office/drawing/2014/main" id="{791BE6C0-4118-460B-90C2-16004124745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1B4FBB5-5328-432F-8FC6-9783EC468F0D}"/>
              </a:ext>
            </a:extLst>
          </p:cNvPr>
          <p:cNvSpPr>
            <a:spLocks noGrp="1"/>
          </p:cNvSpPr>
          <p:nvPr>
            <p:ph type="title"/>
          </p:nvPr>
        </p:nvSpPr>
        <p:spPr>
          <a:xfrm>
            <a:off x="1005402" y="621437"/>
            <a:ext cx="4924344" cy="5076121"/>
          </a:xfrm>
        </p:spPr>
        <p:txBody>
          <a:bodyPr vert="horz" lIns="91440" tIns="45720" rIns="91440" bIns="45720" rtlCol="0" anchor="t">
            <a:normAutofit/>
          </a:bodyPr>
          <a:lstStyle/>
          <a:p>
            <a:pPr algn="l">
              <a:lnSpc>
                <a:spcPct val="100000"/>
              </a:lnSpc>
            </a:pPr>
            <a:r>
              <a:rPr lang="en-US" sz="4900" b="1" u="sng" dirty="0">
                <a:ln w="22225">
                  <a:solidFill>
                    <a:schemeClr val="accent2"/>
                  </a:solidFill>
                  <a:prstDash val="solid"/>
                </a:ln>
                <a:solidFill>
                  <a:schemeClr val="accent2">
                    <a:lumMod val="40000"/>
                    <a:lumOff val="60000"/>
                  </a:schemeClr>
                </a:solidFill>
                <a:latin typeface="+mn-lt"/>
              </a:rPr>
              <a:t>Roles and Responsibility</a:t>
            </a:r>
            <a:r>
              <a:rPr lang="en-US" sz="4900" dirty="0"/>
              <a:t/>
            </a:r>
            <a:br>
              <a:rPr lang="en-US" sz="4900" dirty="0"/>
            </a:br>
            <a:r>
              <a:rPr lang="en-US" sz="3600" dirty="0"/>
              <a:t/>
            </a:r>
            <a:br>
              <a:rPr lang="en-US" sz="3600" dirty="0"/>
            </a:br>
            <a:r>
              <a:rPr lang="en-US" sz="3600" dirty="0"/>
              <a:t/>
            </a:r>
            <a:br>
              <a:rPr lang="en-US" sz="3600" dirty="0"/>
            </a:br>
            <a:r>
              <a:rPr lang="en-US" sz="3600" dirty="0"/>
              <a:t/>
            </a:r>
            <a:br>
              <a:rPr lang="en-US" sz="3600" dirty="0"/>
            </a:br>
            <a:r>
              <a:rPr lang="en-US" sz="3600" dirty="0"/>
              <a:t/>
            </a:r>
            <a:br>
              <a:rPr lang="en-US" sz="3600" dirty="0"/>
            </a:br>
            <a:r>
              <a:rPr lang="en-US" sz="3600" dirty="0"/>
              <a:t/>
            </a:r>
            <a:br>
              <a:rPr lang="en-US" sz="3600" dirty="0"/>
            </a:br>
            <a:r>
              <a:rPr lang="en-US" sz="1300" dirty="0"/>
              <a:t>Source: roles and responsibility,Bing,2020. </a:t>
            </a:r>
            <a:r>
              <a:rPr lang="en-US" sz="3600" dirty="0"/>
              <a:t/>
            </a:r>
            <a:br>
              <a:rPr lang="en-US" sz="3600" dirty="0"/>
            </a:br>
            <a:endParaRPr lang="en-US" sz="3600" dirty="0"/>
          </a:p>
        </p:txBody>
      </p:sp>
      <p:pic>
        <p:nvPicPr>
          <p:cNvPr id="4" name="Content Placeholder 3">
            <a:extLst>
              <a:ext uri="{FF2B5EF4-FFF2-40B4-BE49-F238E27FC236}">
                <a16:creationId xmlns:a16="http://schemas.microsoft.com/office/drawing/2014/main" id="{260C4E2C-D600-4B11-961C-CE95FB063126}"/>
              </a:ext>
            </a:extLst>
          </p:cNvPr>
          <p:cNvPicPr>
            <a:picLocks noGrp="1" noChangeAspect="1"/>
          </p:cNvPicPr>
          <p:nvPr>
            <p:ph idx="1"/>
          </p:nvPr>
        </p:nvPicPr>
        <p:blipFill rotWithShape="1">
          <a:blip r:embed="rId5"/>
          <a:srcRect b="6656"/>
          <a:stretch/>
        </p:blipFill>
        <p:spPr>
          <a:xfrm>
            <a:off x="6115067" y="621437"/>
            <a:ext cx="4627001" cy="5663953"/>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50" name="Rectangle 34">
            <a:extLst>
              <a:ext uri="{FF2B5EF4-FFF2-40B4-BE49-F238E27FC236}">
                <a16:creationId xmlns:a16="http://schemas.microsoft.com/office/drawing/2014/main" id="{15B5C763-A6E8-4D31-B139-30D083B824F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4591119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63" name="Rectangle 51">
            <a:extLst>
              <a:ext uri="{FF2B5EF4-FFF2-40B4-BE49-F238E27FC236}">
                <a16:creationId xmlns:a16="http://schemas.microsoft.com/office/drawing/2014/main" id="{40C8693A-B687-4F5E-B86B-B4F11D52347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5" name="Picture 53">
            <a:extLst>
              <a:ext uri="{FF2B5EF4-FFF2-40B4-BE49-F238E27FC236}">
                <a16:creationId xmlns:a16="http://schemas.microsoft.com/office/drawing/2014/main" id="{D51084F9-D042-49BE-9E1A-43E583B98FCC}"/>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66" name="Picture 55">
            <a:extLst>
              <a:ext uri="{FF2B5EF4-FFF2-40B4-BE49-F238E27FC236}">
                <a16:creationId xmlns:a16="http://schemas.microsoft.com/office/drawing/2014/main" id="{EE65CA45-264D-4FD3-9249-3CB04EC97E80}"/>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67" name="Rectangle 57">
            <a:extLst>
              <a:ext uri="{FF2B5EF4-FFF2-40B4-BE49-F238E27FC236}">
                <a16:creationId xmlns:a16="http://schemas.microsoft.com/office/drawing/2014/main" id="{E7B58214-716F-43B8-8272-85CE2B9AB0B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8" name="Rectangle 59">
            <a:extLst>
              <a:ext uri="{FF2B5EF4-FFF2-40B4-BE49-F238E27FC236}">
                <a16:creationId xmlns:a16="http://schemas.microsoft.com/office/drawing/2014/main" id="{2A5C070E-7DB1-4147-B6A8-D14B9C40E15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2" name="Rectangle 61">
            <a:extLst>
              <a:ext uri="{FF2B5EF4-FFF2-40B4-BE49-F238E27FC236}">
                <a16:creationId xmlns:a16="http://schemas.microsoft.com/office/drawing/2014/main" id="{A31070C9-36CD-4B65-8159-324995821FB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20E0445-B3AB-4BFF-9DFA-A6E5C0D2EC6D}"/>
              </a:ext>
            </a:extLst>
          </p:cNvPr>
          <p:cNvSpPr>
            <a:spLocks noGrp="1"/>
          </p:cNvSpPr>
          <p:nvPr>
            <p:ph idx="1"/>
          </p:nvPr>
        </p:nvSpPr>
        <p:spPr>
          <a:xfrm>
            <a:off x="1163783" y="510140"/>
            <a:ext cx="5929744" cy="3965608"/>
          </a:xfrm>
        </p:spPr>
        <p:txBody>
          <a:bodyPr>
            <a:noAutofit/>
          </a:bodyPr>
          <a:lstStyle/>
          <a:p>
            <a:pPr marL="0" indent="0">
              <a:lnSpc>
                <a:spcPct val="110000"/>
              </a:lnSpc>
              <a:buNone/>
            </a:pPr>
            <a:r>
              <a:rPr lang="en-GB" dirty="0"/>
              <a:t/>
            </a:r>
            <a:br>
              <a:rPr lang="en-GB" dirty="0"/>
            </a:br>
            <a:r>
              <a:rPr lang="en-GB" dirty="0"/>
              <a:t>Japanese Knotweed is found in an area of the site.  It was initially found on a boundary of the site and not deemed significant; however, in the intervening period, it has spread onto the planned site of construction.  The site is being used to construct residential dwellings. </a:t>
            </a:r>
          </a:p>
          <a:p>
            <a:pPr marL="0" indent="0">
              <a:lnSpc>
                <a:spcPct val="110000"/>
              </a:lnSpc>
              <a:buNone/>
            </a:pPr>
            <a:r>
              <a:rPr lang="en-GB" sz="900" dirty="0"/>
              <a:t>Source:</a:t>
            </a:r>
            <a:r>
              <a:rPr lang="en-GB" sz="900" dirty="0">
                <a:latin typeface="Open Sans"/>
              </a:rPr>
              <a:t>(knotweed on site - Bing, 2020)</a:t>
            </a:r>
            <a:endParaRPr lang="en-GB" sz="900" dirty="0"/>
          </a:p>
        </p:txBody>
      </p:sp>
      <p:pic>
        <p:nvPicPr>
          <p:cNvPr id="4" name="Picture 3">
            <a:extLst>
              <a:ext uri="{FF2B5EF4-FFF2-40B4-BE49-F238E27FC236}">
                <a16:creationId xmlns:a16="http://schemas.microsoft.com/office/drawing/2014/main" id="{EF4C3EED-A5DB-46B0-8A21-0D6D37FD42BB}"/>
              </a:ext>
            </a:extLst>
          </p:cNvPr>
          <p:cNvPicPr>
            <a:picLocks noChangeAspect="1"/>
          </p:cNvPicPr>
          <p:nvPr/>
        </p:nvPicPr>
        <p:blipFill rotWithShape="1">
          <a:blip r:embed="rId5"/>
          <a:srcRect t="3030" r="-4" b="3628"/>
          <a:stretch/>
        </p:blipFill>
        <p:spPr>
          <a:xfrm>
            <a:off x="7342908" y="600364"/>
            <a:ext cx="3870037" cy="5985163"/>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64" name="Rectangle 63">
            <a:extLst>
              <a:ext uri="{FF2B5EF4-FFF2-40B4-BE49-F238E27FC236}">
                <a16:creationId xmlns:a16="http://schemas.microsoft.com/office/drawing/2014/main" id="{89C35FB2-5194-4BE0-92D0-464E2B7116C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5"/>
          <p:cNvSpPr>
            <a:spLocks noGrp="1"/>
          </p:cNvSpPr>
          <p:nvPr>
            <p:ph type="title"/>
          </p:nvPr>
        </p:nvSpPr>
        <p:spPr>
          <a:xfrm>
            <a:off x="1051120" y="847023"/>
            <a:ext cx="3020366" cy="490889"/>
          </a:xfrm>
        </p:spPr>
        <p:txBody>
          <a:bodyPr>
            <a:normAutofit fontScale="90000"/>
          </a:bodyPr>
          <a:lstStyle/>
          <a:p>
            <a:pPr algn="l"/>
            <a:r>
              <a:rPr lang="en-GB" b="1" dirty="0">
                <a:ln w="22225">
                  <a:solidFill>
                    <a:schemeClr val="accent2"/>
                  </a:solidFill>
                  <a:prstDash val="solid"/>
                </a:ln>
                <a:solidFill>
                  <a:schemeClr val="accent2">
                    <a:lumMod val="40000"/>
                    <a:lumOff val="60000"/>
                  </a:schemeClr>
                </a:solidFill>
              </a:rPr>
              <a:t>Scenario:</a:t>
            </a:r>
          </a:p>
        </p:txBody>
      </p:sp>
    </p:spTree>
    <p:extLst>
      <p:ext uri="{BB962C8B-B14F-4D97-AF65-F5344CB8AC3E}">
        <p14:creationId xmlns:p14="http://schemas.microsoft.com/office/powerpoint/2010/main" val="33795960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5E326A3-EB92-4BDA-9F77-45197E0CBE7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11">
            <a:extLst>
              <a:ext uri="{FF2B5EF4-FFF2-40B4-BE49-F238E27FC236}">
                <a16:creationId xmlns:a16="http://schemas.microsoft.com/office/drawing/2014/main" id="{B4E7D395-0531-4A17-A276-FDA3EB7792EC}"/>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4" name="Rectangle 13">
            <a:extLst>
              <a:ext uri="{FF2B5EF4-FFF2-40B4-BE49-F238E27FC236}">
                <a16:creationId xmlns:a16="http://schemas.microsoft.com/office/drawing/2014/main" id="{CAC996C7-7B84-4645-9AA1-6EA85EAB47D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2290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A4FF0CA-F248-4510-A53D-D8D351BA22B2}"/>
              </a:ext>
            </a:extLst>
          </p:cNvPr>
          <p:cNvSpPr>
            <a:spLocks noGrp="1"/>
          </p:cNvSpPr>
          <p:nvPr>
            <p:ph type="title"/>
          </p:nvPr>
        </p:nvSpPr>
        <p:spPr>
          <a:xfrm>
            <a:off x="372862" y="1064365"/>
            <a:ext cx="3820911" cy="4945818"/>
          </a:xfrm>
        </p:spPr>
        <p:txBody>
          <a:bodyPr anchor="ctr">
            <a:normAutofit/>
          </a:bodyPr>
          <a:lstStyle/>
          <a:p>
            <a:pPr algn="ctr"/>
            <a:r>
              <a:rPr lang="en-GB" b="1" dirty="0">
                <a:ln w="22225">
                  <a:solidFill>
                    <a:schemeClr val="accent2"/>
                  </a:solidFill>
                  <a:prstDash val="solid"/>
                </a:ln>
                <a:solidFill>
                  <a:schemeClr val="accent2">
                    <a:lumMod val="40000"/>
                    <a:lumOff val="60000"/>
                  </a:schemeClr>
                </a:solidFill>
              </a:rPr>
              <a:t>NEC3 Contract:</a:t>
            </a:r>
          </a:p>
        </p:txBody>
      </p:sp>
      <p:sp>
        <p:nvSpPr>
          <p:cNvPr id="16" name="Rectangle 15">
            <a:extLst>
              <a:ext uri="{FF2B5EF4-FFF2-40B4-BE49-F238E27FC236}">
                <a16:creationId xmlns:a16="http://schemas.microsoft.com/office/drawing/2014/main" id="{32DC315B-5680-47D9-B827-34D012FB14B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769"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D25E4D26-0F40-4DCE-8BEF-9C824B3E77F8}"/>
              </a:ext>
            </a:extLst>
          </p:cNvPr>
          <p:cNvGraphicFramePr>
            <a:graphicFrameLocks noGrp="1"/>
          </p:cNvGraphicFramePr>
          <p:nvPr>
            <p:ph idx="1"/>
            <p:extLst>
              <p:ext uri="{D42A27DB-BD31-4B8C-83A1-F6EECF244321}">
                <p14:modId xmlns:p14="http://schemas.microsoft.com/office/powerpoint/2010/main" val="813416297"/>
              </p:ext>
            </p:extLst>
          </p:nvPr>
        </p:nvGraphicFramePr>
        <p:xfrm>
          <a:off x="5507182" y="897534"/>
          <a:ext cx="5889686" cy="53192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40416704"/>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01AF5FBB-9FDC-4D75-9DD6-DAF01ED197A0}"/>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1" name="Picture 10">
            <a:extLst>
              <a:ext uri="{FF2B5EF4-FFF2-40B4-BE49-F238E27FC236}">
                <a16:creationId xmlns:a16="http://schemas.microsoft.com/office/drawing/2014/main" id="{933BBBE6-F4CF-483E-BA74-B51421B4D93F}"/>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3" name="Rectangle 12">
            <a:extLst>
              <a:ext uri="{FF2B5EF4-FFF2-40B4-BE49-F238E27FC236}">
                <a16:creationId xmlns:a16="http://schemas.microsoft.com/office/drawing/2014/main" id="{4C790028-99AE-4AE4-8269-9913E2D5062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06936A2A-FE08-4EE0-A409-3EF3FA2448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a:extLst>
              <a:ext uri="{FF2B5EF4-FFF2-40B4-BE49-F238E27FC236}">
                <a16:creationId xmlns:a16="http://schemas.microsoft.com/office/drawing/2014/main" id="{BAF0407B-48CB-4C05-B0D7-7A69A0D407F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Rectangle 18">
            <a:extLst>
              <a:ext uri="{FF2B5EF4-FFF2-40B4-BE49-F238E27FC236}">
                <a16:creationId xmlns:a16="http://schemas.microsoft.com/office/drawing/2014/main" id="{ADC50C3D-0DA0-4914-B5B4-D1819CC6981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TextBox 20">
            <a:extLst>
              <a:ext uri="{FF2B5EF4-FFF2-40B4-BE49-F238E27FC236}">
                <a16:creationId xmlns:a16="http://schemas.microsoft.com/office/drawing/2014/main" id="{8CF9E583-1A92-4144-B4FA-81D98317FA04}"/>
              </a:ext>
              <a:ext uri="{C183D7F6-B498-43B3-948B-1728B52AA6E4}">
                <adec:decorative xmlns:adec="http://schemas.microsoft.com/office/drawing/2017/decorative" xmlns=""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1282" y="3262852"/>
            <a:ext cx="415636" cy="461665"/>
          </a:xfrm>
          <a:prstGeom prst="rect">
            <a:avLst/>
          </a:prstGeom>
          <a:noFill/>
        </p:spPr>
        <p:txBody>
          <a:bodyPr wrap="square" rtlCol="0">
            <a:spAutoFit/>
          </a:bodyPr>
          <a:lstStyle/>
          <a:p>
            <a:pPr algn="r">
              <a:spcAft>
                <a:spcPts val="600"/>
              </a:spcAft>
            </a:pP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 useBgFill="1">
        <p:nvSpPr>
          <p:cNvPr id="23" name="Rectangle 22">
            <a:extLst>
              <a:ext uri="{FF2B5EF4-FFF2-40B4-BE49-F238E27FC236}">
                <a16:creationId xmlns:a16="http://schemas.microsoft.com/office/drawing/2014/main" id="{034E919F-0039-45A9-8A1B-B05CD878FCC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5" name="Picture 24">
            <a:extLst>
              <a:ext uri="{FF2B5EF4-FFF2-40B4-BE49-F238E27FC236}">
                <a16:creationId xmlns:a16="http://schemas.microsoft.com/office/drawing/2014/main" id="{EC9C5A0E-1D2A-4F4B-8123-B963AD56DC3F}"/>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27" name="Picture 26">
            <a:extLst>
              <a:ext uri="{FF2B5EF4-FFF2-40B4-BE49-F238E27FC236}">
                <a16:creationId xmlns:a16="http://schemas.microsoft.com/office/drawing/2014/main" id="{9C3A7CDD-5E6D-48B6-9D66-F8AFFB7D27A1}"/>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29" name="Rectangle 28">
            <a:extLst>
              <a:ext uri="{FF2B5EF4-FFF2-40B4-BE49-F238E27FC236}">
                <a16:creationId xmlns:a16="http://schemas.microsoft.com/office/drawing/2014/main" id="{A5AA4037-397A-4467-A120-C510DDD4297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38E7B4B2-19E8-410A-A89F-7A2E0485D9C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206D98D2-ED53-4A46-95A8-7A0D05291C2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442832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9453C29-8C56-4127-B066-CB558F9A193A}"/>
              </a:ext>
            </a:extLst>
          </p:cNvPr>
          <p:cNvSpPr>
            <a:spLocks noGrp="1"/>
          </p:cNvSpPr>
          <p:nvPr>
            <p:ph type="title"/>
          </p:nvPr>
        </p:nvSpPr>
        <p:spPr>
          <a:xfrm>
            <a:off x="1300988" y="889029"/>
            <a:ext cx="3439610" cy="4747646"/>
          </a:xfrm>
        </p:spPr>
        <p:txBody>
          <a:bodyPr vert="horz" lIns="91440" tIns="45720" rIns="91440" bIns="45720" rtlCol="0" anchor="t">
            <a:normAutofit/>
          </a:bodyPr>
          <a:lstStyle/>
          <a:p>
            <a:pPr algn="l">
              <a:lnSpc>
                <a:spcPct val="100000"/>
              </a:lnSpc>
            </a:pPr>
            <a:r>
              <a:rPr lang="en-US" sz="3200" dirty="0"/>
              <a:t/>
            </a:r>
            <a:br>
              <a:rPr lang="en-US" sz="3200" dirty="0"/>
            </a:br>
            <a:r>
              <a:rPr lang="en-US" sz="3200" dirty="0"/>
              <a:t/>
            </a:r>
            <a:br>
              <a:rPr lang="en-US" sz="3200" dirty="0"/>
            </a:br>
            <a:r>
              <a:rPr lang="en-US" sz="3200" dirty="0"/>
              <a:t/>
            </a:r>
            <a:br>
              <a:rPr lang="en-US" sz="3200" dirty="0"/>
            </a:br>
            <a:r>
              <a:rPr lang="en-US" sz="3200" dirty="0"/>
              <a:t/>
            </a:r>
            <a:br>
              <a:rPr lang="en-US" sz="3200" dirty="0"/>
            </a:br>
            <a:r>
              <a:rPr lang="en-US" sz="3600" b="1" dirty="0">
                <a:ln w="22225">
                  <a:solidFill>
                    <a:schemeClr val="accent2"/>
                  </a:solidFill>
                  <a:prstDash val="solid"/>
                </a:ln>
                <a:solidFill>
                  <a:schemeClr val="accent2">
                    <a:lumMod val="40000"/>
                    <a:lumOff val="60000"/>
                  </a:schemeClr>
                </a:solidFill>
              </a:rPr>
              <a:t>Who is Responsible?</a:t>
            </a:r>
            <a:br>
              <a:rPr lang="en-US" sz="3600" b="1" dirty="0">
                <a:ln w="22225">
                  <a:solidFill>
                    <a:schemeClr val="accent2"/>
                  </a:solidFill>
                  <a:prstDash val="solid"/>
                </a:ln>
                <a:solidFill>
                  <a:schemeClr val="accent2">
                    <a:lumMod val="40000"/>
                    <a:lumOff val="60000"/>
                  </a:schemeClr>
                </a:solidFill>
              </a:rPr>
            </a:br>
            <a:endParaRPr lang="en-US" sz="3600" b="1" dirty="0">
              <a:ln w="22225">
                <a:solidFill>
                  <a:schemeClr val="accent2"/>
                </a:solidFill>
                <a:prstDash val="solid"/>
              </a:ln>
              <a:solidFill>
                <a:schemeClr val="accent2">
                  <a:lumMod val="40000"/>
                  <a:lumOff val="60000"/>
                </a:schemeClr>
              </a:solidFill>
            </a:endParaRPr>
          </a:p>
        </p:txBody>
      </p:sp>
      <p:sp>
        <p:nvSpPr>
          <p:cNvPr id="35" name="Rectangle 34">
            <a:extLst>
              <a:ext uri="{FF2B5EF4-FFF2-40B4-BE49-F238E27FC236}">
                <a16:creationId xmlns:a16="http://schemas.microsoft.com/office/drawing/2014/main" id="{698BC5BE-3558-4B92-867F-8CD65C7BEF4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3113" y="0"/>
            <a:ext cx="594852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A drawing of a cartoon character&#10;&#10;Description automatically generated">
            <a:extLst>
              <a:ext uri="{FF2B5EF4-FFF2-40B4-BE49-F238E27FC236}">
                <a16:creationId xmlns:a16="http://schemas.microsoft.com/office/drawing/2014/main" id="{00679079-2454-4733-95BA-304967DE10E2}"/>
              </a:ext>
            </a:extLst>
          </p:cNvPr>
          <p:cNvPicPr>
            <a:picLocks noChangeAspect="1"/>
          </p:cNvPicPr>
          <p:nvPr/>
        </p:nvPicPr>
        <p:blipFill>
          <a:blip r:embed="rId5"/>
          <a:stretch>
            <a:fillRect/>
          </a:stretch>
        </p:blipFill>
        <p:spPr>
          <a:xfrm>
            <a:off x="5769658" y="1473842"/>
            <a:ext cx="5284209" cy="3910315"/>
          </a:xfrm>
          <a:prstGeom prst="rect">
            <a:avLst/>
          </a:prstGeom>
          <a:ln w="12700">
            <a:noFill/>
          </a:ln>
        </p:spPr>
      </p:pic>
      <p:sp>
        <p:nvSpPr>
          <p:cNvPr id="37" name="Rectangle 36">
            <a:extLst>
              <a:ext uri="{FF2B5EF4-FFF2-40B4-BE49-F238E27FC236}">
                <a16:creationId xmlns:a16="http://schemas.microsoft.com/office/drawing/2014/main" id="{F8C4208F-A711-4F9F-B74B-CA7E99A5BD0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7920" y="236475"/>
            <a:ext cx="5439984" cy="6385049"/>
          </a:xfrm>
          <a:prstGeom prst="rect">
            <a:avLst/>
          </a:prstGeom>
          <a:noFill/>
          <a:ln w="9525">
            <a:solidFill>
              <a:schemeClr val="accent6">
                <a:lumMod val="60000"/>
                <a:lumOff val="40000"/>
                <a:alpha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ectangle 38">
            <a:extLst>
              <a:ext uri="{FF2B5EF4-FFF2-40B4-BE49-F238E27FC236}">
                <a16:creationId xmlns:a16="http://schemas.microsoft.com/office/drawing/2014/main" id="{4A542E5A-150E-4078-B605-939EE9F3F9D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0590759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232033" y="288759"/>
            <a:ext cx="5284269" cy="1337911"/>
          </a:xfrm>
        </p:spPr>
        <p:txBody>
          <a:bodyPr>
            <a:noAutofit/>
          </a:bodyPr>
          <a:lstStyle/>
          <a:p>
            <a:pPr algn="l">
              <a:lnSpc>
                <a:spcPct val="100000"/>
              </a:lnSpc>
            </a:pPr>
            <a:r>
              <a:rPr lang="en-GB" sz="4000" b="1">
                <a:ln w="22225">
                  <a:solidFill>
                    <a:schemeClr val="accent2"/>
                  </a:solidFill>
                  <a:prstDash val="solid"/>
                </a:ln>
                <a:solidFill>
                  <a:schemeClr val="accent2">
                    <a:lumMod val="40000"/>
                    <a:lumOff val="60000"/>
                  </a:schemeClr>
                </a:solidFill>
                <a:latin typeface="Arial" panose="020B0604020202020204" pitchFamily="34" charset="0"/>
                <a:cs typeface="Arial" panose="020B0604020202020204" pitchFamily="34" charset="0"/>
              </a:rPr>
              <a:t>My Role as The Project Manager </a:t>
            </a:r>
            <a:endParaRPr lang="en-GB" sz="4000" b="1" dirty="0">
              <a:ln w="22225">
                <a:solidFill>
                  <a:schemeClr val="accent2"/>
                </a:solidFill>
                <a:prstDash val="solid"/>
              </a:ln>
              <a:solidFill>
                <a:schemeClr val="accent2">
                  <a:lumMod val="40000"/>
                  <a:lumOff val="60000"/>
                </a:schemeClr>
              </a:solidFill>
              <a:latin typeface="Arial" panose="020B0604020202020204" pitchFamily="34" charset="0"/>
              <a:cs typeface="Arial" panose="020B0604020202020204" pitchFamily="34" charset="0"/>
            </a:endParaRPr>
          </a:p>
        </p:txBody>
      </p:sp>
      <p:sp>
        <p:nvSpPr>
          <p:cNvPr id="5" name="Rectangle 4"/>
          <p:cNvSpPr/>
          <p:nvPr/>
        </p:nvSpPr>
        <p:spPr>
          <a:xfrm>
            <a:off x="1347536" y="1982804"/>
            <a:ext cx="6535555" cy="3749168"/>
          </a:xfrm>
          <a:prstGeom prst="rect">
            <a:avLst/>
          </a:prstGeom>
        </p:spPr>
        <p:txBody>
          <a:bodyPr wrap="square">
            <a:spAutoFit/>
          </a:bodyPr>
          <a:lstStyle/>
          <a:p>
            <a:pPr marL="285750" indent="-285750">
              <a:lnSpc>
                <a:spcPct val="107000"/>
              </a:lnSpc>
              <a:spcAft>
                <a:spcPts val="800"/>
              </a:spcAft>
              <a:buFont typeface="Arial" panose="020B0604020202020204" pitchFamily="34" charset="0"/>
              <a:buChar char="•"/>
            </a:pPr>
            <a:r>
              <a:rPr lang="en-GB" sz="2400" dirty="0">
                <a:latin typeface="Arial" panose="020B0604020202020204" pitchFamily="34" charset="0"/>
                <a:ea typeface="Calibri" panose="020F0502020204030204" pitchFamily="34" charset="0"/>
                <a:cs typeface="Times New Roman" panose="02020603050405020304" pitchFamily="18" charset="0"/>
              </a:rPr>
              <a:t>To ensure a successful delivery of a project</a:t>
            </a:r>
          </a:p>
          <a:p>
            <a:pPr marL="285750" indent="-285750">
              <a:lnSpc>
                <a:spcPct val="107000"/>
              </a:lnSpc>
              <a:spcAft>
                <a:spcPts val="800"/>
              </a:spcAft>
              <a:buFont typeface="Arial" panose="020B0604020202020204" pitchFamily="34" charset="0"/>
              <a:buChar char="•"/>
            </a:pPr>
            <a:endParaRPr lang="en-GB" sz="2400" dirty="0">
              <a:latin typeface="Arial" panose="020B060402020202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sz="2400" dirty="0">
                <a:latin typeface="Arial" panose="020B0604020202020204" pitchFamily="34" charset="0"/>
                <a:ea typeface="Calibri" panose="020F0502020204030204" pitchFamily="34" charset="0"/>
                <a:cs typeface="Times New Roman" panose="02020603050405020304" pitchFamily="18" charset="0"/>
              </a:rPr>
              <a:t> Successfully  complete on time and within budget.</a:t>
            </a:r>
          </a:p>
          <a:p>
            <a:pPr marL="285750" indent="-285750">
              <a:lnSpc>
                <a:spcPct val="107000"/>
              </a:lnSpc>
              <a:spcAft>
                <a:spcPts val="800"/>
              </a:spcAft>
              <a:buFont typeface="Arial" panose="020B0604020202020204" pitchFamily="34" charset="0"/>
              <a:buChar char="•"/>
            </a:pPr>
            <a:endParaRPr lang="en-GB" sz="2400" dirty="0">
              <a:latin typeface="Arial" panose="020B060402020202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sz="2400" dirty="0">
                <a:latin typeface="Arial" panose="020B0604020202020204" pitchFamily="34" charset="0"/>
                <a:ea typeface="Calibri" panose="020F0502020204030204" pitchFamily="34" charset="0"/>
                <a:cs typeface="Times New Roman" panose="02020603050405020304" pitchFamily="18" charset="0"/>
              </a:rPr>
              <a:t> Initiate good communication across the team at all stages. </a:t>
            </a:r>
          </a:p>
          <a:p>
            <a:pPr>
              <a:lnSpc>
                <a:spcPct val="107000"/>
              </a:lnSpc>
              <a:spcAft>
                <a:spcPts val="800"/>
              </a:spcAft>
            </a:pPr>
            <a:r>
              <a:rPr lang="en-GB" dirty="0"/>
              <a:t>(Source: Bing, 2020)</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2" name="Picture 1">
            <a:extLst>
              <a:ext uri="{FF2B5EF4-FFF2-40B4-BE49-F238E27FC236}">
                <a16:creationId xmlns:a16="http://schemas.microsoft.com/office/drawing/2014/main" id="{484A7593-BC12-41B5-A8DC-4B689B427057}"/>
              </a:ext>
            </a:extLst>
          </p:cNvPr>
          <p:cNvPicPr>
            <a:picLocks noChangeAspect="1"/>
          </p:cNvPicPr>
          <p:nvPr/>
        </p:nvPicPr>
        <p:blipFill rotWithShape="1">
          <a:blip r:embed="rId2"/>
          <a:srcRect b="7941"/>
          <a:stretch/>
        </p:blipFill>
        <p:spPr>
          <a:xfrm>
            <a:off x="9071777" y="1626670"/>
            <a:ext cx="3034498" cy="2981325"/>
          </a:xfrm>
          <a:prstGeom prst="rect">
            <a:avLst/>
          </a:prstGeom>
        </p:spPr>
      </p:pic>
    </p:spTree>
    <p:extLst>
      <p:ext uri="{BB962C8B-B14F-4D97-AF65-F5344CB8AC3E}">
        <p14:creationId xmlns:p14="http://schemas.microsoft.com/office/powerpoint/2010/main" val="31762735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3533" y="375385"/>
            <a:ext cx="4292867" cy="914400"/>
          </a:xfrm>
        </p:spPr>
        <p:txBody>
          <a:bodyPr>
            <a:normAutofit/>
          </a:bodyPr>
          <a:lstStyle/>
          <a:p>
            <a:pPr algn="l"/>
            <a:r>
              <a:rPr lang="en-GB" b="1" dirty="0">
                <a:ln w="22225">
                  <a:solidFill>
                    <a:schemeClr val="accent2"/>
                  </a:solidFill>
                  <a:prstDash val="solid"/>
                </a:ln>
                <a:solidFill>
                  <a:schemeClr val="accent2">
                    <a:lumMod val="40000"/>
                    <a:lumOff val="60000"/>
                  </a:schemeClr>
                </a:solidFill>
              </a:rPr>
              <a:t> What is a KMP?  </a:t>
            </a:r>
          </a:p>
        </p:txBody>
      </p:sp>
      <p:pic>
        <p:nvPicPr>
          <p:cNvPr id="4" name="Content Placeholder 3"/>
          <p:cNvPicPr>
            <a:picLocks noGrp="1" noChangeAspect="1"/>
          </p:cNvPicPr>
          <p:nvPr>
            <p:ph idx="1"/>
          </p:nvPr>
        </p:nvPicPr>
        <p:blipFill>
          <a:blip r:embed="rId2"/>
          <a:stretch>
            <a:fillRect/>
          </a:stretch>
        </p:blipFill>
        <p:spPr>
          <a:xfrm>
            <a:off x="7538188" y="375385"/>
            <a:ext cx="3646368" cy="6102417"/>
          </a:xfrm>
          <a:prstGeom prst="rect">
            <a:avLst/>
          </a:prstGeom>
        </p:spPr>
      </p:pic>
      <p:sp>
        <p:nvSpPr>
          <p:cNvPr id="5" name="Rectangle 4"/>
          <p:cNvSpPr/>
          <p:nvPr/>
        </p:nvSpPr>
        <p:spPr>
          <a:xfrm>
            <a:off x="1087656" y="1280161"/>
            <a:ext cx="6035040" cy="5045805"/>
          </a:xfrm>
          <a:prstGeom prst="rect">
            <a:avLst/>
          </a:prstGeom>
        </p:spPr>
        <p:txBody>
          <a:bodyPr wrap="square">
            <a:spAutoFit/>
          </a:bodyPr>
          <a:lstStyle/>
          <a:p>
            <a:pPr>
              <a:lnSpc>
                <a:spcPct val="107000"/>
              </a:lnSpc>
              <a:spcAft>
                <a:spcPts val="800"/>
              </a:spcAft>
            </a:pPr>
            <a:endParaRPr lang="en-GB" dirty="0">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07000"/>
              </a:lnSpc>
              <a:spcAft>
                <a:spcPts val="800"/>
              </a:spcAft>
            </a:pPr>
            <a:r>
              <a:rPr lang="en-GB" sz="2800" dirty="0">
                <a:latin typeface="Times New Roman" panose="02020603050405020304" pitchFamily="18" charset="0"/>
                <a:ea typeface="Times New Roman" panose="02020603050405020304" pitchFamily="18" charset="0"/>
                <a:cs typeface="Times New Roman" panose="02020603050405020304" pitchFamily="18" charset="0"/>
              </a:rPr>
              <a:t>It is a detailed account of the findings.</a:t>
            </a:r>
          </a:p>
          <a:p>
            <a:pPr>
              <a:lnSpc>
                <a:spcPct val="107000"/>
              </a:lnSpc>
              <a:spcAft>
                <a:spcPts val="800"/>
              </a:spcAft>
            </a:pPr>
            <a:r>
              <a:rPr lang="en-GB" sz="2800" dirty="0">
                <a:latin typeface="Times New Roman" panose="02020603050405020304" pitchFamily="18" charset="0"/>
                <a:ea typeface="Times New Roman" panose="02020603050405020304" pitchFamily="18" charset="0"/>
                <a:cs typeface="Times New Roman" panose="02020603050405020304" pitchFamily="18" charset="0"/>
              </a:rPr>
              <a:t> It will include:</a:t>
            </a:r>
          </a:p>
          <a:p>
            <a:pPr marL="285750" indent="-285750">
              <a:lnSpc>
                <a:spcPct val="107000"/>
              </a:lnSpc>
              <a:spcAft>
                <a:spcPts val="800"/>
              </a:spcAft>
              <a:buFont typeface="Arial" panose="020B0604020202020204" pitchFamily="34" charset="0"/>
              <a:buChar char="•"/>
            </a:pPr>
            <a:r>
              <a:rPr lang="en-GB" sz="2800" dirty="0">
                <a:latin typeface="Times New Roman" panose="02020603050405020304" pitchFamily="18" charset="0"/>
                <a:ea typeface="Times New Roman" panose="02020603050405020304" pitchFamily="18" charset="0"/>
                <a:cs typeface="Times New Roman" panose="02020603050405020304" pitchFamily="18" charset="0"/>
              </a:rPr>
              <a:t> photographs</a:t>
            </a:r>
          </a:p>
          <a:p>
            <a:pPr marL="285750" indent="-285750">
              <a:lnSpc>
                <a:spcPct val="107000"/>
              </a:lnSpc>
              <a:spcAft>
                <a:spcPts val="800"/>
              </a:spcAft>
              <a:buFont typeface="Arial" panose="020B0604020202020204" pitchFamily="34" charset="0"/>
              <a:buChar char="•"/>
            </a:pPr>
            <a:r>
              <a:rPr lang="en-GB" sz="2800" dirty="0">
                <a:latin typeface="Times New Roman" panose="02020603050405020304" pitchFamily="18" charset="0"/>
                <a:ea typeface="Times New Roman" panose="02020603050405020304" pitchFamily="18" charset="0"/>
                <a:cs typeface="Times New Roman" panose="02020603050405020304" pitchFamily="18" charset="0"/>
              </a:rPr>
              <a:t>location plan (as shown in the diagram)</a:t>
            </a:r>
          </a:p>
          <a:p>
            <a:pPr marL="285750" indent="-285750">
              <a:lnSpc>
                <a:spcPct val="107000"/>
              </a:lnSpc>
              <a:spcAft>
                <a:spcPts val="800"/>
              </a:spcAft>
              <a:buFont typeface="Arial" panose="020B0604020202020204" pitchFamily="34" charset="0"/>
              <a:buChar char="•"/>
            </a:pPr>
            <a:r>
              <a:rPr lang="en-GB" sz="2800" dirty="0">
                <a:latin typeface="Times New Roman" panose="02020603050405020304" pitchFamily="18" charset="0"/>
                <a:ea typeface="Times New Roman" panose="02020603050405020304" pitchFamily="18" charset="0"/>
                <a:cs typeface="Times New Roman" panose="02020603050405020304" pitchFamily="18" charset="0"/>
              </a:rPr>
              <a:t>confirmation on the knotweed </a:t>
            </a:r>
          </a:p>
          <a:p>
            <a:pPr marL="285750" indent="-285750">
              <a:lnSpc>
                <a:spcPct val="107000"/>
              </a:lnSpc>
              <a:spcAft>
                <a:spcPts val="800"/>
              </a:spcAft>
              <a:buFont typeface="Arial" panose="020B0604020202020204" pitchFamily="34" charset="0"/>
              <a:buChar char="•"/>
            </a:pPr>
            <a:r>
              <a:rPr lang="en-GB" sz="2800" dirty="0">
                <a:latin typeface="Times New Roman" panose="02020603050405020304" pitchFamily="18" charset="0"/>
                <a:ea typeface="Times New Roman" panose="02020603050405020304" pitchFamily="18" charset="0"/>
                <a:cs typeface="Times New Roman" panose="02020603050405020304" pitchFamily="18" charset="0"/>
              </a:rPr>
              <a:t>The extent of the problem </a:t>
            </a:r>
          </a:p>
          <a:p>
            <a:pPr marL="285750" indent="-285750">
              <a:lnSpc>
                <a:spcPct val="107000"/>
              </a:lnSpc>
              <a:spcAft>
                <a:spcPts val="800"/>
              </a:spcAft>
              <a:buFont typeface="Arial" panose="020B0604020202020204" pitchFamily="34" charset="0"/>
              <a:buChar char="•"/>
            </a:pPr>
            <a:r>
              <a:rPr lang="en-GB" sz="2800" dirty="0">
                <a:latin typeface="Times New Roman" panose="02020603050405020304" pitchFamily="18" charset="0"/>
                <a:ea typeface="Times New Roman" panose="02020603050405020304" pitchFamily="18" charset="0"/>
                <a:cs typeface="Times New Roman" panose="02020603050405020304" pitchFamily="18" charset="0"/>
              </a:rPr>
              <a:t>Cost for remedial works </a:t>
            </a:r>
          </a:p>
          <a:p>
            <a:pPr>
              <a:lnSpc>
                <a:spcPct val="107000"/>
              </a:lnSpc>
              <a:spcAft>
                <a:spcPts val="800"/>
              </a:spcAft>
            </a:pPr>
            <a:r>
              <a:rPr lang="en-GB" sz="900" dirty="0">
                <a:latin typeface="Times New Roman" panose="02020603050405020304" pitchFamily="18" charset="0"/>
                <a:ea typeface="Times New Roman" panose="02020603050405020304" pitchFamily="18" charset="0"/>
                <a:cs typeface="Times New Roman" panose="02020603050405020304" pitchFamily="18" charset="0"/>
              </a:rPr>
              <a:t>Source: </a:t>
            </a:r>
            <a:r>
              <a:rPr lang="en-GB" sz="900" dirty="0"/>
              <a:t>(Japanese Knotweed Survey - Japanese Knotweed Ltd, 2020)</a:t>
            </a:r>
            <a:endParaRPr lang="en-GB" sz="900" dirty="0">
              <a:latin typeface="Times New Roman" panose="020206030504050203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780730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5E326A3-EB92-4BDA-9F77-45197E0CBE7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CAC996C7-7B84-4645-9AA1-6EA85EAB47D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32DC315B-5680-47D9-B827-34D012FB14B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E41CC1E9-6BC5-4259-BEEC-C52D1A7F1EA8}"/>
              </a:ext>
            </a:extLst>
          </p:cNvPr>
          <p:cNvSpPr>
            <a:spLocks noGrp="1"/>
          </p:cNvSpPr>
          <p:nvPr>
            <p:ph idx="1"/>
          </p:nvPr>
        </p:nvSpPr>
        <p:spPr>
          <a:xfrm>
            <a:off x="1211632" y="1038225"/>
            <a:ext cx="7501514" cy="4346575"/>
          </a:xfrm>
        </p:spPr>
        <p:txBody>
          <a:bodyPr>
            <a:normAutofit lnSpcReduction="10000"/>
          </a:bodyPr>
          <a:lstStyle/>
          <a:p>
            <a:pPr>
              <a:lnSpc>
                <a:spcPct val="100000"/>
              </a:lnSpc>
            </a:pPr>
            <a:r>
              <a:rPr lang="en-GB" sz="3100" dirty="0">
                <a:solidFill>
                  <a:prstClr val="white"/>
                </a:solidFill>
                <a:ea typeface="+mj-ea"/>
                <a:cs typeface="+mj-cs"/>
              </a:rPr>
              <a:t>hat stage did this happen? </a:t>
            </a:r>
            <a:br>
              <a:rPr lang="en-GB" sz="3100" dirty="0">
                <a:solidFill>
                  <a:prstClr val="white"/>
                </a:solidFill>
                <a:ea typeface="+mj-ea"/>
                <a:cs typeface="+mj-cs"/>
              </a:rPr>
            </a:br>
            <a:r>
              <a:rPr lang="en-GB" sz="2400" dirty="0"/>
              <a:t>If it was found on the boundary initially and assuming the contractor was aware at tender stage?</a:t>
            </a:r>
          </a:p>
          <a:p>
            <a:pPr>
              <a:lnSpc>
                <a:spcPct val="100000"/>
              </a:lnSpc>
            </a:pPr>
            <a:r>
              <a:rPr lang="en-GB" sz="2400" dirty="0"/>
              <a:t>If the client did not inform the contractor of this at tender stage?</a:t>
            </a:r>
          </a:p>
          <a:p>
            <a:pPr>
              <a:lnSpc>
                <a:spcPct val="100000"/>
              </a:lnSpc>
            </a:pPr>
            <a:r>
              <a:rPr lang="en-GB" sz="2400" dirty="0"/>
              <a:t>If the client didn't inform the contractor of knotweed on the boundary?</a:t>
            </a:r>
          </a:p>
          <a:p>
            <a:pPr>
              <a:lnSpc>
                <a:spcPct val="100000"/>
              </a:lnSpc>
            </a:pPr>
            <a:r>
              <a:rPr lang="en-GB" sz="2400" dirty="0"/>
              <a:t> Importance of this is to identify responsibility in order to instruct liability. </a:t>
            </a:r>
          </a:p>
          <a:p>
            <a:pPr marL="0" indent="0">
              <a:buNone/>
            </a:pPr>
            <a:endParaRPr lang="en-GB" sz="800" dirty="0"/>
          </a:p>
          <a:p>
            <a:pPr marL="0" indent="0" fontAlgn="base">
              <a:lnSpc>
                <a:spcPct val="110000"/>
              </a:lnSpc>
              <a:buNone/>
            </a:pPr>
            <a:endParaRPr lang="en-GB" sz="700" dirty="0"/>
          </a:p>
        </p:txBody>
      </p:sp>
      <p:pic>
        <p:nvPicPr>
          <p:cNvPr id="4" name="Picture 3">
            <a:extLst>
              <a:ext uri="{FF2B5EF4-FFF2-40B4-BE49-F238E27FC236}">
                <a16:creationId xmlns:a16="http://schemas.microsoft.com/office/drawing/2014/main" id="{68EFC084-D9DB-4C30-8024-26AA55F6DF20}"/>
              </a:ext>
            </a:extLst>
          </p:cNvPr>
          <p:cNvPicPr>
            <a:picLocks noChangeAspect="1"/>
          </p:cNvPicPr>
          <p:nvPr/>
        </p:nvPicPr>
        <p:blipFill rotWithShape="1">
          <a:blip r:embed="rId2"/>
          <a:srcRect l="24390" r="28720" b="1"/>
          <a:stretch/>
        </p:blipFill>
        <p:spPr>
          <a:xfrm>
            <a:off x="8934831" y="257174"/>
            <a:ext cx="3035484" cy="6467475"/>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6" name="TextBox 5"/>
          <p:cNvSpPr txBox="1"/>
          <p:nvPr/>
        </p:nvSpPr>
        <p:spPr>
          <a:xfrm>
            <a:off x="1403928" y="257174"/>
            <a:ext cx="5874328" cy="1077218"/>
          </a:xfrm>
          <a:prstGeom prst="rect">
            <a:avLst/>
          </a:prstGeom>
          <a:noFill/>
        </p:spPr>
        <p:txBody>
          <a:bodyPr wrap="square" rtlCol="0">
            <a:spAutoFit/>
          </a:bodyPr>
          <a:lstStyle/>
          <a:p>
            <a:r>
              <a:rPr lang="en-GB" sz="3200" b="1" dirty="0">
                <a:ln w="22225">
                  <a:solidFill>
                    <a:schemeClr val="accent2"/>
                  </a:solidFill>
                  <a:prstDash val="solid"/>
                </a:ln>
                <a:solidFill>
                  <a:schemeClr val="accent2">
                    <a:lumMod val="40000"/>
                    <a:lumOff val="60000"/>
                  </a:schemeClr>
                </a:solidFill>
              </a:rPr>
              <a:t>What stage did this happen? </a:t>
            </a:r>
            <a:br>
              <a:rPr lang="en-GB" sz="3200" b="1" dirty="0">
                <a:ln w="22225">
                  <a:solidFill>
                    <a:schemeClr val="accent2"/>
                  </a:solidFill>
                  <a:prstDash val="solid"/>
                </a:ln>
                <a:solidFill>
                  <a:schemeClr val="accent2">
                    <a:lumMod val="40000"/>
                    <a:lumOff val="60000"/>
                  </a:schemeClr>
                </a:solidFill>
              </a:rPr>
            </a:br>
            <a:endParaRPr lang="en-GB" sz="3200" b="1" dirty="0">
              <a:ln w="22225">
                <a:solidFill>
                  <a:schemeClr val="accent2"/>
                </a:solidFill>
                <a:prstDash val="solid"/>
              </a:ln>
              <a:solidFill>
                <a:schemeClr val="accent2">
                  <a:lumMod val="40000"/>
                  <a:lumOff val="60000"/>
                </a:schemeClr>
              </a:solidFill>
            </a:endParaRPr>
          </a:p>
        </p:txBody>
      </p:sp>
    </p:spTree>
    <p:extLst>
      <p:ext uri="{BB962C8B-B14F-4D97-AF65-F5344CB8AC3E}">
        <p14:creationId xmlns:p14="http://schemas.microsoft.com/office/powerpoint/2010/main" val="4007330879"/>
      </p:ext>
    </p:extLst>
  </p:cSld>
  <p:clrMapOvr>
    <a:overrideClrMapping bg1="lt1" tx1="dk1" bg2="lt2" tx2="dk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B5E326A3-EB92-4BDA-9F77-45197E0CBE7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CAC996C7-7B84-4645-9AA1-6EA85EAB47D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a:extLst>
              <a:ext uri="{FF2B5EF4-FFF2-40B4-BE49-F238E27FC236}">
                <a16:creationId xmlns:a16="http://schemas.microsoft.com/office/drawing/2014/main" id="{32DC315B-5680-47D9-B827-34D012FB14B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FE7B548-D394-4F44-91FE-79350E107623}"/>
              </a:ext>
            </a:extLst>
          </p:cNvPr>
          <p:cNvSpPr>
            <a:spLocks noGrp="1"/>
          </p:cNvSpPr>
          <p:nvPr>
            <p:ph type="title"/>
          </p:nvPr>
        </p:nvSpPr>
        <p:spPr>
          <a:xfrm>
            <a:off x="1681018" y="461818"/>
            <a:ext cx="8889121" cy="1423467"/>
          </a:xfrm>
        </p:spPr>
        <p:txBody>
          <a:bodyPr>
            <a:normAutofit/>
          </a:bodyPr>
          <a:lstStyle/>
          <a:p>
            <a:pPr algn="l"/>
            <a:r>
              <a:rPr lang="en-GB" b="1" u="sng" dirty="0">
                <a:ln w="22225">
                  <a:solidFill>
                    <a:schemeClr val="accent2"/>
                  </a:solidFill>
                  <a:prstDash val="solid"/>
                </a:ln>
                <a:solidFill>
                  <a:schemeClr val="accent2">
                    <a:lumMod val="40000"/>
                    <a:lumOff val="60000"/>
                  </a:schemeClr>
                </a:solidFill>
              </a:rPr>
              <a:t>Conclusion of who is responsible:</a:t>
            </a:r>
            <a:r>
              <a:rPr lang="en-GB" b="1" dirty="0">
                <a:ln w="22225">
                  <a:solidFill>
                    <a:schemeClr val="accent2"/>
                  </a:solidFill>
                  <a:prstDash val="solid"/>
                </a:ln>
                <a:solidFill>
                  <a:schemeClr val="accent2">
                    <a:lumMod val="40000"/>
                    <a:lumOff val="60000"/>
                  </a:schemeClr>
                </a:solidFill>
              </a:rPr>
              <a:t/>
            </a:r>
            <a:br>
              <a:rPr lang="en-GB" b="1" dirty="0">
                <a:ln w="22225">
                  <a:solidFill>
                    <a:schemeClr val="accent2"/>
                  </a:solidFill>
                  <a:prstDash val="solid"/>
                </a:ln>
                <a:solidFill>
                  <a:schemeClr val="accent2">
                    <a:lumMod val="40000"/>
                    <a:lumOff val="60000"/>
                  </a:schemeClr>
                </a:solidFill>
              </a:rPr>
            </a:br>
            <a:endParaRPr lang="en-GB" b="1" dirty="0">
              <a:ln w="22225">
                <a:solidFill>
                  <a:schemeClr val="accent2"/>
                </a:solidFill>
                <a:prstDash val="solid"/>
              </a:ln>
              <a:solidFill>
                <a:schemeClr val="accent2">
                  <a:lumMod val="40000"/>
                  <a:lumOff val="60000"/>
                </a:schemeClr>
              </a:solidFill>
            </a:endParaRPr>
          </a:p>
        </p:txBody>
      </p:sp>
      <p:sp>
        <p:nvSpPr>
          <p:cNvPr id="3" name="Content Placeholder 2">
            <a:extLst>
              <a:ext uri="{FF2B5EF4-FFF2-40B4-BE49-F238E27FC236}">
                <a16:creationId xmlns:a16="http://schemas.microsoft.com/office/drawing/2014/main" id="{E85021F0-BCD4-4F72-A748-3D0849BEB2CA}"/>
              </a:ext>
            </a:extLst>
          </p:cNvPr>
          <p:cNvSpPr>
            <a:spLocks noGrp="1"/>
          </p:cNvSpPr>
          <p:nvPr>
            <p:ph idx="1"/>
          </p:nvPr>
        </p:nvSpPr>
        <p:spPr>
          <a:xfrm>
            <a:off x="1681018" y="1191491"/>
            <a:ext cx="6788727" cy="5541818"/>
          </a:xfrm>
        </p:spPr>
        <p:txBody>
          <a:bodyPr>
            <a:normAutofit lnSpcReduction="10000"/>
          </a:bodyPr>
          <a:lstStyle/>
          <a:p>
            <a:pPr>
              <a:lnSpc>
                <a:spcPct val="110000"/>
              </a:lnSpc>
            </a:pPr>
            <a:r>
              <a:rPr lang="en-GB" dirty="0"/>
              <a:t>Identifying who is responsible is the important issue here to move forward with the construction. </a:t>
            </a:r>
          </a:p>
          <a:p>
            <a:pPr>
              <a:lnSpc>
                <a:spcPct val="110000"/>
              </a:lnSpc>
            </a:pPr>
            <a:r>
              <a:rPr lang="en-GB" dirty="0"/>
              <a:t>Liability must be accepted by either the client or the contractor and a Risk reduction meeting will take place.  </a:t>
            </a:r>
          </a:p>
          <a:p>
            <a:pPr>
              <a:lnSpc>
                <a:spcPct val="110000"/>
              </a:lnSpc>
            </a:pPr>
            <a:r>
              <a:rPr lang="en-GB" dirty="0"/>
              <a:t>The Project Manager or Contractor instructs the other to attend. </a:t>
            </a:r>
          </a:p>
          <a:p>
            <a:pPr>
              <a:lnSpc>
                <a:spcPct val="110000"/>
              </a:lnSpc>
            </a:pPr>
            <a:r>
              <a:rPr lang="en-GB" dirty="0"/>
              <a:t>Those who attend are required to co-operate in considering how the effects of risks can be avoided or reduced, seeking solutions that will bring advantage to all affected and deciding actions to be taken.</a:t>
            </a:r>
          </a:p>
          <a:p>
            <a:pPr>
              <a:lnSpc>
                <a:spcPct val="110000"/>
              </a:lnSpc>
            </a:pPr>
            <a:r>
              <a:rPr lang="en-GB" dirty="0"/>
              <a:t> Once this has taken place and should neither party want to except liability legal proceedings would result in arbitration. </a:t>
            </a:r>
          </a:p>
          <a:p>
            <a:pPr marL="0" indent="0">
              <a:lnSpc>
                <a:spcPct val="110000"/>
              </a:lnSpc>
              <a:buNone/>
            </a:pPr>
            <a:r>
              <a:rPr lang="en-GB" dirty="0"/>
              <a:t>Source: (2020)</a:t>
            </a:r>
          </a:p>
          <a:p>
            <a:pPr>
              <a:lnSpc>
                <a:spcPct val="110000"/>
              </a:lnSpc>
            </a:pPr>
            <a:endParaRPr lang="en-GB" sz="1100" dirty="0"/>
          </a:p>
        </p:txBody>
      </p:sp>
      <p:pic>
        <p:nvPicPr>
          <p:cNvPr id="4" name="Picture 3">
            <a:extLst>
              <a:ext uri="{FF2B5EF4-FFF2-40B4-BE49-F238E27FC236}">
                <a16:creationId xmlns:a16="http://schemas.microsoft.com/office/drawing/2014/main" id="{F8A1917B-70F4-46EC-B0F8-413CBD336C9E}"/>
              </a:ext>
            </a:extLst>
          </p:cNvPr>
          <p:cNvPicPr>
            <a:picLocks noChangeAspect="1"/>
          </p:cNvPicPr>
          <p:nvPr/>
        </p:nvPicPr>
        <p:blipFill rotWithShape="1">
          <a:blip r:embed="rId2"/>
          <a:srcRect l="14037" r="32020"/>
          <a:stretch/>
        </p:blipFill>
        <p:spPr>
          <a:xfrm>
            <a:off x="8931564" y="1191491"/>
            <a:ext cx="3121890" cy="4858453"/>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Tree>
    <p:extLst>
      <p:ext uri="{BB962C8B-B14F-4D97-AF65-F5344CB8AC3E}">
        <p14:creationId xmlns:p14="http://schemas.microsoft.com/office/powerpoint/2010/main" val="2005710426"/>
      </p:ext>
    </p:extLst>
  </p:cSld>
  <p:clrMapOvr>
    <a:overrideClrMapping bg1="lt1" tx1="dk1" bg2="lt2" tx2="dk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973A4-9E10-4D0E-B844-C8F5F27B02EB}"/>
              </a:ext>
            </a:extLst>
          </p:cNvPr>
          <p:cNvSpPr>
            <a:spLocks noGrp="1"/>
          </p:cNvSpPr>
          <p:nvPr>
            <p:ph type="ctrTitle"/>
          </p:nvPr>
        </p:nvSpPr>
        <p:spPr>
          <a:xfrm>
            <a:off x="2871867" y="1952536"/>
            <a:ext cx="5518066" cy="2268559"/>
          </a:xfrm>
        </p:spPr>
        <p:txBody>
          <a:bodyPr>
            <a:normAutofit fontScale="90000"/>
          </a:bodyPr>
          <a:lstStyle/>
          <a:p>
            <a:r>
              <a:rPr lang="en-GB" dirty="0"/>
              <a:t>Changes in the Contract and Implications </a:t>
            </a:r>
          </a:p>
        </p:txBody>
      </p:sp>
    </p:spTree>
    <p:extLst>
      <p:ext uri="{BB962C8B-B14F-4D97-AF65-F5344CB8AC3E}">
        <p14:creationId xmlns:p14="http://schemas.microsoft.com/office/powerpoint/2010/main" val="35040293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FD7992-154F-4643-A9E9-697C545B5E4B}"/>
              </a:ext>
            </a:extLst>
          </p:cNvPr>
          <p:cNvSpPr>
            <a:spLocks noGrp="1"/>
          </p:cNvSpPr>
          <p:nvPr>
            <p:ph type="title"/>
          </p:nvPr>
        </p:nvSpPr>
        <p:spPr>
          <a:xfrm>
            <a:off x="1313895" y="354102"/>
            <a:ext cx="9247855" cy="737852"/>
          </a:xfrm>
        </p:spPr>
        <p:txBody>
          <a:bodyPr/>
          <a:lstStyle/>
          <a:p>
            <a:pPr algn="l"/>
            <a:r>
              <a:rPr lang="en-GB" dirty="0"/>
              <a:t>The Basics of Construction Contract</a:t>
            </a:r>
          </a:p>
        </p:txBody>
      </p:sp>
      <p:sp>
        <p:nvSpPr>
          <p:cNvPr id="3" name="Content Placeholder 2">
            <a:extLst>
              <a:ext uri="{FF2B5EF4-FFF2-40B4-BE49-F238E27FC236}">
                <a16:creationId xmlns:a16="http://schemas.microsoft.com/office/drawing/2014/main" id="{1C9266A4-8A77-45F8-9E39-8A848BB0D365}"/>
              </a:ext>
            </a:extLst>
          </p:cNvPr>
          <p:cNvSpPr>
            <a:spLocks noGrp="1"/>
          </p:cNvSpPr>
          <p:nvPr>
            <p:ph idx="1"/>
          </p:nvPr>
        </p:nvSpPr>
        <p:spPr>
          <a:xfrm>
            <a:off x="1246803" y="969936"/>
            <a:ext cx="7796540" cy="2920600"/>
          </a:xfrm>
        </p:spPr>
        <p:txBody>
          <a:bodyPr>
            <a:normAutofit lnSpcReduction="10000"/>
          </a:bodyPr>
          <a:lstStyle/>
          <a:p>
            <a:pPr marL="0" indent="0">
              <a:buNone/>
            </a:pPr>
            <a:r>
              <a:rPr lang="en-GB" dirty="0"/>
              <a:t>In a contact we have a basic agreement to complete a certain parts of a construction project by given dates and details that need to be met. The contact can become valid after one of the party makes an offer and the other accepts. The person that is making the offer is the ‘Offeror’ and the person who the offer is made is called ‘ Offeree’ . For Example if an company wants a  two storey building to be made they must engage the Offeree with Specific details that will be drafted into a contact.</a:t>
            </a:r>
          </a:p>
        </p:txBody>
      </p:sp>
      <p:sp>
        <p:nvSpPr>
          <p:cNvPr id="5" name="TextBox 4">
            <a:extLst>
              <a:ext uri="{FF2B5EF4-FFF2-40B4-BE49-F238E27FC236}">
                <a16:creationId xmlns:a16="http://schemas.microsoft.com/office/drawing/2014/main" id="{94EBC28B-9885-4E1A-AA29-4C24AEA89E31}"/>
              </a:ext>
            </a:extLst>
          </p:cNvPr>
          <p:cNvSpPr txBox="1"/>
          <p:nvPr/>
        </p:nvSpPr>
        <p:spPr>
          <a:xfrm>
            <a:off x="1313895" y="3890536"/>
            <a:ext cx="7066708" cy="3139321"/>
          </a:xfrm>
          <a:prstGeom prst="rect">
            <a:avLst/>
          </a:prstGeom>
          <a:noFill/>
        </p:spPr>
        <p:txBody>
          <a:bodyPr wrap="square" rtlCol="0">
            <a:spAutoFit/>
          </a:bodyPr>
          <a:lstStyle/>
          <a:p>
            <a:r>
              <a:rPr lang="en-GB" dirty="0"/>
              <a:t>An offer must follow the following:</a:t>
            </a:r>
          </a:p>
          <a:p>
            <a:endParaRPr lang="en-GB" dirty="0"/>
          </a:p>
          <a:p>
            <a:pPr marL="285750" indent="-285750">
              <a:buFont typeface="Arial" panose="020B0604020202020204" pitchFamily="34" charset="0"/>
              <a:buChar char="•"/>
            </a:pPr>
            <a:r>
              <a:rPr lang="en-GB" dirty="0"/>
              <a:t>Offer to be accepted. When Accepted no Alternations to the contract can be made.</a:t>
            </a:r>
          </a:p>
          <a:p>
            <a:pPr marL="285750" indent="-285750">
              <a:buFont typeface="Arial" panose="020B0604020202020204" pitchFamily="34" charset="0"/>
              <a:buChar char="•"/>
            </a:pPr>
            <a:r>
              <a:rPr lang="en-GB" dirty="0"/>
              <a:t>Make sure that each company can Legally undertake and complete their part of the contract.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G Percy Trentham v Archital Luxfer Ltd (1992). – This shows that if a contract or Sub Contract is not signed, the implications that has. </a:t>
            </a:r>
            <a:r>
              <a:rPr lang="en-GB" u="sng" dirty="0">
                <a:hlinkClick r:id="rId2">
                  <a:extLst>
                    <a:ext uri="{A12FA001-AC4F-418D-AE19-62706E023703}">
                      <ahyp:hlinkClr xmlns:ahyp="http://schemas.microsoft.com/office/drawing/2018/hyperlinkcolor" xmlns="" val="tx"/>
                    </a:ext>
                  </a:extLst>
                </a:hlinkClick>
              </a:rPr>
              <a:t>(SimplyMalaysia, 2020), </a:t>
            </a: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4731019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3DE63-8903-4041-BE7D-5C9EDA53710B}"/>
              </a:ext>
            </a:extLst>
          </p:cNvPr>
          <p:cNvSpPr>
            <a:spLocks noGrp="1"/>
          </p:cNvSpPr>
          <p:nvPr>
            <p:ph type="title"/>
          </p:nvPr>
        </p:nvSpPr>
        <p:spPr>
          <a:xfrm>
            <a:off x="1491450" y="808056"/>
            <a:ext cx="9078690" cy="1077229"/>
          </a:xfrm>
        </p:spPr>
        <p:txBody>
          <a:bodyPr/>
          <a:lstStyle/>
          <a:p>
            <a:pPr algn="l"/>
            <a:r>
              <a:rPr lang="en-GB" dirty="0"/>
              <a:t>Changes to the Original contract </a:t>
            </a:r>
          </a:p>
        </p:txBody>
      </p:sp>
      <p:sp>
        <p:nvSpPr>
          <p:cNvPr id="3" name="Content Placeholder 2">
            <a:extLst>
              <a:ext uri="{FF2B5EF4-FFF2-40B4-BE49-F238E27FC236}">
                <a16:creationId xmlns:a16="http://schemas.microsoft.com/office/drawing/2014/main" id="{C67C643A-2002-44EB-A99B-A2B1A50E1D8C}"/>
              </a:ext>
            </a:extLst>
          </p:cNvPr>
          <p:cNvSpPr>
            <a:spLocks noGrp="1"/>
          </p:cNvSpPr>
          <p:nvPr>
            <p:ph idx="1"/>
          </p:nvPr>
        </p:nvSpPr>
        <p:spPr>
          <a:xfrm>
            <a:off x="1491450" y="1677880"/>
            <a:ext cx="9397459" cy="4873922"/>
          </a:xfrm>
        </p:spPr>
        <p:txBody>
          <a:bodyPr>
            <a:normAutofit/>
          </a:bodyPr>
          <a:lstStyle/>
          <a:p>
            <a:pPr marL="0" indent="0">
              <a:buNone/>
            </a:pPr>
            <a:r>
              <a:rPr lang="en-GB" dirty="0"/>
              <a:t>When a contract a made that is the procedure to follow, anything that is done extra is a change to the contract and a break to the Original. This change could be an extension to time or building aspect of the project due to factors that wasn’t known when the contract was signed at the start of the work. For example:</a:t>
            </a:r>
          </a:p>
          <a:p>
            <a:r>
              <a:rPr lang="en-GB" dirty="0"/>
              <a:t>Japanese Knotweed is found in an area of the site.  It was initially found on a boundary of the site and not deemed significant; however in the intervening period, it has spread onto the planned site of construction.  The site is being used to construct residential dwellings. </a:t>
            </a:r>
          </a:p>
          <a:p>
            <a:r>
              <a:rPr lang="en-GB" dirty="0"/>
              <a:t>This is a change in the contract. </a:t>
            </a:r>
          </a:p>
          <a:p>
            <a:endParaRPr lang="en-GB" dirty="0"/>
          </a:p>
        </p:txBody>
      </p:sp>
    </p:spTree>
    <p:extLst>
      <p:ext uri="{BB962C8B-B14F-4D97-AF65-F5344CB8AC3E}">
        <p14:creationId xmlns:p14="http://schemas.microsoft.com/office/powerpoint/2010/main" val="169999507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7E3F99-9EA3-4A96-A44B-911088968DA7}"/>
              </a:ext>
            </a:extLst>
          </p:cNvPr>
          <p:cNvSpPr>
            <a:spLocks noGrp="1"/>
          </p:cNvSpPr>
          <p:nvPr>
            <p:ph type="title"/>
          </p:nvPr>
        </p:nvSpPr>
        <p:spPr>
          <a:xfrm>
            <a:off x="1358284" y="808056"/>
            <a:ext cx="9211856" cy="1077229"/>
          </a:xfrm>
        </p:spPr>
        <p:txBody>
          <a:bodyPr/>
          <a:lstStyle/>
          <a:p>
            <a:pPr algn="l"/>
            <a:r>
              <a:rPr lang="en-GB" dirty="0"/>
              <a:t>Implications of the Change in Contract </a:t>
            </a:r>
          </a:p>
        </p:txBody>
      </p:sp>
      <p:sp>
        <p:nvSpPr>
          <p:cNvPr id="3" name="Content Placeholder 2">
            <a:extLst>
              <a:ext uri="{FF2B5EF4-FFF2-40B4-BE49-F238E27FC236}">
                <a16:creationId xmlns:a16="http://schemas.microsoft.com/office/drawing/2014/main" id="{2640F1CE-60E7-4A99-91E7-BB51AF69C919}"/>
              </a:ext>
            </a:extLst>
          </p:cNvPr>
          <p:cNvSpPr>
            <a:spLocks noGrp="1"/>
          </p:cNvSpPr>
          <p:nvPr>
            <p:ph idx="1"/>
          </p:nvPr>
        </p:nvSpPr>
        <p:spPr>
          <a:xfrm>
            <a:off x="1358283" y="2052116"/>
            <a:ext cx="9211856" cy="3997828"/>
          </a:xfrm>
        </p:spPr>
        <p:txBody>
          <a:bodyPr/>
          <a:lstStyle/>
          <a:p>
            <a:r>
              <a:rPr lang="en-GB" dirty="0"/>
              <a:t>A few things would be effected by the change in the Contract due to the Japanese Knotweed is found in an area of the site., which was not shown in the contract brief previously. </a:t>
            </a:r>
          </a:p>
          <a:p>
            <a:r>
              <a:rPr lang="en-GB" dirty="0"/>
              <a:t>Extension to the programme (Delayed time) e.g. end date </a:t>
            </a:r>
          </a:p>
          <a:p>
            <a:r>
              <a:rPr lang="en-GB" dirty="0"/>
              <a:t>Deliveries</a:t>
            </a:r>
          </a:p>
          <a:p>
            <a:r>
              <a:rPr lang="en-GB" dirty="0"/>
              <a:t>Additional time to remove the Japanese Knotweed</a:t>
            </a:r>
          </a:p>
          <a:p>
            <a:r>
              <a:rPr lang="en-GB" dirty="0"/>
              <a:t>Increase in overall Cost </a:t>
            </a:r>
          </a:p>
          <a:p>
            <a:endParaRPr lang="en-GB" dirty="0"/>
          </a:p>
        </p:txBody>
      </p:sp>
    </p:spTree>
    <p:extLst>
      <p:ext uri="{BB962C8B-B14F-4D97-AF65-F5344CB8AC3E}">
        <p14:creationId xmlns:p14="http://schemas.microsoft.com/office/powerpoint/2010/main" val="364751888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3A5240-B4B0-41B7-B000-C5964B79EF91}"/>
              </a:ext>
            </a:extLst>
          </p:cNvPr>
          <p:cNvSpPr>
            <a:spLocks noGrp="1"/>
          </p:cNvSpPr>
          <p:nvPr>
            <p:ph type="title"/>
          </p:nvPr>
        </p:nvSpPr>
        <p:spPr>
          <a:xfrm>
            <a:off x="1596740" y="436273"/>
            <a:ext cx="7958331" cy="1077229"/>
          </a:xfrm>
        </p:spPr>
        <p:txBody>
          <a:bodyPr/>
          <a:lstStyle/>
          <a:p>
            <a:pPr algn="l"/>
            <a:r>
              <a:rPr lang="en-GB" dirty="0"/>
              <a:t>What does this mean?</a:t>
            </a:r>
          </a:p>
        </p:txBody>
      </p:sp>
      <p:sp>
        <p:nvSpPr>
          <p:cNvPr id="3" name="Content Placeholder 2">
            <a:extLst>
              <a:ext uri="{FF2B5EF4-FFF2-40B4-BE49-F238E27FC236}">
                <a16:creationId xmlns:a16="http://schemas.microsoft.com/office/drawing/2014/main" id="{82D280F7-3715-4251-A9FA-22E1330CB458}"/>
              </a:ext>
            </a:extLst>
          </p:cNvPr>
          <p:cNvSpPr>
            <a:spLocks noGrp="1"/>
          </p:cNvSpPr>
          <p:nvPr>
            <p:ph idx="1"/>
          </p:nvPr>
        </p:nvSpPr>
        <p:spPr>
          <a:xfrm>
            <a:off x="1596740" y="1740023"/>
            <a:ext cx="7958331" cy="3394750"/>
          </a:xfrm>
        </p:spPr>
        <p:txBody>
          <a:bodyPr>
            <a:normAutofit fontScale="92500" lnSpcReduction="10000"/>
          </a:bodyPr>
          <a:lstStyle/>
          <a:p>
            <a:pPr marL="0" indent="0">
              <a:buNone/>
            </a:pPr>
            <a:r>
              <a:rPr lang="en-GB" dirty="0"/>
              <a:t>The most common breaches of contract are:</a:t>
            </a:r>
          </a:p>
          <a:p>
            <a:r>
              <a:rPr lang="en-GB" dirty="0"/>
              <a:t>Defective performance </a:t>
            </a:r>
          </a:p>
          <a:p>
            <a:r>
              <a:rPr lang="en-GB" dirty="0"/>
              <a:t>Delayed Performance </a:t>
            </a:r>
          </a:p>
          <a:p>
            <a:r>
              <a:rPr lang="en-GB" dirty="0"/>
              <a:t>Complete Non Performance </a:t>
            </a:r>
          </a:p>
          <a:p>
            <a:pPr marL="0" indent="0">
              <a:buNone/>
            </a:pPr>
            <a:r>
              <a:rPr lang="en-GB" dirty="0"/>
              <a:t>Our situation I believe it would fall into the Defective Performance. As contract is partly performed but not to the standard required by the contract. (Ellis, Leigh 2019) </a:t>
            </a:r>
          </a:p>
          <a:p>
            <a:pPr marL="0" indent="0">
              <a:buNone/>
            </a:pPr>
            <a:endParaRPr lang="en-GB" dirty="0"/>
          </a:p>
        </p:txBody>
      </p:sp>
    </p:spTree>
    <p:extLst>
      <p:ext uri="{BB962C8B-B14F-4D97-AF65-F5344CB8AC3E}">
        <p14:creationId xmlns:p14="http://schemas.microsoft.com/office/powerpoint/2010/main" val="390889133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79C8E-212B-4B5B-AE9C-684FDDFD19A4}"/>
              </a:ext>
            </a:extLst>
          </p:cNvPr>
          <p:cNvSpPr>
            <a:spLocks noGrp="1"/>
          </p:cNvSpPr>
          <p:nvPr>
            <p:ph type="title"/>
          </p:nvPr>
        </p:nvSpPr>
        <p:spPr>
          <a:xfrm>
            <a:off x="1438184" y="808056"/>
            <a:ext cx="9131956" cy="1077229"/>
          </a:xfrm>
        </p:spPr>
        <p:txBody>
          <a:bodyPr/>
          <a:lstStyle/>
          <a:p>
            <a:pPr algn="l"/>
            <a:r>
              <a:rPr lang="en-GB" dirty="0"/>
              <a:t>How to Claim for Breach of Contract and who’s responsible for the change. </a:t>
            </a:r>
          </a:p>
        </p:txBody>
      </p:sp>
      <p:sp>
        <p:nvSpPr>
          <p:cNvPr id="3" name="Content Placeholder 2">
            <a:extLst>
              <a:ext uri="{FF2B5EF4-FFF2-40B4-BE49-F238E27FC236}">
                <a16:creationId xmlns:a16="http://schemas.microsoft.com/office/drawing/2014/main" id="{42E8B977-973D-4A68-95B0-1CB53E828683}"/>
              </a:ext>
            </a:extLst>
          </p:cNvPr>
          <p:cNvSpPr>
            <a:spLocks noGrp="1"/>
          </p:cNvSpPr>
          <p:nvPr>
            <p:ph idx="1"/>
          </p:nvPr>
        </p:nvSpPr>
        <p:spPr>
          <a:xfrm>
            <a:off x="1438183" y="2052116"/>
            <a:ext cx="9131956" cy="3997828"/>
          </a:xfrm>
        </p:spPr>
        <p:txBody>
          <a:bodyPr>
            <a:normAutofit/>
          </a:bodyPr>
          <a:lstStyle/>
          <a:p>
            <a:r>
              <a:rPr lang="en-GB" dirty="0"/>
              <a:t>Who is responsible for the change ? Is it the company that made the contract or is it the responsibility of the company completing the work to do their checks before agreeing and signed a ‘Legally Binding Contract’. </a:t>
            </a:r>
          </a:p>
          <a:p>
            <a:r>
              <a:rPr lang="en-GB" dirty="0"/>
              <a:t>Before claims are made the balance of Responsibility will need to be defined. If the project cannot obtain the deflects the contact will need to be terminated and decided in a Court of Law who is primary responsibility for the termination and Charged. </a:t>
            </a:r>
          </a:p>
          <a:p>
            <a:r>
              <a:rPr lang="en-GB" dirty="0"/>
              <a:t>I believe The ‘Client’ the one who give the Contract out is primary Responsible. </a:t>
            </a:r>
          </a:p>
        </p:txBody>
      </p:sp>
    </p:spTree>
    <p:extLst>
      <p:ext uri="{BB962C8B-B14F-4D97-AF65-F5344CB8AC3E}">
        <p14:creationId xmlns:p14="http://schemas.microsoft.com/office/powerpoint/2010/main" val="32201886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74426AB7-D619-4515-962A-BC83909EC01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65D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73" name="Rectangle 72">
            <a:extLst>
              <a:ext uri="{FF2B5EF4-FFF2-40B4-BE49-F238E27FC236}">
                <a16:creationId xmlns:a16="http://schemas.microsoft.com/office/drawing/2014/main" id="{DE47DF98-723F-4AAC-ABCF-CACBC438F78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3840" y="256540"/>
            <a:ext cx="11704320" cy="6365239"/>
          </a:xfrm>
          <a:prstGeom prst="rect">
            <a:avLst/>
          </a:prstGeom>
          <a:solidFill>
            <a:srgbClr val="FFFFFF"/>
          </a:solidFill>
          <a:ln w="12700">
            <a:noFill/>
          </a:ln>
        </p:spPr>
        <p:style>
          <a:lnRef idx="2">
            <a:schemeClr val="accent1">
              <a:shade val="50000"/>
            </a:schemeClr>
          </a:lnRef>
          <a:fillRef idx="1">
            <a:schemeClr val="accent1"/>
          </a:fillRef>
          <a:effectRef idx="0">
            <a:schemeClr val="accent1"/>
          </a:effectRef>
          <a:fontRef idx="minor">
            <a:schemeClr val="lt1"/>
          </a:fontRef>
        </p:style>
      </p:sp>
      <p:cxnSp>
        <p:nvCxnSpPr>
          <p:cNvPr id="75" name="Straight Connector 74">
            <a:extLst>
              <a:ext uri="{FF2B5EF4-FFF2-40B4-BE49-F238E27FC236}">
                <a16:creationId xmlns:a16="http://schemas.microsoft.com/office/drawing/2014/main" id="{EA29FC7C-9308-4FDE-8DCA-405668055B0F}"/>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895600" y="5768204"/>
            <a:ext cx="6400800" cy="0"/>
          </a:xfrm>
          <a:prstGeom prst="line">
            <a:avLst/>
          </a:prstGeom>
          <a:ln>
            <a:solidFill>
              <a:srgbClr val="465D54"/>
            </a:solidFill>
          </a:ln>
        </p:spPr>
        <p:style>
          <a:lnRef idx="1">
            <a:schemeClr val="accent1"/>
          </a:lnRef>
          <a:fillRef idx="0">
            <a:schemeClr val="accent1"/>
          </a:fillRef>
          <a:effectRef idx="0">
            <a:schemeClr val="accent1"/>
          </a:effectRef>
          <a:fontRef idx="minor">
            <a:schemeClr val="tx1"/>
          </a:fontRef>
        </p:style>
      </p:cxnSp>
      <p:pic>
        <p:nvPicPr>
          <p:cNvPr id="1026" name="Picture 2" descr="How to control Japanese knotweed | lovethegarden">
            <a:extLst>
              <a:ext uri="{FF2B5EF4-FFF2-40B4-BE49-F238E27FC236}">
                <a16:creationId xmlns:a16="http://schemas.microsoft.com/office/drawing/2014/main" id="{C7E35C8B-AD74-4E4A-9BF4-A9F7EC2BE54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1042"/>
          <a:stretch/>
        </p:blipFill>
        <p:spPr bwMode="auto">
          <a:xfrm>
            <a:off x="243840" y="256540"/>
            <a:ext cx="11704320" cy="3764276"/>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1985DE95-D86D-4C79-825D-4AF718B47061}"/>
              </a:ext>
            </a:extLst>
          </p:cNvPr>
          <p:cNvSpPr>
            <a:spLocks noGrp="1"/>
          </p:cNvSpPr>
          <p:nvPr>
            <p:ph type="ctrTitle"/>
          </p:nvPr>
        </p:nvSpPr>
        <p:spPr>
          <a:xfrm>
            <a:off x="1109980" y="4277356"/>
            <a:ext cx="9966960" cy="1560320"/>
          </a:xfrm>
        </p:spPr>
        <p:txBody>
          <a:bodyPr>
            <a:normAutofit fontScale="90000"/>
          </a:bodyPr>
          <a:lstStyle/>
          <a:p>
            <a:r>
              <a:rPr lang="en-GB" sz="5800" dirty="0">
                <a:solidFill>
                  <a:srgbClr val="465D54"/>
                </a:solidFill>
              </a:rPr>
              <a:t>How a change to the contract is managed</a:t>
            </a:r>
          </a:p>
        </p:txBody>
      </p:sp>
    </p:spTree>
    <p:extLst>
      <p:ext uri="{BB962C8B-B14F-4D97-AF65-F5344CB8AC3E}">
        <p14:creationId xmlns:p14="http://schemas.microsoft.com/office/powerpoint/2010/main" val="17213586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ow to control Japanese knotweed | lovethegarden">
            <a:extLst>
              <a:ext uri="{FF2B5EF4-FFF2-40B4-BE49-F238E27FC236}">
                <a16:creationId xmlns:a16="http://schemas.microsoft.com/office/drawing/2014/main" id="{C7E35C8B-AD74-4E4A-9BF4-A9F7EC2BE54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1042"/>
          <a:stretch/>
        </p:blipFill>
        <p:spPr bwMode="auto">
          <a:xfrm>
            <a:off x="243840" y="209306"/>
            <a:ext cx="11704320" cy="3764276"/>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1985DE95-D86D-4C79-825D-4AF718B47061}"/>
              </a:ext>
            </a:extLst>
          </p:cNvPr>
          <p:cNvSpPr>
            <a:spLocks noGrp="1"/>
          </p:cNvSpPr>
          <p:nvPr>
            <p:ph type="ctrTitle"/>
          </p:nvPr>
        </p:nvSpPr>
        <p:spPr>
          <a:xfrm>
            <a:off x="1112520" y="3489171"/>
            <a:ext cx="9966960" cy="1560320"/>
          </a:xfrm>
        </p:spPr>
        <p:txBody>
          <a:bodyPr>
            <a:normAutofit/>
          </a:bodyPr>
          <a:lstStyle/>
          <a:p>
            <a:r>
              <a:rPr lang="en-GB" sz="3200" dirty="0">
                <a:solidFill>
                  <a:srgbClr val="465D54"/>
                </a:solidFill>
              </a:rPr>
              <a:t>The discovery of knotweed on site is a serious matter and will inevitably causes a change to the contract.</a:t>
            </a:r>
          </a:p>
        </p:txBody>
      </p:sp>
      <p:sp>
        <p:nvSpPr>
          <p:cNvPr id="10" name="Title 1">
            <a:extLst>
              <a:ext uri="{FF2B5EF4-FFF2-40B4-BE49-F238E27FC236}">
                <a16:creationId xmlns:a16="http://schemas.microsoft.com/office/drawing/2014/main" id="{409231AD-A39E-4FF9-B340-BF418238EA12}"/>
              </a:ext>
            </a:extLst>
          </p:cNvPr>
          <p:cNvSpPr txBox="1">
            <a:spLocks/>
          </p:cNvSpPr>
          <p:nvPr/>
        </p:nvSpPr>
        <p:spPr>
          <a:xfrm>
            <a:off x="655320" y="3717858"/>
            <a:ext cx="9966960" cy="1560320"/>
          </a:xfrm>
          <a:prstGeom prst="rect">
            <a:avLst/>
          </a:prstGeom>
        </p:spPr>
        <p:txBody>
          <a:bodyPr vert="horz" lIns="91440" tIns="45720" rIns="91440" bIns="45720" rtlCol="0" anchor="b">
            <a:normAutofit fontScale="975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endParaRPr kumimoji="0" lang="en-GB" sz="3600" b="0" i="0" u="none" strike="noStrike" kern="1200" cap="none" spc="0" normalizeH="0" baseline="0" noProof="0" dirty="0">
              <a:ln>
                <a:noFill/>
              </a:ln>
              <a:solidFill>
                <a:srgbClr val="465D54"/>
              </a:solidFill>
              <a:effectLst/>
              <a:uLnTx/>
              <a:uFillTx/>
              <a:latin typeface="Calibri Light" panose="020F0302020204030204"/>
              <a:ea typeface="+mj-ea"/>
              <a:cs typeface="+mj-cs"/>
            </a:endParaRPr>
          </a:p>
        </p:txBody>
      </p:sp>
      <p:sp>
        <p:nvSpPr>
          <p:cNvPr id="11" name="Title 1">
            <a:extLst>
              <a:ext uri="{FF2B5EF4-FFF2-40B4-BE49-F238E27FC236}">
                <a16:creationId xmlns:a16="http://schemas.microsoft.com/office/drawing/2014/main" id="{5F7CED6B-215A-4339-A5FD-532315D87E8E}"/>
              </a:ext>
            </a:extLst>
          </p:cNvPr>
          <p:cNvSpPr txBox="1">
            <a:spLocks/>
          </p:cNvSpPr>
          <p:nvPr/>
        </p:nvSpPr>
        <p:spPr>
          <a:xfrm>
            <a:off x="1112520" y="6077840"/>
            <a:ext cx="9966960" cy="71158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GB" sz="3200" b="0" i="0" u="none" strike="noStrike" kern="1200" cap="none" spc="0" normalizeH="0" baseline="0" noProof="0" dirty="0">
                <a:ln>
                  <a:noFill/>
                </a:ln>
                <a:solidFill>
                  <a:srgbClr val="465D54"/>
                </a:solidFill>
                <a:effectLst/>
                <a:uLnTx/>
                <a:uFillTx/>
                <a:latin typeface="Calibri Light" panose="020F0302020204030204"/>
                <a:ea typeface="+mj-ea"/>
                <a:cs typeface="+mj-cs"/>
              </a:rPr>
              <a:t>However the process can be handled effectively by implementing the following steps!</a:t>
            </a:r>
          </a:p>
        </p:txBody>
      </p:sp>
      <p:sp>
        <p:nvSpPr>
          <p:cNvPr id="12" name="Title 1">
            <a:extLst>
              <a:ext uri="{FF2B5EF4-FFF2-40B4-BE49-F238E27FC236}">
                <a16:creationId xmlns:a16="http://schemas.microsoft.com/office/drawing/2014/main" id="{F1367BD7-F49B-4524-B5DD-923B9C8C82B5}"/>
              </a:ext>
            </a:extLst>
          </p:cNvPr>
          <p:cNvSpPr txBox="1">
            <a:spLocks/>
          </p:cNvSpPr>
          <p:nvPr/>
        </p:nvSpPr>
        <p:spPr>
          <a:xfrm>
            <a:off x="1112520" y="4324889"/>
            <a:ext cx="9966960" cy="1560320"/>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GB" sz="3200" b="0" i="0" u="none" strike="noStrike" kern="1200" cap="none" spc="0" normalizeH="0" baseline="0" noProof="0" dirty="0">
                <a:ln>
                  <a:noFill/>
                </a:ln>
                <a:solidFill>
                  <a:srgbClr val="465D54"/>
                </a:solidFill>
                <a:effectLst/>
                <a:uLnTx/>
                <a:uFillTx/>
                <a:latin typeface="Calibri Light" panose="020F0302020204030204"/>
                <a:ea typeface="+mj-ea"/>
                <a:cs typeface="+mj-cs"/>
              </a:rPr>
              <a:t>Changes to a contract are not ideal, and will complicate the contract management process.</a:t>
            </a:r>
          </a:p>
        </p:txBody>
      </p:sp>
    </p:spTree>
    <p:extLst>
      <p:ext uri="{BB962C8B-B14F-4D97-AF65-F5344CB8AC3E}">
        <p14:creationId xmlns:p14="http://schemas.microsoft.com/office/powerpoint/2010/main" val="9506635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ow to control Japanese knotweed | lovethegarden">
            <a:extLst>
              <a:ext uri="{FF2B5EF4-FFF2-40B4-BE49-F238E27FC236}">
                <a16:creationId xmlns:a16="http://schemas.microsoft.com/office/drawing/2014/main" id="{C7E35C8B-AD74-4E4A-9BF4-A9F7EC2BE54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1042"/>
          <a:stretch/>
        </p:blipFill>
        <p:spPr bwMode="auto">
          <a:xfrm>
            <a:off x="243840" y="256540"/>
            <a:ext cx="11704320" cy="3764276"/>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1985DE95-D86D-4C79-825D-4AF718B47061}"/>
              </a:ext>
            </a:extLst>
          </p:cNvPr>
          <p:cNvSpPr>
            <a:spLocks noGrp="1"/>
          </p:cNvSpPr>
          <p:nvPr>
            <p:ph type="ctrTitle"/>
          </p:nvPr>
        </p:nvSpPr>
        <p:spPr>
          <a:xfrm>
            <a:off x="1112520" y="5041140"/>
            <a:ext cx="9966960" cy="1560320"/>
          </a:xfrm>
        </p:spPr>
        <p:txBody>
          <a:bodyPr>
            <a:noAutofit/>
          </a:bodyPr>
          <a:lstStyle/>
          <a:p>
            <a:r>
              <a:rPr lang="en-GB" sz="4400" dirty="0">
                <a:solidFill>
                  <a:srgbClr val="465D54"/>
                </a:solidFill>
              </a:rPr>
              <a:t>Make it abundantly clear what is changing. </a:t>
            </a:r>
            <a:br>
              <a:rPr lang="en-GB" sz="4400" dirty="0">
                <a:solidFill>
                  <a:srgbClr val="465D54"/>
                </a:solidFill>
              </a:rPr>
            </a:br>
            <a:r>
              <a:rPr lang="en-GB" sz="4400" dirty="0">
                <a:solidFill>
                  <a:srgbClr val="465D54"/>
                </a:solidFill>
              </a:rPr>
              <a:t>In this case it’s an addendum, as something is now being added to the existing agreement.</a:t>
            </a:r>
          </a:p>
        </p:txBody>
      </p:sp>
    </p:spTree>
    <p:extLst>
      <p:ext uri="{BB962C8B-B14F-4D97-AF65-F5344CB8AC3E}">
        <p14:creationId xmlns:p14="http://schemas.microsoft.com/office/powerpoint/2010/main" val="311068442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ow to control Japanese knotweed | lovethegarden">
            <a:extLst>
              <a:ext uri="{FF2B5EF4-FFF2-40B4-BE49-F238E27FC236}">
                <a16:creationId xmlns:a16="http://schemas.microsoft.com/office/drawing/2014/main" id="{C7E35C8B-AD74-4E4A-9BF4-A9F7EC2BE54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1042"/>
          <a:stretch/>
        </p:blipFill>
        <p:spPr bwMode="auto">
          <a:xfrm>
            <a:off x="243840" y="256540"/>
            <a:ext cx="11704320" cy="3764276"/>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1985DE95-D86D-4C79-825D-4AF718B47061}"/>
              </a:ext>
            </a:extLst>
          </p:cNvPr>
          <p:cNvSpPr>
            <a:spLocks noGrp="1"/>
          </p:cNvSpPr>
          <p:nvPr>
            <p:ph type="ctrTitle"/>
          </p:nvPr>
        </p:nvSpPr>
        <p:spPr>
          <a:xfrm>
            <a:off x="1112520" y="5297680"/>
            <a:ext cx="9966960" cy="1560320"/>
          </a:xfrm>
        </p:spPr>
        <p:txBody>
          <a:bodyPr>
            <a:noAutofit/>
          </a:bodyPr>
          <a:lstStyle/>
          <a:p>
            <a:r>
              <a:rPr lang="en-GB" sz="4000" dirty="0">
                <a:solidFill>
                  <a:srgbClr val="465D54"/>
                </a:solidFill>
              </a:rPr>
              <a:t>Make the entire team aware of the change to the contract.</a:t>
            </a:r>
            <a:br>
              <a:rPr lang="en-GB" sz="4000" dirty="0">
                <a:solidFill>
                  <a:srgbClr val="465D54"/>
                </a:solidFill>
              </a:rPr>
            </a:br>
            <a:r>
              <a:rPr lang="en-GB" sz="4000" dirty="0">
                <a:solidFill>
                  <a:srgbClr val="465D54"/>
                </a:solidFill>
              </a:rPr>
              <a:t>Communication will ensure that the contract changes do not disrupt the entire management process.</a:t>
            </a:r>
          </a:p>
        </p:txBody>
      </p:sp>
    </p:spTree>
    <p:extLst>
      <p:ext uri="{BB962C8B-B14F-4D97-AF65-F5344CB8AC3E}">
        <p14:creationId xmlns:p14="http://schemas.microsoft.com/office/powerpoint/2010/main" val="324457091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ow to control Japanese knotweed | lovethegarden">
            <a:extLst>
              <a:ext uri="{FF2B5EF4-FFF2-40B4-BE49-F238E27FC236}">
                <a16:creationId xmlns:a16="http://schemas.microsoft.com/office/drawing/2014/main" id="{C7E35C8B-AD74-4E4A-9BF4-A9F7EC2BE54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1042"/>
          <a:stretch/>
        </p:blipFill>
        <p:spPr bwMode="auto">
          <a:xfrm>
            <a:off x="243840" y="256540"/>
            <a:ext cx="11704320" cy="3764276"/>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1985DE95-D86D-4C79-825D-4AF718B47061}"/>
              </a:ext>
            </a:extLst>
          </p:cNvPr>
          <p:cNvSpPr>
            <a:spLocks noGrp="1"/>
          </p:cNvSpPr>
          <p:nvPr>
            <p:ph type="ctrTitle"/>
          </p:nvPr>
        </p:nvSpPr>
        <p:spPr>
          <a:xfrm>
            <a:off x="1112520" y="4803136"/>
            <a:ext cx="9966960" cy="1560320"/>
          </a:xfrm>
        </p:spPr>
        <p:txBody>
          <a:bodyPr>
            <a:normAutofit fontScale="90000"/>
          </a:bodyPr>
          <a:lstStyle/>
          <a:p>
            <a:r>
              <a:rPr lang="en-GB" sz="4000" dirty="0">
                <a:solidFill>
                  <a:srgbClr val="465D54"/>
                </a:solidFill>
              </a:rPr>
              <a:t>A number of bases may be used to support a subsequent change.</a:t>
            </a:r>
            <a:br>
              <a:rPr lang="en-GB" sz="4000" dirty="0">
                <a:solidFill>
                  <a:srgbClr val="465D54"/>
                </a:solidFill>
              </a:rPr>
            </a:br>
            <a:r>
              <a:rPr lang="en-GB" sz="4000" dirty="0">
                <a:solidFill>
                  <a:srgbClr val="465D54"/>
                </a:solidFill>
              </a:rPr>
              <a:t>This is that the whole contract remains enforceable under the new arrangement.</a:t>
            </a:r>
          </a:p>
        </p:txBody>
      </p:sp>
    </p:spTree>
    <p:extLst>
      <p:ext uri="{BB962C8B-B14F-4D97-AF65-F5344CB8AC3E}">
        <p14:creationId xmlns:p14="http://schemas.microsoft.com/office/powerpoint/2010/main" val="311238709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ow to control Japanese knotweed | lovethegarden">
            <a:extLst>
              <a:ext uri="{FF2B5EF4-FFF2-40B4-BE49-F238E27FC236}">
                <a16:creationId xmlns:a16="http://schemas.microsoft.com/office/drawing/2014/main" id="{C7E35C8B-AD74-4E4A-9BF4-A9F7EC2BE54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1042"/>
          <a:stretch/>
        </p:blipFill>
        <p:spPr bwMode="auto">
          <a:xfrm>
            <a:off x="243840" y="256540"/>
            <a:ext cx="11704320" cy="3764276"/>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1985DE95-D86D-4C79-825D-4AF718B47061}"/>
              </a:ext>
            </a:extLst>
          </p:cNvPr>
          <p:cNvSpPr>
            <a:spLocks noGrp="1"/>
          </p:cNvSpPr>
          <p:nvPr>
            <p:ph type="ctrTitle"/>
          </p:nvPr>
        </p:nvSpPr>
        <p:spPr>
          <a:xfrm>
            <a:off x="1112520" y="6166484"/>
            <a:ext cx="9966960" cy="196971"/>
          </a:xfrm>
        </p:spPr>
        <p:txBody>
          <a:bodyPr>
            <a:normAutofit fontScale="90000"/>
          </a:bodyPr>
          <a:lstStyle/>
          <a:p>
            <a:r>
              <a:rPr lang="en-GB" sz="4000" dirty="0">
                <a:solidFill>
                  <a:srgbClr val="465D54"/>
                </a:solidFill>
              </a:rPr>
              <a:t>The contractor must describe the new work to be done, and the price that needs to be paid by the client for this new work.</a:t>
            </a:r>
            <a:br>
              <a:rPr lang="en-GB" sz="4000" dirty="0">
                <a:solidFill>
                  <a:srgbClr val="465D54"/>
                </a:solidFill>
              </a:rPr>
            </a:br>
            <a:r>
              <a:rPr lang="en-GB" sz="4000" dirty="0">
                <a:solidFill>
                  <a:srgbClr val="465D54"/>
                </a:solidFill>
              </a:rPr>
              <a:t>This will alter the initial contract.</a:t>
            </a:r>
            <a:br>
              <a:rPr lang="en-GB" sz="4000" dirty="0">
                <a:solidFill>
                  <a:srgbClr val="465D54"/>
                </a:solidFill>
              </a:rPr>
            </a:br>
            <a:r>
              <a:rPr lang="en-GB" sz="1000" dirty="0">
                <a:solidFill>
                  <a:srgbClr val="465D54"/>
                </a:solidFill>
              </a:rPr>
              <a:t>Picture used on </a:t>
            </a:r>
            <a:r>
              <a:rPr lang="en-GB" sz="1100" dirty="0">
                <a:solidFill>
                  <a:srgbClr val="465D54"/>
                </a:solidFill>
              </a:rPr>
              <a:t>slides:</a:t>
            </a:r>
            <a:r>
              <a:rPr lang="en-GB" sz="1100" dirty="0">
                <a:hlinkClick r:id="rId3"/>
              </a:rPr>
              <a:t>https://www.lovethegarden.com/uk-en/article/japanese-knotweed-control</a:t>
            </a:r>
            <a:r>
              <a:rPr lang="en-GB" sz="1100" dirty="0">
                <a:solidFill>
                  <a:srgbClr val="465D54"/>
                </a:solidFill>
              </a:rPr>
              <a:t> </a:t>
            </a:r>
          </a:p>
        </p:txBody>
      </p:sp>
    </p:spTree>
    <p:extLst>
      <p:ext uri="{BB962C8B-B14F-4D97-AF65-F5344CB8AC3E}">
        <p14:creationId xmlns:p14="http://schemas.microsoft.com/office/powerpoint/2010/main" val="353477136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1FCF7EE-0CAB-41C0-8745-B08BFA5AA1D0}"/>
              </a:ext>
            </a:extLst>
          </p:cNvPr>
          <p:cNvSpPr>
            <a:spLocks noGrp="1"/>
          </p:cNvSpPr>
          <p:nvPr>
            <p:ph type="title"/>
          </p:nvPr>
        </p:nvSpPr>
        <p:spPr>
          <a:xfrm>
            <a:off x="686834" y="1153572"/>
            <a:ext cx="3200400" cy="4461163"/>
          </a:xfrm>
        </p:spPr>
        <p:txBody>
          <a:bodyPr>
            <a:normAutofit/>
          </a:bodyPr>
          <a:lstStyle/>
          <a:p>
            <a:r>
              <a:rPr lang="en-GB" b="1" u="sng" dirty="0">
                <a:solidFill>
                  <a:srgbClr val="FFFFFF"/>
                </a:solidFill>
              </a:rPr>
              <a:t>References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3" name="Content Placeholder 2">
            <a:extLst>
              <a:ext uri="{FF2B5EF4-FFF2-40B4-BE49-F238E27FC236}">
                <a16:creationId xmlns:a16="http://schemas.microsoft.com/office/drawing/2014/main" id="{903EFD50-210D-4FF8-B832-A757052F8E86}"/>
              </a:ext>
            </a:extLst>
          </p:cNvPr>
          <p:cNvSpPr>
            <a:spLocks noGrp="1"/>
          </p:cNvSpPr>
          <p:nvPr>
            <p:ph idx="1"/>
          </p:nvPr>
        </p:nvSpPr>
        <p:spPr>
          <a:xfrm>
            <a:off x="4447308" y="591344"/>
            <a:ext cx="6906491" cy="5585619"/>
          </a:xfrm>
        </p:spPr>
        <p:txBody>
          <a:bodyPr anchor="ctr">
            <a:normAutofit fontScale="85000" lnSpcReduction="20000"/>
          </a:bodyPr>
          <a:lstStyle/>
          <a:p>
            <a:pPr marL="0" indent="0">
              <a:buNone/>
            </a:pPr>
            <a:endParaRPr lang="en-GB" sz="700" dirty="0"/>
          </a:p>
          <a:p>
            <a:r>
              <a:rPr lang="en-GB" sz="1100" dirty="0"/>
              <a:t>Bing.com. 2020. </a:t>
            </a:r>
            <a:r>
              <a:rPr lang="en-GB" sz="1100" i="1" dirty="0"/>
              <a:t>NEC Engineering And Construction Contract - Bing</a:t>
            </a:r>
            <a:r>
              <a:rPr lang="en-GB" sz="1100" dirty="0"/>
              <a:t>. [online] Available at: &lt;https://www.bing.com/images/search?view=detailV2&amp;id=E196A5C7677DD869F17E12B7C331952DAC1B3BF7&amp;thid=OIP.jQObrhXoMLuBvnf1n4pHZwAAAA&amp;mediaurl=https%3A%2F%2Fwordery.com%2Fjackets%2Fe769634c%2Fm%2F9780727758651.jpg&amp;exph=378&amp;expw=263&amp;q=NEC+Engineering+and+Construction+Contract&amp;selectedindex=2&amp;ajaxhist=0&amp;vt=0&amp;eim=1&gt; [Accessed 5 May 2020].</a:t>
            </a:r>
          </a:p>
          <a:p>
            <a:r>
              <a:rPr lang="en-GB" sz="1100" dirty="0"/>
              <a:t>Bing.com. 2020. </a:t>
            </a:r>
            <a:r>
              <a:rPr lang="en-GB" sz="1100" i="1" dirty="0"/>
              <a:t>Knotweed - Bing</a:t>
            </a:r>
            <a:r>
              <a:rPr lang="en-GB" sz="1100" dirty="0"/>
              <a:t>. [online] Available at: &lt;https://www.bing.com/images/search?view=detailV2&amp;id=BC74E8D219EF5523CD93AF3C7D236E82100E1D09&amp;thid=OIP.S3CzlMRaeTL9-nXQmLOjXAHaFP&amp;mediaurl=http%3A%2F%2Fperfectplants.co.uk%2Fwp_blog%2Fwp-content%2Fuploads%2F2016%2F03%2Fjapanese-knotweed.jpg&amp;exph=1086&amp;expw=1536&amp;q=knotweed&amp;selectedindex=17&amp;ajaxhist=0&amp;vt=0&amp;eim=1&gt; [Accessed 5 May 2020].</a:t>
            </a:r>
          </a:p>
          <a:p>
            <a:r>
              <a:rPr lang="en-GB" sz="1100" dirty="0">
                <a:solidFill>
                  <a:srgbClr val="000000"/>
                </a:solidFill>
                <a:latin typeface="Open Sans"/>
              </a:rPr>
              <a:t>Bing.com. 2020. </a:t>
            </a:r>
            <a:r>
              <a:rPr lang="en-GB" sz="1100" i="1" dirty="0">
                <a:solidFill>
                  <a:srgbClr val="000000"/>
                </a:solidFill>
                <a:latin typeface="Open Sans"/>
              </a:rPr>
              <a:t>Knotweed On Site - Bing</a:t>
            </a:r>
            <a:r>
              <a:rPr lang="en-GB" sz="1100" dirty="0">
                <a:solidFill>
                  <a:srgbClr val="000000"/>
                </a:solidFill>
                <a:latin typeface="Open Sans"/>
              </a:rPr>
              <a:t>. [online] Available at: &lt;https://www.bing.com/images/search?view=detailV2&amp;id=D7675910FE41C573F5B987226C14FDE06462A2B8&amp;thid=OIP.f5kLod_wV89kl93VLrvOxgHaFj&amp;mediaurl=https%3A%2F%2Fwww.tcmknotweedservices.co.uk%2Fassets%2Fpublic_files%2Fblog%2Fnews%2FJapanes-knotweed-on-Brownfield-site-London.jpg%3F__ver%3D1566781018&amp;exph=480&amp;expw=640&amp;q=knotweed+on+site&amp;selectedindex=0&amp;ajaxhist=0&amp;vt=0&amp;eim=1&gt; [Accessed 5 May 2020].</a:t>
            </a:r>
          </a:p>
          <a:p>
            <a:r>
              <a:rPr lang="en-GB" sz="1100" dirty="0">
                <a:solidFill>
                  <a:srgbClr val="000000"/>
                </a:solidFill>
                <a:latin typeface="Open Sans"/>
              </a:rPr>
              <a:t>Bing.com. 2020. </a:t>
            </a:r>
            <a:r>
              <a:rPr lang="en-GB" sz="1100" i="1" dirty="0">
                <a:solidFill>
                  <a:srgbClr val="000000"/>
                </a:solidFill>
                <a:latin typeface="Open Sans"/>
              </a:rPr>
              <a:t>Project Manager Clip Art - Bing</a:t>
            </a:r>
            <a:r>
              <a:rPr lang="en-GB" sz="1100" dirty="0">
                <a:solidFill>
                  <a:srgbClr val="000000"/>
                </a:solidFill>
                <a:latin typeface="Open Sans"/>
              </a:rPr>
              <a:t>. [online] Available at: &lt;https://www.bing.com/images/search?view=detailV2&amp;ccid=%2Fj63zuie&amp;id=391C785883B28CA8421CEA4B7DD3D759EA6BA340&amp;thid=OIP._j63zuieBfWqrDIhXOKH-AHaEt&amp;mediaurl=https%3A%2F%2Fcdn.xl.thumbs.canstockphoto.com%2Fproject-management-project-plan-diagram-with-icons-3d-render-drawing_csp12971342.jpg&amp;exph=191&amp;expw=300&amp;q=project+manager+clip+art&amp;simid=608016495243035354&amp;selectedindex=21&amp;ajaxhist=0&amp;vt=0&amp;eim=1&amp;sim=11&gt; [Accessed 11 May 2020].</a:t>
            </a:r>
            <a:endParaRPr lang="en-GB" sz="1100" dirty="0"/>
          </a:p>
          <a:p>
            <a:r>
              <a:rPr lang="en-GB" sz="1100" dirty="0"/>
              <a:t>Bing.com. 2020. </a:t>
            </a:r>
            <a:r>
              <a:rPr lang="en-GB" sz="1100" i="1" dirty="0"/>
              <a:t>Roles And Responsibilities - Bing</a:t>
            </a:r>
            <a:r>
              <a:rPr lang="en-GB" sz="1100" dirty="0"/>
              <a:t>. [online] Available at: &lt;https://www.bing.com/images/search?view=detailV2&amp;id=4301F618CD08F088BC8CC3485E0C26D336EB52EC&amp;thid=OIP.WGiJS9FvwmXC4dHhppfVxAHaFj&amp;mediaurl=https%3A%2F%2Fi.ytimg.com%2Fvi%2Fcr_dOaM-io4%2Fhqdefault.jpg&amp;exph=360&amp;expw=480&amp;q=roles+and+responsibilities+&amp;selectedindex=44&amp;ajaxhist=0&amp;vt=0&amp;eim=1&gt; [Accessed 5 May 2020].</a:t>
            </a:r>
          </a:p>
          <a:p>
            <a:r>
              <a:rPr lang="en-GB" sz="1100" dirty="0">
                <a:solidFill>
                  <a:srgbClr val="000000"/>
                </a:solidFill>
                <a:latin typeface="Open Sans"/>
              </a:rPr>
              <a:t>Bing.com. 2020. </a:t>
            </a:r>
            <a:r>
              <a:rPr lang="en-GB" sz="1100" i="1" dirty="0">
                <a:solidFill>
                  <a:srgbClr val="000000"/>
                </a:solidFill>
                <a:latin typeface="Open Sans"/>
              </a:rPr>
              <a:t>Roles And Responsibilities In Construction - Bing</a:t>
            </a:r>
            <a:r>
              <a:rPr lang="en-GB" sz="1100" dirty="0">
                <a:solidFill>
                  <a:srgbClr val="000000"/>
                </a:solidFill>
                <a:latin typeface="Open Sans"/>
              </a:rPr>
              <a:t>. [online] Available at: &lt;https://www.bing.com/images/search?view=detailV2&amp;id=B41D82B1FC16388B63E9A1556048C459AE0DE9E7&amp;thid=OIP.4ps79z9RmJYlyu-esscZJgHaEj&amp;mediaurl=https%3A%2F%2Fwww.sswm.info%2Fsites%2Fdefault%2Ffiles%2Ftoolbox%2FWSP%25202009%2520Roles%2520and%2520Responsibilities.jpg&amp;exph=351&amp;expw=571&amp;q=roles+and+responsibilities+in+construction&amp;selectedindex=71&amp;ajaxhist=0&amp;vt=0&amp;eim=1&gt; [Accessed 5 May 2020].</a:t>
            </a:r>
            <a:endParaRPr lang="en-GB" sz="1100" dirty="0"/>
          </a:p>
          <a:p>
            <a:r>
              <a:rPr lang="en-GB" sz="1100" dirty="0"/>
              <a:t>Burges-salmon.com. 2020. </a:t>
            </a:r>
            <a:r>
              <a:rPr lang="en-GB" sz="1100" i="1" dirty="0"/>
              <a:t>Court Of Appeal Holds Landowner Liable For Spread Of Japanese Knotweed</a:t>
            </a:r>
            <a:r>
              <a:rPr lang="en-GB" sz="1100" dirty="0"/>
              <a:t>. [online] Available at: &lt;https://www.burges-salmon.com/news-and-insight/legal-updates/court-of-appeal-holds-landowner-liable-for-spread-of-japanese-knotweed/&gt; [Accessed 5 May 2020].</a:t>
            </a:r>
          </a:p>
          <a:p>
            <a:r>
              <a:rPr lang="en-GB" sz="1100" dirty="0"/>
              <a:t>Cdn.lifehack.org. 2020. [online] Available at: &lt;https://cdn.lifehack.org/wp-content/uploads/2014/10/13422679555_0ec2158d10_k.jpg&gt; [Accessed 5 May 2020].</a:t>
            </a:r>
          </a:p>
          <a:p>
            <a:r>
              <a:rPr lang="en-GB" sz="1100" dirty="0"/>
              <a:t>Constructionsite-resources.org. 2020. </a:t>
            </a:r>
            <a:r>
              <a:rPr lang="en-GB" sz="1100" i="1" dirty="0"/>
              <a:t>NEC3 Engineering And Construction Contract</a:t>
            </a:r>
            <a:r>
              <a:rPr lang="en-GB" sz="1100" dirty="0"/>
              <a:t>. [online] Available at: &lt;http://www.constructionsite-resources.org/nec3_engineering_and_construction_contract_62.html&gt; [Accessed 5 May 2020].</a:t>
            </a:r>
          </a:p>
          <a:p>
            <a:r>
              <a:rPr lang="en-GB" sz="1100" dirty="0"/>
              <a:t>Designingbuildings.co.uk. 2020. </a:t>
            </a:r>
            <a:r>
              <a:rPr lang="en-GB" sz="1100" i="1" dirty="0"/>
              <a:t>NEC3</a:t>
            </a:r>
            <a:r>
              <a:rPr lang="en-GB" sz="1100" dirty="0"/>
              <a:t>. [online] Available at: &lt;https://www.designingbuildings.co.uk/wiki/NEC3&gt; [Accessed 5 May 2020].</a:t>
            </a:r>
          </a:p>
        </p:txBody>
      </p:sp>
    </p:spTree>
    <p:extLst>
      <p:ext uri="{BB962C8B-B14F-4D97-AF65-F5344CB8AC3E}">
        <p14:creationId xmlns:p14="http://schemas.microsoft.com/office/powerpoint/2010/main" val="267014161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2C83078-E85B-4988-A068-6A3D74F297EC}"/>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References Continued. </a:t>
            </a:r>
          </a:p>
        </p:txBody>
      </p:sp>
      <p:sp>
        <p:nvSpPr>
          <p:cNvPr id="16"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3823C5A-8BD9-4BB6-8D8D-49500753286B}"/>
              </a:ext>
            </a:extLst>
          </p:cNvPr>
          <p:cNvSpPr>
            <a:spLocks noGrp="1"/>
          </p:cNvSpPr>
          <p:nvPr>
            <p:ph idx="1"/>
          </p:nvPr>
        </p:nvSpPr>
        <p:spPr>
          <a:xfrm>
            <a:off x="4447308" y="319088"/>
            <a:ext cx="6906491" cy="5857875"/>
          </a:xfrm>
        </p:spPr>
        <p:txBody>
          <a:bodyPr anchor="ctr">
            <a:normAutofit/>
          </a:bodyPr>
          <a:lstStyle/>
          <a:p>
            <a:r>
              <a:rPr lang="en-GB" sz="1000" dirty="0"/>
              <a:t>Designingbuildings.co.uk. 2020. </a:t>
            </a:r>
            <a:r>
              <a:rPr lang="en-GB" sz="1000" i="1" dirty="0"/>
              <a:t>Japanese Knotweed Identification And Eradication</a:t>
            </a:r>
            <a:r>
              <a:rPr lang="en-GB" sz="1000" dirty="0"/>
              <a:t>. [online] Available at: &lt;https://www.designingbuildings.co.uk/wiki/Japanese_knotweed_identification_and_eradication&gt; [Accessed 5 May 2020].</a:t>
            </a:r>
          </a:p>
          <a:p>
            <a:r>
              <a:rPr lang="en-GB" sz="1000" dirty="0"/>
              <a:t>Designingbuildings.co.uk. 2020. </a:t>
            </a:r>
            <a:r>
              <a:rPr lang="en-GB" sz="1000" i="1" dirty="0"/>
              <a:t>NEC3</a:t>
            </a:r>
            <a:r>
              <a:rPr lang="en-GB" sz="1000" dirty="0"/>
              <a:t>. [online] Available at: &lt;https://www.designingbuildings.co.uk/wiki/NEC3&gt; [Accessed 5 May 2020].</a:t>
            </a:r>
          </a:p>
          <a:p>
            <a:r>
              <a:rPr lang="en-GB" sz="1000" dirty="0"/>
              <a:t>Environetuk.com. 2020. </a:t>
            </a:r>
            <a:r>
              <a:rPr lang="en-GB" sz="1000" i="1" dirty="0"/>
              <a:t>Japanese Knotweed Specialists | Environet UK</a:t>
            </a:r>
            <a:r>
              <a:rPr lang="en-GB" sz="1000" dirty="0"/>
              <a:t>. [online] Available at: &lt;https://environetuk.com&gt; [Accessed 5 May 2020]. </a:t>
            </a:r>
          </a:p>
          <a:p>
            <a:endParaRPr lang="en-GB" sz="1000" dirty="0"/>
          </a:p>
          <a:p>
            <a:r>
              <a:rPr lang="en-GB" sz="1000" dirty="0"/>
              <a:t>Environetuk.com. 2020. </a:t>
            </a:r>
            <a:r>
              <a:rPr lang="en-GB" sz="1000" i="1" dirty="0"/>
              <a:t>Landmark Ruling On Japanese Knotweed Encroachment Case | Japanese Knotweed Removal By Environet</a:t>
            </a:r>
            <a:r>
              <a:rPr lang="en-GB" sz="1000" dirty="0"/>
              <a:t>. [online] Available at: &lt;https://environetuk.com/blog/Landmark-ruling-on-Japanese-knotweed-encroachment-case&gt; [Accessed 5 May 2020].</a:t>
            </a:r>
          </a:p>
          <a:p>
            <a:r>
              <a:rPr lang="en-GB" sz="1000" dirty="0"/>
              <a:t>Hall Ellis Solicitors. 2020. </a:t>
            </a:r>
            <a:r>
              <a:rPr lang="en-GB" sz="1000" i="1" dirty="0"/>
              <a:t>Breach Of Contract Law: Claims, Consequences &amp; Remedies: London Solicitors</a:t>
            </a:r>
            <a:r>
              <a:rPr lang="en-GB" sz="1000" dirty="0"/>
              <a:t>. [online] Available at: &lt;https://hallellis.co.uk/breach-contract-meaning&gt; [Accessed 5 May 2020].</a:t>
            </a:r>
          </a:p>
          <a:p>
            <a:r>
              <a:rPr lang="en-GB" sz="1000" dirty="0"/>
              <a:t>Hicks, L., 2020. </a:t>
            </a:r>
            <a:r>
              <a:rPr lang="en-GB" sz="1000" i="1" dirty="0"/>
              <a:t>NETWORK RAIL LOSES JAPANESE KNOTWEED CASE IN COURT !! - Knotweedservices.Co.Uk</a:t>
            </a:r>
            <a:r>
              <a:rPr lang="en-GB" sz="1000" dirty="0"/>
              <a:t>. [online] knotweedservices.co.uk. Available at: &lt;https://www.knotweedservices.co.uk/network-rail-loses-japanese-knotweed-case-in-court/&gt; [Accessed 5 May 2020].</a:t>
            </a:r>
          </a:p>
          <a:p>
            <a:r>
              <a:rPr lang="en-GB" sz="1000" dirty="0"/>
              <a:t>Japaneseknotweed.co.uk. 2020. </a:t>
            </a:r>
            <a:r>
              <a:rPr lang="en-GB" sz="1000" i="1" dirty="0"/>
              <a:t>Knotweed And The Law - Japanese Knotweed Ltd</a:t>
            </a:r>
            <a:r>
              <a:rPr lang="en-GB" sz="1000" dirty="0"/>
              <a:t>. [online] Available at: &lt;https://www.japaneseknotweed.co.uk/knotweed-and-the-law/&gt; [Accessed 5 May 2020].</a:t>
            </a:r>
          </a:p>
          <a:p>
            <a:r>
              <a:rPr lang="en-GB" sz="1000" dirty="0">
                <a:solidFill>
                  <a:srgbClr val="000000"/>
                </a:solidFill>
              </a:rPr>
              <a:t>Japaneseknotweed.co.uk. 2020. </a:t>
            </a:r>
            <a:r>
              <a:rPr lang="en-GB" sz="1000" i="1" dirty="0">
                <a:solidFill>
                  <a:srgbClr val="000000"/>
                </a:solidFill>
              </a:rPr>
              <a:t>Japanese Knotweed Survey - Japanese Knotweed Ltd</a:t>
            </a:r>
            <a:r>
              <a:rPr lang="en-GB" sz="1000" dirty="0">
                <a:solidFill>
                  <a:srgbClr val="000000"/>
                </a:solidFill>
              </a:rPr>
              <a:t>. [online] Available at: &lt;https://www.japaneseknotweed.co.uk/japanese-knotweed-survey&gt; [Accessed 11 May 2020].</a:t>
            </a:r>
            <a:endParaRPr lang="en-GB" sz="1000" dirty="0"/>
          </a:p>
          <a:p>
            <a:r>
              <a:rPr lang="en-GB" sz="1000" dirty="0"/>
              <a:t>Londonjapaneseknotweed.co.uk. 2020. </a:t>
            </a:r>
            <a:r>
              <a:rPr lang="en-GB" sz="1000" i="1" dirty="0"/>
              <a:t>Japanese Knotweed Law</a:t>
            </a:r>
            <a:r>
              <a:rPr lang="en-GB" sz="1000" dirty="0"/>
              <a:t>. [online] Available at: &lt;http://www.londonjapaneseknotweed.co.uk/Law-Knotweed.html&gt; [Accessed 5 May 2020].</a:t>
            </a:r>
          </a:p>
          <a:p>
            <a:r>
              <a:rPr lang="en-GB" sz="1000" dirty="0"/>
              <a:t>Londonjapaneseknotweed.co.uk. 2020. </a:t>
            </a:r>
            <a:r>
              <a:rPr lang="en-GB" sz="1000" i="1" dirty="0"/>
              <a:t>Court Judgements, Case Law And Legal Precedents</a:t>
            </a:r>
            <a:r>
              <a:rPr lang="en-GB" sz="1000" dirty="0"/>
              <a:t>. [online] Available at: &lt;http://www.londonjapaneseknotweed.co.uk/Court-Judgements-Case-Law.html&gt; [Accessed 5 May 2020].</a:t>
            </a:r>
          </a:p>
          <a:p>
            <a:r>
              <a:rPr lang="en-GB" sz="1000" dirty="0"/>
              <a:t>Love The Garden. 2020. </a:t>
            </a:r>
            <a:r>
              <a:rPr lang="en-GB" sz="1000" i="1" dirty="0"/>
              <a:t>Japanese Knotweed Control</a:t>
            </a:r>
            <a:r>
              <a:rPr lang="en-GB" sz="1000" dirty="0"/>
              <a:t>. [online] Available at: &lt;https://www.lovethegarden.com/uk-en/article/japanese-knotweed-control&gt; [Accessed 5 May 2020].</a:t>
            </a:r>
          </a:p>
          <a:p>
            <a:r>
              <a:rPr lang="en-GB" sz="1000" dirty="0"/>
              <a:t>Malaysian Construction and Contract Law. 2020. </a:t>
            </a:r>
            <a:r>
              <a:rPr lang="en-GB" sz="1000" i="1" dirty="0"/>
              <a:t>G Percy Trentham V Archital Luxfer Ltd [1992]</a:t>
            </a:r>
            <a:r>
              <a:rPr lang="en-GB" sz="1000" dirty="0"/>
              <a:t>. [online] Available at: &lt;https://simplymalaysia.wordpress.com/case-law/relevant-international-case-law/g-percy-trentham-v-archital-luxfer-ltd-1992/&gt; [Accessed 5 May 2020].</a:t>
            </a:r>
          </a:p>
          <a:p>
            <a:r>
              <a:rPr lang="en-GB" sz="1000" dirty="0"/>
              <a:t>Walkerpritchard.com. 2020. </a:t>
            </a:r>
            <a:r>
              <a:rPr lang="en-GB" sz="1000" i="1" dirty="0"/>
              <a:t>Contract Administration &amp; Employers Agent</a:t>
            </a:r>
            <a:r>
              <a:rPr lang="en-GB" sz="1000" dirty="0"/>
              <a:t>. [online] Available at: &lt;https://www.walkerpritchard.com/services/contract-administration-employers-agent/&gt; [Accessed 5 May 2020].</a:t>
            </a:r>
          </a:p>
          <a:p>
            <a:pPr marL="0" indent="0">
              <a:buNone/>
            </a:pPr>
            <a:endParaRPr lang="en-GB" sz="1100" dirty="0"/>
          </a:p>
        </p:txBody>
      </p:sp>
    </p:spTree>
    <p:extLst>
      <p:ext uri="{BB962C8B-B14F-4D97-AF65-F5344CB8AC3E}">
        <p14:creationId xmlns:p14="http://schemas.microsoft.com/office/powerpoint/2010/main" val="180941085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15A3BA9-6D02-4532-AB7C-88A97C6EE27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E38766F-4A4C-4A97-A586-D473DB738966}">
  <ds:schemaRefs>
    <ds:schemaRef ds:uri="http://schemas.microsoft.com/office/infopath/2007/PartnerControls"/>
    <ds:schemaRef ds:uri="http://purl.org/dc/elements/1.1/"/>
    <ds:schemaRef ds:uri="http://schemas.microsoft.com/office/2006/metadata/properties"/>
    <ds:schemaRef ds:uri="http://schemas.microsoft.com/office/2006/documentManagement/types"/>
    <ds:schemaRef ds:uri="http://purl.org/dc/terms/"/>
    <ds:schemaRef ds:uri="http://schemas.openxmlformats.org/package/2006/metadata/core-properties"/>
    <ds:schemaRef ds:uri="16c05727-aa75-4e4a-9b5f-8a80a1165891"/>
    <ds:schemaRef ds:uri="http://purl.org/dc/dcmitype/"/>
    <ds:schemaRef ds:uri="71af3243-3dd4-4a8d-8c0d-dd76da1f02a5"/>
    <ds:schemaRef ds:uri="http://www.w3.org/XML/1998/namespace"/>
  </ds:schemaRefs>
</ds:datastoreItem>
</file>

<file path=customXml/itemProps3.xml><?xml version="1.0" encoding="utf-8"?>
<ds:datastoreItem xmlns:ds="http://schemas.openxmlformats.org/officeDocument/2006/customXml" ds:itemID="{209D4EA3-187B-4130-8E4D-A4F81F967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3291</Words>
  <Application>Microsoft Office PowerPoint</Application>
  <PresentationFormat>Widescreen</PresentationFormat>
  <Paragraphs>161</Paragraphs>
  <Slides>35</Slides>
  <Notes>0</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35</vt:i4>
      </vt:variant>
    </vt:vector>
  </HeadingPairs>
  <TitlesOfParts>
    <vt:vector size="45" baseType="lpstr">
      <vt:lpstr>Arial</vt:lpstr>
      <vt:lpstr>Calibri</vt:lpstr>
      <vt:lpstr>Calibri Light</vt:lpstr>
      <vt:lpstr>MS Shell Dlg 2</vt:lpstr>
      <vt:lpstr>Open Sans</vt:lpstr>
      <vt:lpstr>Times New Roman</vt:lpstr>
      <vt:lpstr>Wingdings</vt:lpstr>
      <vt:lpstr>Wingdings 3</vt:lpstr>
      <vt:lpstr>Madison</vt:lpstr>
      <vt:lpstr>Office Theme</vt:lpstr>
      <vt:lpstr>PowerPoint Presentation</vt:lpstr>
      <vt:lpstr>Task Description  </vt:lpstr>
      <vt:lpstr>What is Japanese Knotweed?</vt:lpstr>
      <vt:lpstr>What is Japanese Knotweed?</vt:lpstr>
      <vt:lpstr>How to identify</vt:lpstr>
      <vt:lpstr>Japanese knotweed on site</vt:lpstr>
      <vt:lpstr>Why is Japanese knotweed a problem for construction.</vt:lpstr>
      <vt:lpstr>The Removal of Japanese knotweed.</vt:lpstr>
      <vt:lpstr>Knotweed Law:</vt:lpstr>
      <vt:lpstr>The Law:</vt:lpstr>
      <vt:lpstr>Robin Waistell v Network Rail Infrastructure Limited </vt:lpstr>
      <vt:lpstr> Flanagan v Wigan Metropolitan Borough Council  </vt:lpstr>
      <vt:lpstr>In Neal Soil Suppliers Ltd v Environment Agency  </vt:lpstr>
      <vt:lpstr>Roles and Responsibility      Source: roles and responsibility,Bing,2020.  </vt:lpstr>
      <vt:lpstr>Scenario:</vt:lpstr>
      <vt:lpstr>NEC3 Contract:</vt:lpstr>
      <vt:lpstr>    Who is Responsible? </vt:lpstr>
      <vt:lpstr>PowerPoint Presentation</vt:lpstr>
      <vt:lpstr> What is a KMP?  </vt:lpstr>
      <vt:lpstr>PowerPoint Presentation</vt:lpstr>
      <vt:lpstr>Conclusion of who is responsible: </vt:lpstr>
      <vt:lpstr>Changes in the Contract and Implications </vt:lpstr>
      <vt:lpstr>The Basics of Construction Contract</vt:lpstr>
      <vt:lpstr>Changes to the Original contract </vt:lpstr>
      <vt:lpstr>Implications of the Change in Contract </vt:lpstr>
      <vt:lpstr>What does this mean?</vt:lpstr>
      <vt:lpstr>How to Claim for Breach of Contract and who’s responsible for the change. </vt:lpstr>
      <vt:lpstr>How a change to the contract is managed</vt:lpstr>
      <vt:lpstr>The discovery of knotweed on site is a serious matter and will inevitably causes a change to the contract.</vt:lpstr>
      <vt:lpstr>Make it abundantly clear what is changing.  In this case it’s an addendum, as something is now being added to the existing agreement.</vt:lpstr>
      <vt:lpstr>Make the entire team aware of the change to the contract. Communication will ensure that the contract changes do not disrupt the entire management process.</vt:lpstr>
      <vt:lpstr>A number of bases may be used to support a subsequent change. This is that the whole contract remains enforceable under the new arrangement.</vt:lpstr>
      <vt:lpstr>The contractor must describe the new work to be done, and the price that needs to be paid by the client for this new work. This will alter the initial contract. Picture used on slides:https://www.lovethegarden.com/uk-en/article/japanese-knotweed-control </vt:lpstr>
      <vt:lpstr>References </vt:lpstr>
      <vt:lpstr>References Continued.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cp:revision>
  <dcterms:created xsi:type="dcterms:W3CDTF">2020-05-05T20:32:14Z</dcterms:created>
  <dcterms:modified xsi:type="dcterms:W3CDTF">2020-05-12T10:44:52Z</dcterms:modified>
</cp:coreProperties>
</file>